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7"/>
  </p:notesMasterIdLst>
  <p:sldIdLst>
    <p:sldId id="258" r:id="rId5"/>
    <p:sldId id="273" r:id="rId6"/>
    <p:sldId id="274" r:id="rId7"/>
    <p:sldId id="275" r:id="rId8"/>
    <p:sldId id="276" r:id="rId9"/>
    <p:sldId id="278" r:id="rId10"/>
    <p:sldId id="281" r:id="rId11"/>
    <p:sldId id="282" r:id="rId12"/>
    <p:sldId id="277" r:id="rId13"/>
    <p:sldId id="280" r:id="rId14"/>
    <p:sldId id="279" r:id="rId15"/>
    <p:sldId id="283" r:id="rId16"/>
  </p:sldIdLst>
  <p:sldSz cx="9144000" cy="6858000" type="screen4x3"/>
  <p:notesSz cx="6735763" cy="9866313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ophie De Coninck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800000"/>
    <a:srgbClr val="006699"/>
    <a:srgbClr val="FFFF66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2473" autoAdjust="0"/>
  </p:normalViewPr>
  <p:slideViewPr>
    <p:cSldViewPr>
      <p:cViewPr varScale="1">
        <p:scale>
          <a:sx n="63" d="100"/>
          <a:sy n="63" d="100"/>
        </p:scale>
        <p:origin x="-1512" y="-114"/>
      </p:cViewPr>
      <p:guideLst>
        <p:guide orient="horz" pos="244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100" d="100"/>
          <a:sy n="100" d="100"/>
        </p:scale>
        <p:origin x="-1848" y="600"/>
      </p:cViewPr>
      <p:guideLst>
        <p:guide orient="horz" pos="3107"/>
        <p:guide pos="2121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C02B74B6-939E-402B-80F3-2AA3A1FB8FE7}" type="datetimeFigureOut">
              <a:rPr lang="en-GB"/>
              <a:pPr>
                <a:defRPr/>
              </a:pPr>
              <a:t>17/09/2012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42A75D0F-FE6C-46C7-9246-32939137BB6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5675930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558C936-1990-4C80-8934-DEC0ABA28457}" type="slidenum">
              <a:rPr lang="en-GB" smtClean="0"/>
              <a:pPr/>
              <a:t>1</a:t>
            </a:fld>
            <a:endParaRPr lang="en-GB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GB" u="sng" dirty="0" err="1" smtClean="0"/>
              <a:t>Activités</a:t>
            </a:r>
            <a:r>
              <a:rPr lang="en-GB" u="sng" dirty="0" smtClean="0"/>
              <a:t> </a:t>
            </a:r>
            <a:r>
              <a:rPr lang="en-GB" u="sng" dirty="0" err="1" smtClean="0"/>
              <a:t>liées</a:t>
            </a:r>
            <a:r>
              <a:rPr lang="en-GB" u="sng" dirty="0" smtClean="0"/>
              <a:t> à la REDD</a:t>
            </a:r>
            <a:r>
              <a:rPr lang="en-GB" dirty="0" smtClean="0"/>
              <a:t>: </a:t>
            </a:r>
          </a:p>
          <a:p>
            <a:pPr eaLnBrk="1" hangingPunct="1">
              <a:spcBef>
                <a:spcPct val="0"/>
              </a:spcBef>
              <a:buFont typeface="Arial" charset="0"/>
              <a:buChar char="•"/>
            </a:pPr>
            <a:r>
              <a:rPr lang="fr-BE" dirty="0" smtClean="0"/>
              <a:t> Burkina Faso, Mali, République centrafricaine, </a:t>
            </a:r>
            <a:r>
              <a:rPr lang="fr-BE" dirty="0" smtClean="0">
                <a:solidFill>
                  <a:srgbClr val="FF0000"/>
                </a:solidFill>
              </a:rPr>
              <a:t>RD Congo, </a:t>
            </a:r>
            <a:r>
              <a:rPr lang="fr-BE" dirty="0" smtClean="0"/>
              <a:t>Sierra Leone, Guyana, Papouasie-Nouvelle-Guinée</a:t>
            </a:r>
          </a:p>
          <a:p>
            <a:pPr eaLnBrk="1" hangingPunct="1">
              <a:spcBef>
                <a:spcPct val="0"/>
              </a:spcBef>
              <a:buFont typeface="Arial" charset="0"/>
              <a:buChar char="•"/>
            </a:pPr>
            <a:r>
              <a:rPr lang="fr-BE" dirty="0" smtClean="0"/>
              <a:t> Afrique orientale et australe, Caraïbes</a:t>
            </a:r>
            <a:endParaRPr lang="en-GB" dirty="0" smtClean="0"/>
          </a:p>
          <a:p>
            <a:pPr eaLnBrk="1" hangingPunct="1">
              <a:spcBef>
                <a:spcPct val="0"/>
              </a:spcBef>
            </a:pPr>
            <a:r>
              <a:rPr lang="en-GB" u="sng" dirty="0" err="1" smtClean="0"/>
              <a:t>Objectifs</a:t>
            </a:r>
            <a:r>
              <a:rPr lang="en-GB" u="sng" dirty="0" smtClean="0"/>
              <a:t> </a:t>
            </a:r>
            <a:r>
              <a:rPr lang="en-GB" u="sng" dirty="0" err="1" smtClean="0"/>
              <a:t>liés</a:t>
            </a:r>
            <a:r>
              <a:rPr lang="en-GB" u="sng" dirty="0" smtClean="0"/>
              <a:t> à </a:t>
            </a:r>
            <a:r>
              <a:rPr lang="en-GB" u="sng" dirty="0" err="1" smtClean="0"/>
              <a:t>l’adaptation</a:t>
            </a:r>
            <a:r>
              <a:rPr lang="en-GB" dirty="0" smtClean="0"/>
              <a:t>:</a:t>
            </a:r>
          </a:p>
          <a:p>
            <a:pPr eaLnBrk="1" hangingPunct="1">
              <a:spcBef>
                <a:spcPct val="0"/>
              </a:spcBef>
              <a:buFont typeface="Arial" charset="0"/>
              <a:buChar char="•"/>
            </a:pPr>
            <a:r>
              <a:rPr lang="en-GB" dirty="0" smtClean="0"/>
              <a:t> Protection des </a:t>
            </a:r>
            <a:r>
              <a:rPr lang="en-GB" dirty="0" err="1" smtClean="0"/>
              <a:t>bassins</a:t>
            </a:r>
            <a:r>
              <a:rPr lang="en-GB" dirty="0" smtClean="0"/>
              <a:t> versants: </a:t>
            </a:r>
            <a:r>
              <a:rPr lang="en-GB" dirty="0" err="1" smtClean="0">
                <a:solidFill>
                  <a:srgbClr val="FF0000"/>
                </a:solidFill>
              </a:rPr>
              <a:t>Bénin</a:t>
            </a:r>
            <a:r>
              <a:rPr lang="en-GB" dirty="0" smtClean="0"/>
              <a:t>, </a:t>
            </a:r>
            <a:r>
              <a:rPr lang="en-GB" dirty="0" err="1" smtClean="0"/>
              <a:t>Jamaïque</a:t>
            </a:r>
            <a:r>
              <a:rPr lang="en-GB" dirty="0" smtClean="0"/>
              <a:t>, Timor-Oriental</a:t>
            </a:r>
          </a:p>
          <a:p>
            <a:pPr eaLnBrk="1" hangingPunct="1">
              <a:spcBef>
                <a:spcPct val="0"/>
              </a:spcBef>
              <a:buFont typeface="Arial" charset="0"/>
              <a:buChar char="•"/>
            </a:pPr>
            <a:r>
              <a:rPr lang="en-GB" dirty="0" smtClean="0"/>
              <a:t> Diversification des </a:t>
            </a:r>
            <a:r>
              <a:rPr lang="en-GB" dirty="0" err="1" smtClean="0"/>
              <a:t>moyens</a:t>
            </a:r>
            <a:r>
              <a:rPr lang="en-GB" dirty="0" smtClean="0"/>
              <a:t> de </a:t>
            </a:r>
            <a:r>
              <a:rPr lang="en-GB" dirty="0" err="1" smtClean="0"/>
              <a:t>subsistance</a:t>
            </a:r>
            <a:r>
              <a:rPr lang="en-GB" dirty="0" smtClean="0"/>
              <a:t>: </a:t>
            </a:r>
            <a:r>
              <a:rPr lang="en-GB" dirty="0" err="1" smtClean="0"/>
              <a:t>Bénin</a:t>
            </a:r>
            <a:r>
              <a:rPr lang="en-GB" dirty="0" smtClean="0"/>
              <a:t>, </a:t>
            </a:r>
            <a:r>
              <a:rPr lang="en-GB" dirty="0" err="1" smtClean="0"/>
              <a:t>Jamaïque</a:t>
            </a:r>
            <a:r>
              <a:rPr lang="en-GB" dirty="0" smtClean="0"/>
              <a:t>, </a:t>
            </a:r>
            <a:r>
              <a:rPr lang="en-GB" dirty="0" err="1" smtClean="0"/>
              <a:t>République</a:t>
            </a:r>
            <a:r>
              <a:rPr lang="en-GB" dirty="0" smtClean="0"/>
              <a:t> </a:t>
            </a:r>
            <a:r>
              <a:rPr lang="en-GB" dirty="0" err="1" smtClean="0"/>
              <a:t>centrafricaine</a:t>
            </a:r>
            <a:r>
              <a:rPr lang="en-GB" dirty="0" smtClean="0"/>
              <a:t>, RD Congo</a:t>
            </a:r>
          </a:p>
          <a:p>
            <a:pPr eaLnBrk="1" hangingPunct="1">
              <a:spcBef>
                <a:spcPct val="0"/>
              </a:spcBef>
              <a:buFont typeface="Arial" charset="0"/>
              <a:buChar char="•"/>
            </a:pPr>
            <a:r>
              <a:rPr lang="en-GB" dirty="0" smtClean="0"/>
              <a:t> Protection et </a:t>
            </a:r>
            <a:r>
              <a:rPr lang="en-GB" dirty="0" err="1" smtClean="0"/>
              <a:t>restauration</a:t>
            </a:r>
            <a:r>
              <a:rPr lang="en-GB" dirty="0" smtClean="0"/>
              <a:t> des </a:t>
            </a:r>
            <a:r>
              <a:rPr lang="en-GB" dirty="0" err="1" smtClean="0"/>
              <a:t>écosystèmes</a:t>
            </a:r>
            <a:r>
              <a:rPr lang="en-GB" dirty="0" smtClean="0"/>
              <a:t> </a:t>
            </a:r>
            <a:r>
              <a:rPr lang="en-GB" dirty="0" err="1" smtClean="0"/>
              <a:t>forestiers</a:t>
            </a:r>
            <a:r>
              <a:rPr lang="en-GB" dirty="0" smtClean="0"/>
              <a:t>: </a:t>
            </a:r>
            <a:r>
              <a:rPr lang="en-GB" dirty="0" err="1" smtClean="0"/>
              <a:t>Bénin</a:t>
            </a:r>
            <a:r>
              <a:rPr lang="en-GB" dirty="0" smtClean="0"/>
              <a:t>, Guyana, </a:t>
            </a:r>
            <a:r>
              <a:rPr lang="en-GB" dirty="0" err="1" smtClean="0"/>
              <a:t>Jamaïque</a:t>
            </a:r>
            <a:r>
              <a:rPr lang="en-GB" dirty="0" smtClean="0"/>
              <a:t>, </a:t>
            </a:r>
            <a:r>
              <a:rPr lang="en-GB" dirty="0" err="1" smtClean="0"/>
              <a:t>République</a:t>
            </a:r>
            <a:r>
              <a:rPr lang="en-GB" dirty="0" smtClean="0"/>
              <a:t> </a:t>
            </a:r>
            <a:r>
              <a:rPr lang="en-GB" dirty="0" err="1" smtClean="0"/>
              <a:t>centrafricaine</a:t>
            </a:r>
            <a:r>
              <a:rPr lang="en-GB" dirty="0" smtClean="0"/>
              <a:t>, RD Congo</a:t>
            </a:r>
          </a:p>
          <a:p>
            <a:pPr eaLnBrk="1" hangingPunct="1">
              <a:spcBef>
                <a:spcPct val="0"/>
              </a:spcBef>
              <a:buFont typeface="Arial" charset="0"/>
              <a:buChar char="•"/>
            </a:pPr>
            <a:r>
              <a:rPr lang="en-GB" dirty="0" smtClean="0"/>
              <a:t> </a:t>
            </a:r>
            <a:r>
              <a:rPr lang="en-GB" dirty="0" err="1" smtClean="0"/>
              <a:t>Agroforesterie</a:t>
            </a:r>
            <a:r>
              <a:rPr lang="en-GB" dirty="0" smtClean="0"/>
              <a:t> en </a:t>
            </a:r>
            <a:r>
              <a:rPr lang="en-GB" dirty="0" err="1" smtClean="0"/>
              <a:t>appui</a:t>
            </a:r>
            <a:r>
              <a:rPr lang="en-GB" dirty="0" smtClean="0"/>
              <a:t> à la </a:t>
            </a:r>
            <a:r>
              <a:rPr lang="en-GB" dirty="0" err="1" smtClean="0"/>
              <a:t>gestion</a:t>
            </a:r>
            <a:r>
              <a:rPr lang="en-GB" dirty="0" smtClean="0"/>
              <a:t> durable du </a:t>
            </a:r>
            <a:r>
              <a:rPr lang="en-GB" dirty="0" err="1" smtClean="0"/>
              <a:t>territoire</a:t>
            </a:r>
            <a:r>
              <a:rPr lang="en-GB" dirty="0" smtClean="0"/>
              <a:t>: </a:t>
            </a:r>
            <a:r>
              <a:rPr lang="en-GB" dirty="0" err="1" smtClean="0"/>
              <a:t>Tanzanie</a:t>
            </a:r>
            <a:r>
              <a:rPr lang="en-GB" dirty="0" smtClean="0"/>
              <a:t>, Timor-Oriental</a:t>
            </a:r>
          </a:p>
          <a:p>
            <a:pPr eaLnBrk="1" hangingPunct="1">
              <a:spcBef>
                <a:spcPct val="0"/>
              </a:spcBef>
            </a:pPr>
            <a:r>
              <a:rPr lang="fr-BE" u="sng" dirty="0" smtClean="0"/>
              <a:t>Contribution à tous les domaines prioritaires de l’AMCC</a:t>
            </a:r>
          </a:p>
          <a:p>
            <a:pPr eaLnBrk="1" hangingPunct="1">
              <a:spcBef>
                <a:spcPct val="0"/>
              </a:spcBef>
            </a:pPr>
            <a:endParaRPr lang="en-GB" u="sng" dirty="0" smtClean="0"/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2364D67-14AD-47E9-994C-7BAD96CF3D5D}" type="slidenum">
              <a:rPr lang="en-GB" smtClean="0"/>
              <a:pPr/>
              <a:t>2</a:t>
            </a:fld>
            <a:endParaRPr lang="en-GB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GB" u="sng" dirty="0" err="1" smtClean="0"/>
              <a:t>Activités</a:t>
            </a:r>
            <a:r>
              <a:rPr lang="en-GB" u="sng" dirty="0" smtClean="0"/>
              <a:t> </a:t>
            </a:r>
            <a:r>
              <a:rPr lang="en-GB" u="sng" dirty="0" err="1" smtClean="0"/>
              <a:t>liées</a:t>
            </a:r>
            <a:r>
              <a:rPr lang="en-GB" u="sng" dirty="0" smtClean="0"/>
              <a:t> à la REDD</a:t>
            </a:r>
            <a:r>
              <a:rPr lang="en-GB" dirty="0" smtClean="0"/>
              <a:t>: </a:t>
            </a:r>
          </a:p>
          <a:p>
            <a:pPr eaLnBrk="1" hangingPunct="1">
              <a:spcBef>
                <a:spcPct val="0"/>
              </a:spcBef>
              <a:buFont typeface="Arial" charset="0"/>
              <a:buChar char="•"/>
            </a:pPr>
            <a:r>
              <a:rPr lang="fr-BE" dirty="0" smtClean="0"/>
              <a:t> Burkina Faso, Mali, République centrafricaine, </a:t>
            </a:r>
            <a:r>
              <a:rPr lang="fr-BE" dirty="0" smtClean="0">
                <a:solidFill>
                  <a:srgbClr val="FF0000"/>
                </a:solidFill>
              </a:rPr>
              <a:t>RD Congo, </a:t>
            </a:r>
            <a:r>
              <a:rPr lang="fr-BE" dirty="0" smtClean="0"/>
              <a:t>Sierra Leone, Guyana, Papouasie-Nouvelle-Guinée</a:t>
            </a:r>
          </a:p>
          <a:p>
            <a:pPr eaLnBrk="1" hangingPunct="1">
              <a:spcBef>
                <a:spcPct val="0"/>
              </a:spcBef>
              <a:buFont typeface="Arial" charset="0"/>
              <a:buChar char="•"/>
            </a:pPr>
            <a:r>
              <a:rPr lang="fr-BE" dirty="0" smtClean="0"/>
              <a:t> Afrique orientale et australe, Caraïbes</a:t>
            </a:r>
            <a:endParaRPr lang="en-GB" dirty="0" smtClean="0"/>
          </a:p>
          <a:p>
            <a:pPr eaLnBrk="1" hangingPunct="1">
              <a:spcBef>
                <a:spcPct val="0"/>
              </a:spcBef>
            </a:pPr>
            <a:r>
              <a:rPr lang="en-GB" u="sng" dirty="0" err="1" smtClean="0"/>
              <a:t>Objectifs</a:t>
            </a:r>
            <a:r>
              <a:rPr lang="en-GB" u="sng" dirty="0" smtClean="0"/>
              <a:t> </a:t>
            </a:r>
            <a:r>
              <a:rPr lang="en-GB" u="sng" dirty="0" err="1" smtClean="0"/>
              <a:t>liés</a:t>
            </a:r>
            <a:r>
              <a:rPr lang="en-GB" u="sng" dirty="0" smtClean="0"/>
              <a:t> à </a:t>
            </a:r>
            <a:r>
              <a:rPr lang="en-GB" u="sng" dirty="0" err="1" smtClean="0"/>
              <a:t>l’adaptation</a:t>
            </a:r>
            <a:r>
              <a:rPr lang="en-GB" dirty="0" smtClean="0"/>
              <a:t>:</a:t>
            </a:r>
          </a:p>
          <a:p>
            <a:pPr eaLnBrk="1" hangingPunct="1">
              <a:spcBef>
                <a:spcPct val="0"/>
              </a:spcBef>
              <a:buFont typeface="Arial" charset="0"/>
              <a:buChar char="•"/>
            </a:pPr>
            <a:r>
              <a:rPr lang="en-GB" dirty="0" smtClean="0"/>
              <a:t> Protection des </a:t>
            </a:r>
            <a:r>
              <a:rPr lang="en-GB" dirty="0" err="1" smtClean="0"/>
              <a:t>bassins</a:t>
            </a:r>
            <a:r>
              <a:rPr lang="en-GB" dirty="0" smtClean="0"/>
              <a:t> versants: </a:t>
            </a:r>
            <a:r>
              <a:rPr lang="en-GB" dirty="0" err="1" smtClean="0">
                <a:solidFill>
                  <a:srgbClr val="FF0000"/>
                </a:solidFill>
              </a:rPr>
              <a:t>Bénin</a:t>
            </a:r>
            <a:r>
              <a:rPr lang="en-GB" dirty="0" smtClean="0"/>
              <a:t>, </a:t>
            </a:r>
            <a:r>
              <a:rPr lang="en-GB" dirty="0" err="1" smtClean="0"/>
              <a:t>Jamaïque</a:t>
            </a:r>
            <a:r>
              <a:rPr lang="en-GB" dirty="0" smtClean="0"/>
              <a:t>, Timor-Oriental</a:t>
            </a:r>
          </a:p>
          <a:p>
            <a:pPr eaLnBrk="1" hangingPunct="1">
              <a:spcBef>
                <a:spcPct val="0"/>
              </a:spcBef>
              <a:buFont typeface="Arial" charset="0"/>
              <a:buChar char="•"/>
            </a:pPr>
            <a:r>
              <a:rPr lang="en-GB" dirty="0" smtClean="0"/>
              <a:t> Diversification des </a:t>
            </a:r>
            <a:r>
              <a:rPr lang="en-GB" dirty="0" err="1" smtClean="0"/>
              <a:t>moyens</a:t>
            </a:r>
            <a:r>
              <a:rPr lang="en-GB" dirty="0" smtClean="0"/>
              <a:t> de </a:t>
            </a:r>
            <a:r>
              <a:rPr lang="en-GB" dirty="0" err="1" smtClean="0"/>
              <a:t>subsistance</a:t>
            </a:r>
            <a:r>
              <a:rPr lang="en-GB" dirty="0" smtClean="0"/>
              <a:t>: </a:t>
            </a:r>
            <a:r>
              <a:rPr lang="en-GB" dirty="0" err="1" smtClean="0"/>
              <a:t>Bénin</a:t>
            </a:r>
            <a:r>
              <a:rPr lang="en-GB" dirty="0" smtClean="0"/>
              <a:t>, </a:t>
            </a:r>
            <a:r>
              <a:rPr lang="en-GB" dirty="0" err="1" smtClean="0"/>
              <a:t>Jamaïque</a:t>
            </a:r>
            <a:r>
              <a:rPr lang="en-GB" dirty="0" smtClean="0"/>
              <a:t>, </a:t>
            </a:r>
            <a:r>
              <a:rPr lang="en-GB" dirty="0" err="1" smtClean="0"/>
              <a:t>République</a:t>
            </a:r>
            <a:r>
              <a:rPr lang="en-GB" dirty="0" smtClean="0"/>
              <a:t> </a:t>
            </a:r>
            <a:r>
              <a:rPr lang="en-GB" dirty="0" err="1" smtClean="0"/>
              <a:t>centrafricaine</a:t>
            </a:r>
            <a:r>
              <a:rPr lang="en-GB" dirty="0" smtClean="0"/>
              <a:t>, RD Congo</a:t>
            </a:r>
          </a:p>
          <a:p>
            <a:pPr eaLnBrk="1" hangingPunct="1">
              <a:spcBef>
                <a:spcPct val="0"/>
              </a:spcBef>
              <a:buFont typeface="Arial" charset="0"/>
              <a:buChar char="•"/>
            </a:pPr>
            <a:r>
              <a:rPr lang="en-GB" dirty="0" smtClean="0"/>
              <a:t> Protection et </a:t>
            </a:r>
            <a:r>
              <a:rPr lang="en-GB" dirty="0" err="1" smtClean="0"/>
              <a:t>restauration</a:t>
            </a:r>
            <a:r>
              <a:rPr lang="en-GB" dirty="0" smtClean="0"/>
              <a:t> des </a:t>
            </a:r>
            <a:r>
              <a:rPr lang="en-GB" dirty="0" err="1" smtClean="0"/>
              <a:t>écosystèmes</a:t>
            </a:r>
            <a:r>
              <a:rPr lang="en-GB" dirty="0" smtClean="0"/>
              <a:t> </a:t>
            </a:r>
            <a:r>
              <a:rPr lang="en-GB" dirty="0" err="1" smtClean="0"/>
              <a:t>forestiers</a:t>
            </a:r>
            <a:r>
              <a:rPr lang="en-GB" dirty="0" smtClean="0"/>
              <a:t>: </a:t>
            </a:r>
            <a:r>
              <a:rPr lang="en-GB" dirty="0" err="1" smtClean="0"/>
              <a:t>Bénin</a:t>
            </a:r>
            <a:r>
              <a:rPr lang="en-GB" dirty="0" smtClean="0"/>
              <a:t>, Guyana, </a:t>
            </a:r>
            <a:r>
              <a:rPr lang="en-GB" dirty="0" err="1" smtClean="0"/>
              <a:t>Jamaïque</a:t>
            </a:r>
            <a:r>
              <a:rPr lang="en-GB" dirty="0" smtClean="0"/>
              <a:t>, </a:t>
            </a:r>
            <a:r>
              <a:rPr lang="en-GB" dirty="0" err="1" smtClean="0"/>
              <a:t>République</a:t>
            </a:r>
            <a:r>
              <a:rPr lang="en-GB" dirty="0" smtClean="0"/>
              <a:t> </a:t>
            </a:r>
            <a:r>
              <a:rPr lang="en-GB" dirty="0" err="1" smtClean="0"/>
              <a:t>centrafricaine</a:t>
            </a:r>
            <a:r>
              <a:rPr lang="en-GB" dirty="0" smtClean="0"/>
              <a:t>, RD Congo</a:t>
            </a:r>
          </a:p>
          <a:p>
            <a:pPr eaLnBrk="1" hangingPunct="1">
              <a:spcBef>
                <a:spcPct val="0"/>
              </a:spcBef>
              <a:buFont typeface="Arial" charset="0"/>
              <a:buChar char="•"/>
            </a:pPr>
            <a:r>
              <a:rPr lang="en-GB" dirty="0" smtClean="0"/>
              <a:t> </a:t>
            </a:r>
            <a:r>
              <a:rPr lang="en-GB" dirty="0" err="1" smtClean="0"/>
              <a:t>Agroforesterie</a:t>
            </a:r>
            <a:r>
              <a:rPr lang="en-GB" dirty="0" smtClean="0"/>
              <a:t> en </a:t>
            </a:r>
            <a:r>
              <a:rPr lang="en-GB" dirty="0" err="1" smtClean="0"/>
              <a:t>appui</a:t>
            </a:r>
            <a:r>
              <a:rPr lang="en-GB" dirty="0" smtClean="0"/>
              <a:t> à la </a:t>
            </a:r>
            <a:r>
              <a:rPr lang="en-GB" dirty="0" err="1" smtClean="0"/>
              <a:t>gestion</a:t>
            </a:r>
            <a:r>
              <a:rPr lang="en-GB" dirty="0" smtClean="0"/>
              <a:t> durable du </a:t>
            </a:r>
            <a:r>
              <a:rPr lang="en-GB" dirty="0" err="1" smtClean="0"/>
              <a:t>territoire</a:t>
            </a:r>
            <a:r>
              <a:rPr lang="en-GB" dirty="0" smtClean="0"/>
              <a:t>: </a:t>
            </a:r>
            <a:r>
              <a:rPr lang="en-GB" dirty="0" err="1" smtClean="0"/>
              <a:t>Tanzanie</a:t>
            </a:r>
            <a:r>
              <a:rPr lang="en-GB" dirty="0" smtClean="0"/>
              <a:t>, Timor-Oriental</a:t>
            </a:r>
          </a:p>
          <a:p>
            <a:pPr eaLnBrk="1" hangingPunct="1">
              <a:spcBef>
                <a:spcPct val="0"/>
              </a:spcBef>
            </a:pPr>
            <a:r>
              <a:rPr lang="fr-BE" u="sng" dirty="0" smtClean="0"/>
              <a:t>Contribution à tous les domaines prioritaires de l’AMCC</a:t>
            </a:r>
          </a:p>
          <a:p>
            <a:pPr eaLnBrk="1" hangingPunct="1">
              <a:spcBef>
                <a:spcPct val="0"/>
              </a:spcBef>
            </a:pPr>
            <a:endParaRPr lang="en-GB" u="sng" dirty="0" smtClean="0"/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2364D67-14AD-47E9-994C-7BAD96CF3D5D}" type="slidenum">
              <a:rPr lang="en-GB" smtClean="0"/>
              <a:pPr/>
              <a:t>3</a:t>
            </a:fld>
            <a:endParaRPr lang="en-GB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GB" u="sng" dirty="0" err="1" smtClean="0"/>
              <a:t>Activités</a:t>
            </a:r>
            <a:r>
              <a:rPr lang="en-GB" u="sng" dirty="0" smtClean="0"/>
              <a:t> </a:t>
            </a:r>
            <a:r>
              <a:rPr lang="en-GB" u="sng" dirty="0" err="1" smtClean="0"/>
              <a:t>liées</a:t>
            </a:r>
            <a:r>
              <a:rPr lang="en-GB" u="sng" dirty="0" smtClean="0"/>
              <a:t> à la REDD</a:t>
            </a:r>
            <a:r>
              <a:rPr lang="en-GB" dirty="0" smtClean="0"/>
              <a:t>: </a:t>
            </a:r>
          </a:p>
          <a:p>
            <a:pPr eaLnBrk="1" hangingPunct="1">
              <a:spcBef>
                <a:spcPct val="0"/>
              </a:spcBef>
              <a:buFont typeface="Arial" charset="0"/>
              <a:buChar char="•"/>
            </a:pPr>
            <a:r>
              <a:rPr lang="fr-BE" dirty="0" smtClean="0"/>
              <a:t> Burkina Faso, Mali, République centrafricaine, </a:t>
            </a:r>
            <a:r>
              <a:rPr lang="fr-BE" dirty="0" smtClean="0">
                <a:solidFill>
                  <a:srgbClr val="FF0000"/>
                </a:solidFill>
              </a:rPr>
              <a:t>RD Congo, </a:t>
            </a:r>
            <a:r>
              <a:rPr lang="fr-BE" dirty="0" smtClean="0"/>
              <a:t>Sierra Leone, Guyana, Papouasie-Nouvelle-Guinée</a:t>
            </a:r>
          </a:p>
          <a:p>
            <a:pPr eaLnBrk="1" hangingPunct="1">
              <a:spcBef>
                <a:spcPct val="0"/>
              </a:spcBef>
              <a:buFont typeface="Arial" charset="0"/>
              <a:buChar char="•"/>
            </a:pPr>
            <a:r>
              <a:rPr lang="fr-BE" dirty="0" smtClean="0"/>
              <a:t> Afrique orientale et australe, Caraïbes</a:t>
            </a:r>
            <a:endParaRPr lang="en-GB" dirty="0" smtClean="0"/>
          </a:p>
          <a:p>
            <a:pPr eaLnBrk="1" hangingPunct="1">
              <a:spcBef>
                <a:spcPct val="0"/>
              </a:spcBef>
            </a:pPr>
            <a:r>
              <a:rPr lang="en-GB" u="sng" dirty="0" err="1" smtClean="0"/>
              <a:t>Objectifs</a:t>
            </a:r>
            <a:r>
              <a:rPr lang="en-GB" u="sng" dirty="0" smtClean="0"/>
              <a:t> </a:t>
            </a:r>
            <a:r>
              <a:rPr lang="en-GB" u="sng" dirty="0" err="1" smtClean="0"/>
              <a:t>liés</a:t>
            </a:r>
            <a:r>
              <a:rPr lang="en-GB" u="sng" dirty="0" smtClean="0"/>
              <a:t> à </a:t>
            </a:r>
            <a:r>
              <a:rPr lang="en-GB" u="sng" dirty="0" err="1" smtClean="0"/>
              <a:t>l’adaptation</a:t>
            </a:r>
            <a:r>
              <a:rPr lang="en-GB" dirty="0" smtClean="0"/>
              <a:t>:</a:t>
            </a:r>
          </a:p>
          <a:p>
            <a:pPr eaLnBrk="1" hangingPunct="1">
              <a:spcBef>
                <a:spcPct val="0"/>
              </a:spcBef>
              <a:buFont typeface="Arial" charset="0"/>
              <a:buChar char="•"/>
            </a:pPr>
            <a:r>
              <a:rPr lang="en-GB" dirty="0" smtClean="0"/>
              <a:t> Protection des </a:t>
            </a:r>
            <a:r>
              <a:rPr lang="en-GB" dirty="0" err="1" smtClean="0"/>
              <a:t>bassins</a:t>
            </a:r>
            <a:r>
              <a:rPr lang="en-GB" dirty="0" smtClean="0"/>
              <a:t> versants: </a:t>
            </a:r>
            <a:r>
              <a:rPr lang="en-GB" dirty="0" err="1" smtClean="0">
                <a:solidFill>
                  <a:srgbClr val="FF0000"/>
                </a:solidFill>
              </a:rPr>
              <a:t>Bénin</a:t>
            </a:r>
            <a:r>
              <a:rPr lang="en-GB" dirty="0" smtClean="0"/>
              <a:t>, </a:t>
            </a:r>
            <a:r>
              <a:rPr lang="en-GB" dirty="0" err="1" smtClean="0"/>
              <a:t>Jamaïque</a:t>
            </a:r>
            <a:r>
              <a:rPr lang="en-GB" dirty="0" smtClean="0"/>
              <a:t>, Timor-Oriental</a:t>
            </a:r>
          </a:p>
          <a:p>
            <a:pPr eaLnBrk="1" hangingPunct="1">
              <a:spcBef>
                <a:spcPct val="0"/>
              </a:spcBef>
              <a:buFont typeface="Arial" charset="0"/>
              <a:buChar char="•"/>
            </a:pPr>
            <a:r>
              <a:rPr lang="en-GB" dirty="0" smtClean="0"/>
              <a:t> Diversification des </a:t>
            </a:r>
            <a:r>
              <a:rPr lang="en-GB" dirty="0" err="1" smtClean="0"/>
              <a:t>moyens</a:t>
            </a:r>
            <a:r>
              <a:rPr lang="en-GB" dirty="0" smtClean="0"/>
              <a:t> de </a:t>
            </a:r>
            <a:r>
              <a:rPr lang="en-GB" dirty="0" err="1" smtClean="0"/>
              <a:t>subsistance</a:t>
            </a:r>
            <a:r>
              <a:rPr lang="en-GB" dirty="0" smtClean="0"/>
              <a:t>: </a:t>
            </a:r>
            <a:r>
              <a:rPr lang="en-GB" dirty="0" err="1" smtClean="0"/>
              <a:t>Bénin</a:t>
            </a:r>
            <a:r>
              <a:rPr lang="en-GB" dirty="0" smtClean="0"/>
              <a:t>, </a:t>
            </a:r>
            <a:r>
              <a:rPr lang="en-GB" dirty="0" err="1" smtClean="0"/>
              <a:t>Jamaïque</a:t>
            </a:r>
            <a:r>
              <a:rPr lang="en-GB" dirty="0" smtClean="0"/>
              <a:t>, </a:t>
            </a:r>
            <a:r>
              <a:rPr lang="en-GB" dirty="0" err="1" smtClean="0"/>
              <a:t>République</a:t>
            </a:r>
            <a:r>
              <a:rPr lang="en-GB" dirty="0" smtClean="0"/>
              <a:t> </a:t>
            </a:r>
            <a:r>
              <a:rPr lang="en-GB" dirty="0" err="1" smtClean="0"/>
              <a:t>centrafricaine</a:t>
            </a:r>
            <a:r>
              <a:rPr lang="en-GB" dirty="0" smtClean="0"/>
              <a:t>, RD Congo</a:t>
            </a:r>
          </a:p>
          <a:p>
            <a:pPr eaLnBrk="1" hangingPunct="1">
              <a:spcBef>
                <a:spcPct val="0"/>
              </a:spcBef>
              <a:buFont typeface="Arial" charset="0"/>
              <a:buChar char="•"/>
            </a:pPr>
            <a:r>
              <a:rPr lang="en-GB" dirty="0" smtClean="0"/>
              <a:t> Protection et </a:t>
            </a:r>
            <a:r>
              <a:rPr lang="en-GB" dirty="0" err="1" smtClean="0"/>
              <a:t>restauration</a:t>
            </a:r>
            <a:r>
              <a:rPr lang="en-GB" dirty="0" smtClean="0"/>
              <a:t> des </a:t>
            </a:r>
            <a:r>
              <a:rPr lang="en-GB" dirty="0" err="1" smtClean="0"/>
              <a:t>écosystèmes</a:t>
            </a:r>
            <a:r>
              <a:rPr lang="en-GB" dirty="0" smtClean="0"/>
              <a:t> </a:t>
            </a:r>
            <a:r>
              <a:rPr lang="en-GB" dirty="0" err="1" smtClean="0"/>
              <a:t>forestiers</a:t>
            </a:r>
            <a:r>
              <a:rPr lang="en-GB" dirty="0" smtClean="0"/>
              <a:t>: </a:t>
            </a:r>
            <a:r>
              <a:rPr lang="en-GB" dirty="0" err="1" smtClean="0"/>
              <a:t>Bénin</a:t>
            </a:r>
            <a:r>
              <a:rPr lang="en-GB" dirty="0" smtClean="0"/>
              <a:t>, Guyana, </a:t>
            </a:r>
            <a:r>
              <a:rPr lang="en-GB" dirty="0" err="1" smtClean="0"/>
              <a:t>Jamaïque</a:t>
            </a:r>
            <a:r>
              <a:rPr lang="en-GB" dirty="0" smtClean="0"/>
              <a:t>, </a:t>
            </a:r>
            <a:r>
              <a:rPr lang="en-GB" dirty="0" err="1" smtClean="0"/>
              <a:t>République</a:t>
            </a:r>
            <a:r>
              <a:rPr lang="en-GB" dirty="0" smtClean="0"/>
              <a:t> </a:t>
            </a:r>
            <a:r>
              <a:rPr lang="en-GB" dirty="0" err="1" smtClean="0"/>
              <a:t>centrafricaine</a:t>
            </a:r>
            <a:r>
              <a:rPr lang="en-GB" dirty="0" smtClean="0"/>
              <a:t>, RD Congo</a:t>
            </a:r>
          </a:p>
          <a:p>
            <a:pPr eaLnBrk="1" hangingPunct="1">
              <a:spcBef>
                <a:spcPct val="0"/>
              </a:spcBef>
              <a:buFont typeface="Arial" charset="0"/>
              <a:buChar char="•"/>
            </a:pPr>
            <a:r>
              <a:rPr lang="en-GB" dirty="0" smtClean="0"/>
              <a:t> </a:t>
            </a:r>
            <a:r>
              <a:rPr lang="en-GB" dirty="0" err="1" smtClean="0"/>
              <a:t>Agroforesterie</a:t>
            </a:r>
            <a:r>
              <a:rPr lang="en-GB" dirty="0" smtClean="0"/>
              <a:t> en </a:t>
            </a:r>
            <a:r>
              <a:rPr lang="en-GB" dirty="0" err="1" smtClean="0"/>
              <a:t>appui</a:t>
            </a:r>
            <a:r>
              <a:rPr lang="en-GB" dirty="0" smtClean="0"/>
              <a:t> à la </a:t>
            </a:r>
            <a:r>
              <a:rPr lang="en-GB" dirty="0" err="1" smtClean="0"/>
              <a:t>gestion</a:t>
            </a:r>
            <a:r>
              <a:rPr lang="en-GB" dirty="0" smtClean="0"/>
              <a:t> durable du </a:t>
            </a:r>
            <a:r>
              <a:rPr lang="en-GB" dirty="0" err="1" smtClean="0"/>
              <a:t>territoire</a:t>
            </a:r>
            <a:r>
              <a:rPr lang="en-GB" dirty="0" smtClean="0"/>
              <a:t>: </a:t>
            </a:r>
            <a:r>
              <a:rPr lang="en-GB" dirty="0" err="1" smtClean="0"/>
              <a:t>Tanzanie</a:t>
            </a:r>
            <a:r>
              <a:rPr lang="en-GB" dirty="0" smtClean="0"/>
              <a:t>, Timor-Oriental</a:t>
            </a:r>
          </a:p>
          <a:p>
            <a:pPr eaLnBrk="1" hangingPunct="1">
              <a:spcBef>
                <a:spcPct val="0"/>
              </a:spcBef>
            </a:pPr>
            <a:r>
              <a:rPr lang="fr-BE" u="sng" dirty="0" smtClean="0"/>
              <a:t>Contribution à tous les domaines prioritaires de l’AMCC</a:t>
            </a:r>
          </a:p>
          <a:p>
            <a:pPr eaLnBrk="1" hangingPunct="1">
              <a:spcBef>
                <a:spcPct val="0"/>
              </a:spcBef>
            </a:pPr>
            <a:endParaRPr lang="en-GB" u="sng" dirty="0" smtClean="0"/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2364D67-14AD-47E9-994C-7BAD96CF3D5D}" type="slidenum">
              <a:rPr lang="en-GB" smtClean="0"/>
              <a:pPr/>
              <a:t>4</a:t>
            </a:fld>
            <a:endParaRPr lang="en-GB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GB" u="sng" dirty="0" err="1" smtClean="0"/>
              <a:t>Activités</a:t>
            </a:r>
            <a:r>
              <a:rPr lang="en-GB" u="sng" dirty="0" smtClean="0"/>
              <a:t> </a:t>
            </a:r>
            <a:r>
              <a:rPr lang="en-GB" u="sng" dirty="0" err="1" smtClean="0"/>
              <a:t>liées</a:t>
            </a:r>
            <a:r>
              <a:rPr lang="en-GB" u="sng" dirty="0" smtClean="0"/>
              <a:t> à la REDD</a:t>
            </a:r>
            <a:r>
              <a:rPr lang="en-GB" dirty="0" smtClean="0"/>
              <a:t>: </a:t>
            </a:r>
          </a:p>
          <a:p>
            <a:pPr eaLnBrk="1" hangingPunct="1">
              <a:spcBef>
                <a:spcPct val="0"/>
              </a:spcBef>
              <a:buFont typeface="Arial" charset="0"/>
              <a:buChar char="•"/>
            </a:pPr>
            <a:r>
              <a:rPr lang="fr-BE" dirty="0" smtClean="0"/>
              <a:t> Burkina Faso, Mali, République centrafricaine, </a:t>
            </a:r>
            <a:r>
              <a:rPr lang="fr-BE" dirty="0" smtClean="0">
                <a:solidFill>
                  <a:srgbClr val="FF0000"/>
                </a:solidFill>
              </a:rPr>
              <a:t>RD Congo, </a:t>
            </a:r>
            <a:r>
              <a:rPr lang="fr-BE" dirty="0" smtClean="0"/>
              <a:t>Sierra Leone, Guyana, Papouasie-Nouvelle-Guinée</a:t>
            </a:r>
          </a:p>
          <a:p>
            <a:pPr eaLnBrk="1" hangingPunct="1">
              <a:spcBef>
                <a:spcPct val="0"/>
              </a:spcBef>
              <a:buFont typeface="Arial" charset="0"/>
              <a:buChar char="•"/>
            </a:pPr>
            <a:r>
              <a:rPr lang="fr-BE" dirty="0" smtClean="0"/>
              <a:t> Afrique orientale et australe, Caraïbes</a:t>
            </a:r>
            <a:endParaRPr lang="en-GB" dirty="0" smtClean="0"/>
          </a:p>
          <a:p>
            <a:pPr eaLnBrk="1" hangingPunct="1">
              <a:spcBef>
                <a:spcPct val="0"/>
              </a:spcBef>
            </a:pPr>
            <a:r>
              <a:rPr lang="en-GB" u="sng" dirty="0" err="1" smtClean="0"/>
              <a:t>Objectifs</a:t>
            </a:r>
            <a:r>
              <a:rPr lang="en-GB" u="sng" dirty="0" smtClean="0"/>
              <a:t> </a:t>
            </a:r>
            <a:r>
              <a:rPr lang="en-GB" u="sng" dirty="0" err="1" smtClean="0"/>
              <a:t>liés</a:t>
            </a:r>
            <a:r>
              <a:rPr lang="en-GB" u="sng" dirty="0" smtClean="0"/>
              <a:t> à </a:t>
            </a:r>
            <a:r>
              <a:rPr lang="en-GB" u="sng" dirty="0" err="1" smtClean="0"/>
              <a:t>l’adaptation</a:t>
            </a:r>
            <a:r>
              <a:rPr lang="en-GB" dirty="0" smtClean="0"/>
              <a:t>:</a:t>
            </a:r>
          </a:p>
          <a:p>
            <a:pPr eaLnBrk="1" hangingPunct="1">
              <a:spcBef>
                <a:spcPct val="0"/>
              </a:spcBef>
              <a:buFont typeface="Arial" charset="0"/>
              <a:buChar char="•"/>
            </a:pPr>
            <a:r>
              <a:rPr lang="en-GB" dirty="0" smtClean="0"/>
              <a:t> Protection des </a:t>
            </a:r>
            <a:r>
              <a:rPr lang="en-GB" dirty="0" err="1" smtClean="0"/>
              <a:t>bassins</a:t>
            </a:r>
            <a:r>
              <a:rPr lang="en-GB" dirty="0" smtClean="0"/>
              <a:t> versants: </a:t>
            </a:r>
            <a:r>
              <a:rPr lang="en-GB" dirty="0" err="1" smtClean="0">
                <a:solidFill>
                  <a:srgbClr val="FF0000"/>
                </a:solidFill>
              </a:rPr>
              <a:t>Bénin</a:t>
            </a:r>
            <a:r>
              <a:rPr lang="en-GB" dirty="0" smtClean="0"/>
              <a:t>, </a:t>
            </a:r>
            <a:r>
              <a:rPr lang="en-GB" dirty="0" err="1" smtClean="0"/>
              <a:t>Jamaïque</a:t>
            </a:r>
            <a:r>
              <a:rPr lang="en-GB" dirty="0" smtClean="0"/>
              <a:t>, Timor-Oriental</a:t>
            </a:r>
          </a:p>
          <a:p>
            <a:pPr eaLnBrk="1" hangingPunct="1">
              <a:spcBef>
                <a:spcPct val="0"/>
              </a:spcBef>
              <a:buFont typeface="Arial" charset="0"/>
              <a:buChar char="•"/>
            </a:pPr>
            <a:r>
              <a:rPr lang="en-GB" dirty="0" smtClean="0"/>
              <a:t> Diversification des </a:t>
            </a:r>
            <a:r>
              <a:rPr lang="en-GB" dirty="0" err="1" smtClean="0"/>
              <a:t>moyens</a:t>
            </a:r>
            <a:r>
              <a:rPr lang="en-GB" dirty="0" smtClean="0"/>
              <a:t> de </a:t>
            </a:r>
            <a:r>
              <a:rPr lang="en-GB" dirty="0" err="1" smtClean="0"/>
              <a:t>subsistance</a:t>
            </a:r>
            <a:r>
              <a:rPr lang="en-GB" dirty="0" smtClean="0"/>
              <a:t>: </a:t>
            </a:r>
            <a:r>
              <a:rPr lang="en-GB" dirty="0" err="1" smtClean="0"/>
              <a:t>Bénin</a:t>
            </a:r>
            <a:r>
              <a:rPr lang="en-GB" dirty="0" smtClean="0"/>
              <a:t>, </a:t>
            </a:r>
            <a:r>
              <a:rPr lang="en-GB" dirty="0" err="1" smtClean="0"/>
              <a:t>Jamaïque</a:t>
            </a:r>
            <a:r>
              <a:rPr lang="en-GB" dirty="0" smtClean="0"/>
              <a:t>, </a:t>
            </a:r>
            <a:r>
              <a:rPr lang="en-GB" dirty="0" err="1" smtClean="0"/>
              <a:t>République</a:t>
            </a:r>
            <a:r>
              <a:rPr lang="en-GB" dirty="0" smtClean="0"/>
              <a:t> </a:t>
            </a:r>
            <a:r>
              <a:rPr lang="en-GB" dirty="0" err="1" smtClean="0"/>
              <a:t>centrafricaine</a:t>
            </a:r>
            <a:r>
              <a:rPr lang="en-GB" dirty="0" smtClean="0"/>
              <a:t>, RD Congo</a:t>
            </a:r>
          </a:p>
          <a:p>
            <a:pPr eaLnBrk="1" hangingPunct="1">
              <a:spcBef>
                <a:spcPct val="0"/>
              </a:spcBef>
              <a:buFont typeface="Arial" charset="0"/>
              <a:buChar char="•"/>
            </a:pPr>
            <a:r>
              <a:rPr lang="en-GB" dirty="0" smtClean="0"/>
              <a:t> Protection et </a:t>
            </a:r>
            <a:r>
              <a:rPr lang="en-GB" dirty="0" err="1" smtClean="0"/>
              <a:t>restauration</a:t>
            </a:r>
            <a:r>
              <a:rPr lang="en-GB" dirty="0" smtClean="0"/>
              <a:t> des </a:t>
            </a:r>
            <a:r>
              <a:rPr lang="en-GB" dirty="0" err="1" smtClean="0"/>
              <a:t>écosystèmes</a:t>
            </a:r>
            <a:r>
              <a:rPr lang="en-GB" dirty="0" smtClean="0"/>
              <a:t> </a:t>
            </a:r>
            <a:r>
              <a:rPr lang="en-GB" dirty="0" err="1" smtClean="0"/>
              <a:t>forestiers</a:t>
            </a:r>
            <a:r>
              <a:rPr lang="en-GB" dirty="0" smtClean="0"/>
              <a:t>: </a:t>
            </a:r>
            <a:r>
              <a:rPr lang="en-GB" dirty="0" err="1" smtClean="0"/>
              <a:t>Bénin</a:t>
            </a:r>
            <a:r>
              <a:rPr lang="en-GB" dirty="0" smtClean="0"/>
              <a:t>, Guyana, </a:t>
            </a:r>
            <a:r>
              <a:rPr lang="en-GB" dirty="0" err="1" smtClean="0"/>
              <a:t>Jamaïque</a:t>
            </a:r>
            <a:r>
              <a:rPr lang="en-GB" dirty="0" smtClean="0"/>
              <a:t>, </a:t>
            </a:r>
            <a:r>
              <a:rPr lang="en-GB" dirty="0" err="1" smtClean="0"/>
              <a:t>République</a:t>
            </a:r>
            <a:r>
              <a:rPr lang="en-GB" dirty="0" smtClean="0"/>
              <a:t> </a:t>
            </a:r>
            <a:r>
              <a:rPr lang="en-GB" dirty="0" err="1" smtClean="0"/>
              <a:t>centrafricaine</a:t>
            </a:r>
            <a:r>
              <a:rPr lang="en-GB" dirty="0" smtClean="0"/>
              <a:t>, RD Congo</a:t>
            </a:r>
          </a:p>
          <a:p>
            <a:pPr eaLnBrk="1" hangingPunct="1">
              <a:spcBef>
                <a:spcPct val="0"/>
              </a:spcBef>
              <a:buFont typeface="Arial" charset="0"/>
              <a:buChar char="•"/>
            </a:pPr>
            <a:r>
              <a:rPr lang="en-GB" dirty="0" smtClean="0"/>
              <a:t> </a:t>
            </a:r>
            <a:r>
              <a:rPr lang="en-GB" dirty="0" err="1" smtClean="0"/>
              <a:t>Agroforesterie</a:t>
            </a:r>
            <a:r>
              <a:rPr lang="en-GB" dirty="0" smtClean="0"/>
              <a:t> en </a:t>
            </a:r>
            <a:r>
              <a:rPr lang="en-GB" dirty="0" err="1" smtClean="0"/>
              <a:t>appui</a:t>
            </a:r>
            <a:r>
              <a:rPr lang="en-GB" dirty="0" smtClean="0"/>
              <a:t> à la </a:t>
            </a:r>
            <a:r>
              <a:rPr lang="en-GB" dirty="0" err="1" smtClean="0"/>
              <a:t>gestion</a:t>
            </a:r>
            <a:r>
              <a:rPr lang="en-GB" dirty="0" smtClean="0"/>
              <a:t> durable du </a:t>
            </a:r>
            <a:r>
              <a:rPr lang="en-GB" dirty="0" err="1" smtClean="0"/>
              <a:t>territoire</a:t>
            </a:r>
            <a:r>
              <a:rPr lang="en-GB" dirty="0" smtClean="0"/>
              <a:t>: </a:t>
            </a:r>
            <a:r>
              <a:rPr lang="en-GB" dirty="0" err="1" smtClean="0"/>
              <a:t>Tanzanie</a:t>
            </a:r>
            <a:r>
              <a:rPr lang="en-GB" dirty="0" smtClean="0"/>
              <a:t>, Timor-Oriental</a:t>
            </a:r>
          </a:p>
          <a:p>
            <a:pPr eaLnBrk="1" hangingPunct="1">
              <a:spcBef>
                <a:spcPct val="0"/>
              </a:spcBef>
            </a:pPr>
            <a:r>
              <a:rPr lang="fr-BE" u="sng" dirty="0" smtClean="0"/>
              <a:t>Contribution à tous les domaines prioritaires de l’AMCC</a:t>
            </a:r>
          </a:p>
          <a:p>
            <a:pPr eaLnBrk="1" hangingPunct="1">
              <a:spcBef>
                <a:spcPct val="0"/>
              </a:spcBef>
            </a:pPr>
            <a:endParaRPr lang="en-GB" u="sng" dirty="0" smtClean="0"/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2364D67-14AD-47E9-994C-7BAD96CF3D5D}" type="slidenum">
              <a:rPr lang="en-GB" smtClean="0"/>
              <a:pPr/>
              <a:t>5</a:t>
            </a:fld>
            <a:endParaRPr lang="en-GB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GB" u="sng" dirty="0" err="1" smtClean="0"/>
              <a:t>Activités</a:t>
            </a:r>
            <a:r>
              <a:rPr lang="en-GB" u="sng" dirty="0" smtClean="0"/>
              <a:t> </a:t>
            </a:r>
            <a:r>
              <a:rPr lang="en-GB" u="sng" dirty="0" err="1" smtClean="0"/>
              <a:t>liées</a:t>
            </a:r>
            <a:r>
              <a:rPr lang="en-GB" u="sng" dirty="0" smtClean="0"/>
              <a:t> à la REDD</a:t>
            </a:r>
            <a:r>
              <a:rPr lang="en-GB" dirty="0" smtClean="0"/>
              <a:t>: </a:t>
            </a:r>
          </a:p>
          <a:p>
            <a:pPr eaLnBrk="1" hangingPunct="1">
              <a:spcBef>
                <a:spcPct val="0"/>
              </a:spcBef>
              <a:buFont typeface="Arial" charset="0"/>
              <a:buChar char="•"/>
            </a:pPr>
            <a:r>
              <a:rPr lang="fr-BE" dirty="0" smtClean="0"/>
              <a:t> Burkina Faso, Mali, République centrafricaine, </a:t>
            </a:r>
            <a:r>
              <a:rPr lang="fr-BE" dirty="0" smtClean="0">
                <a:solidFill>
                  <a:srgbClr val="FF0000"/>
                </a:solidFill>
              </a:rPr>
              <a:t>RD Congo, </a:t>
            </a:r>
            <a:r>
              <a:rPr lang="fr-BE" dirty="0" smtClean="0"/>
              <a:t>Sierra Leone, Guyana, Papouasie-Nouvelle-Guinée</a:t>
            </a:r>
          </a:p>
          <a:p>
            <a:pPr eaLnBrk="1" hangingPunct="1">
              <a:spcBef>
                <a:spcPct val="0"/>
              </a:spcBef>
              <a:buFont typeface="Arial" charset="0"/>
              <a:buChar char="•"/>
            </a:pPr>
            <a:r>
              <a:rPr lang="fr-BE" dirty="0" smtClean="0"/>
              <a:t> Afrique orientale et australe, Caraïbes</a:t>
            </a:r>
            <a:endParaRPr lang="en-GB" dirty="0" smtClean="0"/>
          </a:p>
          <a:p>
            <a:pPr eaLnBrk="1" hangingPunct="1">
              <a:spcBef>
                <a:spcPct val="0"/>
              </a:spcBef>
            </a:pPr>
            <a:r>
              <a:rPr lang="en-GB" u="sng" dirty="0" err="1" smtClean="0"/>
              <a:t>Objectifs</a:t>
            </a:r>
            <a:r>
              <a:rPr lang="en-GB" u="sng" dirty="0" smtClean="0"/>
              <a:t> </a:t>
            </a:r>
            <a:r>
              <a:rPr lang="en-GB" u="sng" dirty="0" err="1" smtClean="0"/>
              <a:t>liés</a:t>
            </a:r>
            <a:r>
              <a:rPr lang="en-GB" u="sng" dirty="0" smtClean="0"/>
              <a:t> à </a:t>
            </a:r>
            <a:r>
              <a:rPr lang="en-GB" u="sng" dirty="0" err="1" smtClean="0"/>
              <a:t>l’adaptation</a:t>
            </a:r>
            <a:r>
              <a:rPr lang="en-GB" dirty="0" smtClean="0"/>
              <a:t>:</a:t>
            </a:r>
          </a:p>
          <a:p>
            <a:pPr eaLnBrk="1" hangingPunct="1">
              <a:spcBef>
                <a:spcPct val="0"/>
              </a:spcBef>
              <a:buFont typeface="Arial" charset="0"/>
              <a:buChar char="•"/>
            </a:pPr>
            <a:r>
              <a:rPr lang="en-GB" dirty="0" smtClean="0"/>
              <a:t> Protection des </a:t>
            </a:r>
            <a:r>
              <a:rPr lang="en-GB" dirty="0" err="1" smtClean="0"/>
              <a:t>bassins</a:t>
            </a:r>
            <a:r>
              <a:rPr lang="en-GB" dirty="0" smtClean="0"/>
              <a:t> versants: </a:t>
            </a:r>
            <a:r>
              <a:rPr lang="en-GB" dirty="0" err="1" smtClean="0">
                <a:solidFill>
                  <a:srgbClr val="FF0000"/>
                </a:solidFill>
              </a:rPr>
              <a:t>Bénin</a:t>
            </a:r>
            <a:r>
              <a:rPr lang="en-GB" dirty="0" smtClean="0"/>
              <a:t>, </a:t>
            </a:r>
            <a:r>
              <a:rPr lang="en-GB" dirty="0" err="1" smtClean="0"/>
              <a:t>Jamaïque</a:t>
            </a:r>
            <a:r>
              <a:rPr lang="en-GB" dirty="0" smtClean="0"/>
              <a:t>, Timor-Oriental</a:t>
            </a:r>
          </a:p>
          <a:p>
            <a:pPr eaLnBrk="1" hangingPunct="1">
              <a:spcBef>
                <a:spcPct val="0"/>
              </a:spcBef>
              <a:buFont typeface="Arial" charset="0"/>
              <a:buChar char="•"/>
            </a:pPr>
            <a:r>
              <a:rPr lang="en-GB" dirty="0" smtClean="0"/>
              <a:t> Diversification des </a:t>
            </a:r>
            <a:r>
              <a:rPr lang="en-GB" dirty="0" err="1" smtClean="0"/>
              <a:t>moyens</a:t>
            </a:r>
            <a:r>
              <a:rPr lang="en-GB" dirty="0" smtClean="0"/>
              <a:t> de </a:t>
            </a:r>
            <a:r>
              <a:rPr lang="en-GB" dirty="0" err="1" smtClean="0"/>
              <a:t>subsistance</a:t>
            </a:r>
            <a:r>
              <a:rPr lang="en-GB" dirty="0" smtClean="0"/>
              <a:t>: </a:t>
            </a:r>
            <a:r>
              <a:rPr lang="en-GB" dirty="0" err="1" smtClean="0"/>
              <a:t>Bénin</a:t>
            </a:r>
            <a:r>
              <a:rPr lang="en-GB" dirty="0" smtClean="0"/>
              <a:t>, </a:t>
            </a:r>
            <a:r>
              <a:rPr lang="en-GB" dirty="0" err="1" smtClean="0"/>
              <a:t>Jamaïque</a:t>
            </a:r>
            <a:r>
              <a:rPr lang="en-GB" dirty="0" smtClean="0"/>
              <a:t>, </a:t>
            </a:r>
            <a:r>
              <a:rPr lang="en-GB" dirty="0" err="1" smtClean="0"/>
              <a:t>République</a:t>
            </a:r>
            <a:r>
              <a:rPr lang="en-GB" dirty="0" smtClean="0"/>
              <a:t> </a:t>
            </a:r>
            <a:r>
              <a:rPr lang="en-GB" dirty="0" err="1" smtClean="0"/>
              <a:t>centrafricaine</a:t>
            </a:r>
            <a:r>
              <a:rPr lang="en-GB" dirty="0" smtClean="0"/>
              <a:t>, RD Congo</a:t>
            </a:r>
          </a:p>
          <a:p>
            <a:pPr eaLnBrk="1" hangingPunct="1">
              <a:spcBef>
                <a:spcPct val="0"/>
              </a:spcBef>
              <a:buFont typeface="Arial" charset="0"/>
              <a:buChar char="•"/>
            </a:pPr>
            <a:r>
              <a:rPr lang="en-GB" dirty="0" smtClean="0"/>
              <a:t> Protection et </a:t>
            </a:r>
            <a:r>
              <a:rPr lang="en-GB" dirty="0" err="1" smtClean="0"/>
              <a:t>restauration</a:t>
            </a:r>
            <a:r>
              <a:rPr lang="en-GB" dirty="0" smtClean="0"/>
              <a:t> des </a:t>
            </a:r>
            <a:r>
              <a:rPr lang="en-GB" dirty="0" err="1" smtClean="0"/>
              <a:t>écosystèmes</a:t>
            </a:r>
            <a:r>
              <a:rPr lang="en-GB" dirty="0" smtClean="0"/>
              <a:t> </a:t>
            </a:r>
            <a:r>
              <a:rPr lang="en-GB" dirty="0" err="1" smtClean="0"/>
              <a:t>forestiers</a:t>
            </a:r>
            <a:r>
              <a:rPr lang="en-GB" dirty="0" smtClean="0"/>
              <a:t>: </a:t>
            </a:r>
            <a:r>
              <a:rPr lang="en-GB" dirty="0" err="1" smtClean="0"/>
              <a:t>Bénin</a:t>
            </a:r>
            <a:r>
              <a:rPr lang="en-GB" dirty="0" smtClean="0"/>
              <a:t>, Guyana, </a:t>
            </a:r>
            <a:r>
              <a:rPr lang="en-GB" dirty="0" err="1" smtClean="0"/>
              <a:t>Jamaïque</a:t>
            </a:r>
            <a:r>
              <a:rPr lang="en-GB" dirty="0" smtClean="0"/>
              <a:t>, </a:t>
            </a:r>
            <a:r>
              <a:rPr lang="en-GB" dirty="0" err="1" smtClean="0"/>
              <a:t>République</a:t>
            </a:r>
            <a:r>
              <a:rPr lang="en-GB" dirty="0" smtClean="0"/>
              <a:t> </a:t>
            </a:r>
            <a:r>
              <a:rPr lang="en-GB" dirty="0" err="1" smtClean="0"/>
              <a:t>centrafricaine</a:t>
            </a:r>
            <a:r>
              <a:rPr lang="en-GB" dirty="0" smtClean="0"/>
              <a:t>, RD Congo</a:t>
            </a:r>
          </a:p>
          <a:p>
            <a:pPr eaLnBrk="1" hangingPunct="1">
              <a:spcBef>
                <a:spcPct val="0"/>
              </a:spcBef>
              <a:buFont typeface="Arial" charset="0"/>
              <a:buChar char="•"/>
            </a:pPr>
            <a:r>
              <a:rPr lang="en-GB" dirty="0" smtClean="0"/>
              <a:t> </a:t>
            </a:r>
            <a:r>
              <a:rPr lang="en-GB" dirty="0" err="1" smtClean="0"/>
              <a:t>Agroforesterie</a:t>
            </a:r>
            <a:r>
              <a:rPr lang="en-GB" dirty="0" smtClean="0"/>
              <a:t> en </a:t>
            </a:r>
            <a:r>
              <a:rPr lang="en-GB" dirty="0" err="1" smtClean="0"/>
              <a:t>appui</a:t>
            </a:r>
            <a:r>
              <a:rPr lang="en-GB" dirty="0" smtClean="0"/>
              <a:t> à la </a:t>
            </a:r>
            <a:r>
              <a:rPr lang="en-GB" dirty="0" err="1" smtClean="0"/>
              <a:t>gestion</a:t>
            </a:r>
            <a:r>
              <a:rPr lang="en-GB" dirty="0" smtClean="0"/>
              <a:t> durable du </a:t>
            </a:r>
            <a:r>
              <a:rPr lang="en-GB" dirty="0" err="1" smtClean="0"/>
              <a:t>territoire</a:t>
            </a:r>
            <a:r>
              <a:rPr lang="en-GB" dirty="0" smtClean="0"/>
              <a:t>: </a:t>
            </a:r>
            <a:r>
              <a:rPr lang="en-GB" dirty="0" err="1" smtClean="0"/>
              <a:t>Tanzanie</a:t>
            </a:r>
            <a:r>
              <a:rPr lang="en-GB" dirty="0" smtClean="0"/>
              <a:t>, Timor-Oriental</a:t>
            </a:r>
          </a:p>
          <a:p>
            <a:pPr eaLnBrk="1" hangingPunct="1">
              <a:spcBef>
                <a:spcPct val="0"/>
              </a:spcBef>
            </a:pPr>
            <a:r>
              <a:rPr lang="fr-BE" u="sng" dirty="0" smtClean="0"/>
              <a:t>Contribution à tous les domaines prioritaires de l’AMCC</a:t>
            </a:r>
          </a:p>
          <a:p>
            <a:pPr eaLnBrk="1" hangingPunct="1">
              <a:spcBef>
                <a:spcPct val="0"/>
              </a:spcBef>
            </a:pPr>
            <a:endParaRPr lang="en-GB" u="sng" dirty="0" smtClean="0"/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2364D67-14AD-47E9-994C-7BAD96CF3D5D}" type="slidenum">
              <a:rPr lang="en-GB" smtClean="0"/>
              <a:pPr/>
              <a:t>6</a:t>
            </a:fld>
            <a:endParaRPr lang="en-GB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GB" u="sng" dirty="0" err="1" smtClean="0"/>
              <a:t>Activités</a:t>
            </a:r>
            <a:r>
              <a:rPr lang="en-GB" u="sng" dirty="0" smtClean="0"/>
              <a:t> </a:t>
            </a:r>
            <a:r>
              <a:rPr lang="en-GB" u="sng" dirty="0" err="1" smtClean="0"/>
              <a:t>liées</a:t>
            </a:r>
            <a:r>
              <a:rPr lang="en-GB" u="sng" dirty="0" smtClean="0"/>
              <a:t> à la REDD</a:t>
            </a:r>
            <a:r>
              <a:rPr lang="en-GB" dirty="0" smtClean="0"/>
              <a:t>: </a:t>
            </a:r>
          </a:p>
          <a:p>
            <a:pPr eaLnBrk="1" hangingPunct="1">
              <a:spcBef>
                <a:spcPct val="0"/>
              </a:spcBef>
              <a:buFont typeface="Arial" charset="0"/>
              <a:buChar char="•"/>
            </a:pPr>
            <a:r>
              <a:rPr lang="fr-BE" dirty="0" smtClean="0"/>
              <a:t> Burkina Faso, Mali, République centrafricaine, </a:t>
            </a:r>
            <a:r>
              <a:rPr lang="fr-BE" dirty="0" smtClean="0">
                <a:solidFill>
                  <a:srgbClr val="FF0000"/>
                </a:solidFill>
              </a:rPr>
              <a:t>RD Congo, </a:t>
            </a:r>
            <a:r>
              <a:rPr lang="fr-BE" dirty="0" smtClean="0"/>
              <a:t>Sierra Leone, Guyana, Papouasie-Nouvelle-Guinée</a:t>
            </a:r>
          </a:p>
          <a:p>
            <a:pPr eaLnBrk="1" hangingPunct="1">
              <a:spcBef>
                <a:spcPct val="0"/>
              </a:spcBef>
              <a:buFont typeface="Arial" charset="0"/>
              <a:buChar char="•"/>
            </a:pPr>
            <a:r>
              <a:rPr lang="fr-BE" dirty="0" smtClean="0"/>
              <a:t> Afrique orientale et australe, Caraïbes</a:t>
            </a:r>
            <a:endParaRPr lang="en-GB" dirty="0" smtClean="0"/>
          </a:p>
          <a:p>
            <a:pPr eaLnBrk="1" hangingPunct="1">
              <a:spcBef>
                <a:spcPct val="0"/>
              </a:spcBef>
            </a:pPr>
            <a:r>
              <a:rPr lang="en-GB" u="sng" dirty="0" err="1" smtClean="0"/>
              <a:t>Objectifs</a:t>
            </a:r>
            <a:r>
              <a:rPr lang="en-GB" u="sng" dirty="0" smtClean="0"/>
              <a:t> </a:t>
            </a:r>
            <a:r>
              <a:rPr lang="en-GB" u="sng" dirty="0" err="1" smtClean="0"/>
              <a:t>liés</a:t>
            </a:r>
            <a:r>
              <a:rPr lang="en-GB" u="sng" dirty="0" smtClean="0"/>
              <a:t> à </a:t>
            </a:r>
            <a:r>
              <a:rPr lang="en-GB" u="sng" dirty="0" err="1" smtClean="0"/>
              <a:t>l’adaptation</a:t>
            </a:r>
            <a:r>
              <a:rPr lang="en-GB" dirty="0" smtClean="0"/>
              <a:t>:</a:t>
            </a:r>
          </a:p>
          <a:p>
            <a:pPr eaLnBrk="1" hangingPunct="1">
              <a:spcBef>
                <a:spcPct val="0"/>
              </a:spcBef>
              <a:buFont typeface="Arial" charset="0"/>
              <a:buChar char="•"/>
            </a:pPr>
            <a:r>
              <a:rPr lang="en-GB" dirty="0" smtClean="0"/>
              <a:t> Protection des </a:t>
            </a:r>
            <a:r>
              <a:rPr lang="en-GB" dirty="0" err="1" smtClean="0"/>
              <a:t>bassins</a:t>
            </a:r>
            <a:r>
              <a:rPr lang="en-GB" dirty="0" smtClean="0"/>
              <a:t> versants: </a:t>
            </a:r>
            <a:r>
              <a:rPr lang="en-GB" dirty="0" err="1" smtClean="0">
                <a:solidFill>
                  <a:srgbClr val="FF0000"/>
                </a:solidFill>
              </a:rPr>
              <a:t>Bénin</a:t>
            </a:r>
            <a:r>
              <a:rPr lang="en-GB" dirty="0" smtClean="0"/>
              <a:t>, </a:t>
            </a:r>
            <a:r>
              <a:rPr lang="en-GB" dirty="0" err="1" smtClean="0"/>
              <a:t>Jamaïque</a:t>
            </a:r>
            <a:r>
              <a:rPr lang="en-GB" dirty="0" smtClean="0"/>
              <a:t>, Timor-Oriental</a:t>
            </a:r>
          </a:p>
          <a:p>
            <a:pPr eaLnBrk="1" hangingPunct="1">
              <a:spcBef>
                <a:spcPct val="0"/>
              </a:spcBef>
              <a:buFont typeface="Arial" charset="0"/>
              <a:buChar char="•"/>
            </a:pPr>
            <a:r>
              <a:rPr lang="en-GB" dirty="0" smtClean="0"/>
              <a:t> Diversification des </a:t>
            </a:r>
            <a:r>
              <a:rPr lang="en-GB" dirty="0" err="1" smtClean="0"/>
              <a:t>moyens</a:t>
            </a:r>
            <a:r>
              <a:rPr lang="en-GB" dirty="0" smtClean="0"/>
              <a:t> de </a:t>
            </a:r>
            <a:r>
              <a:rPr lang="en-GB" dirty="0" err="1" smtClean="0"/>
              <a:t>subsistance</a:t>
            </a:r>
            <a:r>
              <a:rPr lang="en-GB" dirty="0" smtClean="0"/>
              <a:t>: </a:t>
            </a:r>
            <a:r>
              <a:rPr lang="en-GB" dirty="0" err="1" smtClean="0"/>
              <a:t>Bénin</a:t>
            </a:r>
            <a:r>
              <a:rPr lang="en-GB" dirty="0" smtClean="0"/>
              <a:t>, </a:t>
            </a:r>
            <a:r>
              <a:rPr lang="en-GB" dirty="0" err="1" smtClean="0"/>
              <a:t>Jamaïque</a:t>
            </a:r>
            <a:r>
              <a:rPr lang="en-GB" dirty="0" smtClean="0"/>
              <a:t>, </a:t>
            </a:r>
            <a:r>
              <a:rPr lang="en-GB" dirty="0" err="1" smtClean="0"/>
              <a:t>République</a:t>
            </a:r>
            <a:r>
              <a:rPr lang="en-GB" dirty="0" smtClean="0"/>
              <a:t> </a:t>
            </a:r>
            <a:r>
              <a:rPr lang="en-GB" dirty="0" err="1" smtClean="0"/>
              <a:t>centrafricaine</a:t>
            </a:r>
            <a:r>
              <a:rPr lang="en-GB" dirty="0" smtClean="0"/>
              <a:t>, RD Congo</a:t>
            </a:r>
          </a:p>
          <a:p>
            <a:pPr eaLnBrk="1" hangingPunct="1">
              <a:spcBef>
                <a:spcPct val="0"/>
              </a:spcBef>
              <a:buFont typeface="Arial" charset="0"/>
              <a:buChar char="•"/>
            </a:pPr>
            <a:r>
              <a:rPr lang="en-GB" dirty="0" smtClean="0"/>
              <a:t> Protection et </a:t>
            </a:r>
            <a:r>
              <a:rPr lang="en-GB" dirty="0" err="1" smtClean="0"/>
              <a:t>restauration</a:t>
            </a:r>
            <a:r>
              <a:rPr lang="en-GB" dirty="0" smtClean="0"/>
              <a:t> des </a:t>
            </a:r>
            <a:r>
              <a:rPr lang="en-GB" dirty="0" err="1" smtClean="0"/>
              <a:t>écosystèmes</a:t>
            </a:r>
            <a:r>
              <a:rPr lang="en-GB" dirty="0" smtClean="0"/>
              <a:t> </a:t>
            </a:r>
            <a:r>
              <a:rPr lang="en-GB" dirty="0" err="1" smtClean="0"/>
              <a:t>forestiers</a:t>
            </a:r>
            <a:r>
              <a:rPr lang="en-GB" dirty="0" smtClean="0"/>
              <a:t>: </a:t>
            </a:r>
            <a:r>
              <a:rPr lang="en-GB" dirty="0" err="1" smtClean="0"/>
              <a:t>Bénin</a:t>
            </a:r>
            <a:r>
              <a:rPr lang="en-GB" dirty="0" smtClean="0"/>
              <a:t>, Guyana, </a:t>
            </a:r>
            <a:r>
              <a:rPr lang="en-GB" dirty="0" err="1" smtClean="0"/>
              <a:t>Jamaïque</a:t>
            </a:r>
            <a:r>
              <a:rPr lang="en-GB" dirty="0" smtClean="0"/>
              <a:t>, </a:t>
            </a:r>
            <a:r>
              <a:rPr lang="en-GB" dirty="0" err="1" smtClean="0"/>
              <a:t>République</a:t>
            </a:r>
            <a:r>
              <a:rPr lang="en-GB" dirty="0" smtClean="0"/>
              <a:t> </a:t>
            </a:r>
            <a:r>
              <a:rPr lang="en-GB" dirty="0" err="1" smtClean="0"/>
              <a:t>centrafricaine</a:t>
            </a:r>
            <a:r>
              <a:rPr lang="en-GB" dirty="0" smtClean="0"/>
              <a:t>, RD Congo</a:t>
            </a:r>
          </a:p>
          <a:p>
            <a:pPr eaLnBrk="1" hangingPunct="1">
              <a:spcBef>
                <a:spcPct val="0"/>
              </a:spcBef>
              <a:buFont typeface="Arial" charset="0"/>
              <a:buChar char="•"/>
            </a:pPr>
            <a:r>
              <a:rPr lang="en-GB" dirty="0" smtClean="0"/>
              <a:t> </a:t>
            </a:r>
            <a:r>
              <a:rPr lang="en-GB" dirty="0" err="1" smtClean="0"/>
              <a:t>Agroforesterie</a:t>
            </a:r>
            <a:r>
              <a:rPr lang="en-GB" dirty="0" smtClean="0"/>
              <a:t> en </a:t>
            </a:r>
            <a:r>
              <a:rPr lang="en-GB" dirty="0" err="1" smtClean="0"/>
              <a:t>appui</a:t>
            </a:r>
            <a:r>
              <a:rPr lang="en-GB" dirty="0" smtClean="0"/>
              <a:t> à la </a:t>
            </a:r>
            <a:r>
              <a:rPr lang="en-GB" dirty="0" err="1" smtClean="0"/>
              <a:t>gestion</a:t>
            </a:r>
            <a:r>
              <a:rPr lang="en-GB" dirty="0" smtClean="0"/>
              <a:t> durable du </a:t>
            </a:r>
            <a:r>
              <a:rPr lang="en-GB" dirty="0" err="1" smtClean="0"/>
              <a:t>territoire</a:t>
            </a:r>
            <a:r>
              <a:rPr lang="en-GB" dirty="0" smtClean="0"/>
              <a:t>: </a:t>
            </a:r>
            <a:r>
              <a:rPr lang="en-GB" dirty="0" err="1" smtClean="0"/>
              <a:t>Tanzanie</a:t>
            </a:r>
            <a:r>
              <a:rPr lang="en-GB" dirty="0" smtClean="0"/>
              <a:t>, Timor-Oriental</a:t>
            </a:r>
          </a:p>
          <a:p>
            <a:pPr eaLnBrk="1" hangingPunct="1">
              <a:spcBef>
                <a:spcPct val="0"/>
              </a:spcBef>
            </a:pPr>
            <a:r>
              <a:rPr lang="fr-BE" u="sng" dirty="0" smtClean="0"/>
              <a:t>Contribution à tous les domaines prioritaires de l’AMCC</a:t>
            </a:r>
          </a:p>
          <a:p>
            <a:pPr eaLnBrk="1" hangingPunct="1">
              <a:spcBef>
                <a:spcPct val="0"/>
              </a:spcBef>
            </a:pPr>
            <a:endParaRPr lang="en-GB" u="sng" dirty="0" smtClean="0"/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2364D67-14AD-47E9-994C-7BAD96CF3D5D}" type="slidenum">
              <a:rPr lang="en-GB" smtClean="0"/>
              <a:pPr/>
              <a:t>9</a:t>
            </a:fld>
            <a:endParaRPr lang="en-GB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GB" u="sng" dirty="0" err="1" smtClean="0"/>
              <a:t>Activités</a:t>
            </a:r>
            <a:r>
              <a:rPr lang="en-GB" u="sng" dirty="0" smtClean="0"/>
              <a:t> </a:t>
            </a:r>
            <a:r>
              <a:rPr lang="en-GB" u="sng" dirty="0" err="1" smtClean="0"/>
              <a:t>liées</a:t>
            </a:r>
            <a:r>
              <a:rPr lang="en-GB" u="sng" dirty="0" smtClean="0"/>
              <a:t> à la REDD</a:t>
            </a:r>
            <a:r>
              <a:rPr lang="en-GB" dirty="0" smtClean="0"/>
              <a:t>: </a:t>
            </a:r>
          </a:p>
          <a:p>
            <a:pPr eaLnBrk="1" hangingPunct="1">
              <a:spcBef>
                <a:spcPct val="0"/>
              </a:spcBef>
              <a:buFont typeface="Arial" charset="0"/>
              <a:buChar char="•"/>
            </a:pPr>
            <a:r>
              <a:rPr lang="fr-BE" dirty="0" smtClean="0"/>
              <a:t> Burkina Faso, Mali, République centrafricaine, </a:t>
            </a:r>
            <a:r>
              <a:rPr lang="fr-BE" dirty="0" smtClean="0">
                <a:solidFill>
                  <a:srgbClr val="FF0000"/>
                </a:solidFill>
              </a:rPr>
              <a:t>RD Congo, </a:t>
            </a:r>
            <a:r>
              <a:rPr lang="fr-BE" dirty="0" smtClean="0"/>
              <a:t>Sierra Leone, Guyana, Papouasie-Nouvelle-Guinée</a:t>
            </a:r>
          </a:p>
          <a:p>
            <a:pPr eaLnBrk="1" hangingPunct="1">
              <a:spcBef>
                <a:spcPct val="0"/>
              </a:spcBef>
              <a:buFont typeface="Arial" charset="0"/>
              <a:buChar char="•"/>
            </a:pPr>
            <a:r>
              <a:rPr lang="fr-BE" dirty="0" smtClean="0"/>
              <a:t> Afrique orientale et australe, Caraïbes</a:t>
            </a:r>
            <a:endParaRPr lang="en-GB" dirty="0" smtClean="0"/>
          </a:p>
          <a:p>
            <a:pPr eaLnBrk="1" hangingPunct="1">
              <a:spcBef>
                <a:spcPct val="0"/>
              </a:spcBef>
            </a:pPr>
            <a:r>
              <a:rPr lang="en-GB" u="sng" dirty="0" err="1" smtClean="0"/>
              <a:t>Objectifs</a:t>
            </a:r>
            <a:r>
              <a:rPr lang="en-GB" u="sng" dirty="0" smtClean="0"/>
              <a:t> </a:t>
            </a:r>
            <a:r>
              <a:rPr lang="en-GB" u="sng" dirty="0" err="1" smtClean="0"/>
              <a:t>liés</a:t>
            </a:r>
            <a:r>
              <a:rPr lang="en-GB" u="sng" dirty="0" smtClean="0"/>
              <a:t> à </a:t>
            </a:r>
            <a:r>
              <a:rPr lang="en-GB" u="sng" dirty="0" err="1" smtClean="0"/>
              <a:t>l’adaptation</a:t>
            </a:r>
            <a:r>
              <a:rPr lang="en-GB" dirty="0" smtClean="0"/>
              <a:t>:</a:t>
            </a:r>
          </a:p>
          <a:p>
            <a:pPr eaLnBrk="1" hangingPunct="1">
              <a:spcBef>
                <a:spcPct val="0"/>
              </a:spcBef>
              <a:buFont typeface="Arial" charset="0"/>
              <a:buChar char="•"/>
            </a:pPr>
            <a:r>
              <a:rPr lang="en-GB" dirty="0" smtClean="0"/>
              <a:t> Protection des </a:t>
            </a:r>
            <a:r>
              <a:rPr lang="en-GB" dirty="0" err="1" smtClean="0"/>
              <a:t>bassins</a:t>
            </a:r>
            <a:r>
              <a:rPr lang="en-GB" dirty="0" smtClean="0"/>
              <a:t> versants: </a:t>
            </a:r>
            <a:r>
              <a:rPr lang="en-GB" dirty="0" err="1" smtClean="0">
                <a:solidFill>
                  <a:srgbClr val="FF0000"/>
                </a:solidFill>
              </a:rPr>
              <a:t>Bénin</a:t>
            </a:r>
            <a:r>
              <a:rPr lang="en-GB" dirty="0" smtClean="0"/>
              <a:t>, </a:t>
            </a:r>
            <a:r>
              <a:rPr lang="en-GB" dirty="0" err="1" smtClean="0"/>
              <a:t>Jamaïque</a:t>
            </a:r>
            <a:r>
              <a:rPr lang="en-GB" dirty="0" smtClean="0"/>
              <a:t>, Timor-Oriental</a:t>
            </a:r>
          </a:p>
          <a:p>
            <a:pPr eaLnBrk="1" hangingPunct="1">
              <a:spcBef>
                <a:spcPct val="0"/>
              </a:spcBef>
              <a:buFont typeface="Arial" charset="0"/>
              <a:buChar char="•"/>
            </a:pPr>
            <a:r>
              <a:rPr lang="en-GB" dirty="0" smtClean="0"/>
              <a:t> Diversification des </a:t>
            </a:r>
            <a:r>
              <a:rPr lang="en-GB" dirty="0" err="1" smtClean="0"/>
              <a:t>moyens</a:t>
            </a:r>
            <a:r>
              <a:rPr lang="en-GB" dirty="0" smtClean="0"/>
              <a:t> de </a:t>
            </a:r>
            <a:r>
              <a:rPr lang="en-GB" dirty="0" err="1" smtClean="0"/>
              <a:t>subsistance</a:t>
            </a:r>
            <a:r>
              <a:rPr lang="en-GB" dirty="0" smtClean="0"/>
              <a:t>: </a:t>
            </a:r>
            <a:r>
              <a:rPr lang="en-GB" dirty="0" err="1" smtClean="0"/>
              <a:t>Bénin</a:t>
            </a:r>
            <a:r>
              <a:rPr lang="en-GB" dirty="0" smtClean="0"/>
              <a:t>, </a:t>
            </a:r>
            <a:r>
              <a:rPr lang="en-GB" dirty="0" err="1" smtClean="0"/>
              <a:t>Jamaïque</a:t>
            </a:r>
            <a:r>
              <a:rPr lang="en-GB" dirty="0" smtClean="0"/>
              <a:t>, </a:t>
            </a:r>
            <a:r>
              <a:rPr lang="en-GB" dirty="0" err="1" smtClean="0"/>
              <a:t>République</a:t>
            </a:r>
            <a:r>
              <a:rPr lang="en-GB" dirty="0" smtClean="0"/>
              <a:t> </a:t>
            </a:r>
            <a:r>
              <a:rPr lang="en-GB" dirty="0" err="1" smtClean="0"/>
              <a:t>centrafricaine</a:t>
            </a:r>
            <a:r>
              <a:rPr lang="en-GB" dirty="0" smtClean="0"/>
              <a:t>, RD Congo</a:t>
            </a:r>
          </a:p>
          <a:p>
            <a:pPr eaLnBrk="1" hangingPunct="1">
              <a:spcBef>
                <a:spcPct val="0"/>
              </a:spcBef>
              <a:buFont typeface="Arial" charset="0"/>
              <a:buChar char="•"/>
            </a:pPr>
            <a:r>
              <a:rPr lang="en-GB" dirty="0" smtClean="0"/>
              <a:t> Protection et </a:t>
            </a:r>
            <a:r>
              <a:rPr lang="en-GB" dirty="0" err="1" smtClean="0"/>
              <a:t>restauration</a:t>
            </a:r>
            <a:r>
              <a:rPr lang="en-GB" dirty="0" smtClean="0"/>
              <a:t> des </a:t>
            </a:r>
            <a:r>
              <a:rPr lang="en-GB" dirty="0" err="1" smtClean="0"/>
              <a:t>écosystèmes</a:t>
            </a:r>
            <a:r>
              <a:rPr lang="en-GB" dirty="0" smtClean="0"/>
              <a:t> </a:t>
            </a:r>
            <a:r>
              <a:rPr lang="en-GB" dirty="0" err="1" smtClean="0"/>
              <a:t>forestiers</a:t>
            </a:r>
            <a:r>
              <a:rPr lang="en-GB" dirty="0" smtClean="0"/>
              <a:t>: </a:t>
            </a:r>
            <a:r>
              <a:rPr lang="en-GB" dirty="0" err="1" smtClean="0"/>
              <a:t>Bénin</a:t>
            </a:r>
            <a:r>
              <a:rPr lang="en-GB" dirty="0" smtClean="0"/>
              <a:t>, Guyana, </a:t>
            </a:r>
            <a:r>
              <a:rPr lang="en-GB" dirty="0" err="1" smtClean="0"/>
              <a:t>Jamaïque</a:t>
            </a:r>
            <a:r>
              <a:rPr lang="en-GB" dirty="0" smtClean="0"/>
              <a:t>, </a:t>
            </a:r>
            <a:r>
              <a:rPr lang="en-GB" dirty="0" err="1" smtClean="0"/>
              <a:t>République</a:t>
            </a:r>
            <a:r>
              <a:rPr lang="en-GB" dirty="0" smtClean="0"/>
              <a:t> </a:t>
            </a:r>
            <a:r>
              <a:rPr lang="en-GB" dirty="0" err="1" smtClean="0"/>
              <a:t>centrafricaine</a:t>
            </a:r>
            <a:r>
              <a:rPr lang="en-GB" dirty="0" smtClean="0"/>
              <a:t>, RD Congo</a:t>
            </a:r>
          </a:p>
          <a:p>
            <a:pPr eaLnBrk="1" hangingPunct="1">
              <a:spcBef>
                <a:spcPct val="0"/>
              </a:spcBef>
              <a:buFont typeface="Arial" charset="0"/>
              <a:buChar char="•"/>
            </a:pPr>
            <a:r>
              <a:rPr lang="en-GB" dirty="0" smtClean="0"/>
              <a:t> </a:t>
            </a:r>
            <a:r>
              <a:rPr lang="en-GB" dirty="0" err="1" smtClean="0"/>
              <a:t>Agroforesterie</a:t>
            </a:r>
            <a:r>
              <a:rPr lang="en-GB" dirty="0" smtClean="0"/>
              <a:t> en </a:t>
            </a:r>
            <a:r>
              <a:rPr lang="en-GB" dirty="0" err="1" smtClean="0"/>
              <a:t>appui</a:t>
            </a:r>
            <a:r>
              <a:rPr lang="en-GB" dirty="0" smtClean="0"/>
              <a:t> à la </a:t>
            </a:r>
            <a:r>
              <a:rPr lang="en-GB" dirty="0" err="1" smtClean="0"/>
              <a:t>gestion</a:t>
            </a:r>
            <a:r>
              <a:rPr lang="en-GB" dirty="0" smtClean="0"/>
              <a:t> durable du </a:t>
            </a:r>
            <a:r>
              <a:rPr lang="en-GB" dirty="0" err="1" smtClean="0"/>
              <a:t>territoire</a:t>
            </a:r>
            <a:r>
              <a:rPr lang="en-GB" dirty="0" smtClean="0"/>
              <a:t>: </a:t>
            </a:r>
            <a:r>
              <a:rPr lang="en-GB" dirty="0" err="1" smtClean="0"/>
              <a:t>Tanzanie</a:t>
            </a:r>
            <a:r>
              <a:rPr lang="en-GB" dirty="0" smtClean="0"/>
              <a:t>, Timor-Oriental</a:t>
            </a:r>
          </a:p>
          <a:p>
            <a:pPr eaLnBrk="1" hangingPunct="1">
              <a:spcBef>
                <a:spcPct val="0"/>
              </a:spcBef>
            </a:pPr>
            <a:r>
              <a:rPr lang="fr-BE" u="sng" dirty="0" smtClean="0"/>
              <a:t>Contribution à tous les domaines prioritaires de l’AMCC</a:t>
            </a:r>
          </a:p>
          <a:p>
            <a:pPr eaLnBrk="1" hangingPunct="1">
              <a:spcBef>
                <a:spcPct val="0"/>
              </a:spcBef>
            </a:pPr>
            <a:endParaRPr lang="en-GB" u="sng" dirty="0" smtClean="0"/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2364D67-14AD-47E9-994C-7BAD96CF3D5D}" type="slidenum">
              <a:rPr lang="en-GB" smtClean="0"/>
              <a:pPr/>
              <a:t>10</a:t>
            </a:fld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/>
          </p:cNvSpPr>
          <p:nvPr/>
        </p:nvSpPr>
        <p:spPr bwMode="auto">
          <a:xfrm>
            <a:off x="0" y="3733800"/>
            <a:ext cx="9144000" cy="2536825"/>
          </a:xfrm>
          <a:custGeom>
            <a:avLst/>
            <a:gdLst/>
            <a:ahLst/>
            <a:cxnLst>
              <a:cxn ang="0">
                <a:pos x="2880" y="799"/>
              </a:cxn>
              <a:cxn ang="0">
                <a:pos x="1442" y="406"/>
              </a:cxn>
              <a:cxn ang="0">
                <a:pos x="0" y="440"/>
              </a:cxn>
              <a:cxn ang="0">
                <a:pos x="0" y="0"/>
              </a:cxn>
              <a:cxn ang="0">
                <a:pos x="2880" y="0"/>
              </a:cxn>
              <a:cxn ang="0">
                <a:pos x="2880" y="799"/>
              </a:cxn>
            </a:cxnLst>
            <a:rect l="0" t="0" r="r" b="b"/>
            <a:pathLst>
              <a:path w="2880" h="799">
                <a:moveTo>
                  <a:pt x="2880" y="799"/>
                </a:moveTo>
                <a:cubicBezTo>
                  <a:pt x="2880" y="799"/>
                  <a:pt x="2460" y="484"/>
                  <a:pt x="1442" y="406"/>
                </a:cubicBezTo>
                <a:cubicBezTo>
                  <a:pt x="423" y="327"/>
                  <a:pt x="0" y="440"/>
                  <a:pt x="0" y="440"/>
                </a:cubicBezTo>
                <a:cubicBezTo>
                  <a:pt x="0" y="0"/>
                  <a:pt x="0" y="0"/>
                  <a:pt x="0" y="0"/>
                </a:cubicBezTo>
                <a:cubicBezTo>
                  <a:pt x="2880" y="0"/>
                  <a:pt x="2880" y="0"/>
                  <a:pt x="2880" y="0"/>
                </a:cubicBezTo>
                <a:lnTo>
                  <a:pt x="2880" y="799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5" name="Group 24"/>
          <p:cNvGrpSpPr>
            <a:grpSpLocks/>
          </p:cNvGrpSpPr>
          <p:nvPr/>
        </p:nvGrpSpPr>
        <p:grpSpPr bwMode="auto">
          <a:xfrm>
            <a:off x="0" y="0"/>
            <a:ext cx="9144000" cy="6118225"/>
            <a:chOff x="0" y="0"/>
            <a:chExt cx="5760" cy="3854"/>
          </a:xfrm>
        </p:grpSpPr>
        <p:sp>
          <p:nvSpPr>
            <p:cNvPr id="6" name="Freeform 8"/>
            <p:cNvSpPr>
              <a:spLocks/>
            </p:cNvSpPr>
            <p:nvPr/>
          </p:nvSpPr>
          <p:spPr bwMode="auto">
            <a:xfrm>
              <a:off x="0" y="2352"/>
              <a:ext cx="5760" cy="1502"/>
            </a:xfrm>
            <a:custGeom>
              <a:avLst/>
              <a:gdLst/>
              <a:ahLst/>
              <a:cxnLst>
                <a:cxn ang="0">
                  <a:pos x="5766" y="1502"/>
                </a:cxn>
                <a:cxn ang="0">
                  <a:pos x="2887" y="748"/>
                </a:cxn>
                <a:cxn ang="0">
                  <a:pos x="0" y="848"/>
                </a:cxn>
                <a:cxn ang="0">
                  <a:pos x="0" y="0"/>
                </a:cxn>
                <a:cxn ang="0">
                  <a:pos x="5766" y="0"/>
                </a:cxn>
                <a:cxn ang="0">
                  <a:pos x="5766" y="1502"/>
                </a:cxn>
              </a:cxnLst>
              <a:rect l="0" t="0" r="r" b="b"/>
              <a:pathLst>
                <a:path w="5766" h="1502">
                  <a:moveTo>
                    <a:pt x="5766" y="1502"/>
                  </a:moveTo>
                  <a:cubicBezTo>
                    <a:pt x="5766" y="1502"/>
                    <a:pt x="4765" y="856"/>
                    <a:pt x="2887" y="748"/>
                  </a:cubicBezTo>
                  <a:cubicBezTo>
                    <a:pt x="1007" y="638"/>
                    <a:pt x="0" y="848"/>
                    <a:pt x="0" y="84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5766" y="0"/>
                    <a:pt x="5766" y="0"/>
                  </a:cubicBezTo>
                  <a:cubicBezTo>
                    <a:pt x="5766" y="751"/>
                    <a:pt x="5766" y="1502"/>
                    <a:pt x="5766" y="1502"/>
                  </a:cubicBez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66667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0"/>
              <a:ext cx="5760" cy="235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8" name="Group 14"/>
          <p:cNvGrpSpPr>
            <a:grpSpLocks/>
          </p:cNvGrpSpPr>
          <p:nvPr/>
        </p:nvGrpSpPr>
        <p:grpSpPr bwMode="auto">
          <a:xfrm flipV="1">
            <a:off x="0" y="0"/>
            <a:ext cx="9147175" cy="2057400"/>
            <a:chOff x="0" y="3321"/>
            <a:chExt cx="5762" cy="999"/>
          </a:xfrm>
        </p:grpSpPr>
        <p:sp>
          <p:nvSpPr>
            <p:cNvPr id="9" name="Freeform 15"/>
            <p:cNvSpPr>
              <a:spLocks/>
            </p:cNvSpPr>
            <p:nvPr/>
          </p:nvSpPr>
          <p:spPr bwMode="auto">
            <a:xfrm>
              <a:off x="519" y="3492"/>
              <a:ext cx="5241" cy="828"/>
            </a:xfrm>
            <a:custGeom>
              <a:avLst/>
              <a:gdLst/>
              <a:ahLst/>
              <a:cxnLst>
                <a:cxn ang="0">
                  <a:pos x="2419" y="216"/>
                </a:cxn>
                <a:cxn ang="0">
                  <a:pos x="0" y="378"/>
                </a:cxn>
              </a:cxnLst>
              <a:rect l="0" t="0" r="r" b="b"/>
              <a:pathLst>
                <a:path w="2419" h="378">
                  <a:moveTo>
                    <a:pt x="2419" y="216"/>
                  </a:moveTo>
                  <a:cubicBezTo>
                    <a:pt x="2419" y="216"/>
                    <a:pt x="1051" y="0"/>
                    <a:pt x="0" y="378"/>
                  </a:cubicBezTo>
                </a:path>
              </a:pathLst>
            </a:custGeom>
            <a:noFill/>
            <a:ln w="12700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Freeform 16"/>
            <p:cNvSpPr>
              <a:spLocks/>
            </p:cNvSpPr>
            <p:nvPr/>
          </p:nvSpPr>
          <p:spPr bwMode="auto">
            <a:xfrm>
              <a:off x="0" y="3321"/>
              <a:ext cx="5762" cy="992"/>
            </a:xfrm>
            <a:custGeom>
              <a:avLst/>
              <a:gdLst/>
              <a:ahLst/>
              <a:cxnLst>
                <a:cxn ang="0">
                  <a:pos x="2665" y="334"/>
                </a:cxn>
                <a:cxn ang="0">
                  <a:pos x="0" y="454"/>
                </a:cxn>
              </a:cxnLst>
              <a:rect l="0" t="0" r="r" b="b"/>
              <a:pathLst>
                <a:path w="2665" h="454">
                  <a:moveTo>
                    <a:pt x="2665" y="334"/>
                  </a:moveTo>
                  <a:cubicBezTo>
                    <a:pt x="2665" y="334"/>
                    <a:pt x="1093" y="0"/>
                    <a:pt x="0" y="454"/>
                  </a:cubicBezTo>
                </a:path>
              </a:pathLst>
            </a:custGeom>
            <a:noFill/>
            <a:ln w="12700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3" name="Line 23"/>
          <p:cNvSpPr>
            <a:spLocks noChangeShapeType="1"/>
          </p:cNvSpPr>
          <p:nvPr/>
        </p:nvSpPr>
        <p:spPr bwMode="auto">
          <a:xfrm flipH="1">
            <a:off x="0" y="6477000"/>
            <a:ext cx="914400" cy="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875" y="1143000"/>
            <a:ext cx="6384925" cy="2286000"/>
          </a:xfrm>
        </p:spPr>
        <p:txBody>
          <a:bodyPr anchor="b"/>
          <a:lstStyle>
            <a:lvl1pPr algn="r">
              <a:defRPr sz="2800" b="0"/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5" name="Picture 2" descr="C:\Users\catherine\Pictures\GCCA\GCCA_Logo for dark background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60255" y="0"/>
            <a:ext cx="1183745" cy="938706"/>
          </a:xfrm>
          <a:prstGeom prst="rect">
            <a:avLst/>
          </a:prstGeom>
          <a:noFill/>
        </p:spPr>
      </p:pic>
      <p:sp>
        <p:nvSpPr>
          <p:cNvPr id="14" name="Rectangle 3"/>
          <p:cNvSpPr txBox="1">
            <a:spLocks noChangeArrowheads="1"/>
          </p:cNvSpPr>
          <p:nvPr userDrawn="1"/>
        </p:nvSpPr>
        <p:spPr>
          <a:xfrm>
            <a:off x="2971800" y="152400"/>
            <a:ext cx="4876801" cy="685800"/>
          </a:xfrm>
          <a:prstGeom prst="rect">
            <a:avLst/>
          </a:prstGeom>
        </p:spPr>
        <p:txBody>
          <a:bodyPr anchor="b"/>
          <a:lstStyle>
            <a:lvl1pPr marL="0" indent="0">
              <a:buFontTx/>
              <a:buNone/>
              <a:defRPr sz="1400" baseline="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Innovative and effective approaches to climate change: Experiences from the Global Climate Change Alliance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Brussels 12</a:t>
            </a:r>
            <a:r>
              <a:rPr kumimoji="0" lang="en-US" sz="1400" b="0" i="0" u="none" strike="noStrike" kern="0" cap="none" spc="0" normalizeH="0" baseline="3000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-14</a:t>
            </a:r>
            <a:r>
              <a:rPr kumimoji="0" lang="en-US" sz="1400" b="0" i="0" u="none" strike="noStrike" kern="0" cap="none" spc="0" normalizeH="0" baseline="3000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September 2012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7" name="Picture 1" descr="C:\Users\catherine\Pictures\European Commission\logo_ce-en-rvb-lr_2012-01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6"/>
            <a:ext cx="1655318" cy="1151255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AFDFB4-6AE2-48EA-9FE6-594F656D25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133600" cy="6553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0"/>
            <a:ext cx="6248400" cy="6553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752E2F-B3E1-4782-BC46-DD5184AA82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534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752600"/>
            <a:ext cx="4191000" cy="4800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752600"/>
            <a:ext cx="4191000" cy="4800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111023-1DD5-4454-B9C5-68FCAA66E6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200"/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B83CC7-E959-4ED5-AE49-2C276D17BE4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3CF18A-AA0D-448D-97A9-EDF1DD5614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52600"/>
            <a:ext cx="41910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752600"/>
            <a:ext cx="41910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D61C06-4793-438E-B2E5-444734C26C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7F5F06-A079-40B1-844B-684ADB1042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3733800" y="6613525"/>
            <a:ext cx="2133600" cy="168275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809740-9BEE-44B8-8017-DC8166D319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5462E3-69EB-4298-A8DC-AE72FE7B61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DD31DC-7154-41DC-933A-99951140E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0"/>
          <p:cNvGrpSpPr>
            <a:grpSpLocks/>
          </p:cNvGrpSpPr>
          <p:nvPr/>
        </p:nvGrpSpPr>
        <p:grpSpPr bwMode="auto">
          <a:xfrm>
            <a:off x="0" y="5791200"/>
            <a:ext cx="9147175" cy="1066800"/>
            <a:chOff x="0" y="3321"/>
            <a:chExt cx="5762" cy="999"/>
          </a:xfrm>
        </p:grpSpPr>
        <p:sp>
          <p:nvSpPr>
            <p:cNvPr id="1042" name="Freeform 18"/>
            <p:cNvSpPr>
              <a:spLocks/>
            </p:cNvSpPr>
            <p:nvPr/>
          </p:nvSpPr>
          <p:spPr bwMode="auto">
            <a:xfrm>
              <a:off x="519" y="3492"/>
              <a:ext cx="5241" cy="828"/>
            </a:xfrm>
            <a:custGeom>
              <a:avLst/>
              <a:gdLst/>
              <a:ahLst/>
              <a:cxnLst>
                <a:cxn ang="0">
                  <a:pos x="2419" y="216"/>
                </a:cxn>
                <a:cxn ang="0">
                  <a:pos x="0" y="378"/>
                </a:cxn>
              </a:cxnLst>
              <a:rect l="0" t="0" r="r" b="b"/>
              <a:pathLst>
                <a:path w="2419" h="378">
                  <a:moveTo>
                    <a:pt x="2419" y="216"/>
                  </a:moveTo>
                  <a:cubicBezTo>
                    <a:pt x="2419" y="216"/>
                    <a:pt x="1051" y="0"/>
                    <a:pt x="0" y="378"/>
                  </a:cubicBezTo>
                </a:path>
              </a:pathLst>
            </a:custGeom>
            <a:noFill/>
            <a:ln w="12700" cap="flat">
              <a:solidFill>
                <a:schemeClr val="bg2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3" name="Freeform 19"/>
            <p:cNvSpPr>
              <a:spLocks/>
            </p:cNvSpPr>
            <p:nvPr/>
          </p:nvSpPr>
          <p:spPr bwMode="auto">
            <a:xfrm>
              <a:off x="0" y="3321"/>
              <a:ext cx="5762" cy="992"/>
            </a:xfrm>
            <a:custGeom>
              <a:avLst/>
              <a:gdLst/>
              <a:ahLst/>
              <a:cxnLst>
                <a:cxn ang="0">
                  <a:pos x="2665" y="334"/>
                </a:cxn>
                <a:cxn ang="0">
                  <a:pos x="0" y="454"/>
                </a:cxn>
              </a:cxnLst>
              <a:rect l="0" t="0" r="r" b="b"/>
              <a:pathLst>
                <a:path w="2665" h="454">
                  <a:moveTo>
                    <a:pt x="2665" y="334"/>
                  </a:moveTo>
                  <a:cubicBezTo>
                    <a:pt x="2665" y="334"/>
                    <a:pt x="1093" y="0"/>
                    <a:pt x="0" y="454"/>
                  </a:cubicBezTo>
                </a:path>
              </a:pathLst>
            </a:custGeom>
            <a:noFill/>
            <a:ln w="12700" cap="flat">
              <a:solidFill>
                <a:schemeClr val="bg2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031" name="Freeform 7"/>
          <p:cNvSpPr>
            <a:spLocks/>
          </p:cNvSpPr>
          <p:nvPr/>
        </p:nvSpPr>
        <p:spPr bwMode="auto">
          <a:xfrm>
            <a:off x="0" y="-4763"/>
            <a:ext cx="9144000" cy="2536826"/>
          </a:xfrm>
          <a:custGeom>
            <a:avLst/>
            <a:gdLst/>
            <a:ahLst/>
            <a:cxnLst>
              <a:cxn ang="0">
                <a:pos x="2880" y="799"/>
              </a:cxn>
              <a:cxn ang="0">
                <a:pos x="1442" y="406"/>
              </a:cxn>
              <a:cxn ang="0">
                <a:pos x="0" y="440"/>
              </a:cxn>
              <a:cxn ang="0">
                <a:pos x="0" y="0"/>
              </a:cxn>
              <a:cxn ang="0">
                <a:pos x="2880" y="0"/>
              </a:cxn>
              <a:cxn ang="0">
                <a:pos x="2880" y="799"/>
              </a:cxn>
            </a:cxnLst>
            <a:rect l="0" t="0" r="r" b="b"/>
            <a:pathLst>
              <a:path w="2880" h="799">
                <a:moveTo>
                  <a:pt x="2880" y="799"/>
                </a:moveTo>
                <a:cubicBezTo>
                  <a:pt x="2880" y="799"/>
                  <a:pt x="2460" y="484"/>
                  <a:pt x="1442" y="406"/>
                </a:cubicBezTo>
                <a:cubicBezTo>
                  <a:pt x="423" y="327"/>
                  <a:pt x="0" y="440"/>
                  <a:pt x="0" y="440"/>
                </a:cubicBezTo>
                <a:cubicBezTo>
                  <a:pt x="0" y="0"/>
                  <a:pt x="0" y="0"/>
                  <a:pt x="0" y="0"/>
                </a:cubicBezTo>
                <a:cubicBezTo>
                  <a:pt x="2880" y="0"/>
                  <a:pt x="2880" y="0"/>
                  <a:pt x="2880" y="0"/>
                </a:cubicBezTo>
                <a:lnTo>
                  <a:pt x="2880" y="799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32" name="Freeform 8"/>
          <p:cNvSpPr>
            <a:spLocks/>
          </p:cNvSpPr>
          <p:nvPr/>
        </p:nvSpPr>
        <p:spPr bwMode="auto">
          <a:xfrm>
            <a:off x="0" y="-4763"/>
            <a:ext cx="9144000" cy="2384426"/>
          </a:xfrm>
          <a:custGeom>
            <a:avLst/>
            <a:gdLst/>
            <a:ahLst/>
            <a:cxnLst>
              <a:cxn ang="0">
                <a:pos x="2880" y="751"/>
              </a:cxn>
              <a:cxn ang="0">
                <a:pos x="1442" y="374"/>
              </a:cxn>
              <a:cxn ang="0">
                <a:pos x="0" y="424"/>
              </a:cxn>
              <a:cxn ang="0">
                <a:pos x="0" y="0"/>
              </a:cxn>
              <a:cxn ang="0">
                <a:pos x="2880" y="0"/>
              </a:cxn>
              <a:cxn ang="0">
                <a:pos x="2880" y="751"/>
              </a:cxn>
            </a:cxnLst>
            <a:rect l="0" t="0" r="r" b="b"/>
            <a:pathLst>
              <a:path w="2880" h="751">
                <a:moveTo>
                  <a:pt x="2880" y="751"/>
                </a:moveTo>
                <a:cubicBezTo>
                  <a:pt x="2880" y="751"/>
                  <a:pt x="2380" y="428"/>
                  <a:pt x="1442" y="374"/>
                </a:cubicBezTo>
                <a:cubicBezTo>
                  <a:pt x="503" y="319"/>
                  <a:pt x="0" y="424"/>
                  <a:pt x="0" y="424"/>
                </a:cubicBezTo>
                <a:cubicBezTo>
                  <a:pt x="0" y="0"/>
                  <a:pt x="0" y="0"/>
                  <a:pt x="0" y="0"/>
                </a:cubicBezTo>
                <a:cubicBezTo>
                  <a:pt x="2880" y="0"/>
                  <a:pt x="2880" y="0"/>
                  <a:pt x="2880" y="0"/>
                </a:cubicBezTo>
                <a:lnTo>
                  <a:pt x="2880" y="751"/>
                </a:lnTo>
                <a:close/>
              </a:path>
            </a:pathLst>
          </a:cu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66667"/>
                  <a:invGamma/>
                </a:schemeClr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8534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52600"/>
            <a:ext cx="85344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613525"/>
            <a:ext cx="213360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6600" y="6613525"/>
            <a:ext cx="289560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613525"/>
            <a:ext cx="213360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E490ECEF-CE31-4BCE-8F6F-92396688A0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4" name="Picture 2" descr="S:\1 International Development BU\1.3 CONTRACTS\0. Cluster Africa\47501464 - GCCA Climate change\5 Award\9 Communication\00 Logos\GCCA-logo-(3).png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467600" y="152400"/>
            <a:ext cx="1535113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0" r:id="rId3"/>
    <p:sldLayoutId id="2147483659" r:id="rId4"/>
    <p:sldLayoutId id="2147483658" r:id="rId5"/>
    <p:sldLayoutId id="2147483663" r:id="rId6"/>
    <p:sldLayoutId id="2147483657" r:id="rId7"/>
    <p:sldLayoutId id="2147483656" r:id="rId8"/>
    <p:sldLayoutId id="2147483655" r:id="rId9"/>
    <p:sldLayoutId id="2147483654" r:id="rId10"/>
    <p:sldLayoutId id="2147483653" r:id="rId11"/>
    <p:sldLayoutId id="2147483652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9pPr>
    </p:titleStyle>
    <p:bodyStyle>
      <a:lvl1pPr marL="228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0287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1714500" indent="-17145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171700" indent="-17145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628900" indent="-17145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086100" indent="-17145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543300" indent="-17145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73075" y="1905000"/>
            <a:ext cx="7070725" cy="2819400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n-GB" sz="20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 Black" pitchFamily="34" charset="0"/>
              </a:rPr>
              <a:t>Summary of main outcomes of discussions </a:t>
            </a:r>
            <a:br>
              <a:rPr lang="en-GB" sz="20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 Black" pitchFamily="34" charset="0"/>
              </a:rPr>
            </a:br>
            <a:r>
              <a:rPr lang="en-GB" sz="20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 Black" pitchFamily="34" charset="0"/>
              </a:rPr>
              <a:t>in the « forests » groups</a:t>
            </a:r>
            <a:br>
              <a:rPr lang="en-GB" sz="20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 Black" pitchFamily="34" charset="0"/>
              </a:rPr>
            </a:br>
            <a:r>
              <a:rPr lang="en-GB" sz="20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 Black" pitchFamily="34" charset="0"/>
              </a:rPr>
              <a:t/>
            </a:r>
            <a:br>
              <a:rPr lang="en-GB" sz="20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 Black" pitchFamily="34" charset="0"/>
              </a:rPr>
            </a:br>
            <a:endParaRPr lang="en-GB" sz="1800" b="1" dirty="0" smtClean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533400" y="5962650"/>
            <a:ext cx="807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pPr>
              <a:spcBef>
                <a:spcPct val="20000"/>
              </a:spcBef>
              <a:defRPr/>
            </a:pPr>
            <a:r>
              <a:rPr lang="en-GB" sz="1200" kern="0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Session 23, day 2, 13 September 2012</a:t>
            </a:r>
            <a:endParaRPr lang="en-GB" sz="1200" kern="0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GB" dirty="0" smtClean="0"/>
              <a:t>Challenges and responses – </a:t>
            </a:r>
            <a:br>
              <a:rPr lang="en-GB" dirty="0" smtClean="0"/>
            </a:br>
            <a:r>
              <a:rPr lang="en-GB" dirty="0" smtClean="0"/>
              <a:t>Specific issues (2)</a:t>
            </a:r>
            <a:endParaRPr lang="fr-BE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752600"/>
          <a:ext cx="8229600" cy="4577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2400"/>
                <a:gridCol w="426720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noProof="0" dirty="0" smtClean="0"/>
                        <a:t>Challenges</a:t>
                      </a:r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noProof="0" smtClean="0"/>
                        <a:t>Responses / Success factors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noProof="0" dirty="0" smtClean="0"/>
                        <a:t>Access to forest</a:t>
                      </a:r>
                      <a:r>
                        <a:rPr lang="en-GB" baseline="0" noProof="0" dirty="0" smtClean="0"/>
                        <a:t> carbon credits made difficult by:</a:t>
                      </a:r>
                    </a:p>
                    <a:p>
                      <a:pPr marL="182563" indent="-182563">
                        <a:buFont typeface="Wingdings" pitchFamily="2" charset="2"/>
                        <a:buChar char="§"/>
                      </a:pPr>
                      <a:r>
                        <a:rPr lang="en-GB" baseline="0" noProof="0" dirty="0" smtClean="0"/>
                        <a:t>Lack of a national designated authority</a:t>
                      </a:r>
                    </a:p>
                    <a:p>
                      <a:pPr marL="182563" indent="-182563">
                        <a:buFont typeface="Wingdings" pitchFamily="2" charset="2"/>
                        <a:buChar char="§"/>
                      </a:pPr>
                      <a:r>
                        <a:rPr lang="en-GB" baseline="0" noProof="0" dirty="0" smtClean="0"/>
                        <a:t>Complex methodologies and requirements</a:t>
                      </a:r>
                    </a:p>
                    <a:p>
                      <a:pPr marL="182563" indent="-182563">
                        <a:buFont typeface="Wingdings" pitchFamily="2" charset="2"/>
                        <a:buChar char="§"/>
                      </a:pPr>
                      <a:r>
                        <a:rPr lang="en-GB" baseline="0" noProof="0" dirty="0" smtClean="0"/>
                        <a:t>Problems linked to EC financial procedures (lack of predictability of co-financing amounts)</a:t>
                      </a:r>
                    </a:p>
                    <a:p>
                      <a:pPr marL="182563" indent="-182563">
                        <a:buFont typeface="Wingdings" pitchFamily="2" charset="2"/>
                        <a:buChar char="§"/>
                      </a:pPr>
                      <a:r>
                        <a:rPr lang="en-GB" baseline="0" noProof="0" dirty="0" smtClean="0">
                          <a:solidFill>
                            <a:schemeClr val="tx1"/>
                          </a:solidFill>
                        </a:rPr>
                        <a:t>Concern that the prospect of access to this source of financing leads to the implementation of projects </a:t>
                      </a:r>
                      <a:r>
                        <a:rPr lang="en-GB" baseline="0" noProof="0" dirty="0" smtClean="0">
                          <a:solidFill>
                            <a:schemeClr val="tx1"/>
                          </a:solidFill>
                        </a:rPr>
                        <a:t>more focused on getting the money than on </a:t>
                      </a: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serving </a:t>
                      </a:r>
                      <a:r>
                        <a:rPr lang="en-GB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the needs of the population</a:t>
                      </a:r>
                      <a:endParaRPr lang="en-GB" noProof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Wingdings" pitchFamily="2" charset="2"/>
                        <a:buNone/>
                      </a:pPr>
                      <a:r>
                        <a:rPr lang="en-GB" noProof="0" dirty="0" smtClean="0"/>
                        <a:t>Giving up the integration of forest carbon credits</a:t>
                      </a:r>
                      <a:r>
                        <a:rPr lang="en-GB" baseline="0" noProof="0" dirty="0" smtClean="0"/>
                        <a:t> in afforestation / reforestation projects, and leaving it up to others to assess opportunities and set up pilot projects, is one of the possible responses</a:t>
                      </a:r>
                      <a:endParaRPr lang="en-GB" noProof="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741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D4DC130-8BAE-4224-B928-87717226E1E1}" type="slidenum">
              <a:rPr lang="en-US" smtClean="0"/>
              <a:pPr/>
              <a:t>10</a:t>
            </a:fld>
            <a:endParaRPr lang="en-US" dirty="0" smtClean="0"/>
          </a:p>
        </p:txBody>
      </p:sp>
    </p:spTree>
    <p:extLst>
      <p:ext uri="{BB962C8B-B14F-4D97-AF65-F5344CB8AC3E}">
        <p14:creationId xmlns="" xmlns:p14="http://schemas.microsoft.com/office/powerpoint/2010/main" val="770802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General lessons learned (1)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Draw as much as possible on lessons learned </a:t>
            </a:r>
            <a:br>
              <a:rPr lang="en-GB" dirty="0" smtClean="0"/>
            </a:br>
            <a:r>
              <a:rPr lang="en-GB" dirty="0" smtClean="0"/>
              <a:t>from past experience </a:t>
            </a:r>
          </a:p>
          <a:p>
            <a:r>
              <a:rPr lang="en-GB" dirty="0" smtClean="0"/>
              <a:t>Strongly anchor interventions in national policies, planning mechanisms and institutions / management structures</a:t>
            </a:r>
          </a:p>
          <a:p>
            <a:pPr lvl="1"/>
            <a:r>
              <a:rPr lang="en-GB" dirty="0" smtClean="0"/>
              <a:t>Align on and contribute to national priorities, if they are clearly defined</a:t>
            </a:r>
          </a:p>
          <a:p>
            <a:pPr lvl="1"/>
            <a:r>
              <a:rPr lang="en-GB" dirty="0" smtClean="0"/>
              <a:t>Integrate with existing programming, management and monitoring-evaluation frameworks</a:t>
            </a:r>
          </a:p>
          <a:p>
            <a:pPr lvl="1"/>
            <a:r>
              <a:rPr lang="en-GB" dirty="0" smtClean="0"/>
              <a:t>Where the policy, planning and/or management frameworks are weak, support their development</a:t>
            </a:r>
          </a:p>
          <a:p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B83CC7-E959-4ED5-AE49-2C276D17BE45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General lessons learned </a:t>
            </a:r>
            <a:r>
              <a:rPr lang="fr-BE" dirty="0" smtClean="0"/>
              <a:t>(2)</a:t>
            </a:r>
            <a:endParaRPr lang="fr-B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Support for existing rather than totally new initiatives </a:t>
            </a:r>
            <a:br>
              <a:rPr lang="en-GB" dirty="0" smtClean="0"/>
            </a:br>
            <a:r>
              <a:rPr lang="en-GB" dirty="0" smtClean="0"/>
              <a:t>is also justified on the basis of some specific features of the GCCA:</a:t>
            </a:r>
          </a:p>
          <a:p>
            <a:pPr lvl="1"/>
            <a:r>
              <a:rPr lang="en-GB" dirty="0" smtClean="0"/>
              <a:t>Allocation of funding prior to the precise identification of needs</a:t>
            </a:r>
          </a:p>
          <a:p>
            <a:pPr lvl="1"/>
            <a:r>
              <a:rPr lang="en-GB" dirty="0" smtClean="0"/>
              <a:t>Usually short time available for formulation</a:t>
            </a:r>
          </a:p>
          <a:p>
            <a:r>
              <a:rPr lang="en-GB" dirty="0" smtClean="0"/>
              <a:t>Make best possible use of EC procedures in the choice of implementing modalities</a:t>
            </a:r>
          </a:p>
          <a:p>
            <a:pPr lvl="1"/>
            <a:r>
              <a:rPr lang="en-GB" dirty="0" smtClean="0"/>
              <a:t>Even if perceived as rigid, procedures sometimes allow for a certain amount of flexibility (e.g. framework </a:t>
            </a:r>
            <a:r>
              <a:rPr lang="en-GB" smtClean="0"/>
              <a:t>contracts </a:t>
            </a:r>
            <a:r>
              <a:rPr lang="en-GB" smtClean="0"/>
              <a:t>to </a:t>
            </a:r>
            <a:r>
              <a:rPr lang="en-GB" dirty="0" smtClean="0"/>
              <a:t>meet specific and evolving needs of the national administration)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B83CC7-E959-4ED5-AE49-2C276D17BE45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GB" dirty="0" smtClean="0"/>
              <a:t>Challenges and responses – </a:t>
            </a:r>
            <a:br>
              <a:rPr lang="en-GB" dirty="0" smtClean="0"/>
            </a:br>
            <a:r>
              <a:rPr lang="en-GB" sz="3000" dirty="0" smtClean="0"/>
              <a:t>Afforestation/reforestation projects (1)</a:t>
            </a:r>
            <a:endParaRPr lang="en-GB" sz="30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752600"/>
          <a:ext cx="8229600" cy="4577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0800"/>
                <a:gridCol w="563880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noProof="0" dirty="0" smtClean="0"/>
                        <a:t>Challenges</a:t>
                      </a:r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dirty="0" smtClean="0"/>
                        <a:t>Responses / Success factors</a:t>
                      </a:r>
                      <a:endParaRPr lang="en-GB" noProof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noProof="0" dirty="0" smtClean="0"/>
                        <a:t>Lack of</a:t>
                      </a:r>
                      <a:r>
                        <a:rPr lang="en-GB" baseline="0" noProof="0" dirty="0" smtClean="0"/>
                        <a:t> interest and ownership by local communities</a:t>
                      </a:r>
                    </a:p>
                    <a:p>
                      <a:r>
                        <a:rPr lang="en-GB" baseline="0" noProof="0" dirty="0" smtClean="0"/>
                        <a:t>=&gt; Projects and results collapse as soon as external financing ends</a:t>
                      </a:r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>
                        <a:buFont typeface="Wingdings" pitchFamily="2" charset="2"/>
                        <a:buChar char="§"/>
                      </a:pPr>
                      <a:r>
                        <a:rPr lang="en-GB" noProof="0" dirty="0" smtClean="0"/>
                        <a:t>Work in areas controlled by</a:t>
                      </a:r>
                      <a:r>
                        <a:rPr lang="en-GB" baseline="0" noProof="0" dirty="0" smtClean="0"/>
                        <a:t> local communities</a:t>
                      </a:r>
                    </a:p>
                    <a:p>
                      <a:pPr marL="182563" indent="-182563">
                        <a:buFont typeface="Wingdings" pitchFamily="2" charset="2"/>
                        <a:buChar char="§"/>
                      </a:pPr>
                      <a:r>
                        <a:rPr lang="en-GB" baseline="0" noProof="0" dirty="0" smtClean="0"/>
                        <a:t>Projects presented by communities / local authorities, through NGOs</a:t>
                      </a:r>
                    </a:p>
                    <a:p>
                      <a:pPr marL="182563" indent="-182563">
                        <a:buFont typeface="Wingdings" pitchFamily="2" charset="2"/>
                        <a:buChar char="§"/>
                      </a:pPr>
                      <a:r>
                        <a:rPr lang="en-GB" baseline="0" noProof="0" dirty="0" smtClean="0"/>
                        <a:t>Projects meeting needs and expectations of the local population</a:t>
                      </a:r>
                    </a:p>
                    <a:p>
                      <a:pPr marL="182563" indent="-182563">
                        <a:buFont typeface="Wingdings" pitchFamily="2" charset="2"/>
                        <a:buChar char="§"/>
                      </a:pPr>
                      <a:r>
                        <a:rPr lang="en-GB" baseline="0" noProof="0" dirty="0" smtClean="0"/>
                        <a:t>Contractual and moral commitment to sustainability</a:t>
                      </a:r>
                    </a:p>
                    <a:p>
                      <a:pPr marL="182563" indent="-182563">
                        <a:buFont typeface="Wingdings" pitchFamily="2" charset="2"/>
                        <a:buChar char="§"/>
                      </a:pPr>
                      <a:r>
                        <a:rPr lang="en-GB" baseline="0" noProof="0" dirty="0" smtClean="0"/>
                        <a:t>Co-financing by local authorities</a:t>
                      </a:r>
                    </a:p>
                    <a:p>
                      <a:pPr marL="182563" indent="-182563">
                        <a:buFont typeface="Wingdings" pitchFamily="2" charset="2"/>
                        <a:buChar char="§"/>
                      </a:pPr>
                      <a:r>
                        <a:rPr lang="en-GB" baseline="0" noProof="0" dirty="0" smtClean="0"/>
                        <a:t>Subsidies to private initiatives (small tools, technical training)</a:t>
                      </a:r>
                    </a:p>
                    <a:p>
                      <a:pPr marL="182563" indent="-182563">
                        <a:buFont typeface="Wingdings" pitchFamily="2" charset="2"/>
                        <a:buChar char="§"/>
                      </a:pPr>
                      <a:r>
                        <a:rPr lang="en-GB" baseline="0" noProof="0" dirty="0" smtClean="0"/>
                        <a:t>Use of fast growing species (among others)</a:t>
                      </a:r>
                    </a:p>
                    <a:p>
                      <a:pPr marL="182563" indent="-182563">
                        <a:buFont typeface="Wingdings" pitchFamily="2" charset="2"/>
                        <a:buChar char="§"/>
                      </a:pPr>
                      <a:r>
                        <a:rPr lang="en-GB" baseline="0" noProof="0" dirty="0" smtClean="0"/>
                        <a:t>Development of agro-sylvo-pastoral systems that rapidly produce tangible results</a:t>
                      </a:r>
                    </a:p>
                    <a:p>
                      <a:pPr marL="182563" indent="-182563">
                        <a:buFont typeface="Wingdings" pitchFamily="2" charset="2"/>
                        <a:buChar char="§"/>
                      </a:pPr>
                      <a:r>
                        <a:rPr lang="en-GB" baseline="0" noProof="0" dirty="0" smtClean="0"/>
                        <a:t>Subsidies to private actors and local authorities for demonstration projects that have a good chance of being replicated</a:t>
                      </a:r>
                      <a:endParaRPr lang="en-GB" noProof="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741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D4DC130-8BAE-4224-B928-87717226E1E1}" type="slidenum">
              <a:rPr lang="en-US" smtClean="0"/>
              <a:pPr/>
              <a:t>2</a:t>
            </a:fld>
            <a:endParaRPr lang="en-US" smtClean="0"/>
          </a:p>
        </p:txBody>
      </p:sp>
    </p:spTree>
    <p:extLst>
      <p:ext uri="{BB962C8B-B14F-4D97-AF65-F5344CB8AC3E}">
        <p14:creationId xmlns="" xmlns:p14="http://schemas.microsoft.com/office/powerpoint/2010/main" val="770802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752600"/>
          <a:ext cx="8229600" cy="4272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548640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noProof="0" dirty="0" smtClean="0"/>
                        <a:t>Challenges </a:t>
                      </a:r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dirty="0" smtClean="0"/>
                        <a:t>Responses / Success factors</a:t>
                      </a:r>
                      <a:endParaRPr lang="en-GB" noProof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noProof="0" dirty="0" smtClean="0"/>
                        <a:t>Insufficient public resources to </a:t>
                      </a:r>
                      <a:r>
                        <a:rPr lang="en-GB" baseline="0" noProof="0" dirty="0" smtClean="0"/>
                        <a:t>maintain and monitor public plantations</a:t>
                      </a:r>
                    </a:p>
                    <a:p>
                      <a:pPr>
                        <a:spcBef>
                          <a:spcPts val="1200"/>
                        </a:spcBef>
                      </a:pPr>
                      <a:r>
                        <a:rPr lang="en-GB" baseline="0" noProof="0" dirty="0" smtClean="0"/>
                        <a:t>Degradation of young plantations due to lack of fencing / monitoring and roaming cattle</a:t>
                      </a:r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>
                        <a:buFont typeface="Wingdings" pitchFamily="2" charset="2"/>
                        <a:buChar char="§"/>
                      </a:pPr>
                      <a:r>
                        <a:rPr lang="en-GB" noProof="0" dirty="0" smtClean="0"/>
                        <a:t>Investment</a:t>
                      </a:r>
                      <a:r>
                        <a:rPr lang="en-GB" baseline="0" noProof="0" dirty="0" smtClean="0"/>
                        <a:t> in plantations that do not require watering or any significant amount of maintenance</a:t>
                      </a:r>
                    </a:p>
                    <a:p>
                      <a:pPr marL="182563" indent="-182563">
                        <a:buFont typeface="Wingdings" pitchFamily="2" charset="2"/>
                        <a:buChar char="§"/>
                      </a:pPr>
                      <a:r>
                        <a:rPr lang="en-GB" baseline="0" noProof="0" dirty="0" smtClean="0"/>
                        <a:t>Use of project approaches that create sufficient interest in the local population (see above) to ensure it takes responsibility for monitoring and maintenance</a:t>
                      </a:r>
                      <a:endParaRPr lang="en-GB" noProof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</a:pPr>
                      <a:r>
                        <a:rPr lang="en-GB" noProof="0" dirty="0" smtClean="0"/>
                        <a:t>Unclear and/or insecure tenure arrangements</a:t>
                      </a:r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>
                        <a:buFont typeface="Wingdings" pitchFamily="2" charset="2"/>
                        <a:buChar char="§"/>
                      </a:pPr>
                      <a:r>
                        <a:rPr lang="en-GB" noProof="0" dirty="0" smtClean="0"/>
                        <a:t>In-depth analysis</a:t>
                      </a:r>
                      <a:r>
                        <a:rPr lang="en-GB" baseline="0" noProof="0" dirty="0" smtClean="0"/>
                        <a:t> of tenure-related issues (including social and cultural aspects) before starting projects</a:t>
                      </a:r>
                    </a:p>
                    <a:p>
                      <a:pPr marL="182563" indent="-182563">
                        <a:buFont typeface="Wingdings" pitchFamily="2" charset="2"/>
                        <a:buChar char="§"/>
                      </a:pPr>
                      <a:r>
                        <a:rPr lang="en-GB" baseline="0" noProof="0" dirty="0" smtClean="0"/>
                        <a:t>Selection of sites where tenure issues have been settled / tenure-related conflicts are unlikely</a:t>
                      </a:r>
                      <a:endParaRPr lang="en-GB" noProof="0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741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D4DC130-8BAE-4224-B928-87717226E1E1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534400" cy="1143000"/>
          </a:xfrm>
        </p:spPr>
        <p:txBody>
          <a:bodyPr/>
          <a:lstStyle/>
          <a:p>
            <a:pPr lvl="0"/>
            <a:r>
              <a:rPr lang="en-GB" dirty="0" smtClean="0"/>
              <a:t>Challenges and responses – </a:t>
            </a:r>
            <a:br>
              <a:rPr lang="en-GB" dirty="0" smtClean="0"/>
            </a:br>
            <a:r>
              <a:rPr lang="en-GB" sz="3000" dirty="0" smtClean="0"/>
              <a:t>Afforestation/reforestation projects (2)</a:t>
            </a:r>
            <a:endParaRPr lang="en-GB" sz="3000" dirty="0"/>
          </a:p>
        </p:txBody>
      </p:sp>
    </p:spTree>
    <p:extLst>
      <p:ext uri="{BB962C8B-B14F-4D97-AF65-F5344CB8AC3E}">
        <p14:creationId xmlns="" xmlns:p14="http://schemas.microsoft.com/office/powerpoint/2010/main" val="770802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GB" dirty="0" smtClean="0"/>
              <a:t>Challenges and responses – </a:t>
            </a:r>
            <a:br>
              <a:rPr lang="en-GB" dirty="0" smtClean="0"/>
            </a:br>
            <a:r>
              <a:rPr lang="en-GB" dirty="0" smtClean="0"/>
              <a:t>General issues (1)</a:t>
            </a:r>
            <a:endParaRPr lang="en-GB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752600"/>
          <a:ext cx="8229600" cy="4119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548640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noProof="0" dirty="0" smtClean="0"/>
                        <a:t>Challenges</a:t>
                      </a:r>
                      <a:r>
                        <a:rPr lang="en-GB" baseline="0" noProof="0" dirty="0" smtClean="0"/>
                        <a:t> </a:t>
                      </a:r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smtClean="0"/>
                        <a:t>Responses</a:t>
                      </a:r>
                      <a:r>
                        <a:rPr lang="en-GB" baseline="0" noProof="0" smtClean="0"/>
                        <a:t> / Success factors</a:t>
                      </a:r>
                      <a:endParaRPr lang="en-GB" noProof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noProof="0" dirty="0" smtClean="0"/>
                        <a:t>Incorrect / Unreliable reporting on afforested / reforested areas</a:t>
                      </a:r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Wingdings" pitchFamily="2" charset="2"/>
                        <a:buNone/>
                      </a:pPr>
                      <a:r>
                        <a:rPr lang="en-GB" noProof="0" dirty="0" smtClean="0"/>
                        <a:t>Setting up of a </a:t>
                      </a:r>
                      <a:r>
                        <a:rPr lang="en-GB" u="sng" baseline="0" noProof="0" dirty="0" smtClean="0"/>
                        <a:t>simple</a:t>
                      </a:r>
                      <a:r>
                        <a:rPr lang="en-GB" baseline="0" noProof="0" dirty="0" smtClean="0"/>
                        <a:t> forest information system supporting the monitoring of actual achievements and their evolution an objective basis (public system operated on a transparent basis and open to inputs from non-state actors)</a:t>
                      </a:r>
                      <a:endParaRPr lang="en-GB" noProof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noProof="0" dirty="0" smtClean="0"/>
                        <a:t>Generally weak</a:t>
                      </a:r>
                      <a:r>
                        <a:rPr lang="en-GB" baseline="0" noProof="0" dirty="0" smtClean="0"/>
                        <a:t> capacities</a:t>
                      </a:r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>
                        <a:buFont typeface="Wingdings" pitchFamily="2" charset="2"/>
                        <a:buChar char="§"/>
                      </a:pPr>
                      <a:r>
                        <a:rPr lang="en-GB" noProof="0" dirty="0" smtClean="0"/>
                        <a:t>Build on</a:t>
                      </a:r>
                      <a:r>
                        <a:rPr lang="en-GB" baseline="0" noProof="0" dirty="0" smtClean="0"/>
                        <a:t> past training and capacity building efforts</a:t>
                      </a:r>
                    </a:p>
                    <a:p>
                      <a:pPr marL="182563" indent="-182563">
                        <a:buFont typeface="Wingdings" pitchFamily="2" charset="2"/>
                        <a:buChar char="§"/>
                      </a:pPr>
                      <a:r>
                        <a:rPr lang="en-GB" baseline="0" noProof="0" dirty="0" smtClean="0"/>
                        <a:t>Make best possible use of available experience and competences</a:t>
                      </a:r>
                    </a:p>
                    <a:p>
                      <a:pPr marL="182563" indent="-182563">
                        <a:buFont typeface="Wingdings" pitchFamily="2" charset="2"/>
                        <a:buChar char="§"/>
                      </a:pPr>
                      <a:r>
                        <a:rPr lang="en-GB" baseline="0" noProof="0" dirty="0" smtClean="0"/>
                        <a:t>Ensure the capacities of all stakeholders are strengthened – this is key to the sustainability of interventions</a:t>
                      </a:r>
                    </a:p>
                    <a:p>
                      <a:pPr marL="182563" indent="-182563">
                        <a:buFont typeface="Wingdings" pitchFamily="2" charset="2"/>
                        <a:buChar char="§"/>
                      </a:pPr>
                      <a:r>
                        <a:rPr lang="en-GB" baseline="0" noProof="0" dirty="0" smtClean="0"/>
                        <a:t>Set up within the GCCA a facility for financing exchange visits across projects</a:t>
                      </a:r>
                      <a:endParaRPr lang="en-GB" noProof="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741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D4DC130-8BAE-4224-B928-87717226E1E1}" type="slidenum">
              <a:rPr lang="en-US" smtClean="0"/>
              <a:pPr/>
              <a:t>4</a:t>
            </a:fld>
            <a:endParaRPr lang="en-US" dirty="0" smtClean="0"/>
          </a:p>
        </p:txBody>
      </p:sp>
    </p:spTree>
    <p:extLst>
      <p:ext uri="{BB962C8B-B14F-4D97-AF65-F5344CB8AC3E}">
        <p14:creationId xmlns="" xmlns:p14="http://schemas.microsoft.com/office/powerpoint/2010/main" val="770802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GB" dirty="0" smtClean="0"/>
              <a:t>Challenges and responses – </a:t>
            </a:r>
            <a:br>
              <a:rPr lang="en-GB" dirty="0" smtClean="0"/>
            </a:br>
            <a:r>
              <a:rPr lang="en-GB" dirty="0" smtClean="0"/>
              <a:t>General issues (2)</a:t>
            </a:r>
            <a:endParaRPr lang="fr-BE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752600"/>
          <a:ext cx="8229600" cy="3845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548640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noProof="0" dirty="0" smtClean="0"/>
                        <a:t>Challenges</a:t>
                      </a:r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smtClean="0"/>
                        <a:t>Responses</a:t>
                      </a:r>
                      <a:r>
                        <a:rPr lang="en-GB" baseline="0" noProof="0" smtClean="0"/>
                        <a:t> / Success factors</a:t>
                      </a:r>
                      <a:endParaRPr lang="en-GB" noProof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noProof="0" smtClean="0"/>
                        <a:t>Lack</a:t>
                      </a:r>
                      <a:r>
                        <a:rPr lang="en-GB" baseline="0" noProof="0" smtClean="0"/>
                        <a:t> of data on forests</a:t>
                      </a:r>
                      <a:endParaRPr lang="en-GB" noProof="0" smtClean="0"/>
                    </a:p>
                    <a:p>
                      <a:pPr>
                        <a:spcBef>
                          <a:spcPts val="1200"/>
                        </a:spcBef>
                      </a:pPr>
                      <a:r>
                        <a:rPr lang="en-GB" noProof="0" smtClean="0"/>
                        <a:t>Insufficient capacities to collect and manage data</a:t>
                      </a:r>
                      <a:endParaRPr lang="en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>
                        <a:buFont typeface="Wingdings" pitchFamily="2" charset="2"/>
                        <a:buChar char="§"/>
                      </a:pPr>
                      <a:r>
                        <a:rPr lang="en-GB" noProof="0" dirty="0" smtClean="0"/>
                        <a:t>Prioritise data collection and management </a:t>
                      </a:r>
                      <a:r>
                        <a:rPr lang="en-GB" baseline="0" noProof="0" dirty="0" smtClean="0"/>
                        <a:t>(incl. forest inventories) in capacity development plans</a:t>
                      </a:r>
                      <a:endParaRPr lang="en-GB" noProof="0" dirty="0" smtClean="0"/>
                    </a:p>
                    <a:p>
                      <a:pPr marL="182563" indent="-182563">
                        <a:buFont typeface="Wingdings" pitchFamily="2" charset="2"/>
                        <a:buChar char="§"/>
                      </a:pPr>
                      <a:r>
                        <a:rPr lang="en-GB" noProof="0" dirty="0" smtClean="0"/>
                        <a:t>For information</a:t>
                      </a:r>
                      <a:r>
                        <a:rPr lang="en-GB" baseline="0" noProof="0" dirty="0" smtClean="0"/>
                        <a:t> systems</a:t>
                      </a:r>
                      <a:r>
                        <a:rPr lang="en-GB" noProof="0" dirty="0" smtClean="0"/>
                        <a:t>, replace</a:t>
                      </a:r>
                      <a:r>
                        <a:rPr lang="en-GB" baseline="0" noProof="0" dirty="0" smtClean="0"/>
                        <a:t> older staff with younger people with basic IT skills</a:t>
                      </a:r>
                    </a:p>
                    <a:p>
                      <a:pPr marL="182563" indent="-182563">
                        <a:buFont typeface="Wingdings" pitchFamily="2" charset="2"/>
                        <a:buChar char="§"/>
                      </a:pPr>
                      <a:r>
                        <a:rPr lang="en-GB" baseline="0" noProof="0" dirty="0" smtClean="0"/>
                        <a:t>Provide TA on a long-term basis – not necessarily on a full-time basis, but allowing for recurrent / periodic support</a:t>
                      </a:r>
                      <a:endParaRPr lang="en-GB" noProof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noProof="0" smtClean="0"/>
                        <a:t>Rapid </a:t>
                      </a:r>
                      <a:r>
                        <a:rPr lang="en-GB" baseline="0" noProof="0" smtClean="0"/>
                        <a:t>staff turnover</a:t>
                      </a:r>
                      <a:endParaRPr lang="en-GB" noProof="0" smtClean="0"/>
                    </a:p>
                    <a:p>
                      <a:pPr>
                        <a:spcBef>
                          <a:spcPts val="1200"/>
                        </a:spcBef>
                      </a:pPr>
                      <a:r>
                        <a:rPr lang="en-GB" noProof="0" smtClean="0"/>
                        <a:t>“Poaching”</a:t>
                      </a:r>
                      <a:r>
                        <a:rPr lang="en-GB" baseline="0" noProof="0" smtClean="0"/>
                        <a:t> of trained officials</a:t>
                      </a:r>
                      <a:endParaRPr lang="en-GB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>
                        <a:buFont typeface="Wingdings" pitchFamily="2" charset="2"/>
                        <a:buChar char="§"/>
                      </a:pPr>
                      <a:r>
                        <a:rPr lang="en-GB" noProof="0" dirty="0" smtClean="0"/>
                        <a:t>Organisation</a:t>
                      </a:r>
                      <a:r>
                        <a:rPr lang="en-GB" baseline="0" noProof="0" dirty="0" smtClean="0"/>
                        <a:t> of training on a recurrent basis</a:t>
                      </a:r>
                    </a:p>
                    <a:p>
                      <a:pPr marL="182563" indent="-182563">
                        <a:buFont typeface="Wingdings" pitchFamily="2" charset="2"/>
                        <a:buChar char="§"/>
                      </a:pPr>
                      <a:r>
                        <a:rPr lang="en-GB" baseline="0" noProof="0" dirty="0" smtClean="0"/>
                        <a:t>Contracts with the national administration setting out training objectives, requiring trained staff to remain in place for at least 2 years following the training</a:t>
                      </a:r>
                      <a:endParaRPr lang="en-GB" noProof="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741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D4DC130-8BAE-4224-B928-87717226E1E1}" type="slidenum">
              <a:rPr lang="en-US" smtClean="0"/>
              <a:pPr/>
              <a:t>5</a:t>
            </a:fld>
            <a:endParaRPr lang="en-US" dirty="0" smtClean="0"/>
          </a:p>
        </p:txBody>
      </p:sp>
    </p:spTree>
    <p:extLst>
      <p:ext uri="{BB962C8B-B14F-4D97-AF65-F5344CB8AC3E}">
        <p14:creationId xmlns="" xmlns:p14="http://schemas.microsoft.com/office/powerpoint/2010/main" val="770802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GB" dirty="0" smtClean="0"/>
              <a:t>Challenges and responses – </a:t>
            </a:r>
            <a:br>
              <a:rPr lang="en-GB" dirty="0" smtClean="0"/>
            </a:br>
            <a:r>
              <a:rPr lang="en-GB" dirty="0" smtClean="0"/>
              <a:t>General issues (3)</a:t>
            </a:r>
            <a:endParaRPr lang="fr-BE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752600"/>
          <a:ext cx="8229600" cy="3754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548640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noProof="0" dirty="0" smtClean="0"/>
                        <a:t>Challenges</a:t>
                      </a:r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dirty="0" smtClean="0"/>
                        <a:t>Responses</a:t>
                      </a:r>
                      <a:r>
                        <a:rPr lang="en-GB" baseline="0" noProof="0" dirty="0" smtClean="0"/>
                        <a:t>/ Success factors</a:t>
                      </a:r>
                      <a:endParaRPr lang="en-GB" noProof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noProof="0" dirty="0" smtClean="0"/>
                        <a:t>Unclear,</a:t>
                      </a:r>
                      <a:r>
                        <a:rPr lang="en-GB" baseline="0" noProof="0" dirty="0" smtClean="0"/>
                        <a:t> unsatisfactory or complex institutional and coordination arrangements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>
                        <a:buFont typeface="Wingdings" pitchFamily="2" charset="2"/>
                        <a:buChar char="§"/>
                      </a:pPr>
                      <a:r>
                        <a:rPr lang="en-GB" noProof="0" dirty="0" smtClean="0"/>
                        <a:t>Designation of a single organisation in </a:t>
                      </a:r>
                      <a:r>
                        <a:rPr lang="en-GB" baseline="0" noProof="0" dirty="0" smtClean="0"/>
                        <a:t>charge of CC coordination, which can be strengthened to fully play this role</a:t>
                      </a:r>
                    </a:p>
                    <a:p>
                      <a:pPr marL="182563" indent="-182563">
                        <a:buFont typeface="Wingdings" pitchFamily="2" charset="2"/>
                        <a:buChar char="§"/>
                      </a:pPr>
                      <a:r>
                        <a:rPr lang="en-GB" baseline="0" noProof="0" dirty="0" smtClean="0"/>
                        <a:t>Setting up (by national authorities) of multi-stakeholder consultation frameworks at national and sub-national levels (ensure they meet periodically)</a:t>
                      </a:r>
                      <a:endParaRPr lang="en-GB" noProof="0" dirty="0" smtClean="0"/>
                    </a:p>
                    <a:p>
                      <a:pPr marL="182563" indent="-182563">
                        <a:buFont typeface="Wingdings" pitchFamily="2" charset="2"/>
                        <a:buChar char="§"/>
                      </a:pPr>
                      <a:r>
                        <a:rPr lang="en-GB" noProof="0" dirty="0" smtClean="0"/>
                        <a:t>Where satisfactory</a:t>
                      </a:r>
                      <a:r>
                        <a:rPr lang="en-GB" baseline="0" noProof="0" dirty="0" smtClean="0"/>
                        <a:t> arrangements exist for management or monitoring (e.g. steering committees) and coordination, fully anchor new interventions into these arrangements rather than creating new, </a:t>
                      </a:r>
                      <a:r>
                        <a:rPr lang="en-GB" i="1" baseline="0" noProof="0" dirty="0" smtClean="0"/>
                        <a:t>ad hoc</a:t>
                      </a:r>
                      <a:r>
                        <a:rPr lang="en-GB" i="0" baseline="0" noProof="0" dirty="0" smtClean="0"/>
                        <a:t> ones</a:t>
                      </a:r>
                      <a:endParaRPr lang="en-GB" noProof="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741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D4DC130-8BAE-4224-B928-87717226E1E1}" type="slidenum">
              <a:rPr lang="en-US" smtClean="0"/>
              <a:pPr/>
              <a:t>6</a:t>
            </a:fld>
            <a:endParaRPr lang="en-US" dirty="0" smtClean="0"/>
          </a:p>
        </p:txBody>
      </p:sp>
    </p:spTree>
    <p:extLst>
      <p:ext uri="{BB962C8B-B14F-4D97-AF65-F5344CB8AC3E}">
        <p14:creationId xmlns="" xmlns:p14="http://schemas.microsoft.com/office/powerpoint/2010/main" val="770802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Articulation of programme</a:t>
            </a:r>
            <a:br>
              <a:rPr lang="fr-BE" dirty="0" smtClean="0"/>
            </a:br>
            <a:r>
              <a:rPr lang="fr-BE" dirty="0" smtClean="0"/>
              <a:t>components: DRC</a:t>
            </a:r>
            <a:endParaRPr lang="fr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B83CC7-E959-4ED5-AE49-2C276D17BE45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2133600" y="1828800"/>
            <a:ext cx="4876800" cy="76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smtClean="0"/>
              <a:t>Support for CC mainstreaming into the national forest strategy</a:t>
            </a:r>
            <a:endParaRPr lang="en-GB" sz="2000" b="1"/>
          </a:p>
        </p:txBody>
      </p:sp>
      <p:sp>
        <p:nvSpPr>
          <p:cNvPr id="7" name="Rounded Rectangle 6"/>
          <p:cNvSpPr/>
          <p:nvPr/>
        </p:nvSpPr>
        <p:spPr>
          <a:xfrm>
            <a:off x="2133600" y="2895600"/>
            <a:ext cx="4876800" cy="1371600"/>
          </a:xfrm>
          <a:prstGeom prst="roundRect">
            <a:avLst/>
          </a:prstGeom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smtClean="0"/>
              <a:t>Capacity building for all stakeholders, with a specific focus on forest administration staff</a:t>
            </a:r>
            <a:endParaRPr lang="en-GB" sz="2000" b="1" dirty="0"/>
          </a:p>
        </p:txBody>
      </p:sp>
      <p:sp>
        <p:nvSpPr>
          <p:cNvPr id="8" name="Rounded Rectangle 7"/>
          <p:cNvSpPr/>
          <p:nvPr/>
        </p:nvSpPr>
        <p:spPr>
          <a:xfrm>
            <a:off x="2133600" y="4495800"/>
            <a:ext cx="4876800" cy="990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smtClean="0"/>
              <a:t>Field activities (agroforestry plantations, rehabilitation of degraded areas)</a:t>
            </a:r>
            <a:endParaRPr lang="en-GB" sz="2000" b="1" dirty="0"/>
          </a:p>
        </p:txBody>
      </p:sp>
      <p:cxnSp>
        <p:nvCxnSpPr>
          <p:cNvPr id="10" name="Elbow Connector 9"/>
          <p:cNvCxnSpPr>
            <a:stCxn id="6" idx="1"/>
            <a:endCxn id="8" idx="1"/>
          </p:cNvCxnSpPr>
          <p:nvPr/>
        </p:nvCxnSpPr>
        <p:spPr>
          <a:xfrm rot="10800000" flipV="1">
            <a:off x="2133600" y="2209800"/>
            <a:ext cx="12700" cy="2781300"/>
          </a:xfrm>
          <a:prstGeom prst="bentConnector3">
            <a:avLst>
              <a:gd name="adj1" fmla="val 1800000"/>
            </a:avLst>
          </a:prstGeom>
          <a:ln w="3810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Elbow Connector 11"/>
          <p:cNvCxnSpPr>
            <a:stCxn id="7" idx="3"/>
            <a:endCxn id="6" idx="3"/>
          </p:cNvCxnSpPr>
          <p:nvPr/>
        </p:nvCxnSpPr>
        <p:spPr>
          <a:xfrm flipV="1">
            <a:off x="7010400" y="2209800"/>
            <a:ext cx="12700" cy="1371600"/>
          </a:xfrm>
          <a:prstGeom prst="bentConnector3">
            <a:avLst>
              <a:gd name="adj1" fmla="val 1800000"/>
            </a:avLst>
          </a:prstGeom>
          <a:ln w="3810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Elbow Connector 13"/>
          <p:cNvCxnSpPr>
            <a:stCxn id="7" idx="3"/>
            <a:endCxn id="8" idx="3"/>
          </p:cNvCxnSpPr>
          <p:nvPr/>
        </p:nvCxnSpPr>
        <p:spPr>
          <a:xfrm>
            <a:off x="7010400" y="3581400"/>
            <a:ext cx="12700" cy="1409700"/>
          </a:xfrm>
          <a:prstGeom prst="bentConnector3">
            <a:avLst>
              <a:gd name="adj1" fmla="val 1800000"/>
            </a:avLst>
          </a:prstGeom>
          <a:ln w="3810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81000" y="5715000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>
                <a:solidFill>
                  <a:srgbClr val="92D050"/>
                </a:solidFill>
              </a:rPr>
              <a:t>Ultimately, what matters most is what happens in the field (improvements in living conditions)</a:t>
            </a:r>
            <a:endParaRPr lang="en-GB" b="1" dirty="0">
              <a:solidFill>
                <a:srgbClr val="92D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Articulation of programme</a:t>
            </a:r>
            <a:br>
              <a:rPr lang="fr-BE" dirty="0" smtClean="0"/>
            </a:br>
            <a:r>
              <a:rPr lang="fr-BE" dirty="0" smtClean="0"/>
              <a:t>components: Burkina Faso</a:t>
            </a:r>
            <a:endParaRPr lang="fr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B83CC7-E959-4ED5-AE49-2C276D17BE45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2133600" y="1828800"/>
            <a:ext cx="4876800" cy="76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smtClean="0"/>
              <a:t>Consolidation of existing data and research findings</a:t>
            </a:r>
            <a:endParaRPr lang="en-GB" sz="2000" b="1"/>
          </a:p>
        </p:txBody>
      </p:sp>
      <p:sp>
        <p:nvSpPr>
          <p:cNvPr id="7" name="Rounded Rectangle 6"/>
          <p:cNvSpPr/>
          <p:nvPr/>
        </p:nvSpPr>
        <p:spPr>
          <a:xfrm>
            <a:off x="2133600" y="2895600"/>
            <a:ext cx="4876800" cy="1371600"/>
          </a:xfrm>
          <a:prstGeom prst="roundRect">
            <a:avLst/>
          </a:prstGeom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smtClean="0"/>
              <a:t>Implementation of new research projects </a:t>
            </a:r>
            <a:r>
              <a:rPr lang="en-GB" sz="2000" b="1" i="1" dirty="0" smtClean="0"/>
              <a:t>(e.g. on MRV methodologies)</a:t>
            </a:r>
            <a:endParaRPr lang="en-GB" sz="2000" b="1" i="1" dirty="0"/>
          </a:p>
        </p:txBody>
      </p:sp>
      <p:sp>
        <p:nvSpPr>
          <p:cNvPr id="8" name="Rounded Rectangle 7"/>
          <p:cNvSpPr/>
          <p:nvPr/>
        </p:nvSpPr>
        <p:spPr>
          <a:xfrm>
            <a:off x="2133600" y="4495800"/>
            <a:ext cx="4876800" cy="756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dirty="0" smtClean="0"/>
              <a:t>Field activities</a:t>
            </a:r>
            <a:endParaRPr lang="en-GB" sz="2000" b="1" dirty="0"/>
          </a:p>
        </p:txBody>
      </p:sp>
      <p:cxnSp>
        <p:nvCxnSpPr>
          <p:cNvPr id="10" name="Elbow Connector 9"/>
          <p:cNvCxnSpPr>
            <a:stCxn id="6" idx="1"/>
            <a:endCxn id="7" idx="1"/>
          </p:cNvCxnSpPr>
          <p:nvPr/>
        </p:nvCxnSpPr>
        <p:spPr>
          <a:xfrm rot="10800000" flipV="1">
            <a:off x="2133600" y="2209800"/>
            <a:ext cx="12700" cy="1371600"/>
          </a:xfrm>
          <a:prstGeom prst="bentConnector3">
            <a:avLst>
              <a:gd name="adj1" fmla="val 1800000"/>
            </a:avLst>
          </a:prstGeom>
          <a:ln w="3810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Elbow Connector 13"/>
          <p:cNvCxnSpPr>
            <a:stCxn id="7" idx="3"/>
            <a:endCxn id="8" idx="3"/>
          </p:cNvCxnSpPr>
          <p:nvPr/>
        </p:nvCxnSpPr>
        <p:spPr>
          <a:xfrm>
            <a:off x="7010400" y="3581400"/>
            <a:ext cx="12700" cy="1292400"/>
          </a:xfrm>
          <a:prstGeom prst="bentConnector3">
            <a:avLst>
              <a:gd name="adj1" fmla="val 1800000"/>
            </a:avLst>
          </a:prstGeom>
          <a:ln w="3810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GB" dirty="0" smtClean="0"/>
              <a:t>Challenges and responses – </a:t>
            </a:r>
            <a:br>
              <a:rPr lang="en-GB" dirty="0" smtClean="0"/>
            </a:br>
            <a:r>
              <a:rPr lang="en-GB" dirty="0" smtClean="0"/>
              <a:t>Specific issues (1)</a:t>
            </a:r>
            <a:endParaRPr lang="en-GB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752600"/>
          <a:ext cx="8229600" cy="302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548640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noProof="0" dirty="0" smtClean="0"/>
                        <a:t>Challenges</a:t>
                      </a:r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noProof="0" dirty="0" smtClean="0"/>
                        <a:t>Responses / Success factors</a:t>
                      </a:r>
                      <a:endParaRPr lang="en-GB" noProof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noProof="0" dirty="0" smtClean="0"/>
                        <a:t>Generational</a:t>
                      </a:r>
                      <a:r>
                        <a:rPr lang="en-GB" baseline="0" noProof="0" dirty="0" smtClean="0"/>
                        <a:t> t</a:t>
                      </a:r>
                      <a:r>
                        <a:rPr lang="en-GB" noProof="0" dirty="0" smtClean="0"/>
                        <a:t>ransition</a:t>
                      </a:r>
                      <a:r>
                        <a:rPr lang="en-GB" baseline="0" noProof="0" dirty="0" smtClean="0"/>
                        <a:t> in public administration, in a context in which the new generation is in fact less well trained and has lower skills than the older one</a:t>
                      </a:r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>
                        <a:buFont typeface="Wingdings" pitchFamily="2" charset="2"/>
                        <a:buChar char="§"/>
                      </a:pPr>
                      <a:r>
                        <a:rPr lang="en-GB" noProof="0" dirty="0" smtClean="0"/>
                        <a:t>Massively train</a:t>
                      </a:r>
                      <a:r>
                        <a:rPr lang="en-GB" baseline="0" noProof="0" dirty="0" smtClean="0"/>
                        <a:t> new staff, on the job and in the context of higher education programmes</a:t>
                      </a:r>
                    </a:p>
                    <a:p>
                      <a:pPr marL="182563" indent="-182563">
                        <a:buFont typeface="Wingdings" pitchFamily="2" charset="2"/>
                        <a:buChar char="§"/>
                      </a:pP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Establish a strong centre of competence in the field of forest- and CC-related training</a:t>
                      </a:r>
                      <a:endParaRPr lang="en-GB" baseline="0" noProof="0" dirty="0" smtClean="0"/>
                    </a:p>
                    <a:p>
                      <a:pPr marL="182563" indent="-182563">
                        <a:buFont typeface="Wingdings" pitchFamily="2" charset="2"/>
                        <a:buChar char="§"/>
                      </a:pPr>
                      <a:r>
                        <a:rPr lang="en-GB" baseline="0" noProof="0" dirty="0" smtClean="0"/>
                        <a:t>Develop new skills required for CC adaptation and mitigation</a:t>
                      </a:r>
                      <a:endParaRPr lang="en-GB" noProof="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noProof="0" dirty="0" smtClean="0"/>
                        <a:t>Distribution of benefits of REDD projects</a:t>
                      </a:r>
                      <a:endParaRPr lang="en-GB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2563" indent="-182563">
                        <a:buFont typeface="Wingdings" pitchFamily="2" charset="2"/>
                        <a:buNone/>
                      </a:pPr>
                      <a:r>
                        <a:rPr lang="en-GB" noProof="0" dirty="0" smtClean="0"/>
                        <a:t>???</a:t>
                      </a:r>
                      <a:endParaRPr lang="en-GB" noProof="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741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D4DC130-8BAE-4224-B928-87717226E1E1}" type="slidenum">
              <a:rPr lang="en-US" smtClean="0"/>
              <a:pPr/>
              <a:t>9</a:t>
            </a:fld>
            <a:endParaRPr lang="en-US" dirty="0" smtClean="0"/>
          </a:p>
        </p:txBody>
      </p:sp>
    </p:spTree>
    <p:extLst>
      <p:ext uri="{BB962C8B-B14F-4D97-AF65-F5344CB8AC3E}">
        <p14:creationId xmlns="" xmlns:p14="http://schemas.microsoft.com/office/powerpoint/2010/main" val="770802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4">
      <a:dk1>
        <a:srgbClr val="000000"/>
      </a:dk1>
      <a:lt1>
        <a:srgbClr val="FFFFFF"/>
      </a:lt1>
      <a:dk2>
        <a:srgbClr val="FFFFFF"/>
      </a:dk2>
      <a:lt2>
        <a:srgbClr val="7E8083"/>
      </a:lt2>
      <a:accent1>
        <a:srgbClr val="0083A9"/>
      </a:accent1>
      <a:accent2>
        <a:srgbClr val="669900"/>
      </a:accent2>
      <a:accent3>
        <a:srgbClr val="FFFFFF"/>
      </a:accent3>
      <a:accent4>
        <a:srgbClr val="000000"/>
      </a:accent4>
      <a:accent5>
        <a:srgbClr val="AAC1D1"/>
      </a:accent5>
      <a:accent6>
        <a:srgbClr val="5C8A00"/>
      </a:accent6>
      <a:hlink>
        <a:srgbClr val="990000"/>
      </a:hlink>
      <a:folHlink>
        <a:srgbClr val="FFE774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83A9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AAC1D1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14">
        <a:dk1>
          <a:srgbClr val="000000"/>
        </a:dk1>
        <a:lt1>
          <a:srgbClr val="FFFFFF"/>
        </a:lt1>
        <a:dk2>
          <a:srgbClr val="FFFFFF"/>
        </a:dk2>
        <a:lt2>
          <a:srgbClr val="7E8083"/>
        </a:lt2>
        <a:accent1>
          <a:srgbClr val="0083A9"/>
        </a:accent1>
        <a:accent2>
          <a:srgbClr val="669900"/>
        </a:accent2>
        <a:accent3>
          <a:srgbClr val="FFFFFF"/>
        </a:accent3>
        <a:accent4>
          <a:srgbClr val="000000"/>
        </a:accent4>
        <a:accent5>
          <a:srgbClr val="AAC1D1"/>
        </a:accent5>
        <a:accent6>
          <a:srgbClr val="5C8A00"/>
        </a:accent6>
        <a:hlink>
          <a:srgbClr val="990000"/>
        </a:hlink>
        <a:folHlink>
          <a:srgbClr val="FFE77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024CA4CA992ED49B8B6C5E385BAC72F" ma:contentTypeVersion="0" ma:contentTypeDescription="Create a new document." ma:contentTypeScope="" ma:versionID="77384dca7ecd43f6b42e58d7fa3f878a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3324553E-9FCF-4094-962A-481CDE90F71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ACF04065-08E8-4AA6-8883-B37E76055BB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69010EE-8001-4B8A-B7F4-126D835E927D}">
  <ds:schemaRefs>
    <ds:schemaRef ds:uri="http://schemas.microsoft.com/office/2006/documentManagement/types"/>
    <ds:schemaRef ds:uri="http://schemas.openxmlformats.org/package/2006/metadata/core-properties"/>
    <ds:schemaRef ds:uri="http://purl.org/dc/terms/"/>
    <ds:schemaRef ds:uri="http://www.w3.org/XML/1998/namespace"/>
    <ds:schemaRef ds:uri="http://purl.org/dc/elements/1.1/"/>
    <ds:schemaRef ds:uri="http://purl.org/dc/dcmitype/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2448</TotalTime>
  <Words>1583</Words>
  <Application>Microsoft Office PowerPoint</Application>
  <PresentationFormat>On-screen Show (4:3)</PresentationFormat>
  <Paragraphs>176</Paragraphs>
  <Slides>12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Summary of main outcomes of discussions  in the « forests » groups  </vt:lpstr>
      <vt:lpstr>Challenges and responses –  Afforestation/reforestation projects (1)</vt:lpstr>
      <vt:lpstr>Challenges and responses –  Afforestation/reforestation projects (2)</vt:lpstr>
      <vt:lpstr>Challenges and responses –  General issues (1)</vt:lpstr>
      <vt:lpstr>Challenges and responses –  General issues (2)</vt:lpstr>
      <vt:lpstr>Challenges and responses –  General issues (3)</vt:lpstr>
      <vt:lpstr>Articulation of programme components: DRC</vt:lpstr>
      <vt:lpstr>Articulation of programme components: Burkina Faso</vt:lpstr>
      <vt:lpstr>Challenges and responses –  Specific issues (1)</vt:lpstr>
      <vt:lpstr>Challenges and responses –  Specific issues (2)</vt:lpstr>
      <vt:lpstr>General lessons learned (1)</vt:lpstr>
      <vt:lpstr>General lessons learned (2)</vt:lpstr>
    </vt:vector>
  </TitlesOfParts>
  <Company>MWH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MWH Global, Inc.</dc:creator>
  <cp:lastModifiedBy>Catherine</cp:lastModifiedBy>
  <cp:revision>335</cp:revision>
  <dcterms:created xsi:type="dcterms:W3CDTF">2012-09-04T07:57:12Z</dcterms:created>
  <dcterms:modified xsi:type="dcterms:W3CDTF">2012-09-17T14:18:22Z</dcterms:modified>
</cp:coreProperties>
</file>