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7"/>
  </p:notesMasterIdLst>
  <p:sldIdLst>
    <p:sldId id="258" r:id="rId5"/>
    <p:sldId id="273" r:id="rId6"/>
    <p:sldId id="274" r:id="rId7"/>
    <p:sldId id="275" r:id="rId8"/>
    <p:sldId id="276" r:id="rId9"/>
    <p:sldId id="278" r:id="rId10"/>
    <p:sldId id="281" r:id="rId11"/>
    <p:sldId id="282" r:id="rId12"/>
    <p:sldId id="277" r:id="rId13"/>
    <p:sldId id="280" r:id="rId14"/>
    <p:sldId id="279" r:id="rId15"/>
    <p:sldId id="283" r:id="rId16"/>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phie De Coninck"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800000"/>
    <a:srgbClr val="006699"/>
    <a:srgbClr val="FFFF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2473" autoAdjust="0"/>
  </p:normalViewPr>
  <p:slideViewPr>
    <p:cSldViewPr>
      <p:cViewPr varScale="1">
        <p:scale>
          <a:sx n="63" d="100"/>
          <a:sy n="63" d="100"/>
        </p:scale>
        <p:origin x="-1512" y="-114"/>
      </p:cViewPr>
      <p:guideLst>
        <p:guide orient="horz" pos="244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600"/>
      </p:cViewPr>
      <p:guideLst>
        <p:guide orient="horz" pos="3107"/>
        <p:guide pos="212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C02B74B6-939E-402B-80F3-2AA3A1FB8FE7}" type="datetimeFigureOut">
              <a:rPr lang="en-GB"/>
              <a:pPr>
                <a:defRPr/>
              </a:pPr>
              <a:t>17/09/2012</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42A75D0F-FE6C-46C7-9246-32939137BB6F}" type="slidenum">
              <a:rPr lang="en-GB"/>
              <a:pPr>
                <a:defRPr/>
              </a:pPr>
              <a:t>‹#›</a:t>
            </a:fld>
            <a:endParaRPr lang="en-GB"/>
          </a:p>
        </p:txBody>
      </p:sp>
    </p:spTree>
    <p:extLst>
      <p:ext uri="{BB962C8B-B14F-4D97-AF65-F5344CB8AC3E}">
        <p14:creationId xmlns="" xmlns:p14="http://schemas.microsoft.com/office/powerpoint/2010/main" val="35675930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558C936-1990-4C80-8934-DEC0ABA28457}" type="slidenum">
              <a:rPr lang="en-GB" smtClean="0"/>
              <a:pPr/>
              <a:t>1</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u="sng" dirty="0" err="1" smtClean="0"/>
              <a:t>Activités</a:t>
            </a:r>
            <a:r>
              <a:rPr lang="en-GB" u="sng" dirty="0" smtClean="0"/>
              <a:t> </a:t>
            </a:r>
            <a:r>
              <a:rPr lang="en-GB" u="sng" dirty="0" err="1" smtClean="0"/>
              <a:t>liées</a:t>
            </a:r>
            <a:r>
              <a:rPr lang="en-GB" u="sng" dirty="0" smtClean="0"/>
              <a:t> à la REDD</a:t>
            </a:r>
            <a:r>
              <a:rPr lang="en-GB" dirty="0" smtClean="0"/>
              <a:t>: </a:t>
            </a:r>
          </a:p>
          <a:p>
            <a:pPr eaLnBrk="1" hangingPunct="1">
              <a:spcBef>
                <a:spcPct val="0"/>
              </a:spcBef>
              <a:buFont typeface="Arial" charset="0"/>
              <a:buChar char="•"/>
            </a:pPr>
            <a:r>
              <a:rPr lang="fr-BE" dirty="0" smtClean="0"/>
              <a:t> Burkina Faso, Mali, République centrafricaine, </a:t>
            </a:r>
            <a:r>
              <a:rPr lang="fr-BE" dirty="0" smtClean="0">
                <a:solidFill>
                  <a:srgbClr val="FF0000"/>
                </a:solidFill>
              </a:rPr>
              <a:t>RD Congo, </a:t>
            </a:r>
            <a:r>
              <a:rPr lang="fr-BE" dirty="0" smtClean="0"/>
              <a:t>Sierra Leone, Guyana, Papouasie-Nouvelle-Guinée</a:t>
            </a:r>
          </a:p>
          <a:p>
            <a:pPr eaLnBrk="1" hangingPunct="1">
              <a:spcBef>
                <a:spcPct val="0"/>
              </a:spcBef>
              <a:buFont typeface="Arial" charset="0"/>
              <a:buChar char="•"/>
            </a:pPr>
            <a:r>
              <a:rPr lang="fr-BE" dirty="0" smtClean="0"/>
              <a:t> Afrique orientale et australe, Caraïbes</a:t>
            </a:r>
            <a:endParaRPr lang="en-GB" dirty="0" smtClean="0"/>
          </a:p>
          <a:p>
            <a:pPr eaLnBrk="1" hangingPunct="1">
              <a:spcBef>
                <a:spcPct val="0"/>
              </a:spcBef>
            </a:pPr>
            <a:r>
              <a:rPr lang="en-GB" u="sng" dirty="0" err="1" smtClean="0"/>
              <a:t>Objectifs</a:t>
            </a:r>
            <a:r>
              <a:rPr lang="en-GB" u="sng" dirty="0" smtClean="0"/>
              <a:t> </a:t>
            </a:r>
            <a:r>
              <a:rPr lang="en-GB" u="sng" dirty="0" err="1" smtClean="0"/>
              <a:t>liés</a:t>
            </a:r>
            <a:r>
              <a:rPr lang="en-GB" u="sng" dirty="0" smtClean="0"/>
              <a:t> à </a:t>
            </a:r>
            <a:r>
              <a:rPr lang="en-GB" u="sng" dirty="0" err="1" smtClean="0"/>
              <a:t>l’adaptation</a:t>
            </a:r>
            <a:r>
              <a:rPr lang="en-GB" dirty="0" smtClean="0"/>
              <a:t>:</a:t>
            </a:r>
          </a:p>
          <a:p>
            <a:pPr eaLnBrk="1" hangingPunct="1">
              <a:spcBef>
                <a:spcPct val="0"/>
              </a:spcBef>
              <a:buFont typeface="Arial" charset="0"/>
              <a:buChar char="•"/>
            </a:pPr>
            <a:r>
              <a:rPr lang="en-GB" dirty="0" smtClean="0"/>
              <a:t> Protection des </a:t>
            </a:r>
            <a:r>
              <a:rPr lang="en-GB" dirty="0" err="1" smtClean="0"/>
              <a:t>bassins</a:t>
            </a:r>
            <a:r>
              <a:rPr lang="en-GB" dirty="0" smtClean="0"/>
              <a:t> versants: </a:t>
            </a:r>
            <a:r>
              <a:rPr lang="en-GB" dirty="0" err="1" smtClean="0">
                <a:solidFill>
                  <a:srgbClr val="FF0000"/>
                </a:solidFill>
              </a:rPr>
              <a:t>Bénin</a:t>
            </a:r>
            <a:r>
              <a:rPr lang="en-GB" dirty="0" smtClean="0"/>
              <a:t>, </a:t>
            </a:r>
            <a:r>
              <a:rPr lang="en-GB" dirty="0" err="1" smtClean="0"/>
              <a:t>Jamaïque</a:t>
            </a:r>
            <a:r>
              <a:rPr lang="en-GB" dirty="0" smtClean="0"/>
              <a:t>, Timor-Oriental</a:t>
            </a:r>
          </a:p>
          <a:p>
            <a:pPr eaLnBrk="1" hangingPunct="1">
              <a:spcBef>
                <a:spcPct val="0"/>
              </a:spcBef>
              <a:buFont typeface="Arial" charset="0"/>
              <a:buChar char="•"/>
            </a:pPr>
            <a:r>
              <a:rPr lang="en-GB" dirty="0" smtClean="0"/>
              <a:t> Diversification des </a:t>
            </a:r>
            <a:r>
              <a:rPr lang="en-GB" dirty="0" err="1" smtClean="0"/>
              <a:t>moyens</a:t>
            </a:r>
            <a:r>
              <a:rPr lang="en-GB" dirty="0" smtClean="0"/>
              <a:t> de </a:t>
            </a:r>
            <a:r>
              <a:rPr lang="en-GB" dirty="0" err="1" smtClean="0"/>
              <a:t>subsistance</a:t>
            </a:r>
            <a:r>
              <a:rPr lang="en-GB" dirty="0" smtClean="0"/>
              <a:t>: </a:t>
            </a:r>
            <a:r>
              <a:rPr lang="en-GB" dirty="0" err="1" smtClean="0"/>
              <a:t>Bénin</a:t>
            </a:r>
            <a:r>
              <a:rPr lang="en-GB" dirty="0" smtClean="0"/>
              <a:t>,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Protection et </a:t>
            </a:r>
            <a:r>
              <a:rPr lang="en-GB" dirty="0" err="1" smtClean="0"/>
              <a:t>restauration</a:t>
            </a:r>
            <a:r>
              <a:rPr lang="en-GB" dirty="0" smtClean="0"/>
              <a:t> des </a:t>
            </a:r>
            <a:r>
              <a:rPr lang="en-GB" dirty="0" err="1" smtClean="0"/>
              <a:t>écosystèmes</a:t>
            </a:r>
            <a:r>
              <a:rPr lang="en-GB" dirty="0" smtClean="0"/>
              <a:t> </a:t>
            </a:r>
            <a:r>
              <a:rPr lang="en-GB" dirty="0" err="1" smtClean="0"/>
              <a:t>forestiers</a:t>
            </a:r>
            <a:r>
              <a:rPr lang="en-GB" dirty="0" smtClean="0"/>
              <a:t>: </a:t>
            </a:r>
            <a:r>
              <a:rPr lang="en-GB" dirty="0" err="1" smtClean="0"/>
              <a:t>Bénin</a:t>
            </a:r>
            <a:r>
              <a:rPr lang="en-GB" dirty="0" smtClean="0"/>
              <a:t>, Guyana,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a:t>
            </a:r>
            <a:r>
              <a:rPr lang="en-GB" dirty="0" err="1" smtClean="0"/>
              <a:t>Agroforesterie</a:t>
            </a:r>
            <a:r>
              <a:rPr lang="en-GB" dirty="0" smtClean="0"/>
              <a:t> en </a:t>
            </a:r>
            <a:r>
              <a:rPr lang="en-GB" dirty="0" err="1" smtClean="0"/>
              <a:t>appui</a:t>
            </a:r>
            <a:r>
              <a:rPr lang="en-GB" dirty="0" smtClean="0"/>
              <a:t> à la </a:t>
            </a:r>
            <a:r>
              <a:rPr lang="en-GB" dirty="0" err="1" smtClean="0"/>
              <a:t>gestion</a:t>
            </a:r>
            <a:r>
              <a:rPr lang="en-GB" dirty="0" smtClean="0"/>
              <a:t> durable du </a:t>
            </a:r>
            <a:r>
              <a:rPr lang="en-GB" dirty="0" err="1" smtClean="0"/>
              <a:t>territoire</a:t>
            </a:r>
            <a:r>
              <a:rPr lang="en-GB" dirty="0" smtClean="0"/>
              <a:t>: </a:t>
            </a:r>
            <a:r>
              <a:rPr lang="en-GB" dirty="0" err="1" smtClean="0"/>
              <a:t>Tanzanie</a:t>
            </a:r>
            <a:r>
              <a:rPr lang="en-GB" dirty="0" smtClean="0"/>
              <a:t>, Timor-Oriental</a:t>
            </a:r>
          </a:p>
          <a:p>
            <a:pPr eaLnBrk="1" hangingPunct="1">
              <a:spcBef>
                <a:spcPct val="0"/>
              </a:spcBef>
            </a:pPr>
            <a:r>
              <a:rPr lang="fr-BE" u="sng" dirty="0" smtClean="0"/>
              <a:t>Contribution à tous les domaines prioritaires de l’AMCC</a:t>
            </a:r>
          </a:p>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2</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u="sng" dirty="0" err="1" smtClean="0"/>
              <a:t>Activités</a:t>
            </a:r>
            <a:r>
              <a:rPr lang="en-GB" u="sng" dirty="0" smtClean="0"/>
              <a:t> </a:t>
            </a:r>
            <a:r>
              <a:rPr lang="en-GB" u="sng" dirty="0" err="1" smtClean="0"/>
              <a:t>liées</a:t>
            </a:r>
            <a:r>
              <a:rPr lang="en-GB" u="sng" dirty="0" smtClean="0"/>
              <a:t> à la REDD</a:t>
            </a:r>
            <a:r>
              <a:rPr lang="en-GB" dirty="0" smtClean="0"/>
              <a:t>: </a:t>
            </a:r>
          </a:p>
          <a:p>
            <a:pPr eaLnBrk="1" hangingPunct="1">
              <a:spcBef>
                <a:spcPct val="0"/>
              </a:spcBef>
              <a:buFont typeface="Arial" charset="0"/>
              <a:buChar char="•"/>
            </a:pPr>
            <a:r>
              <a:rPr lang="fr-BE" dirty="0" smtClean="0"/>
              <a:t> Burkina Faso, Mali, République centrafricaine, </a:t>
            </a:r>
            <a:r>
              <a:rPr lang="fr-BE" dirty="0" smtClean="0">
                <a:solidFill>
                  <a:srgbClr val="FF0000"/>
                </a:solidFill>
              </a:rPr>
              <a:t>RD Congo, </a:t>
            </a:r>
            <a:r>
              <a:rPr lang="fr-BE" dirty="0" smtClean="0"/>
              <a:t>Sierra Leone, Guyana, Papouasie-Nouvelle-Guinée</a:t>
            </a:r>
          </a:p>
          <a:p>
            <a:pPr eaLnBrk="1" hangingPunct="1">
              <a:spcBef>
                <a:spcPct val="0"/>
              </a:spcBef>
              <a:buFont typeface="Arial" charset="0"/>
              <a:buChar char="•"/>
            </a:pPr>
            <a:r>
              <a:rPr lang="fr-BE" dirty="0" smtClean="0"/>
              <a:t> Afrique orientale et australe, Caraïbes</a:t>
            </a:r>
            <a:endParaRPr lang="en-GB" dirty="0" smtClean="0"/>
          </a:p>
          <a:p>
            <a:pPr eaLnBrk="1" hangingPunct="1">
              <a:spcBef>
                <a:spcPct val="0"/>
              </a:spcBef>
            </a:pPr>
            <a:r>
              <a:rPr lang="en-GB" u="sng" dirty="0" err="1" smtClean="0"/>
              <a:t>Objectifs</a:t>
            </a:r>
            <a:r>
              <a:rPr lang="en-GB" u="sng" dirty="0" smtClean="0"/>
              <a:t> </a:t>
            </a:r>
            <a:r>
              <a:rPr lang="en-GB" u="sng" dirty="0" err="1" smtClean="0"/>
              <a:t>liés</a:t>
            </a:r>
            <a:r>
              <a:rPr lang="en-GB" u="sng" dirty="0" smtClean="0"/>
              <a:t> à </a:t>
            </a:r>
            <a:r>
              <a:rPr lang="en-GB" u="sng" dirty="0" err="1" smtClean="0"/>
              <a:t>l’adaptation</a:t>
            </a:r>
            <a:r>
              <a:rPr lang="en-GB" dirty="0" smtClean="0"/>
              <a:t>:</a:t>
            </a:r>
          </a:p>
          <a:p>
            <a:pPr eaLnBrk="1" hangingPunct="1">
              <a:spcBef>
                <a:spcPct val="0"/>
              </a:spcBef>
              <a:buFont typeface="Arial" charset="0"/>
              <a:buChar char="•"/>
            </a:pPr>
            <a:r>
              <a:rPr lang="en-GB" dirty="0" smtClean="0"/>
              <a:t> Protection des </a:t>
            </a:r>
            <a:r>
              <a:rPr lang="en-GB" dirty="0" err="1" smtClean="0"/>
              <a:t>bassins</a:t>
            </a:r>
            <a:r>
              <a:rPr lang="en-GB" dirty="0" smtClean="0"/>
              <a:t> versants: </a:t>
            </a:r>
            <a:r>
              <a:rPr lang="en-GB" dirty="0" err="1" smtClean="0">
                <a:solidFill>
                  <a:srgbClr val="FF0000"/>
                </a:solidFill>
              </a:rPr>
              <a:t>Bénin</a:t>
            </a:r>
            <a:r>
              <a:rPr lang="en-GB" dirty="0" smtClean="0"/>
              <a:t>, </a:t>
            </a:r>
            <a:r>
              <a:rPr lang="en-GB" dirty="0" err="1" smtClean="0"/>
              <a:t>Jamaïque</a:t>
            </a:r>
            <a:r>
              <a:rPr lang="en-GB" dirty="0" smtClean="0"/>
              <a:t>, Timor-Oriental</a:t>
            </a:r>
          </a:p>
          <a:p>
            <a:pPr eaLnBrk="1" hangingPunct="1">
              <a:spcBef>
                <a:spcPct val="0"/>
              </a:spcBef>
              <a:buFont typeface="Arial" charset="0"/>
              <a:buChar char="•"/>
            </a:pPr>
            <a:r>
              <a:rPr lang="en-GB" dirty="0" smtClean="0"/>
              <a:t> Diversification des </a:t>
            </a:r>
            <a:r>
              <a:rPr lang="en-GB" dirty="0" err="1" smtClean="0"/>
              <a:t>moyens</a:t>
            </a:r>
            <a:r>
              <a:rPr lang="en-GB" dirty="0" smtClean="0"/>
              <a:t> de </a:t>
            </a:r>
            <a:r>
              <a:rPr lang="en-GB" dirty="0" err="1" smtClean="0"/>
              <a:t>subsistance</a:t>
            </a:r>
            <a:r>
              <a:rPr lang="en-GB" dirty="0" smtClean="0"/>
              <a:t>: </a:t>
            </a:r>
            <a:r>
              <a:rPr lang="en-GB" dirty="0" err="1" smtClean="0"/>
              <a:t>Bénin</a:t>
            </a:r>
            <a:r>
              <a:rPr lang="en-GB" dirty="0" smtClean="0"/>
              <a:t>,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Protection et </a:t>
            </a:r>
            <a:r>
              <a:rPr lang="en-GB" dirty="0" err="1" smtClean="0"/>
              <a:t>restauration</a:t>
            </a:r>
            <a:r>
              <a:rPr lang="en-GB" dirty="0" smtClean="0"/>
              <a:t> des </a:t>
            </a:r>
            <a:r>
              <a:rPr lang="en-GB" dirty="0" err="1" smtClean="0"/>
              <a:t>écosystèmes</a:t>
            </a:r>
            <a:r>
              <a:rPr lang="en-GB" dirty="0" smtClean="0"/>
              <a:t> </a:t>
            </a:r>
            <a:r>
              <a:rPr lang="en-GB" dirty="0" err="1" smtClean="0"/>
              <a:t>forestiers</a:t>
            </a:r>
            <a:r>
              <a:rPr lang="en-GB" dirty="0" smtClean="0"/>
              <a:t>: </a:t>
            </a:r>
            <a:r>
              <a:rPr lang="en-GB" dirty="0" err="1" smtClean="0"/>
              <a:t>Bénin</a:t>
            </a:r>
            <a:r>
              <a:rPr lang="en-GB" dirty="0" smtClean="0"/>
              <a:t>, Guyana,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a:t>
            </a:r>
            <a:r>
              <a:rPr lang="en-GB" dirty="0" err="1" smtClean="0"/>
              <a:t>Agroforesterie</a:t>
            </a:r>
            <a:r>
              <a:rPr lang="en-GB" dirty="0" smtClean="0"/>
              <a:t> en </a:t>
            </a:r>
            <a:r>
              <a:rPr lang="en-GB" dirty="0" err="1" smtClean="0"/>
              <a:t>appui</a:t>
            </a:r>
            <a:r>
              <a:rPr lang="en-GB" dirty="0" smtClean="0"/>
              <a:t> à la </a:t>
            </a:r>
            <a:r>
              <a:rPr lang="en-GB" dirty="0" err="1" smtClean="0"/>
              <a:t>gestion</a:t>
            </a:r>
            <a:r>
              <a:rPr lang="en-GB" dirty="0" smtClean="0"/>
              <a:t> durable du </a:t>
            </a:r>
            <a:r>
              <a:rPr lang="en-GB" dirty="0" err="1" smtClean="0"/>
              <a:t>territoire</a:t>
            </a:r>
            <a:r>
              <a:rPr lang="en-GB" dirty="0" smtClean="0"/>
              <a:t>: </a:t>
            </a:r>
            <a:r>
              <a:rPr lang="en-GB" dirty="0" err="1" smtClean="0"/>
              <a:t>Tanzanie</a:t>
            </a:r>
            <a:r>
              <a:rPr lang="en-GB" dirty="0" smtClean="0"/>
              <a:t>, Timor-Oriental</a:t>
            </a:r>
          </a:p>
          <a:p>
            <a:pPr eaLnBrk="1" hangingPunct="1">
              <a:spcBef>
                <a:spcPct val="0"/>
              </a:spcBef>
            </a:pPr>
            <a:r>
              <a:rPr lang="fr-BE" u="sng" dirty="0" smtClean="0"/>
              <a:t>Contribution à tous les domaines prioritaires de l’AMCC</a:t>
            </a:r>
          </a:p>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u="sng" dirty="0" err="1" smtClean="0"/>
              <a:t>Activités</a:t>
            </a:r>
            <a:r>
              <a:rPr lang="en-GB" u="sng" dirty="0" smtClean="0"/>
              <a:t> </a:t>
            </a:r>
            <a:r>
              <a:rPr lang="en-GB" u="sng" dirty="0" err="1" smtClean="0"/>
              <a:t>liées</a:t>
            </a:r>
            <a:r>
              <a:rPr lang="en-GB" u="sng" dirty="0" smtClean="0"/>
              <a:t> à la REDD</a:t>
            </a:r>
            <a:r>
              <a:rPr lang="en-GB" dirty="0" smtClean="0"/>
              <a:t>: </a:t>
            </a:r>
          </a:p>
          <a:p>
            <a:pPr eaLnBrk="1" hangingPunct="1">
              <a:spcBef>
                <a:spcPct val="0"/>
              </a:spcBef>
              <a:buFont typeface="Arial" charset="0"/>
              <a:buChar char="•"/>
            </a:pPr>
            <a:r>
              <a:rPr lang="fr-BE" dirty="0" smtClean="0"/>
              <a:t> Burkina Faso, Mali, République centrafricaine, </a:t>
            </a:r>
            <a:r>
              <a:rPr lang="fr-BE" dirty="0" smtClean="0">
                <a:solidFill>
                  <a:srgbClr val="FF0000"/>
                </a:solidFill>
              </a:rPr>
              <a:t>RD Congo, </a:t>
            </a:r>
            <a:r>
              <a:rPr lang="fr-BE" dirty="0" smtClean="0"/>
              <a:t>Sierra Leone, Guyana, Papouasie-Nouvelle-Guinée</a:t>
            </a:r>
          </a:p>
          <a:p>
            <a:pPr eaLnBrk="1" hangingPunct="1">
              <a:spcBef>
                <a:spcPct val="0"/>
              </a:spcBef>
              <a:buFont typeface="Arial" charset="0"/>
              <a:buChar char="•"/>
            </a:pPr>
            <a:r>
              <a:rPr lang="fr-BE" dirty="0" smtClean="0"/>
              <a:t> Afrique orientale et australe, Caraïbes</a:t>
            </a:r>
            <a:endParaRPr lang="en-GB" dirty="0" smtClean="0"/>
          </a:p>
          <a:p>
            <a:pPr eaLnBrk="1" hangingPunct="1">
              <a:spcBef>
                <a:spcPct val="0"/>
              </a:spcBef>
            </a:pPr>
            <a:r>
              <a:rPr lang="en-GB" u="sng" dirty="0" err="1" smtClean="0"/>
              <a:t>Objectifs</a:t>
            </a:r>
            <a:r>
              <a:rPr lang="en-GB" u="sng" dirty="0" smtClean="0"/>
              <a:t> </a:t>
            </a:r>
            <a:r>
              <a:rPr lang="en-GB" u="sng" dirty="0" err="1" smtClean="0"/>
              <a:t>liés</a:t>
            </a:r>
            <a:r>
              <a:rPr lang="en-GB" u="sng" dirty="0" smtClean="0"/>
              <a:t> à </a:t>
            </a:r>
            <a:r>
              <a:rPr lang="en-GB" u="sng" dirty="0" err="1" smtClean="0"/>
              <a:t>l’adaptation</a:t>
            </a:r>
            <a:r>
              <a:rPr lang="en-GB" dirty="0" smtClean="0"/>
              <a:t>:</a:t>
            </a:r>
          </a:p>
          <a:p>
            <a:pPr eaLnBrk="1" hangingPunct="1">
              <a:spcBef>
                <a:spcPct val="0"/>
              </a:spcBef>
              <a:buFont typeface="Arial" charset="0"/>
              <a:buChar char="•"/>
            </a:pPr>
            <a:r>
              <a:rPr lang="en-GB" dirty="0" smtClean="0"/>
              <a:t> Protection des </a:t>
            </a:r>
            <a:r>
              <a:rPr lang="en-GB" dirty="0" err="1" smtClean="0"/>
              <a:t>bassins</a:t>
            </a:r>
            <a:r>
              <a:rPr lang="en-GB" dirty="0" smtClean="0"/>
              <a:t> versants: </a:t>
            </a:r>
            <a:r>
              <a:rPr lang="en-GB" dirty="0" err="1" smtClean="0">
                <a:solidFill>
                  <a:srgbClr val="FF0000"/>
                </a:solidFill>
              </a:rPr>
              <a:t>Bénin</a:t>
            </a:r>
            <a:r>
              <a:rPr lang="en-GB" dirty="0" smtClean="0"/>
              <a:t>, </a:t>
            </a:r>
            <a:r>
              <a:rPr lang="en-GB" dirty="0" err="1" smtClean="0"/>
              <a:t>Jamaïque</a:t>
            </a:r>
            <a:r>
              <a:rPr lang="en-GB" dirty="0" smtClean="0"/>
              <a:t>, Timor-Oriental</a:t>
            </a:r>
          </a:p>
          <a:p>
            <a:pPr eaLnBrk="1" hangingPunct="1">
              <a:spcBef>
                <a:spcPct val="0"/>
              </a:spcBef>
              <a:buFont typeface="Arial" charset="0"/>
              <a:buChar char="•"/>
            </a:pPr>
            <a:r>
              <a:rPr lang="en-GB" dirty="0" smtClean="0"/>
              <a:t> Diversification des </a:t>
            </a:r>
            <a:r>
              <a:rPr lang="en-GB" dirty="0" err="1" smtClean="0"/>
              <a:t>moyens</a:t>
            </a:r>
            <a:r>
              <a:rPr lang="en-GB" dirty="0" smtClean="0"/>
              <a:t> de </a:t>
            </a:r>
            <a:r>
              <a:rPr lang="en-GB" dirty="0" err="1" smtClean="0"/>
              <a:t>subsistance</a:t>
            </a:r>
            <a:r>
              <a:rPr lang="en-GB" dirty="0" smtClean="0"/>
              <a:t>: </a:t>
            </a:r>
            <a:r>
              <a:rPr lang="en-GB" dirty="0" err="1" smtClean="0"/>
              <a:t>Bénin</a:t>
            </a:r>
            <a:r>
              <a:rPr lang="en-GB" dirty="0" smtClean="0"/>
              <a:t>,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Protection et </a:t>
            </a:r>
            <a:r>
              <a:rPr lang="en-GB" dirty="0" err="1" smtClean="0"/>
              <a:t>restauration</a:t>
            </a:r>
            <a:r>
              <a:rPr lang="en-GB" dirty="0" smtClean="0"/>
              <a:t> des </a:t>
            </a:r>
            <a:r>
              <a:rPr lang="en-GB" dirty="0" err="1" smtClean="0"/>
              <a:t>écosystèmes</a:t>
            </a:r>
            <a:r>
              <a:rPr lang="en-GB" dirty="0" smtClean="0"/>
              <a:t> </a:t>
            </a:r>
            <a:r>
              <a:rPr lang="en-GB" dirty="0" err="1" smtClean="0"/>
              <a:t>forestiers</a:t>
            </a:r>
            <a:r>
              <a:rPr lang="en-GB" dirty="0" smtClean="0"/>
              <a:t>: </a:t>
            </a:r>
            <a:r>
              <a:rPr lang="en-GB" dirty="0" err="1" smtClean="0"/>
              <a:t>Bénin</a:t>
            </a:r>
            <a:r>
              <a:rPr lang="en-GB" dirty="0" smtClean="0"/>
              <a:t>, Guyana,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a:t>
            </a:r>
            <a:r>
              <a:rPr lang="en-GB" dirty="0" err="1" smtClean="0"/>
              <a:t>Agroforesterie</a:t>
            </a:r>
            <a:r>
              <a:rPr lang="en-GB" dirty="0" smtClean="0"/>
              <a:t> en </a:t>
            </a:r>
            <a:r>
              <a:rPr lang="en-GB" dirty="0" err="1" smtClean="0"/>
              <a:t>appui</a:t>
            </a:r>
            <a:r>
              <a:rPr lang="en-GB" dirty="0" smtClean="0"/>
              <a:t> à la </a:t>
            </a:r>
            <a:r>
              <a:rPr lang="en-GB" dirty="0" err="1" smtClean="0"/>
              <a:t>gestion</a:t>
            </a:r>
            <a:r>
              <a:rPr lang="en-GB" dirty="0" smtClean="0"/>
              <a:t> durable du </a:t>
            </a:r>
            <a:r>
              <a:rPr lang="en-GB" dirty="0" err="1" smtClean="0"/>
              <a:t>territoire</a:t>
            </a:r>
            <a:r>
              <a:rPr lang="en-GB" dirty="0" smtClean="0"/>
              <a:t>: </a:t>
            </a:r>
            <a:r>
              <a:rPr lang="en-GB" dirty="0" err="1" smtClean="0"/>
              <a:t>Tanzanie</a:t>
            </a:r>
            <a:r>
              <a:rPr lang="en-GB" dirty="0" smtClean="0"/>
              <a:t>, Timor-Oriental</a:t>
            </a:r>
          </a:p>
          <a:p>
            <a:pPr eaLnBrk="1" hangingPunct="1">
              <a:spcBef>
                <a:spcPct val="0"/>
              </a:spcBef>
            </a:pPr>
            <a:r>
              <a:rPr lang="fr-BE" u="sng" dirty="0" smtClean="0"/>
              <a:t>Contribution à tous les domaines prioritaires de l’AMCC</a:t>
            </a:r>
          </a:p>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u="sng" dirty="0" err="1" smtClean="0"/>
              <a:t>Activités</a:t>
            </a:r>
            <a:r>
              <a:rPr lang="en-GB" u="sng" dirty="0" smtClean="0"/>
              <a:t> </a:t>
            </a:r>
            <a:r>
              <a:rPr lang="en-GB" u="sng" dirty="0" err="1" smtClean="0"/>
              <a:t>liées</a:t>
            </a:r>
            <a:r>
              <a:rPr lang="en-GB" u="sng" dirty="0" smtClean="0"/>
              <a:t> à la REDD</a:t>
            </a:r>
            <a:r>
              <a:rPr lang="en-GB" dirty="0" smtClean="0"/>
              <a:t>: </a:t>
            </a:r>
          </a:p>
          <a:p>
            <a:pPr eaLnBrk="1" hangingPunct="1">
              <a:spcBef>
                <a:spcPct val="0"/>
              </a:spcBef>
              <a:buFont typeface="Arial" charset="0"/>
              <a:buChar char="•"/>
            </a:pPr>
            <a:r>
              <a:rPr lang="fr-BE" dirty="0" smtClean="0"/>
              <a:t> Burkina Faso, Mali, République centrafricaine, </a:t>
            </a:r>
            <a:r>
              <a:rPr lang="fr-BE" dirty="0" smtClean="0">
                <a:solidFill>
                  <a:srgbClr val="FF0000"/>
                </a:solidFill>
              </a:rPr>
              <a:t>RD Congo, </a:t>
            </a:r>
            <a:r>
              <a:rPr lang="fr-BE" dirty="0" smtClean="0"/>
              <a:t>Sierra Leone, Guyana, Papouasie-Nouvelle-Guinée</a:t>
            </a:r>
          </a:p>
          <a:p>
            <a:pPr eaLnBrk="1" hangingPunct="1">
              <a:spcBef>
                <a:spcPct val="0"/>
              </a:spcBef>
              <a:buFont typeface="Arial" charset="0"/>
              <a:buChar char="•"/>
            </a:pPr>
            <a:r>
              <a:rPr lang="fr-BE" dirty="0" smtClean="0"/>
              <a:t> Afrique orientale et australe, Caraïbes</a:t>
            </a:r>
            <a:endParaRPr lang="en-GB" dirty="0" smtClean="0"/>
          </a:p>
          <a:p>
            <a:pPr eaLnBrk="1" hangingPunct="1">
              <a:spcBef>
                <a:spcPct val="0"/>
              </a:spcBef>
            </a:pPr>
            <a:r>
              <a:rPr lang="en-GB" u="sng" dirty="0" err="1" smtClean="0"/>
              <a:t>Objectifs</a:t>
            </a:r>
            <a:r>
              <a:rPr lang="en-GB" u="sng" dirty="0" smtClean="0"/>
              <a:t> </a:t>
            </a:r>
            <a:r>
              <a:rPr lang="en-GB" u="sng" dirty="0" err="1" smtClean="0"/>
              <a:t>liés</a:t>
            </a:r>
            <a:r>
              <a:rPr lang="en-GB" u="sng" dirty="0" smtClean="0"/>
              <a:t> à </a:t>
            </a:r>
            <a:r>
              <a:rPr lang="en-GB" u="sng" dirty="0" err="1" smtClean="0"/>
              <a:t>l’adaptation</a:t>
            </a:r>
            <a:r>
              <a:rPr lang="en-GB" dirty="0" smtClean="0"/>
              <a:t>:</a:t>
            </a:r>
          </a:p>
          <a:p>
            <a:pPr eaLnBrk="1" hangingPunct="1">
              <a:spcBef>
                <a:spcPct val="0"/>
              </a:spcBef>
              <a:buFont typeface="Arial" charset="0"/>
              <a:buChar char="•"/>
            </a:pPr>
            <a:r>
              <a:rPr lang="en-GB" dirty="0" smtClean="0"/>
              <a:t> Protection des </a:t>
            </a:r>
            <a:r>
              <a:rPr lang="en-GB" dirty="0" err="1" smtClean="0"/>
              <a:t>bassins</a:t>
            </a:r>
            <a:r>
              <a:rPr lang="en-GB" dirty="0" smtClean="0"/>
              <a:t> versants: </a:t>
            </a:r>
            <a:r>
              <a:rPr lang="en-GB" dirty="0" err="1" smtClean="0">
                <a:solidFill>
                  <a:srgbClr val="FF0000"/>
                </a:solidFill>
              </a:rPr>
              <a:t>Bénin</a:t>
            </a:r>
            <a:r>
              <a:rPr lang="en-GB" dirty="0" smtClean="0"/>
              <a:t>, </a:t>
            </a:r>
            <a:r>
              <a:rPr lang="en-GB" dirty="0" err="1" smtClean="0"/>
              <a:t>Jamaïque</a:t>
            </a:r>
            <a:r>
              <a:rPr lang="en-GB" dirty="0" smtClean="0"/>
              <a:t>, Timor-Oriental</a:t>
            </a:r>
          </a:p>
          <a:p>
            <a:pPr eaLnBrk="1" hangingPunct="1">
              <a:spcBef>
                <a:spcPct val="0"/>
              </a:spcBef>
              <a:buFont typeface="Arial" charset="0"/>
              <a:buChar char="•"/>
            </a:pPr>
            <a:r>
              <a:rPr lang="en-GB" dirty="0" smtClean="0"/>
              <a:t> Diversification des </a:t>
            </a:r>
            <a:r>
              <a:rPr lang="en-GB" dirty="0" err="1" smtClean="0"/>
              <a:t>moyens</a:t>
            </a:r>
            <a:r>
              <a:rPr lang="en-GB" dirty="0" smtClean="0"/>
              <a:t> de </a:t>
            </a:r>
            <a:r>
              <a:rPr lang="en-GB" dirty="0" err="1" smtClean="0"/>
              <a:t>subsistance</a:t>
            </a:r>
            <a:r>
              <a:rPr lang="en-GB" dirty="0" smtClean="0"/>
              <a:t>: </a:t>
            </a:r>
            <a:r>
              <a:rPr lang="en-GB" dirty="0" err="1" smtClean="0"/>
              <a:t>Bénin</a:t>
            </a:r>
            <a:r>
              <a:rPr lang="en-GB" dirty="0" smtClean="0"/>
              <a:t>,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Protection et </a:t>
            </a:r>
            <a:r>
              <a:rPr lang="en-GB" dirty="0" err="1" smtClean="0"/>
              <a:t>restauration</a:t>
            </a:r>
            <a:r>
              <a:rPr lang="en-GB" dirty="0" smtClean="0"/>
              <a:t> des </a:t>
            </a:r>
            <a:r>
              <a:rPr lang="en-GB" dirty="0" err="1" smtClean="0"/>
              <a:t>écosystèmes</a:t>
            </a:r>
            <a:r>
              <a:rPr lang="en-GB" dirty="0" smtClean="0"/>
              <a:t> </a:t>
            </a:r>
            <a:r>
              <a:rPr lang="en-GB" dirty="0" err="1" smtClean="0"/>
              <a:t>forestiers</a:t>
            </a:r>
            <a:r>
              <a:rPr lang="en-GB" dirty="0" smtClean="0"/>
              <a:t>: </a:t>
            </a:r>
            <a:r>
              <a:rPr lang="en-GB" dirty="0" err="1" smtClean="0"/>
              <a:t>Bénin</a:t>
            </a:r>
            <a:r>
              <a:rPr lang="en-GB" dirty="0" smtClean="0"/>
              <a:t>, Guyana,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a:t>
            </a:r>
            <a:r>
              <a:rPr lang="en-GB" dirty="0" err="1" smtClean="0"/>
              <a:t>Agroforesterie</a:t>
            </a:r>
            <a:r>
              <a:rPr lang="en-GB" dirty="0" smtClean="0"/>
              <a:t> en </a:t>
            </a:r>
            <a:r>
              <a:rPr lang="en-GB" dirty="0" err="1" smtClean="0"/>
              <a:t>appui</a:t>
            </a:r>
            <a:r>
              <a:rPr lang="en-GB" dirty="0" smtClean="0"/>
              <a:t> à la </a:t>
            </a:r>
            <a:r>
              <a:rPr lang="en-GB" dirty="0" err="1" smtClean="0"/>
              <a:t>gestion</a:t>
            </a:r>
            <a:r>
              <a:rPr lang="en-GB" dirty="0" smtClean="0"/>
              <a:t> durable du </a:t>
            </a:r>
            <a:r>
              <a:rPr lang="en-GB" dirty="0" err="1" smtClean="0"/>
              <a:t>territoire</a:t>
            </a:r>
            <a:r>
              <a:rPr lang="en-GB" dirty="0" smtClean="0"/>
              <a:t>: </a:t>
            </a:r>
            <a:r>
              <a:rPr lang="en-GB" dirty="0" err="1" smtClean="0"/>
              <a:t>Tanzanie</a:t>
            </a:r>
            <a:r>
              <a:rPr lang="en-GB" dirty="0" smtClean="0"/>
              <a:t>, Timor-Oriental</a:t>
            </a:r>
          </a:p>
          <a:p>
            <a:pPr eaLnBrk="1" hangingPunct="1">
              <a:spcBef>
                <a:spcPct val="0"/>
              </a:spcBef>
            </a:pPr>
            <a:r>
              <a:rPr lang="fr-BE" u="sng" dirty="0" smtClean="0"/>
              <a:t>Contribution à tous les domaines prioritaires de l’AMCC</a:t>
            </a:r>
          </a:p>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5</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u="sng" dirty="0" err="1" smtClean="0"/>
              <a:t>Activités</a:t>
            </a:r>
            <a:r>
              <a:rPr lang="en-GB" u="sng" dirty="0" smtClean="0"/>
              <a:t> </a:t>
            </a:r>
            <a:r>
              <a:rPr lang="en-GB" u="sng" dirty="0" err="1" smtClean="0"/>
              <a:t>liées</a:t>
            </a:r>
            <a:r>
              <a:rPr lang="en-GB" u="sng" dirty="0" smtClean="0"/>
              <a:t> à la REDD</a:t>
            </a:r>
            <a:r>
              <a:rPr lang="en-GB" dirty="0" smtClean="0"/>
              <a:t>: </a:t>
            </a:r>
          </a:p>
          <a:p>
            <a:pPr eaLnBrk="1" hangingPunct="1">
              <a:spcBef>
                <a:spcPct val="0"/>
              </a:spcBef>
              <a:buFont typeface="Arial" charset="0"/>
              <a:buChar char="•"/>
            </a:pPr>
            <a:r>
              <a:rPr lang="fr-BE" dirty="0" smtClean="0"/>
              <a:t> Burkina Faso, Mali, République centrafricaine, </a:t>
            </a:r>
            <a:r>
              <a:rPr lang="fr-BE" dirty="0" smtClean="0">
                <a:solidFill>
                  <a:srgbClr val="FF0000"/>
                </a:solidFill>
              </a:rPr>
              <a:t>RD Congo, </a:t>
            </a:r>
            <a:r>
              <a:rPr lang="fr-BE" dirty="0" smtClean="0"/>
              <a:t>Sierra Leone, Guyana, Papouasie-Nouvelle-Guinée</a:t>
            </a:r>
          </a:p>
          <a:p>
            <a:pPr eaLnBrk="1" hangingPunct="1">
              <a:spcBef>
                <a:spcPct val="0"/>
              </a:spcBef>
              <a:buFont typeface="Arial" charset="0"/>
              <a:buChar char="•"/>
            </a:pPr>
            <a:r>
              <a:rPr lang="fr-BE" dirty="0" smtClean="0"/>
              <a:t> Afrique orientale et australe, Caraïbes</a:t>
            </a:r>
            <a:endParaRPr lang="en-GB" dirty="0" smtClean="0"/>
          </a:p>
          <a:p>
            <a:pPr eaLnBrk="1" hangingPunct="1">
              <a:spcBef>
                <a:spcPct val="0"/>
              </a:spcBef>
            </a:pPr>
            <a:r>
              <a:rPr lang="en-GB" u="sng" dirty="0" err="1" smtClean="0"/>
              <a:t>Objectifs</a:t>
            </a:r>
            <a:r>
              <a:rPr lang="en-GB" u="sng" dirty="0" smtClean="0"/>
              <a:t> </a:t>
            </a:r>
            <a:r>
              <a:rPr lang="en-GB" u="sng" dirty="0" err="1" smtClean="0"/>
              <a:t>liés</a:t>
            </a:r>
            <a:r>
              <a:rPr lang="en-GB" u="sng" dirty="0" smtClean="0"/>
              <a:t> à </a:t>
            </a:r>
            <a:r>
              <a:rPr lang="en-GB" u="sng" dirty="0" err="1" smtClean="0"/>
              <a:t>l’adaptation</a:t>
            </a:r>
            <a:r>
              <a:rPr lang="en-GB" dirty="0" smtClean="0"/>
              <a:t>:</a:t>
            </a:r>
          </a:p>
          <a:p>
            <a:pPr eaLnBrk="1" hangingPunct="1">
              <a:spcBef>
                <a:spcPct val="0"/>
              </a:spcBef>
              <a:buFont typeface="Arial" charset="0"/>
              <a:buChar char="•"/>
            </a:pPr>
            <a:r>
              <a:rPr lang="en-GB" dirty="0" smtClean="0"/>
              <a:t> Protection des </a:t>
            </a:r>
            <a:r>
              <a:rPr lang="en-GB" dirty="0" err="1" smtClean="0"/>
              <a:t>bassins</a:t>
            </a:r>
            <a:r>
              <a:rPr lang="en-GB" dirty="0" smtClean="0"/>
              <a:t> versants: </a:t>
            </a:r>
            <a:r>
              <a:rPr lang="en-GB" dirty="0" err="1" smtClean="0">
                <a:solidFill>
                  <a:srgbClr val="FF0000"/>
                </a:solidFill>
              </a:rPr>
              <a:t>Bénin</a:t>
            </a:r>
            <a:r>
              <a:rPr lang="en-GB" dirty="0" smtClean="0"/>
              <a:t>, </a:t>
            </a:r>
            <a:r>
              <a:rPr lang="en-GB" dirty="0" err="1" smtClean="0"/>
              <a:t>Jamaïque</a:t>
            </a:r>
            <a:r>
              <a:rPr lang="en-GB" dirty="0" smtClean="0"/>
              <a:t>, Timor-Oriental</a:t>
            </a:r>
          </a:p>
          <a:p>
            <a:pPr eaLnBrk="1" hangingPunct="1">
              <a:spcBef>
                <a:spcPct val="0"/>
              </a:spcBef>
              <a:buFont typeface="Arial" charset="0"/>
              <a:buChar char="•"/>
            </a:pPr>
            <a:r>
              <a:rPr lang="en-GB" dirty="0" smtClean="0"/>
              <a:t> Diversification des </a:t>
            </a:r>
            <a:r>
              <a:rPr lang="en-GB" dirty="0" err="1" smtClean="0"/>
              <a:t>moyens</a:t>
            </a:r>
            <a:r>
              <a:rPr lang="en-GB" dirty="0" smtClean="0"/>
              <a:t> de </a:t>
            </a:r>
            <a:r>
              <a:rPr lang="en-GB" dirty="0" err="1" smtClean="0"/>
              <a:t>subsistance</a:t>
            </a:r>
            <a:r>
              <a:rPr lang="en-GB" dirty="0" smtClean="0"/>
              <a:t>: </a:t>
            </a:r>
            <a:r>
              <a:rPr lang="en-GB" dirty="0" err="1" smtClean="0"/>
              <a:t>Bénin</a:t>
            </a:r>
            <a:r>
              <a:rPr lang="en-GB" dirty="0" smtClean="0"/>
              <a:t>,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Protection et </a:t>
            </a:r>
            <a:r>
              <a:rPr lang="en-GB" dirty="0" err="1" smtClean="0"/>
              <a:t>restauration</a:t>
            </a:r>
            <a:r>
              <a:rPr lang="en-GB" dirty="0" smtClean="0"/>
              <a:t> des </a:t>
            </a:r>
            <a:r>
              <a:rPr lang="en-GB" dirty="0" err="1" smtClean="0"/>
              <a:t>écosystèmes</a:t>
            </a:r>
            <a:r>
              <a:rPr lang="en-GB" dirty="0" smtClean="0"/>
              <a:t> </a:t>
            </a:r>
            <a:r>
              <a:rPr lang="en-GB" dirty="0" err="1" smtClean="0"/>
              <a:t>forestiers</a:t>
            </a:r>
            <a:r>
              <a:rPr lang="en-GB" dirty="0" smtClean="0"/>
              <a:t>: </a:t>
            </a:r>
            <a:r>
              <a:rPr lang="en-GB" dirty="0" err="1" smtClean="0"/>
              <a:t>Bénin</a:t>
            </a:r>
            <a:r>
              <a:rPr lang="en-GB" dirty="0" smtClean="0"/>
              <a:t>, Guyana,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a:t>
            </a:r>
            <a:r>
              <a:rPr lang="en-GB" dirty="0" err="1" smtClean="0"/>
              <a:t>Agroforesterie</a:t>
            </a:r>
            <a:r>
              <a:rPr lang="en-GB" dirty="0" smtClean="0"/>
              <a:t> en </a:t>
            </a:r>
            <a:r>
              <a:rPr lang="en-GB" dirty="0" err="1" smtClean="0"/>
              <a:t>appui</a:t>
            </a:r>
            <a:r>
              <a:rPr lang="en-GB" dirty="0" smtClean="0"/>
              <a:t> à la </a:t>
            </a:r>
            <a:r>
              <a:rPr lang="en-GB" dirty="0" err="1" smtClean="0"/>
              <a:t>gestion</a:t>
            </a:r>
            <a:r>
              <a:rPr lang="en-GB" dirty="0" smtClean="0"/>
              <a:t> durable du </a:t>
            </a:r>
            <a:r>
              <a:rPr lang="en-GB" dirty="0" err="1" smtClean="0"/>
              <a:t>territoire</a:t>
            </a:r>
            <a:r>
              <a:rPr lang="en-GB" dirty="0" smtClean="0"/>
              <a:t>: </a:t>
            </a:r>
            <a:r>
              <a:rPr lang="en-GB" dirty="0" err="1" smtClean="0"/>
              <a:t>Tanzanie</a:t>
            </a:r>
            <a:r>
              <a:rPr lang="en-GB" dirty="0" smtClean="0"/>
              <a:t>, Timor-Oriental</a:t>
            </a:r>
          </a:p>
          <a:p>
            <a:pPr eaLnBrk="1" hangingPunct="1">
              <a:spcBef>
                <a:spcPct val="0"/>
              </a:spcBef>
            </a:pPr>
            <a:r>
              <a:rPr lang="fr-BE" u="sng" dirty="0" smtClean="0"/>
              <a:t>Contribution à tous les domaines prioritaires de l’AMCC</a:t>
            </a:r>
          </a:p>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6</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u="sng" dirty="0" err="1" smtClean="0"/>
              <a:t>Activités</a:t>
            </a:r>
            <a:r>
              <a:rPr lang="en-GB" u="sng" dirty="0" smtClean="0"/>
              <a:t> </a:t>
            </a:r>
            <a:r>
              <a:rPr lang="en-GB" u="sng" dirty="0" err="1" smtClean="0"/>
              <a:t>liées</a:t>
            </a:r>
            <a:r>
              <a:rPr lang="en-GB" u="sng" dirty="0" smtClean="0"/>
              <a:t> à la REDD</a:t>
            </a:r>
            <a:r>
              <a:rPr lang="en-GB" dirty="0" smtClean="0"/>
              <a:t>: </a:t>
            </a:r>
          </a:p>
          <a:p>
            <a:pPr eaLnBrk="1" hangingPunct="1">
              <a:spcBef>
                <a:spcPct val="0"/>
              </a:spcBef>
              <a:buFont typeface="Arial" charset="0"/>
              <a:buChar char="•"/>
            </a:pPr>
            <a:r>
              <a:rPr lang="fr-BE" dirty="0" smtClean="0"/>
              <a:t> Burkina Faso, Mali, République centrafricaine, </a:t>
            </a:r>
            <a:r>
              <a:rPr lang="fr-BE" dirty="0" smtClean="0">
                <a:solidFill>
                  <a:srgbClr val="FF0000"/>
                </a:solidFill>
              </a:rPr>
              <a:t>RD Congo, </a:t>
            </a:r>
            <a:r>
              <a:rPr lang="fr-BE" dirty="0" smtClean="0"/>
              <a:t>Sierra Leone, Guyana, Papouasie-Nouvelle-Guinée</a:t>
            </a:r>
          </a:p>
          <a:p>
            <a:pPr eaLnBrk="1" hangingPunct="1">
              <a:spcBef>
                <a:spcPct val="0"/>
              </a:spcBef>
              <a:buFont typeface="Arial" charset="0"/>
              <a:buChar char="•"/>
            </a:pPr>
            <a:r>
              <a:rPr lang="fr-BE" dirty="0" smtClean="0"/>
              <a:t> Afrique orientale et australe, Caraïbes</a:t>
            </a:r>
            <a:endParaRPr lang="en-GB" dirty="0" smtClean="0"/>
          </a:p>
          <a:p>
            <a:pPr eaLnBrk="1" hangingPunct="1">
              <a:spcBef>
                <a:spcPct val="0"/>
              </a:spcBef>
            </a:pPr>
            <a:r>
              <a:rPr lang="en-GB" u="sng" dirty="0" err="1" smtClean="0"/>
              <a:t>Objectifs</a:t>
            </a:r>
            <a:r>
              <a:rPr lang="en-GB" u="sng" dirty="0" smtClean="0"/>
              <a:t> </a:t>
            </a:r>
            <a:r>
              <a:rPr lang="en-GB" u="sng" dirty="0" err="1" smtClean="0"/>
              <a:t>liés</a:t>
            </a:r>
            <a:r>
              <a:rPr lang="en-GB" u="sng" dirty="0" smtClean="0"/>
              <a:t> à </a:t>
            </a:r>
            <a:r>
              <a:rPr lang="en-GB" u="sng" dirty="0" err="1" smtClean="0"/>
              <a:t>l’adaptation</a:t>
            </a:r>
            <a:r>
              <a:rPr lang="en-GB" dirty="0" smtClean="0"/>
              <a:t>:</a:t>
            </a:r>
          </a:p>
          <a:p>
            <a:pPr eaLnBrk="1" hangingPunct="1">
              <a:spcBef>
                <a:spcPct val="0"/>
              </a:spcBef>
              <a:buFont typeface="Arial" charset="0"/>
              <a:buChar char="•"/>
            </a:pPr>
            <a:r>
              <a:rPr lang="en-GB" dirty="0" smtClean="0"/>
              <a:t> Protection des </a:t>
            </a:r>
            <a:r>
              <a:rPr lang="en-GB" dirty="0" err="1" smtClean="0"/>
              <a:t>bassins</a:t>
            </a:r>
            <a:r>
              <a:rPr lang="en-GB" dirty="0" smtClean="0"/>
              <a:t> versants: </a:t>
            </a:r>
            <a:r>
              <a:rPr lang="en-GB" dirty="0" err="1" smtClean="0">
                <a:solidFill>
                  <a:srgbClr val="FF0000"/>
                </a:solidFill>
              </a:rPr>
              <a:t>Bénin</a:t>
            </a:r>
            <a:r>
              <a:rPr lang="en-GB" dirty="0" smtClean="0"/>
              <a:t>, </a:t>
            </a:r>
            <a:r>
              <a:rPr lang="en-GB" dirty="0" err="1" smtClean="0"/>
              <a:t>Jamaïque</a:t>
            </a:r>
            <a:r>
              <a:rPr lang="en-GB" dirty="0" smtClean="0"/>
              <a:t>, Timor-Oriental</a:t>
            </a:r>
          </a:p>
          <a:p>
            <a:pPr eaLnBrk="1" hangingPunct="1">
              <a:spcBef>
                <a:spcPct val="0"/>
              </a:spcBef>
              <a:buFont typeface="Arial" charset="0"/>
              <a:buChar char="•"/>
            </a:pPr>
            <a:r>
              <a:rPr lang="en-GB" dirty="0" smtClean="0"/>
              <a:t> Diversification des </a:t>
            </a:r>
            <a:r>
              <a:rPr lang="en-GB" dirty="0" err="1" smtClean="0"/>
              <a:t>moyens</a:t>
            </a:r>
            <a:r>
              <a:rPr lang="en-GB" dirty="0" smtClean="0"/>
              <a:t> de </a:t>
            </a:r>
            <a:r>
              <a:rPr lang="en-GB" dirty="0" err="1" smtClean="0"/>
              <a:t>subsistance</a:t>
            </a:r>
            <a:r>
              <a:rPr lang="en-GB" dirty="0" smtClean="0"/>
              <a:t>: </a:t>
            </a:r>
            <a:r>
              <a:rPr lang="en-GB" dirty="0" err="1" smtClean="0"/>
              <a:t>Bénin</a:t>
            </a:r>
            <a:r>
              <a:rPr lang="en-GB" dirty="0" smtClean="0"/>
              <a:t>,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Protection et </a:t>
            </a:r>
            <a:r>
              <a:rPr lang="en-GB" dirty="0" err="1" smtClean="0"/>
              <a:t>restauration</a:t>
            </a:r>
            <a:r>
              <a:rPr lang="en-GB" dirty="0" smtClean="0"/>
              <a:t> des </a:t>
            </a:r>
            <a:r>
              <a:rPr lang="en-GB" dirty="0" err="1" smtClean="0"/>
              <a:t>écosystèmes</a:t>
            </a:r>
            <a:r>
              <a:rPr lang="en-GB" dirty="0" smtClean="0"/>
              <a:t> </a:t>
            </a:r>
            <a:r>
              <a:rPr lang="en-GB" dirty="0" err="1" smtClean="0"/>
              <a:t>forestiers</a:t>
            </a:r>
            <a:r>
              <a:rPr lang="en-GB" dirty="0" smtClean="0"/>
              <a:t>: </a:t>
            </a:r>
            <a:r>
              <a:rPr lang="en-GB" dirty="0" err="1" smtClean="0"/>
              <a:t>Bénin</a:t>
            </a:r>
            <a:r>
              <a:rPr lang="en-GB" dirty="0" smtClean="0"/>
              <a:t>, Guyana,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a:t>
            </a:r>
            <a:r>
              <a:rPr lang="en-GB" dirty="0" err="1" smtClean="0"/>
              <a:t>Agroforesterie</a:t>
            </a:r>
            <a:r>
              <a:rPr lang="en-GB" dirty="0" smtClean="0"/>
              <a:t> en </a:t>
            </a:r>
            <a:r>
              <a:rPr lang="en-GB" dirty="0" err="1" smtClean="0"/>
              <a:t>appui</a:t>
            </a:r>
            <a:r>
              <a:rPr lang="en-GB" dirty="0" smtClean="0"/>
              <a:t> à la </a:t>
            </a:r>
            <a:r>
              <a:rPr lang="en-GB" dirty="0" err="1" smtClean="0"/>
              <a:t>gestion</a:t>
            </a:r>
            <a:r>
              <a:rPr lang="en-GB" dirty="0" smtClean="0"/>
              <a:t> durable du </a:t>
            </a:r>
            <a:r>
              <a:rPr lang="en-GB" dirty="0" err="1" smtClean="0"/>
              <a:t>territoire</a:t>
            </a:r>
            <a:r>
              <a:rPr lang="en-GB" dirty="0" smtClean="0"/>
              <a:t>: </a:t>
            </a:r>
            <a:r>
              <a:rPr lang="en-GB" dirty="0" err="1" smtClean="0"/>
              <a:t>Tanzanie</a:t>
            </a:r>
            <a:r>
              <a:rPr lang="en-GB" dirty="0" smtClean="0"/>
              <a:t>, Timor-Oriental</a:t>
            </a:r>
          </a:p>
          <a:p>
            <a:pPr eaLnBrk="1" hangingPunct="1">
              <a:spcBef>
                <a:spcPct val="0"/>
              </a:spcBef>
            </a:pPr>
            <a:r>
              <a:rPr lang="fr-BE" u="sng" dirty="0" smtClean="0"/>
              <a:t>Contribution à tous les domaines prioritaires de l’AMCC</a:t>
            </a:r>
          </a:p>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9</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u="sng" dirty="0" err="1" smtClean="0"/>
              <a:t>Activités</a:t>
            </a:r>
            <a:r>
              <a:rPr lang="en-GB" u="sng" dirty="0" smtClean="0"/>
              <a:t> </a:t>
            </a:r>
            <a:r>
              <a:rPr lang="en-GB" u="sng" dirty="0" err="1" smtClean="0"/>
              <a:t>liées</a:t>
            </a:r>
            <a:r>
              <a:rPr lang="en-GB" u="sng" dirty="0" smtClean="0"/>
              <a:t> à la REDD</a:t>
            </a:r>
            <a:r>
              <a:rPr lang="en-GB" dirty="0" smtClean="0"/>
              <a:t>: </a:t>
            </a:r>
          </a:p>
          <a:p>
            <a:pPr eaLnBrk="1" hangingPunct="1">
              <a:spcBef>
                <a:spcPct val="0"/>
              </a:spcBef>
              <a:buFont typeface="Arial" charset="0"/>
              <a:buChar char="•"/>
            </a:pPr>
            <a:r>
              <a:rPr lang="fr-BE" dirty="0" smtClean="0"/>
              <a:t> Burkina Faso, Mali, République centrafricaine, </a:t>
            </a:r>
            <a:r>
              <a:rPr lang="fr-BE" dirty="0" smtClean="0">
                <a:solidFill>
                  <a:srgbClr val="FF0000"/>
                </a:solidFill>
              </a:rPr>
              <a:t>RD Congo, </a:t>
            </a:r>
            <a:r>
              <a:rPr lang="fr-BE" dirty="0" smtClean="0"/>
              <a:t>Sierra Leone, Guyana, Papouasie-Nouvelle-Guinée</a:t>
            </a:r>
          </a:p>
          <a:p>
            <a:pPr eaLnBrk="1" hangingPunct="1">
              <a:spcBef>
                <a:spcPct val="0"/>
              </a:spcBef>
              <a:buFont typeface="Arial" charset="0"/>
              <a:buChar char="•"/>
            </a:pPr>
            <a:r>
              <a:rPr lang="fr-BE" dirty="0" smtClean="0"/>
              <a:t> Afrique orientale et australe, Caraïbes</a:t>
            </a:r>
            <a:endParaRPr lang="en-GB" dirty="0" smtClean="0"/>
          </a:p>
          <a:p>
            <a:pPr eaLnBrk="1" hangingPunct="1">
              <a:spcBef>
                <a:spcPct val="0"/>
              </a:spcBef>
            </a:pPr>
            <a:r>
              <a:rPr lang="en-GB" u="sng" dirty="0" err="1" smtClean="0"/>
              <a:t>Objectifs</a:t>
            </a:r>
            <a:r>
              <a:rPr lang="en-GB" u="sng" dirty="0" smtClean="0"/>
              <a:t> </a:t>
            </a:r>
            <a:r>
              <a:rPr lang="en-GB" u="sng" dirty="0" err="1" smtClean="0"/>
              <a:t>liés</a:t>
            </a:r>
            <a:r>
              <a:rPr lang="en-GB" u="sng" dirty="0" smtClean="0"/>
              <a:t> à </a:t>
            </a:r>
            <a:r>
              <a:rPr lang="en-GB" u="sng" dirty="0" err="1" smtClean="0"/>
              <a:t>l’adaptation</a:t>
            </a:r>
            <a:r>
              <a:rPr lang="en-GB" dirty="0" smtClean="0"/>
              <a:t>:</a:t>
            </a:r>
          </a:p>
          <a:p>
            <a:pPr eaLnBrk="1" hangingPunct="1">
              <a:spcBef>
                <a:spcPct val="0"/>
              </a:spcBef>
              <a:buFont typeface="Arial" charset="0"/>
              <a:buChar char="•"/>
            </a:pPr>
            <a:r>
              <a:rPr lang="en-GB" dirty="0" smtClean="0"/>
              <a:t> Protection des </a:t>
            </a:r>
            <a:r>
              <a:rPr lang="en-GB" dirty="0" err="1" smtClean="0"/>
              <a:t>bassins</a:t>
            </a:r>
            <a:r>
              <a:rPr lang="en-GB" dirty="0" smtClean="0"/>
              <a:t> versants: </a:t>
            </a:r>
            <a:r>
              <a:rPr lang="en-GB" dirty="0" err="1" smtClean="0">
                <a:solidFill>
                  <a:srgbClr val="FF0000"/>
                </a:solidFill>
              </a:rPr>
              <a:t>Bénin</a:t>
            </a:r>
            <a:r>
              <a:rPr lang="en-GB" dirty="0" smtClean="0"/>
              <a:t>, </a:t>
            </a:r>
            <a:r>
              <a:rPr lang="en-GB" dirty="0" err="1" smtClean="0"/>
              <a:t>Jamaïque</a:t>
            </a:r>
            <a:r>
              <a:rPr lang="en-GB" dirty="0" smtClean="0"/>
              <a:t>, Timor-Oriental</a:t>
            </a:r>
          </a:p>
          <a:p>
            <a:pPr eaLnBrk="1" hangingPunct="1">
              <a:spcBef>
                <a:spcPct val="0"/>
              </a:spcBef>
              <a:buFont typeface="Arial" charset="0"/>
              <a:buChar char="•"/>
            </a:pPr>
            <a:r>
              <a:rPr lang="en-GB" dirty="0" smtClean="0"/>
              <a:t> Diversification des </a:t>
            </a:r>
            <a:r>
              <a:rPr lang="en-GB" dirty="0" err="1" smtClean="0"/>
              <a:t>moyens</a:t>
            </a:r>
            <a:r>
              <a:rPr lang="en-GB" dirty="0" smtClean="0"/>
              <a:t> de </a:t>
            </a:r>
            <a:r>
              <a:rPr lang="en-GB" dirty="0" err="1" smtClean="0"/>
              <a:t>subsistance</a:t>
            </a:r>
            <a:r>
              <a:rPr lang="en-GB" dirty="0" smtClean="0"/>
              <a:t>: </a:t>
            </a:r>
            <a:r>
              <a:rPr lang="en-GB" dirty="0" err="1" smtClean="0"/>
              <a:t>Bénin</a:t>
            </a:r>
            <a:r>
              <a:rPr lang="en-GB" dirty="0" smtClean="0"/>
              <a:t>,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Protection et </a:t>
            </a:r>
            <a:r>
              <a:rPr lang="en-GB" dirty="0" err="1" smtClean="0"/>
              <a:t>restauration</a:t>
            </a:r>
            <a:r>
              <a:rPr lang="en-GB" dirty="0" smtClean="0"/>
              <a:t> des </a:t>
            </a:r>
            <a:r>
              <a:rPr lang="en-GB" dirty="0" err="1" smtClean="0"/>
              <a:t>écosystèmes</a:t>
            </a:r>
            <a:r>
              <a:rPr lang="en-GB" dirty="0" smtClean="0"/>
              <a:t> </a:t>
            </a:r>
            <a:r>
              <a:rPr lang="en-GB" dirty="0" err="1" smtClean="0"/>
              <a:t>forestiers</a:t>
            </a:r>
            <a:r>
              <a:rPr lang="en-GB" dirty="0" smtClean="0"/>
              <a:t>: </a:t>
            </a:r>
            <a:r>
              <a:rPr lang="en-GB" dirty="0" err="1" smtClean="0"/>
              <a:t>Bénin</a:t>
            </a:r>
            <a:r>
              <a:rPr lang="en-GB" dirty="0" smtClean="0"/>
              <a:t>, Guyana, </a:t>
            </a:r>
            <a:r>
              <a:rPr lang="en-GB" dirty="0" err="1" smtClean="0"/>
              <a:t>Jamaïque</a:t>
            </a:r>
            <a:r>
              <a:rPr lang="en-GB" dirty="0" smtClean="0"/>
              <a:t>, </a:t>
            </a:r>
            <a:r>
              <a:rPr lang="en-GB" dirty="0" err="1" smtClean="0"/>
              <a:t>République</a:t>
            </a:r>
            <a:r>
              <a:rPr lang="en-GB" dirty="0" smtClean="0"/>
              <a:t> </a:t>
            </a:r>
            <a:r>
              <a:rPr lang="en-GB" dirty="0" err="1" smtClean="0"/>
              <a:t>centrafricaine</a:t>
            </a:r>
            <a:r>
              <a:rPr lang="en-GB" dirty="0" smtClean="0"/>
              <a:t>, RD Congo</a:t>
            </a:r>
          </a:p>
          <a:p>
            <a:pPr eaLnBrk="1" hangingPunct="1">
              <a:spcBef>
                <a:spcPct val="0"/>
              </a:spcBef>
              <a:buFont typeface="Arial" charset="0"/>
              <a:buChar char="•"/>
            </a:pPr>
            <a:r>
              <a:rPr lang="en-GB" dirty="0" smtClean="0"/>
              <a:t> </a:t>
            </a:r>
            <a:r>
              <a:rPr lang="en-GB" dirty="0" err="1" smtClean="0"/>
              <a:t>Agroforesterie</a:t>
            </a:r>
            <a:r>
              <a:rPr lang="en-GB" dirty="0" smtClean="0"/>
              <a:t> en </a:t>
            </a:r>
            <a:r>
              <a:rPr lang="en-GB" dirty="0" err="1" smtClean="0"/>
              <a:t>appui</a:t>
            </a:r>
            <a:r>
              <a:rPr lang="en-GB" dirty="0" smtClean="0"/>
              <a:t> à la </a:t>
            </a:r>
            <a:r>
              <a:rPr lang="en-GB" dirty="0" err="1" smtClean="0"/>
              <a:t>gestion</a:t>
            </a:r>
            <a:r>
              <a:rPr lang="en-GB" dirty="0" smtClean="0"/>
              <a:t> durable du </a:t>
            </a:r>
            <a:r>
              <a:rPr lang="en-GB" dirty="0" err="1" smtClean="0"/>
              <a:t>territoire</a:t>
            </a:r>
            <a:r>
              <a:rPr lang="en-GB" dirty="0" smtClean="0"/>
              <a:t>: </a:t>
            </a:r>
            <a:r>
              <a:rPr lang="en-GB" dirty="0" err="1" smtClean="0"/>
              <a:t>Tanzanie</a:t>
            </a:r>
            <a:r>
              <a:rPr lang="en-GB" dirty="0" smtClean="0"/>
              <a:t>, Timor-Oriental</a:t>
            </a:r>
          </a:p>
          <a:p>
            <a:pPr eaLnBrk="1" hangingPunct="1">
              <a:spcBef>
                <a:spcPct val="0"/>
              </a:spcBef>
            </a:pPr>
            <a:r>
              <a:rPr lang="fr-BE" u="sng" dirty="0" smtClean="0"/>
              <a:t>Contribution à tous les domaines prioritaires de l’AMCC</a:t>
            </a:r>
          </a:p>
          <a:p>
            <a:pPr eaLnBrk="1" hangingPunct="1">
              <a:spcBef>
                <a:spcPct val="0"/>
              </a:spcBef>
            </a:pPr>
            <a:endParaRPr lang="en-GB" u="sng" dirty="0"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364D67-14AD-47E9-994C-7BAD96CF3D5D}" type="slidenum">
              <a:rPr lang="en-GB" smtClean="0"/>
              <a:pPr/>
              <a:t>10</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b"/>
          <a:lstStyle>
            <a:lvl1pPr algn="r">
              <a:defRPr sz="2800" b="0"/>
            </a:lvl1pPr>
          </a:lstStyle>
          <a:p>
            <a:r>
              <a:rPr lang="en-US" dirty="0"/>
              <a:t>Click to edit Master title style</a:t>
            </a:r>
          </a:p>
        </p:txBody>
      </p:sp>
      <p:pic>
        <p:nvPicPr>
          <p:cNvPr id="15" name="Picture 2" descr="C:\Users\catherine\Pictures\GCCA\GCCA_Logo for dark background.png"/>
          <p:cNvPicPr>
            <a:picLocks noChangeAspect="1" noChangeArrowheads="1"/>
          </p:cNvPicPr>
          <p:nvPr userDrawn="1"/>
        </p:nvPicPr>
        <p:blipFill>
          <a:blip r:embed="rId2" cstate="print"/>
          <a:srcRect/>
          <a:stretch>
            <a:fillRect/>
          </a:stretch>
        </p:blipFill>
        <p:spPr bwMode="auto">
          <a:xfrm>
            <a:off x="7960255" y="0"/>
            <a:ext cx="1183745" cy="938706"/>
          </a:xfrm>
          <a:prstGeom prst="rect">
            <a:avLst/>
          </a:prstGeom>
          <a:noFill/>
        </p:spPr>
      </p:pic>
      <p:sp>
        <p:nvSpPr>
          <p:cNvPr id="17" name="Rectangle 3"/>
          <p:cNvSpPr txBox="1">
            <a:spLocks noChangeArrowheads="1"/>
          </p:cNvSpPr>
          <p:nvPr userDrawn="1"/>
        </p:nvSpPr>
        <p:spPr>
          <a:xfrm>
            <a:off x="2971800" y="152400"/>
            <a:ext cx="4876801" cy="685800"/>
          </a:xfrm>
          <a:prstGeom prst="rect">
            <a:avLst/>
          </a:prstGeom>
        </p:spPr>
        <p:txBody>
          <a:bodyPr anchor="b"/>
          <a:lstStyle>
            <a:lvl1pPr marL="0" indent="0">
              <a:buFontTx/>
              <a:buNone/>
              <a:defRPr sz="1400" baseline="0">
                <a:solidFill>
                  <a:schemeClr val="bg1"/>
                </a:solidFill>
              </a:defRPr>
            </a:lvl1pPr>
          </a:lstStyle>
          <a:p>
            <a:pPr marL="0" marR="0" lvl="0" indent="0" algn="l" defTabSz="914400" rtl="0" eaLnBrk="0" fontAlgn="base" latinLnBrk="0" hangingPunct="0">
              <a:lnSpc>
                <a:spcPct val="100000"/>
              </a:lnSpc>
              <a:spcBef>
                <a:spcPct val="20000"/>
              </a:spcBef>
              <a:spcAft>
                <a:spcPct val="0"/>
              </a:spcAft>
              <a:buClrTx/>
              <a:buSzTx/>
              <a:buFontTx/>
              <a:buNone/>
              <a:tabLst/>
              <a:defRPr/>
            </a:pPr>
            <a:r>
              <a:rPr lang="fr-BE" sz="1400" b="1" kern="0" baseline="0" dirty="0" smtClean="0">
                <a:solidFill>
                  <a:schemeClr val="bg1"/>
                </a:solidFill>
                <a:latin typeface="Arial" charset="0"/>
                <a:ea typeface="+mn-ea"/>
                <a:cs typeface="+mn-cs"/>
              </a:rPr>
              <a:t>Des approches innovantes et efficaces pour faire face au changement climatique: L’expérience de l’Alliance mondiale contre le changement climatique</a:t>
            </a:r>
          </a:p>
        </p:txBody>
      </p:sp>
      <p:pic>
        <p:nvPicPr>
          <p:cNvPr id="16" name="Picture 2" descr="C:\Users\catherine\Pictures\European Commission\logo_ce-fr-rvb-lr_2012-01.jpg"/>
          <p:cNvPicPr>
            <a:picLocks noChangeAspect="1" noChangeArrowheads="1"/>
          </p:cNvPicPr>
          <p:nvPr userDrawn="1"/>
        </p:nvPicPr>
        <p:blipFill>
          <a:blip r:embed="rId3" cstate="print"/>
          <a:srcRect/>
          <a:stretch>
            <a:fillRect/>
          </a:stretch>
        </p:blipFill>
        <p:spPr bwMode="auto">
          <a:xfrm>
            <a:off x="0" y="0"/>
            <a:ext cx="1655763" cy="1150938"/>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AFDFB4-6AE2-48EA-9FE6-594F656D256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752E2F-B3E1-4782-BC46-DD5184AA826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111023-1DD5-4454-B9C5-68FCAA66E68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400"/>
            </a:lvl1pPr>
            <a:lvl2pPr>
              <a:defRPr sz="22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fr-FR"/>
          </a:p>
        </p:txBody>
      </p:sp>
      <p:sp>
        <p:nvSpPr>
          <p:cNvPr id="6" name="Rectangle 6"/>
          <p:cNvSpPr>
            <a:spLocks noGrp="1" noChangeArrowheads="1"/>
          </p:cNvSpPr>
          <p:nvPr>
            <p:ph type="sldNum" sz="quarter" idx="12"/>
          </p:nvPr>
        </p:nvSpPr>
        <p:spPr/>
        <p:txBody>
          <a:bodyPr/>
          <a:lstStyle>
            <a:lvl1pPr>
              <a:defRPr/>
            </a:lvl1pPr>
          </a:lstStyle>
          <a:p>
            <a:pPr>
              <a:defRPr/>
            </a:pPr>
            <a:fld id="{8CB83CC7-E959-4ED5-AE49-2C276D17BE4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3CF18A-AA0D-448D-97A9-EDF1DD5614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61C06-4793-438E-B2E5-444734C26C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A7F5F06-A079-40B1-844B-684ADB1042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6"/>
          <p:cNvSpPr>
            <a:spLocks noGrp="1" noChangeArrowheads="1"/>
          </p:cNvSpPr>
          <p:nvPr>
            <p:ph type="sldNum" sz="quarter" idx="11"/>
          </p:nvPr>
        </p:nvSpPr>
        <p:spPr>
          <a:xfrm>
            <a:off x="3733800" y="6613525"/>
            <a:ext cx="2133600" cy="168275"/>
          </a:xfrm>
        </p:spPr>
        <p:txBody>
          <a:bodyPr/>
          <a:lstStyle>
            <a:lvl1pPr algn="ct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E809740-9BEE-44B8-8017-DC8166D319F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5462E3-69EB-4298-A8DC-AE72FE7B61D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5DD31DC-7154-41DC-933A-99951140E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102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103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E490ECEF-CE31-4BCE-8F6F-92396688A01E}" type="slidenum">
              <a:rPr lang="en-US"/>
              <a:pPr>
                <a:defRPr/>
              </a:pPr>
              <a:t>‹#›</a:t>
            </a:fld>
            <a:endParaRPr lang="en-US"/>
          </a:p>
        </p:txBody>
      </p:sp>
      <p:pic>
        <p:nvPicPr>
          <p:cNvPr id="1034" name="Picture 2" descr="S:\1 International Development BU\1.3 CONTRACTS\0. Cluster Africa\47501464 - GCCA Climate change\5 Award\9 Communication\00 Logos\GCCA-logo-(3).png"/>
          <p:cNvPicPr>
            <a:picLocks noChangeAspect="1" noChangeArrowheads="1"/>
          </p:cNvPicPr>
          <p:nvPr userDrawn="1"/>
        </p:nvPicPr>
        <p:blipFill>
          <a:blip r:embed="rId14" cstate="print"/>
          <a:srcRect/>
          <a:stretch>
            <a:fillRect/>
          </a:stretch>
        </p:blipFill>
        <p:spPr bwMode="auto">
          <a:xfrm>
            <a:off x="7467600" y="152400"/>
            <a:ext cx="1535113" cy="1219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0" r:id="rId3"/>
    <p:sldLayoutId id="2147483659" r:id="rId4"/>
    <p:sldLayoutId id="2147483658" r:id="rId5"/>
    <p:sldLayoutId id="2147483663" r:id="rId6"/>
    <p:sldLayoutId id="2147483657" r:id="rId7"/>
    <p:sldLayoutId id="2147483656" r:id="rId8"/>
    <p:sldLayoutId id="2147483655" r:id="rId9"/>
    <p:sldLayoutId id="2147483654" r:id="rId10"/>
    <p:sldLayoutId id="2147483653" r:id="rId11"/>
    <p:sldLayoutId id="2147483652" r:id="rId12"/>
  </p:sldLayoutIdLst>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473075" y="1905000"/>
            <a:ext cx="7070725" cy="2819400"/>
          </a:xfrm>
        </p:spPr>
        <p:txBody>
          <a:bodyPr/>
          <a:lstStyle/>
          <a:p>
            <a:pPr eaLnBrk="1" hangingPunct="1">
              <a:lnSpc>
                <a:spcPct val="150000"/>
              </a:lnSpc>
            </a:pPr>
            <a:r>
              <a:rPr lang="fr-BE" sz="2000" b="1" dirty="0" smtClean="0">
                <a:solidFill>
                  <a:schemeClr val="accent1">
                    <a:lumMod val="20000"/>
                    <a:lumOff val="80000"/>
                  </a:schemeClr>
                </a:solidFill>
                <a:latin typeface="Arial Black" pitchFamily="34" charset="0"/>
              </a:rPr>
              <a:t>Synthèse des principaux résultats </a:t>
            </a:r>
            <a:br>
              <a:rPr lang="fr-BE" sz="2000" b="1" dirty="0" smtClean="0">
                <a:solidFill>
                  <a:schemeClr val="accent1">
                    <a:lumMod val="20000"/>
                    <a:lumOff val="80000"/>
                  </a:schemeClr>
                </a:solidFill>
                <a:latin typeface="Arial Black" pitchFamily="34" charset="0"/>
              </a:rPr>
            </a:br>
            <a:r>
              <a:rPr lang="fr-BE" sz="2000" b="1" dirty="0" smtClean="0">
                <a:solidFill>
                  <a:schemeClr val="accent1">
                    <a:lumMod val="20000"/>
                    <a:lumOff val="80000"/>
                  </a:schemeClr>
                </a:solidFill>
                <a:latin typeface="Arial Black" pitchFamily="34" charset="0"/>
              </a:rPr>
              <a:t>des discussions des groupes « forêts »</a:t>
            </a:r>
            <a:br>
              <a:rPr lang="fr-BE" sz="2000" b="1" dirty="0" smtClean="0">
                <a:solidFill>
                  <a:schemeClr val="accent1">
                    <a:lumMod val="20000"/>
                    <a:lumOff val="80000"/>
                  </a:schemeClr>
                </a:solidFill>
                <a:latin typeface="Arial Black" pitchFamily="34" charset="0"/>
              </a:rPr>
            </a:br>
            <a:r>
              <a:rPr lang="fr-BE" sz="2000" b="1" dirty="0" smtClean="0">
                <a:solidFill>
                  <a:schemeClr val="accent1">
                    <a:lumMod val="20000"/>
                    <a:lumOff val="80000"/>
                  </a:schemeClr>
                </a:solidFill>
                <a:latin typeface="Arial Black" pitchFamily="34" charset="0"/>
              </a:rPr>
              <a:t/>
            </a:r>
            <a:br>
              <a:rPr lang="fr-BE" sz="2000" b="1" dirty="0" smtClean="0">
                <a:solidFill>
                  <a:schemeClr val="accent1">
                    <a:lumMod val="20000"/>
                    <a:lumOff val="80000"/>
                  </a:schemeClr>
                </a:solidFill>
                <a:latin typeface="Arial Black" pitchFamily="34" charset="0"/>
              </a:rPr>
            </a:br>
            <a:endParaRPr lang="fr-BE" sz="1800" b="1" dirty="0" smtClean="0"/>
          </a:p>
        </p:txBody>
      </p:sp>
      <p:sp>
        <p:nvSpPr>
          <p:cNvPr id="5" name="Rectangle 3"/>
          <p:cNvSpPr txBox="1">
            <a:spLocks noChangeArrowheads="1"/>
          </p:cNvSpPr>
          <p:nvPr/>
        </p:nvSpPr>
        <p:spPr bwMode="auto">
          <a:xfrm>
            <a:off x="533400" y="5962650"/>
            <a:ext cx="8077200" cy="457200"/>
          </a:xfrm>
          <a:prstGeom prst="rect">
            <a:avLst/>
          </a:prstGeom>
          <a:noFill/>
          <a:ln w="9525">
            <a:noFill/>
            <a:miter lim="800000"/>
            <a:headEnd/>
            <a:tailEnd/>
          </a:ln>
        </p:spPr>
        <p:txBody>
          <a:bodyPr lIns="0" tIns="0" rIns="0" bIns="0" anchor="b"/>
          <a:lstStyle/>
          <a:p>
            <a:pPr>
              <a:spcBef>
                <a:spcPct val="20000"/>
              </a:spcBef>
              <a:defRPr/>
            </a:pPr>
            <a:r>
              <a:rPr lang="en-US" sz="1200" kern="0" dirty="0" smtClean="0">
                <a:solidFill>
                  <a:schemeClr val="accent1">
                    <a:lumMod val="75000"/>
                  </a:schemeClr>
                </a:solidFill>
                <a:latin typeface="+mn-lt"/>
              </a:rPr>
              <a:t>Session 23, </a:t>
            </a:r>
            <a:r>
              <a:rPr lang="en-US" sz="1200" kern="0" dirty="0" err="1" smtClean="0">
                <a:solidFill>
                  <a:schemeClr val="accent1">
                    <a:lumMod val="75000"/>
                  </a:schemeClr>
                </a:solidFill>
                <a:latin typeface="+mn-lt"/>
              </a:rPr>
              <a:t>deuxième</a:t>
            </a:r>
            <a:r>
              <a:rPr lang="en-US" sz="1200" kern="0" dirty="0" smtClean="0">
                <a:solidFill>
                  <a:schemeClr val="accent1">
                    <a:lumMod val="75000"/>
                  </a:schemeClr>
                </a:solidFill>
                <a:latin typeface="+mn-lt"/>
              </a:rPr>
              <a:t> </a:t>
            </a:r>
            <a:r>
              <a:rPr lang="en-US" sz="1200" kern="0" dirty="0" err="1" smtClean="0">
                <a:solidFill>
                  <a:schemeClr val="accent1">
                    <a:lumMod val="75000"/>
                  </a:schemeClr>
                </a:solidFill>
                <a:latin typeface="+mn-lt"/>
              </a:rPr>
              <a:t>journée</a:t>
            </a:r>
            <a:r>
              <a:rPr lang="en-US" sz="1200" kern="0" dirty="0" smtClean="0">
                <a:solidFill>
                  <a:schemeClr val="accent1">
                    <a:lumMod val="75000"/>
                  </a:schemeClr>
                </a:solidFill>
                <a:latin typeface="+mn-lt"/>
              </a:rPr>
              <a:t>, 13 </a:t>
            </a:r>
            <a:r>
              <a:rPr lang="en-US" sz="1200" kern="0" dirty="0" err="1" smtClean="0">
                <a:solidFill>
                  <a:schemeClr val="accent1">
                    <a:lumMod val="75000"/>
                  </a:schemeClr>
                </a:solidFill>
                <a:latin typeface="+mn-lt"/>
              </a:rPr>
              <a:t>septembre</a:t>
            </a:r>
            <a:r>
              <a:rPr lang="en-US" sz="1200" kern="0" dirty="0" smtClean="0">
                <a:solidFill>
                  <a:schemeClr val="accent1">
                    <a:lumMod val="75000"/>
                  </a:schemeClr>
                </a:solidFill>
                <a:latin typeface="+mn-lt"/>
              </a:rPr>
              <a:t> 2012</a:t>
            </a:r>
            <a:endParaRPr lang="en-US" sz="1200" kern="0" dirty="0">
              <a:solidFill>
                <a:schemeClr val="accent1">
                  <a:lumMod val="75000"/>
                </a:schemeClr>
              </a:solidFill>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dirty="0" smtClean="0"/>
              <a:t>Défis et réponses – Questions </a:t>
            </a:r>
            <a:br>
              <a:rPr lang="fr-BE" dirty="0" smtClean="0"/>
            </a:br>
            <a:r>
              <a:rPr lang="fr-BE" dirty="0" smtClean="0"/>
              <a:t>spécifiques (2)</a:t>
            </a:r>
            <a:endParaRPr lang="fr-BE" dirty="0"/>
          </a:p>
        </p:txBody>
      </p:sp>
      <p:graphicFrame>
        <p:nvGraphicFramePr>
          <p:cNvPr id="5" name="Content Placeholder 4"/>
          <p:cNvGraphicFramePr>
            <a:graphicFrameLocks noGrp="1"/>
          </p:cNvGraphicFramePr>
          <p:nvPr>
            <p:ph idx="1"/>
          </p:nvPr>
        </p:nvGraphicFramePr>
        <p:xfrm>
          <a:off x="457200" y="1752600"/>
          <a:ext cx="8229600" cy="4577080"/>
        </p:xfrm>
        <a:graphic>
          <a:graphicData uri="http://schemas.openxmlformats.org/drawingml/2006/table">
            <a:tbl>
              <a:tblPr firstRow="1" bandRow="1">
                <a:tableStyleId>{5C22544A-7EE6-4342-B048-85BDC9FD1C3A}</a:tableStyleId>
              </a:tblPr>
              <a:tblGrid>
                <a:gridCol w="3962400"/>
                <a:gridCol w="4267200"/>
              </a:tblGrid>
              <a:tr h="370840">
                <a:tc>
                  <a:txBody>
                    <a:bodyPr/>
                    <a:lstStyle/>
                    <a:p>
                      <a:r>
                        <a:rPr lang="fr-BE" noProof="0" dirty="0" smtClean="0"/>
                        <a:t>Défis</a:t>
                      </a:r>
                      <a:endParaRPr lang="fr-BE" noProof="0" dirty="0"/>
                    </a:p>
                  </a:txBody>
                  <a:tcPr/>
                </a:tc>
                <a:tc>
                  <a:txBody>
                    <a:bodyPr/>
                    <a:lstStyle/>
                    <a:p>
                      <a:r>
                        <a:rPr lang="fr-BE" noProof="0" smtClean="0"/>
                        <a:t>Réponses / Facteurs de succès</a:t>
                      </a:r>
                      <a:endParaRPr lang="fr-BE" noProof="0"/>
                    </a:p>
                  </a:txBody>
                  <a:tcPr/>
                </a:tc>
              </a:tr>
              <a:tr h="370840">
                <a:tc>
                  <a:txBody>
                    <a:bodyPr/>
                    <a:lstStyle/>
                    <a:p>
                      <a:r>
                        <a:rPr lang="fr-BE" noProof="0" dirty="0" smtClean="0"/>
                        <a:t>Accès</a:t>
                      </a:r>
                      <a:r>
                        <a:rPr lang="fr-BE" baseline="0" noProof="0" dirty="0" smtClean="0"/>
                        <a:t> aux crédits carbone forestiers rendu difficile par:</a:t>
                      </a:r>
                    </a:p>
                    <a:p>
                      <a:pPr marL="182563" indent="-182563">
                        <a:buFont typeface="Wingdings" pitchFamily="2" charset="2"/>
                        <a:buChar char="§"/>
                      </a:pPr>
                      <a:r>
                        <a:rPr lang="fr-BE" baseline="0" noProof="0" dirty="0" smtClean="0"/>
                        <a:t>Absence d’une autorité nationale désignée</a:t>
                      </a:r>
                    </a:p>
                    <a:p>
                      <a:pPr marL="182563" indent="-182563">
                        <a:buFont typeface="Wingdings" pitchFamily="2" charset="2"/>
                        <a:buChar char="§"/>
                      </a:pPr>
                      <a:r>
                        <a:rPr lang="fr-BE" baseline="0" noProof="0" dirty="0" smtClean="0"/>
                        <a:t>Méthodologies et exigences complexes</a:t>
                      </a:r>
                    </a:p>
                    <a:p>
                      <a:pPr marL="182563" indent="-182563">
                        <a:buFont typeface="Wingdings" pitchFamily="2" charset="2"/>
                        <a:buChar char="§"/>
                      </a:pPr>
                      <a:r>
                        <a:rPr lang="fr-BE" baseline="0" noProof="0" dirty="0" smtClean="0"/>
                        <a:t>Problèmes liés aux procédures financières de la CE (imprévisibilité des </a:t>
                      </a:r>
                      <a:r>
                        <a:rPr lang="fr-BE" baseline="0" noProof="0" dirty="0" smtClean="0"/>
                        <a:t>cofinancements </a:t>
                      </a:r>
                      <a:r>
                        <a:rPr lang="fr-BE" baseline="0" noProof="0" dirty="0" smtClean="0"/>
                        <a:t>ainsi générés)</a:t>
                      </a:r>
                    </a:p>
                    <a:p>
                      <a:pPr marL="182563" indent="-182563">
                        <a:buFont typeface="Wingdings" pitchFamily="2" charset="2"/>
                        <a:buChar char="§"/>
                      </a:pPr>
                      <a:r>
                        <a:rPr lang="fr-BE" baseline="0" noProof="0" dirty="0" smtClean="0">
                          <a:solidFill>
                            <a:schemeClr val="tx1"/>
                          </a:solidFill>
                        </a:rPr>
                        <a:t>Crainte que la perspective d’un accès à cette source de financement ne </a:t>
                      </a:r>
                      <a:r>
                        <a:rPr lang="fr-BE" baseline="0" noProof="0" dirty="0" smtClean="0">
                          <a:solidFill>
                            <a:schemeClr val="tx1"/>
                          </a:solidFill>
                        </a:rPr>
                        <a:t>mène à des projets plus axés sur l’accès aux crédits carbone que sur la réponse aux besoins des populations </a:t>
                      </a:r>
                      <a:r>
                        <a:rPr lang="fr-BE" baseline="0" noProof="0" dirty="0" smtClean="0">
                          <a:solidFill>
                            <a:schemeClr val="tx1"/>
                          </a:solidFill>
                        </a:rPr>
                        <a:t>locales</a:t>
                      </a:r>
                      <a:endParaRPr lang="fr-BE" noProof="0" dirty="0">
                        <a:solidFill>
                          <a:schemeClr val="tx1"/>
                        </a:solidFill>
                      </a:endParaRPr>
                    </a:p>
                  </a:txBody>
                  <a:tcPr/>
                </a:tc>
                <a:tc>
                  <a:txBody>
                    <a:bodyPr/>
                    <a:lstStyle/>
                    <a:p>
                      <a:pPr marL="0" indent="0">
                        <a:buFont typeface="Wingdings" pitchFamily="2" charset="2"/>
                        <a:buNone/>
                      </a:pPr>
                      <a:r>
                        <a:rPr lang="fr-BE" noProof="0" dirty="0" smtClean="0"/>
                        <a:t>Renoncer à</a:t>
                      </a:r>
                      <a:r>
                        <a:rPr lang="fr-BE" baseline="0" noProof="0" dirty="0" smtClean="0"/>
                        <a:t> inclure le recours aux crédits carbone forestiers dans les projets de boisement / reboisement, et laisser à d’autres le soin d’évaluer les opportunités réelles et de mettre en place des projets pilotes, est l’une des réponses possibles</a:t>
                      </a:r>
                      <a:endParaRPr lang="fr-BE" noProof="0" dirty="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10</a:t>
            </a:fld>
            <a:endParaRPr lang="en-US" dirty="0"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Enseignements d’ordre général (1)</a:t>
            </a:r>
            <a:endParaRPr lang="fr-BE" dirty="0"/>
          </a:p>
        </p:txBody>
      </p:sp>
      <p:sp>
        <p:nvSpPr>
          <p:cNvPr id="3" name="Content Placeholder 2"/>
          <p:cNvSpPr>
            <a:spLocks noGrp="1"/>
          </p:cNvSpPr>
          <p:nvPr>
            <p:ph idx="1"/>
          </p:nvPr>
        </p:nvSpPr>
        <p:spPr/>
        <p:txBody>
          <a:bodyPr/>
          <a:lstStyle/>
          <a:p>
            <a:r>
              <a:rPr lang="fr-BE" dirty="0" smtClean="0"/>
              <a:t>Tirer parti au maximum des enseignements tirés</a:t>
            </a:r>
            <a:br>
              <a:rPr lang="fr-BE" dirty="0" smtClean="0"/>
            </a:br>
            <a:r>
              <a:rPr lang="fr-BE" dirty="0" smtClean="0"/>
              <a:t>de l’expérience passée</a:t>
            </a:r>
          </a:p>
          <a:p>
            <a:r>
              <a:rPr lang="fr-BE" dirty="0" smtClean="0"/>
              <a:t>Ancrer fortement les interventions dans les politiques, mécanismes de planification et institutions / structures de gestion nationales </a:t>
            </a:r>
          </a:p>
          <a:p>
            <a:pPr lvl="1"/>
            <a:r>
              <a:rPr lang="fr-BE" dirty="0" smtClean="0"/>
              <a:t>Alignement sur et contribution aux priorités nationales, si elles sont clairement définies</a:t>
            </a:r>
          </a:p>
          <a:p>
            <a:pPr lvl="1"/>
            <a:r>
              <a:rPr lang="fr-BE" dirty="0" smtClean="0"/>
              <a:t>Intégration dans les cadres existants de programmation, de gestion et de suivi-évaluation sectoriels</a:t>
            </a:r>
          </a:p>
          <a:p>
            <a:pPr lvl="1"/>
            <a:r>
              <a:rPr lang="fr-BE" dirty="0" smtClean="0"/>
              <a:t>Là où les cadres politique, de planification et/ou de gestion ont encore des lacunes, appuyer </a:t>
            </a:r>
            <a:r>
              <a:rPr lang="fr-BE" smtClean="0"/>
              <a:t>leur développement</a:t>
            </a:r>
            <a:endParaRPr lang="fr-BE" dirty="0" smtClean="0"/>
          </a:p>
          <a:p>
            <a:endParaRPr lang="fr-BE" dirty="0" smtClean="0"/>
          </a:p>
        </p:txBody>
      </p:sp>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Enseignements d’ordre général (2)</a:t>
            </a:r>
            <a:endParaRPr lang="fr-BE" dirty="0"/>
          </a:p>
        </p:txBody>
      </p:sp>
      <p:sp>
        <p:nvSpPr>
          <p:cNvPr id="3" name="Content Placeholder 2"/>
          <p:cNvSpPr>
            <a:spLocks noGrp="1"/>
          </p:cNvSpPr>
          <p:nvPr>
            <p:ph idx="1"/>
          </p:nvPr>
        </p:nvSpPr>
        <p:spPr/>
        <p:txBody>
          <a:bodyPr/>
          <a:lstStyle/>
          <a:p>
            <a:r>
              <a:rPr lang="fr-BE" dirty="0" smtClean="0"/>
              <a:t>L’appui à des initiatives existantes plutôt qu’à des interventions totalement nouvelles se justifie aussi en fonction de certaines spécificités de l’AMCC:</a:t>
            </a:r>
          </a:p>
          <a:p>
            <a:pPr lvl="1"/>
            <a:r>
              <a:rPr lang="fr-BE" dirty="0" smtClean="0"/>
              <a:t>Allocation des fonds préalable à une identification précise des besoins</a:t>
            </a:r>
          </a:p>
          <a:p>
            <a:pPr lvl="1"/>
            <a:r>
              <a:rPr lang="fr-BE" dirty="0" smtClean="0"/>
              <a:t>Temps disponible pour la formulation généralement court</a:t>
            </a:r>
          </a:p>
          <a:p>
            <a:r>
              <a:rPr lang="fr-BE" dirty="0" smtClean="0"/>
              <a:t>Utiliser au mieux les procédures de la CE dans le</a:t>
            </a:r>
            <a:br>
              <a:rPr lang="fr-BE" dirty="0" smtClean="0"/>
            </a:br>
            <a:r>
              <a:rPr lang="fr-BE" dirty="0" smtClean="0"/>
              <a:t>choix des modalités de mise en œuvre </a:t>
            </a:r>
          </a:p>
          <a:p>
            <a:pPr lvl="1"/>
            <a:r>
              <a:rPr lang="fr-BE" dirty="0" smtClean="0"/>
              <a:t>Même si perçues comme rigides, elles permettent parfois une certaine flexibilité (par ex. </a:t>
            </a:r>
            <a:r>
              <a:rPr lang="fr-BE" smtClean="0"/>
              <a:t>contrats </a:t>
            </a:r>
            <a:r>
              <a:rPr lang="fr-BE" smtClean="0"/>
              <a:t>cadres pour </a:t>
            </a:r>
            <a:r>
              <a:rPr lang="fr-BE" dirty="0" smtClean="0"/>
              <a:t>répondre à des besoins spécifiques et évolutifs de l’administration nationale)</a:t>
            </a:r>
          </a:p>
        </p:txBody>
      </p:sp>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12</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dirty="0" smtClean="0"/>
              <a:t>Défis et réponses – Projets </a:t>
            </a:r>
            <a:br>
              <a:rPr lang="fr-BE" dirty="0" smtClean="0"/>
            </a:br>
            <a:r>
              <a:rPr lang="fr-BE" dirty="0" smtClean="0"/>
              <a:t>de (</a:t>
            </a:r>
            <a:r>
              <a:rPr lang="fr-BE" dirty="0" err="1" smtClean="0"/>
              <a:t>re</a:t>
            </a:r>
            <a:r>
              <a:rPr lang="fr-BE" dirty="0" smtClean="0"/>
              <a:t>)boisement (1)</a:t>
            </a:r>
            <a:endParaRPr lang="fr-BE" dirty="0"/>
          </a:p>
        </p:txBody>
      </p:sp>
      <p:graphicFrame>
        <p:nvGraphicFramePr>
          <p:cNvPr id="5" name="Content Placeholder 4"/>
          <p:cNvGraphicFramePr>
            <a:graphicFrameLocks noGrp="1"/>
          </p:cNvGraphicFramePr>
          <p:nvPr>
            <p:ph idx="1"/>
          </p:nvPr>
        </p:nvGraphicFramePr>
        <p:xfrm>
          <a:off x="457200" y="1752600"/>
          <a:ext cx="8229600" cy="4851400"/>
        </p:xfrm>
        <a:graphic>
          <a:graphicData uri="http://schemas.openxmlformats.org/drawingml/2006/table">
            <a:tbl>
              <a:tblPr firstRow="1" bandRow="1">
                <a:tableStyleId>{5C22544A-7EE6-4342-B048-85BDC9FD1C3A}</a:tableStyleId>
              </a:tblPr>
              <a:tblGrid>
                <a:gridCol w="2362200"/>
                <a:gridCol w="5867400"/>
              </a:tblGrid>
              <a:tr h="370840">
                <a:tc>
                  <a:txBody>
                    <a:bodyPr/>
                    <a:lstStyle/>
                    <a:p>
                      <a:r>
                        <a:rPr lang="fr-BE" noProof="0" dirty="0" smtClean="0"/>
                        <a:t>Défis</a:t>
                      </a:r>
                      <a:endParaRPr lang="fr-BE" noProof="0" dirty="0"/>
                    </a:p>
                  </a:txBody>
                  <a:tcPr/>
                </a:tc>
                <a:tc>
                  <a:txBody>
                    <a:bodyPr/>
                    <a:lstStyle/>
                    <a:p>
                      <a:r>
                        <a:rPr lang="fr-BE" noProof="0" smtClean="0"/>
                        <a:t>Réponses / Facteurs de succès</a:t>
                      </a:r>
                      <a:endParaRPr lang="fr-BE" noProof="0"/>
                    </a:p>
                  </a:txBody>
                  <a:tcPr/>
                </a:tc>
              </a:tr>
              <a:tr h="370840">
                <a:tc>
                  <a:txBody>
                    <a:bodyPr/>
                    <a:lstStyle/>
                    <a:p>
                      <a:r>
                        <a:rPr lang="fr-BE" noProof="0" dirty="0" smtClean="0"/>
                        <a:t>Manque d’intérêt</a:t>
                      </a:r>
                      <a:r>
                        <a:rPr lang="fr-BE" baseline="0" noProof="0" dirty="0" smtClean="0"/>
                        <a:t> et d’appropriation de la part des communautés locales</a:t>
                      </a:r>
                    </a:p>
                    <a:p>
                      <a:r>
                        <a:rPr lang="fr-BE" baseline="0" noProof="0" dirty="0" smtClean="0"/>
                        <a:t>=&gt; projets et leurs résultats s’effondrent dès l’interruption du financement extérieur</a:t>
                      </a:r>
                      <a:endParaRPr lang="fr-BE" noProof="0" dirty="0"/>
                    </a:p>
                  </a:txBody>
                  <a:tcPr/>
                </a:tc>
                <a:tc>
                  <a:txBody>
                    <a:bodyPr/>
                    <a:lstStyle/>
                    <a:p>
                      <a:pPr marL="182563" indent="-182563">
                        <a:buFont typeface="Wingdings" pitchFamily="2" charset="2"/>
                        <a:buChar char="§"/>
                      </a:pPr>
                      <a:r>
                        <a:rPr lang="fr-BE" noProof="0" dirty="0" smtClean="0"/>
                        <a:t>Travail dans des zones</a:t>
                      </a:r>
                      <a:r>
                        <a:rPr lang="fr-BE" baseline="0" noProof="0" dirty="0" smtClean="0"/>
                        <a:t> sous le contrôle des communautés locales</a:t>
                      </a:r>
                    </a:p>
                    <a:p>
                      <a:pPr marL="182563" indent="-182563">
                        <a:buFont typeface="Wingdings" pitchFamily="2" charset="2"/>
                        <a:buChar char="§"/>
                      </a:pPr>
                      <a:r>
                        <a:rPr lang="fr-BE" baseline="0" noProof="0" dirty="0" smtClean="0"/>
                        <a:t>Projets présentés les communautés locales / autorités de proximité, relayés par des ONG</a:t>
                      </a:r>
                    </a:p>
                    <a:p>
                      <a:pPr marL="182563" indent="-182563">
                        <a:buFont typeface="Wingdings" pitchFamily="2" charset="2"/>
                        <a:buChar char="§"/>
                      </a:pPr>
                      <a:r>
                        <a:rPr lang="fr-BE" baseline="0" noProof="0" dirty="0" smtClean="0"/>
                        <a:t>Projets répondant aux besoins et attentes de la population locale</a:t>
                      </a:r>
                    </a:p>
                    <a:p>
                      <a:pPr marL="182563" indent="-182563">
                        <a:buFont typeface="Wingdings" pitchFamily="2" charset="2"/>
                        <a:buChar char="§"/>
                      </a:pPr>
                      <a:r>
                        <a:rPr lang="fr-BE" baseline="0" noProof="0" dirty="0" smtClean="0"/>
                        <a:t>Engagement contractuel et moral sur la viabilité</a:t>
                      </a:r>
                    </a:p>
                    <a:p>
                      <a:pPr marL="182563" indent="-182563">
                        <a:buFont typeface="Wingdings" pitchFamily="2" charset="2"/>
                        <a:buChar char="§"/>
                      </a:pPr>
                      <a:r>
                        <a:rPr lang="fr-BE" baseline="0" noProof="0" dirty="0" err="1" smtClean="0"/>
                        <a:t>Co-financement</a:t>
                      </a:r>
                      <a:r>
                        <a:rPr lang="fr-BE" baseline="0" noProof="0" dirty="0" smtClean="0"/>
                        <a:t> de la part des pouvoirs locaux</a:t>
                      </a:r>
                    </a:p>
                    <a:p>
                      <a:pPr marL="182563" indent="-182563">
                        <a:buFont typeface="Wingdings" pitchFamily="2" charset="2"/>
                        <a:buChar char="§"/>
                      </a:pPr>
                      <a:r>
                        <a:rPr lang="fr-BE" baseline="0" noProof="0" dirty="0" smtClean="0"/>
                        <a:t>Subvention à des initiatives privées (outillage, formation technique)</a:t>
                      </a:r>
                    </a:p>
                    <a:p>
                      <a:pPr marL="182563" indent="-182563">
                        <a:buFont typeface="Wingdings" pitchFamily="2" charset="2"/>
                        <a:buChar char="§"/>
                      </a:pPr>
                      <a:r>
                        <a:rPr lang="fr-BE" baseline="0" noProof="0" dirty="0" smtClean="0"/>
                        <a:t>Utilisation entre autres d’espèces à croissance rapide</a:t>
                      </a:r>
                    </a:p>
                    <a:p>
                      <a:pPr marL="182563" indent="-182563">
                        <a:buFont typeface="Wingdings" pitchFamily="2" charset="2"/>
                        <a:buChar char="§"/>
                      </a:pPr>
                      <a:r>
                        <a:rPr lang="fr-BE" baseline="0" noProof="0" dirty="0" smtClean="0"/>
                        <a:t>Aménagements agro-sylvo-pastoraux donnant rapidement des résultats tangibles</a:t>
                      </a:r>
                    </a:p>
                    <a:p>
                      <a:pPr marL="182563" indent="-182563">
                        <a:buFont typeface="Wingdings" pitchFamily="2" charset="2"/>
                        <a:buChar char="§"/>
                      </a:pPr>
                      <a:r>
                        <a:rPr lang="fr-BE" baseline="0" noProof="0" dirty="0" smtClean="0"/>
                        <a:t>Subventionnement d’acteurs privés et d’autorités locales pour des projets de démonstration susceptibles de faire des émules</a:t>
                      </a:r>
                      <a:endParaRPr lang="fr-BE" noProof="0" dirty="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2</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dirty="0" smtClean="0"/>
              <a:t>Défis et réponses – Projets </a:t>
            </a:r>
            <a:br>
              <a:rPr lang="fr-BE" dirty="0" smtClean="0"/>
            </a:br>
            <a:r>
              <a:rPr lang="fr-BE" dirty="0" smtClean="0"/>
              <a:t> de (</a:t>
            </a:r>
            <a:r>
              <a:rPr lang="fr-BE" dirty="0" err="1" smtClean="0"/>
              <a:t>re</a:t>
            </a:r>
            <a:r>
              <a:rPr lang="fr-BE" dirty="0" smtClean="0"/>
              <a:t>)boisement (2)</a:t>
            </a:r>
            <a:endParaRPr lang="fr-BE" dirty="0"/>
          </a:p>
        </p:txBody>
      </p:sp>
      <p:graphicFrame>
        <p:nvGraphicFramePr>
          <p:cNvPr id="5" name="Content Placeholder 4"/>
          <p:cNvGraphicFramePr>
            <a:graphicFrameLocks noGrp="1"/>
          </p:cNvGraphicFramePr>
          <p:nvPr>
            <p:ph idx="1"/>
          </p:nvPr>
        </p:nvGraphicFramePr>
        <p:xfrm>
          <a:off x="457200" y="1752600"/>
          <a:ext cx="8229600" cy="4820920"/>
        </p:xfrm>
        <a:graphic>
          <a:graphicData uri="http://schemas.openxmlformats.org/drawingml/2006/table">
            <a:tbl>
              <a:tblPr firstRow="1" bandRow="1">
                <a:tableStyleId>{5C22544A-7EE6-4342-B048-85BDC9FD1C3A}</a:tableStyleId>
              </a:tblPr>
              <a:tblGrid>
                <a:gridCol w="2743200"/>
                <a:gridCol w="5486400"/>
              </a:tblGrid>
              <a:tr h="370840">
                <a:tc>
                  <a:txBody>
                    <a:bodyPr/>
                    <a:lstStyle/>
                    <a:p>
                      <a:r>
                        <a:rPr lang="fr-BE" noProof="0" dirty="0" smtClean="0"/>
                        <a:t>Défis</a:t>
                      </a:r>
                      <a:endParaRPr lang="fr-BE" noProof="0" dirty="0"/>
                    </a:p>
                  </a:txBody>
                  <a:tcPr/>
                </a:tc>
                <a:tc>
                  <a:txBody>
                    <a:bodyPr/>
                    <a:lstStyle/>
                    <a:p>
                      <a:r>
                        <a:rPr lang="fr-BE" noProof="0" smtClean="0"/>
                        <a:t>Réponses / Facteurs de succès</a:t>
                      </a:r>
                      <a:endParaRPr lang="fr-BE" noProof="0"/>
                    </a:p>
                  </a:txBody>
                  <a:tcPr/>
                </a:tc>
              </a:tr>
              <a:tr h="370840">
                <a:tc>
                  <a:txBody>
                    <a:bodyPr/>
                    <a:lstStyle/>
                    <a:p>
                      <a:r>
                        <a:rPr lang="fr-BE" noProof="0" dirty="0" smtClean="0"/>
                        <a:t>Ressources</a:t>
                      </a:r>
                      <a:r>
                        <a:rPr lang="fr-BE" baseline="0" noProof="0" dirty="0" smtClean="0"/>
                        <a:t> insuffisantes des pouvoirs publics pour entretenir et surveiller les plantations publiques</a:t>
                      </a:r>
                    </a:p>
                    <a:p>
                      <a:pPr>
                        <a:spcBef>
                          <a:spcPts val="1200"/>
                        </a:spcBef>
                      </a:pPr>
                      <a:r>
                        <a:rPr lang="fr-BE" baseline="0" noProof="0" dirty="0" smtClean="0"/>
                        <a:t>Dégradation des jeunes plantations liée à l’absence de barrières ou de gardiennage et à la divagation du bétail</a:t>
                      </a:r>
                      <a:endParaRPr lang="fr-BE" noProof="0" dirty="0"/>
                    </a:p>
                  </a:txBody>
                  <a:tcPr/>
                </a:tc>
                <a:tc>
                  <a:txBody>
                    <a:bodyPr/>
                    <a:lstStyle/>
                    <a:p>
                      <a:pPr marL="182563" indent="-182563">
                        <a:buFont typeface="Wingdings" pitchFamily="2" charset="2"/>
                        <a:buChar char="§"/>
                      </a:pPr>
                      <a:r>
                        <a:rPr lang="fr-BE" noProof="0" dirty="0" smtClean="0"/>
                        <a:t>Investissement dans des types de</a:t>
                      </a:r>
                      <a:r>
                        <a:rPr lang="fr-BE" baseline="0" noProof="0" dirty="0" smtClean="0"/>
                        <a:t> plantations qui ne demandent pas d’arrosage ni d’entretien important</a:t>
                      </a:r>
                    </a:p>
                    <a:p>
                      <a:pPr marL="182563" indent="-182563">
                        <a:buFont typeface="Wingdings" pitchFamily="2" charset="2"/>
                        <a:buChar char="§"/>
                      </a:pPr>
                      <a:r>
                        <a:rPr lang="fr-BE" baseline="0" noProof="0" dirty="0" smtClean="0"/>
                        <a:t>Concepts de projets créant un intérêt suffisant pour la population locale (voir ci-dessus) pour que celle-ci assume elle-même la responsabilité de la surveillance et de l’entretien</a:t>
                      </a:r>
                      <a:endParaRPr lang="fr-BE" noProof="0" dirty="0"/>
                    </a:p>
                  </a:txBody>
                  <a:tcPr/>
                </a:tc>
              </a:tr>
              <a:tr h="370840">
                <a:tc>
                  <a:txBody>
                    <a:bodyPr/>
                    <a:lstStyle/>
                    <a:p>
                      <a:pPr>
                        <a:spcBef>
                          <a:spcPts val="1200"/>
                        </a:spcBef>
                      </a:pPr>
                      <a:r>
                        <a:rPr lang="fr-BE" noProof="0" dirty="0" smtClean="0"/>
                        <a:t>Droits fonciers peu clairs</a:t>
                      </a:r>
                      <a:r>
                        <a:rPr lang="fr-BE" baseline="0" noProof="0" dirty="0" smtClean="0"/>
                        <a:t> et/ou peu sécurisés</a:t>
                      </a:r>
                      <a:endParaRPr lang="fr-BE" noProof="0" dirty="0"/>
                    </a:p>
                  </a:txBody>
                  <a:tcPr/>
                </a:tc>
                <a:tc>
                  <a:txBody>
                    <a:bodyPr/>
                    <a:lstStyle/>
                    <a:p>
                      <a:pPr marL="182563" indent="-182563">
                        <a:buFont typeface="Wingdings" pitchFamily="2" charset="2"/>
                        <a:buChar char="§"/>
                      </a:pPr>
                      <a:r>
                        <a:rPr lang="fr-BE" noProof="0" dirty="0" smtClean="0"/>
                        <a:t>Analyse en profondeur des questions foncières</a:t>
                      </a:r>
                      <a:r>
                        <a:rPr lang="fr-BE" baseline="0" noProof="0" dirty="0" smtClean="0"/>
                        <a:t> (y compris les aspects sociaux et culturels) avant de se lancer dans des projets</a:t>
                      </a:r>
                    </a:p>
                    <a:p>
                      <a:pPr marL="182563" indent="-182563">
                        <a:buFont typeface="Wingdings" pitchFamily="2" charset="2"/>
                        <a:buChar char="§"/>
                      </a:pPr>
                      <a:r>
                        <a:rPr lang="fr-BE" baseline="0" noProof="0" dirty="0" smtClean="0"/>
                        <a:t>Choix de sites où les questions foncières sont réglées / où les conflits fonciers sont improbables</a:t>
                      </a:r>
                      <a:endParaRPr lang="fr-BE" noProof="0" dirty="0" smtClean="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3</a:t>
            </a:fld>
            <a:endParaRPr lang="en-US"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dirty="0" smtClean="0"/>
              <a:t>Défis et réponses – Questions </a:t>
            </a:r>
            <a:br>
              <a:rPr lang="fr-BE" dirty="0" smtClean="0"/>
            </a:br>
            <a:r>
              <a:rPr lang="fr-BE" dirty="0" smtClean="0"/>
              <a:t>d’ordre général (1)</a:t>
            </a:r>
            <a:endParaRPr lang="fr-BE" dirty="0"/>
          </a:p>
        </p:txBody>
      </p:sp>
      <p:graphicFrame>
        <p:nvGraphicFramePr>
          <p:cNvPr id="5" name="Content Placeholder 4"/>
          <p:cNvGraphicFramePr>
            <a:graphicFrameLocks noGrp="1"/>
          </p:cNvGraphicFramePr>
          <p:nvPr>
            <p:ph idx="1"/>
          </p:nvPr>
        </p:nvGraphicFramePr>
        <p:xfrm>
          <a:off x="457200" y="1752600"/>
          <a:ext cx="8229600" cy="4394200"/>
        </p:xfrm>
        <a:graphic>
          <a:graphicData uri="http://schemas.openxmlformats.org/drawingml/2006/table">
            <a:tbl>
              <a:tblPr firstRow="1" bandRow="1">
                <a:tableStyleId>{5C22544A-7EE6-4342-B048-85BDC9FD1C3A}</a:tableStyleId>
              </a:tblPr>
              <a:tblGrid>
                <a:gridCol w="2743200"/>
                <a:gridCol w="5486400"/>
              </a:tblGrid>
              <a:tr h="370840">
                <a:tc>
                  <a:txBody>
                    <a:bodyPr/>
                    <a:lstStyle/>
                    <a:p>
                      <a:r>
                        <a:rPr lang="fr-BE" noProof="0" dirty="0" smtClean="0"/>
                        <a:t>Défis</a:t>
                      </a:r>
                      <a:endParaRPr lang="fr-BE" noProof="0" dirty="0"/>
                    </a:p>
                  </a:txBody>
                  <a:tcPr/>
                </a:tc>
                <a:tc>
                  <a:txBody>
                    <a:bodyPr/>
                    <a:lstStyle/>
                    <a:p>
                      <a:r>
                        <a:rPr lang="fr-BE" noProof="0" smtClean="0"/>
                        <a:t>Réponses / Facteurs de succès</a:t>
                      </a:r>
                      <a:endParaRPr lang="fr-BE" noProof="0"/>
                    </a:p>
                  </a:txBody>
                  <a:tcPr/>
                </a:tc>
              </a:tr>
              <a:tr h="370840">
                <a:tc>
                  <a:txBody>
                    <a:bodyPr/>
                    <a:lstStyle/>
                    <a:p>
                      <a:r>
                        <a:rPr lang="fr-BE" noProof="0" dirty="0" err="1" smtClean="0"/>
                        <a:t>Reporting</a:t>
                      </a:r>
                      <a:r>
                        <a:rPr lang="fr-BE" noProof="0" dirty="0" smtClean="0"/>
                        <a:t> inexact / </a:t>
                      </a:r>
                      <a:r>
                        <a:rPr lang="fr-BE" noProof="0" smtClean="0"/>
                        <a:t>non fiable </a:t>
                      </a:r>
                      <a:r>
                        <a:rPr lang="fr-BE" noProof="0" dirty="0" smtClean="0"/>
                        <a:t>des zones boisées</a:t>
                      </a:r>
                      <a:r>
                        <a:rPr lang="fr-BE" baseline="0" noProof="0" dirty="0" smtClean="0"/>
                        <a:t> ou reboisées</a:t>
                      </a:r>
                      <a:endParaRPr lang="fr-BE" noProof="0" dirty="0"/>
                    </a:p>
                  </a:txBody>
                  <a:tcPr/>
                </a:tc>
                <a:tc>
                  <a:txBody>
                    <a:bodyPr/>
                    <a:lstStyle/>
                    <a:p>
                      <a:pPr marL="0" indent="0">
                        <a:buFont typeface="Wingdings" pitchFamily="2" charset="2"/>
                        <a:buNone/>
                      </a:pPr>
                      <a:r>
                        <a:rPr lang="fr-BE" noProof="0" dirty="0" smtClean="0"/>
                        <a:t>Mise</a:t>
                      </a:r>
                      <a:r>
                        <a:rPr lang="fr-BE" baseline="0" noProof="0" dirty="0" smtClean="0"/>
                        <a:t> sur pied d’un système d’information forestier </a:t>
                      </a:r>
                      <a:r>
                        <a:rPr lang="fr-BE" u="sng" baseline="0" noProof="0" dirty="0" smtClean="0"/>
                        <a:t>simple</a:t>
                      </a:r>
                      <a:r>
                        <a:rPr lang="fr-BE" baseline="0" noProof="0" dirty="0" smtClean="0"/>
                        <a:t> permettant de suivre les réalisations réelles et leur évolution sur une base objective (système géré par l’État mais transparent et ouvert aux apports des acteurs non étatiques)</a:t>
                      </a:r>
                      <a:endParaRPr lang="fr-BE" noProof="0" dirty="0"/>
                    </a:p>
                  </a:txBody>
                  <a:tcPr/>
                </a:tc>
              </a:tr>
              <a:tr h="370840">
                <a:tc>
                  <a:txBody>
                    <a:bodyPr/>
                    <a:lstStyle/>
                    <a:p>
                      <a:r>
                        <a:rPr lang="fr-BE" noProof="0" dirty="0" smtClean="0"/>
                        <a:t>Faiblesse des capacités</a:t>
                      </a:r>
                      <a:r>
                        <a:rPr lang="fr-BE" baseline="0" noProof="0" dirty="0" smtClean="0"/>
                        <a:t> en général</a:t>
                      </a:r>
                      <a:endParaRPr lang="fr-BE" noProof="0" dirty="0"/>
                    </a:p>
                  </a:txBody>
                  <a:tcPr/>
                </a:tc>
                <a:tc>
                  <a:txBody>
                    <a:bodyPr/>
                    <a:lstStyle/>
                    <a:p>
                      <a:pPr marL="182563" indent="-182563">
                        <a:buFont typeface="Wingdings" pitchFamily="2" charset="2"/>
                        <a:buChar char="§"/>
                      </a:pPr>
                      <a:r>
                        <a:rPr lang="fr-BE" noProof="0" dirty="0" smtClean="0"/>
                        <a:t>Tirer profit</a:t>
                      </a:r>
                      <a:r>
                        <a:rPr lang="fr-BE" baseline="0" noProof="0" dirty="0" smtClean="0"/>
                        <a:t> des efforts antérieurs en matière de formation et développement des capacités</a:t>
                      </a:r>
                    </a:p>
                    <a:p>
                      <a:pPr marL="182563" indent="-182563">
                        <a:buFont typeface="Wingdings" pitchFamily="2" charset="2"/>
                        <a:buChar char="§"/>
                      </a:pPr>
                      <a:r>
                        <a:rPr lang="fr-BE" baseline="0" noProof="0" dirty="0" smtClean="0"/>
                        <a:t>Utiliser au mieux les ressources et compétences existantes</a:t>
                      </a:r>
                    </a:p>
                    <a:p>
                      <a:pPr marL="182563" indent="-182563">
                        <a:buFont typeface="Wingdings" pitchFamily="2" charset="2"/>
                        <a:buChar char="§"/>
                      </a:pPr>
                      <a:r>
                        <a:rPr lang="fr-BE" baseline="0" noProof="0" dirty="0" smtClean="0"/>
                        <a:t>Veiller au renforcement des capacités de tous les acteurs concernés – c’est un facteur essentiel de pérennité des interventions</a:t>
                      </a:r>
                    </a:p>
                    <a:p>
                      <a:pPr marL="182563" indent="-182563">
                        <a:buFont typeface="Wingdings" pitchFamily="2" charset="2"/>
                        <a:buChar char="§"/>
                      </a:pPr>
                      <a:r>
                        <a:rPr lang="fr-BE" baseline="0" noProof="0" dirty="0" smtClean="0"/>
                        <a:t>Mettre sur pied, au sein de l’AMCC, une facilité pour financer des visites d’échange entre projets</a:t>
                      </a:r>
                      <a:endParaRPr lang="fr-BE" noProof="0" dirty="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4</a:t>
            </a:fld>
            <a:endParaRPr lang="en-US" dirty="0"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dirty="0" smtClean="0"/>
              <a:t>Défis et réponses – Questions </a:t>
            </a:r>
            <a:br>
              <a:rPr lang="fr-BE" dirty="0" smtClean="0"/>
            </a:br>
            <a:r>
              <a:rPr lang="fr-BE" dirty="0" smtClean="0"/>
              <a:t>d’ordre général (2)</a:t>
            </a:r>
            <a:endParaRPr lang="fr-BE" dirty="0"/>
          </a:p>
        </p:txBody>
      </p:sp>
      <p:graphicFrame>
        <p:nvGraphicFramePr>
          <p:cNvPr id="5" name="Content Placeholder 4"/>
          <p:cNvGraphicFramePr>
            <a:graphicFrameLocks noGrp="1"/>
          </p:cNvGraphicFramePr>
          <p:nvPr>
            <p:ph idx="1"/>
          </p:nvPr>
        </p:nvGraphicFramePr>
        <p:xfrm>
          <a:off x="457200" y="1475740"/>
          <a:ext cx="8229600" cy="4820920"/>
        </p:xfrm>
        <a:graphic>
          <a:graphicData uri="http://schemas.openxmlformats.org/drawingml/2006/table">
            <a:tbl>
              <a:tblPr firstRow="1" bandRow="1">
                <a:tableStyleId>{5C22544A-7EE6-4342-B048-85BDC9FD1C3A}</a:tableStyleId>
              </a:tblPr>
              <a:tblGrid>
                <a:gridCol w="2743200"/>
                <a:gridCol w="5486400"/>
              </a:tblGrid>
              <a:tr h="370840">
                <a:tc>
                  <a:txBody>
                    <a:bodyPr/>
                    <a:lstStyle/>
                    <a:p>
                      <a:r>
                        <a:rPr lang="fr-BE" noProof="0" dirty="0" smtClean="0"/>
                        <a:t>Défis</a:t>
                      </a:r>
                      <a:endParaRPr lang="fr-BE" noProof="0" dirty="0"/>
                    </a:p>
                  </a:txBody>
                  <a:tcPr/>
                </a:tc>
                <a:tc>
                  <a:txBody>
                    <a:bodyPr/>
                    <a:lstStyle/>
                    <a:p>
                      <a:r>
                        <a:rPr lang="fr-BE" noProof="0" smtClean="0"/>
                        <a:t>Réponses / Facteurs de succès</a:t>
                      </a:r>
                      <a:endParaRPr lang="fr-BE" noProof="0"/>
                    </a:p>
                  </a:txBody>
                  <a:tcPr/>
                </a:tc>
              </a:tr>
              <a:tr h="370840">
                <a:tc>
                  <a:txBody>
                    <a:bodyPr/>
                    <a:lstStyle/>
                    <a:p>
                      <a:r>
                        <a:rPr lang="fr-BE" noProof="0" dirty="0" smtClean="0"/>
                        <a:t>Manque de données sur les forêts</a:t>
                      </a:r>
                    </a:p>
                    <a:p>
                      <a:pPr>
                        <a:spcBef>
                          <a:spcPts val="1200"/>
                        </a:spcBef>
                      </a:pPr>
                      <a:r>
                        <a:rPr lang="fr-BE" noProof="0" dirty="0" smtClean="0"/>
                        <a:t>Manque de</a:t>
                      </a:r>
                      <a:r>
                        <a:rPr lang="fr-BE" baseline="0" noProof="0" dirty="0" smtClean="0"/>
                        <a:t> capacités pour récolter et analyser les données</a:t>
                      </a:r>
                      <a:endParaRPr lang="fr-BE" noProof="0" dirty="0"/>
                    </a:p>
                  </a:txBody>
                  <a:tcPr/>
                </a:tc>
                <a:tc>
                  <a:txBody>
                    <a:bodyPr/>
                    <a:lstStyle/>
                    <a:p>
                      <a:pPr marL="182563" indent="-182563">
                        <a:buFont typeface="Wingdings" pitchFamily="2" charset="2"/>
                        <a:buChar char="§"/>
                      </a:pPr>
                      <a:r>
                        <a:rPr lang="fr-BE" noProof="0" dirty="0" smtClean="0"/>
                        <a:t>Prioriser </a:t>
                      </a:r>
                      <a:r>
                        <a:rPr lang="fr-BE" baseline="0" noProof="0" dirty="0" smtClean="0"/>
                        <a:t>la collecte et l’analyse des données (y compris inventaires forestiers) dans les plans de développement des capacités</a:t>
                      </a:r>
                      <a:endParaRPr lang="fr-BE" noProof="0" dirty="0" smtClean="0"/>
                    </a:p>
                    <a:p>
                      <a:pPr marL="182563" indent="-182563">
                        <a:buFont typeface="Wingdings" pitchFamily="2" charset="2"/>
                        <a:buChar char="§"/>
                      </a:pPr>
                      <a:r>
                        <a:rPr lang="fr-BE" noProof="0" dirty="0" smtClean="0"/>
                        <a:t>Pour les systèmes d’information, remplacer le personnel plus âgé par des personnes</a:t>
                      </a:r>
                      <a:r>
                        <a:rPr lang="fr-BE" baseline="0" noProof="0" dirty="0" smtClean="0"/>
                        <a:t> plus jeunes ayant des connaissances de base notamment en informatique</a:t>
                      </a:r>
                    </a:p>
                    <a:p>
                      <a:pPr marL="182563" indent="-182563">
                        <a:buFont typeface="Wingdings" pitchFamily="2" charset="2"/>
                        <a:buChar char="§"/>
                      </a:pPr>
                      <a:r>
                        <a:rPr lang="fr-BE" baseline="0" noProof="0" dirty="0" smtClean="0"/>
                        <a:t>Apporter une AT sur une base à long terme – pas nécessairement à temps plein, mais avec des prestations récurrentes / périodiques</a:t>
                      </a:r>
                      <a:endParaRPr lang="fr-BE" noProof="0" dirty="0"/>
                    </a:p>
                  </a:txBody>
                  <a:tcPr/>
                </a:tc>
              </a:tr>
              <a:tr h="370840">
                <a:tc>
                  <a:txBody>
                    <a:bodyPr/>
                    <a:lstStyle/>
                    <a:p>
                      <a:r>
                        <a:rPr lang="fr-BE" noProof="0" dirty="0" smtClean="0"/>
                        <a:t>Rotation rapide du personnel</a:t>
                      </a:r>
                    </a:p>
                    <a:p>
                      <a:pPr>
                        <a:spcBef>
                          <a:spcPts val="1200"/>
                        </a:spcBef>
                      </a:pPr>
                      <a:r>
                        <a:rPr lang="fr-BE" noProof="0" dirty="0" smtClean="0"/>
                        <a:t>« Braconnage » des fonctionnaires ayant reçu</a:t>
                      </a:r>
                      <a:r>
                        <a:rPr lang="fr-BE" baseline="0" noProof="0" dirty="0" smtClean="0"/>
                        <a:t> une formation</a:t>
                      </a:r>
                      <a:endParaRPr lang="fr-BE" noProof="0" dirty="0"/>
                    </a:p>
                  </a:txBody>
                  <a:tcPr/>
                </a:tc>
                <a:tc>
                  <a:txBody>
                    <a:bodyPr/>
                    <a:lstStyle/>
                    <a:p>
                      <a:pPr marL="182563" indent="-182563">
                        <a:buFont typeface="Wingdings" pitchFamily="2" charset="2"/>
                        <a:buChar char="§"/>
                      </a:pPr>
                      <a:r>
                        <a:rPr lang="fr-BE" noProof="0" dirty="0" smtClean="0"/>
                        <a:t>Organisation</a:t>
                      </a:r>
                      <a:r>
                        <a:rPr lang="fr-BE" baseline="0" noProof="0" dirty="0" smtClean="0"/>
                        <a:t> de formations récurrentes</a:t>
                      </a:r>
                    </a:p>
                    <a:p>
                      <a:pPr marL="182563" indent="-182563">
                        <a:buFont typeface="Wingdings" pitchFamily="2" charset="2"/>
                        <a:buChar char="§"/>
                      </a:pPr>
                      <a:r>
                        <a:rPr lang="fr-BE" baseline="0" noProof="0" dirty="0" smtClean="0"/>
                        <a:t>Contrats d’objectifs passés avec l’administration nationale, exigeant que les personnes formées restent en poste dans leur service pendant 2 ans au moins après une formation</a:t>
                      </a:r>
                      <a:endParaRPr lang="fr-BE" noProof="0" dirty="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5</a:t>
            </a:fld>
            <a:endParaRPr lang="en-US" dirty="0"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dirty="0" smtClean="0"/>
              <a:t>Défis et réponses – Questions </a:t>
            </a:r>
            <a:br>
              <a:rPr lang="fr-BE" dirty="0" smtClean="0"/>
            </a:br>
            <a:r>
              <a:rPr lang="fr-BE" dirty="0" smtClean="0"/>
              <a:t>d’ordre général (3)</a:t>
            </a:r>
            <a:endParaRPr lang="fr-BE" dirty="0"/>
          </a:p>
        </p:txBody>
      </p:sp>
      <p:graphicFrame>
        <p:nvGraphicFramePr>
          <p:cNvPr id="5" name="Content Placeholder 4"/>
          <p:cNvGraphicFramePr>
            <a:graphicFrameLocks noGrp="1"/>
          </p:cNvGraphicFramePr>
          <p:nvPr>
            <p:ph idx="1"/>
          </p:nvPr>
        </p:nvGraphicFramePr>
        <p:xfrm>
          <a:off x="457200" y="1752600"/>
          <a:ext cx="8229600" cy="3754120"/>
        </p:xfrm>
        <a:graphic>
          <a:graphicData uri="http://schemas.openxmlformats.org/drawingml/2006/table">
            <a:tbl>
              <a:tblPr firstRow="1" bandRow="1">
                <a:tableStyleId>{5C22544A-7EE6-4342-B048-85BDC9FD1C3A}</a:tableStyleId>
              </a:tblPr>
              <a:tblGrid>
                <a:gridCol w="2743200"/>
                <a:gridCol w="5486400"/>
              </a:tblGrid>
              <a:tr h="370840">
                <a:tc>
                  <a:txBody>
                    <a:bodyPr/>
                    <a:lstStyle/>
                    <a:p>
                      <a:r>
                        <a:rPr lang="fr-BE" noProof="0" dirty="0" smtClean="0"/>
                        <a:t>Défis</a:t>
                      </a:r>
                      <a:endParaRPr lang="fr-BE" noProof="0" dirty="0"/>
                    </a:p>
                  </a:txBody>
                  <a:tcPr/>
                </a:tc>
                <a:tc>
                  <a:txBody>
                    <a:bodyPr/>
                    <a:lstStyle/>
                    <a:p>
                      <a:r>
                        <a:rPr lang="fr-BE" noProof="0" smtClean="0"/>
                        <a:t>Réponses / Facteurs de succès</a:t>
                      </a:r>
                      <a:endParaRPr lang="fr-BE" noProof="0"/>
                    </a:p>
                  </a:txBody>
                  <a:tcPr/>
                </a:tc>
              </a:tr>
              <a:tr h="370840">
                <a:tc>
                  <a:txBody>
                    <a:bodyPr/>
                    <a:lstStyle/>
                    <a:p>
                      <a:r>
                        <a:rPr lang="fr-BE" noProof="0" dirty="0" smtClean="0"/>
                        <a:t>Dispositifs institutionnels</a:t>
                      </a:r>
                      <a:r>
                        <a:rPr lang="fr-BE" baseline="0" noProof="0" dirty="0" smtClean="0"/>
                        <a:t> et de coordination peu clairs, insatisfaisants et/ou complexes</a:t>
                      </a:r>
                    </a:p>
                  </a:txBody>
                  <a:tcPr/>
                </a:tc>
                <a:tc>
                  <a:txBody>
                    <a:bodyPr/>
                    <a:lstStyle/>
                    <a:p>
                      <a:pPr marL="182563" indent="-182563">
                        <a:buFont typeface="Wingdings" pitchFamily="2" charset="2"/>
                        <a:buChar char="§"/>
                      </a:pPr>
                      <a:r>
                        <a:rPr lang="fr-BE" noProof="0" dirty="0" smtClean="0"/>
                        <a:t>Désignation</a:t>
                      </a:r>
                      <a:r>
                        <a:rPr lang="fr-BE" baseline="0" noProof="0" dirty="0" smtClean="0"/>
                        <a:t> d’un organisme unique en charge de la coordination du CC, qui peut faire l’objet d’un renforcement en vue de pleinement jouer ce rôle</a:t>
                      </a:r>
                    </a:p>
                    <a:p>
                      <a:pPr marL="182563" indent="-182563">
                        <a:buFont typeface="Wingdings" pitchFamily="2" charset="2"/>
                        <a:buChar char="§"/>
                      </a:pPr>
                      <a:r>
                        <a:rPr lang="fr-BE" baseline="0" noProof="0" dirty="0" smtClean="0"/>
                        <a:t>Création (par les autorités nationales) de cadres de concertation multi-acteurs aux niveaux national et infranational, se réunissant périodiquement</a:t>
                      </a:r>
                      <a:endParaRPr lang="fr-BE" noProof="0" dirty="0" smtClean="0"/>
                    </a:p>
                    <a:p>
                      <a:pPr marL="182563" indent="-182563">
                        <a:buFont typeface="Wingdings" pitchFamily="2" charset="2"/>
                        <a:buChar char="§"/>
                      </a:pPr>
                      <a:r>
                        <a:rPr lang="fr-BE" noProof="0" dirty="0" smtClean="0"/>
                        <a:t>Là où existent</a:t>
                      </a:r>
                      <a:r>
                        <a:rPr lang="fr-BE" baseline="0" noProof="0" dirty="0" smtClean="0"/>
                        <a:t> des dispositifs satisfaisants de gestion ou de suivi (par ex. comités de pilotage) et de coordination, inscrire les nouvelles interventions pleinement dans ces dispositifs plutôt que d’en créer de nouveaux sur une base </a:t>
                      </a:r>
                      <a:r>
                        <a:rPr lang="fr-BE" i="1" baseline="0" noProof="0" dirty="0" smtClean="0"/>
                        <a:t>ad hoc</a:t>
                      </a:r>
                      <a:endParaRPr lang="fr-BE" noProof="0" dirty="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6</a:t>
            </a:fld>
            <a:endParaRPr lang="en-US" dirty="0"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Articulation des composantes</a:t>
            </a:r>
            <a:br>
              <a:rPr lang="fr-BE" dirty="0" smtClean="0"/>
            </a:br>
            <a:r>
              <a:rPr lang="fr-BE" dirty="0" smtClean="0"/>
              <a:t>des programmes: RDC</a:t>
            </a:r>
            <a:endParaRPr lang="fr-BE" dirty="0"/>
          </a:p>
        </p:txBody>
      </p:sp>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7</a:t>
            </a:fld>
            <a:endParaRPr lang="en-US" dirty="0"/>
          </a:p>
        </p:txBody>
      </p:sp>
      <p:sp>
        <p:nvSpPr>
          <p:cNvPr id="6" name="Rounded Rectangle 5"/>
          <p:cNvSpPr/>
          <p:nvPr/>
        </p:nvSpPr>
        <p:spPr>
          <a:xfrm>
            <a:off x="2133600" y="1828800"/>
            <a:ext cx="48768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smtClean="0"/>
              <a:t>Appui à l’intégration du CC dans la stratégie forestière nationale</a:t>
            </a:r>
            <a:endParaRPr lang="fr-BE" sz="2000" b="1"/>
          </a:p>
        </p:txBody>
      </p:sp>
      <p:sp>
        <p:nvSpPr>
          <p:cNvPr id="7" name="Rounded Rectangle 6"/>
          <p:cNvSpPr/>
          <p:nvPr/>
        </p:nvSpPr>
        <p:spPr>
          <a:xfrm>
            <a:off x="2133600" y="2895600"/>
            <a:ext cx="4876800" cy="1371600"/>
          </a:xfrm>
          <a:prstGeom prst="roundRect">
            <a:avLst/>
          </a:prstGeom>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smtClean="0"/>
              <a:t>Renforcement des capacités de tous les acteurs, avec un accent particulier sur les fonctionnaires de l’administration forestière</a:t>
            </a:r>
            <a:endParaRPr lang="fr-BE" sz="2000" b="1" dirty="0"/>
          </a:p>
        </p:txBody>
      </p:sp>
      <p:sp>
        <p:nvSpPr>
          <p:cNvPr id="8" name="Rounded Rectangle 7"/>
          <p:cNvSpPr/>
          <p:nvPr/>
        </p:nvSpPr>
        <p:spPr>
          <a:xfrm>
            <a:off x="2133600" y="4495800"/>
            <a:ext cx="4876800" cy="990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smtClean="0"/>
              <a:t>Activités de terrain (plantations agroforestières, restauration de forêts dégradées)</a:t>
            </a:r>
            <a:endParaRPr lang="fr-BE" sz="2000" b="1" dirty="0"/>
          </a:p>
        </p:txBody>
      </p:sp>
      <p:cxnSp>
        <p:nvCxnSpPr>
          <p:cNvPr id="10" name="Elbow Connector 9"/>
          <p:cNvCxnSpPr>
            <a:stCxn id="6" idx="1"/>
            <a:endCxn id="8" idx="1"/>
          </p:cNvCxnSpPr>
          <p:nvPr/>
        </p:nvCxnSpPr>
        <p:spPr>
          <a:xfrm rot="10800000" flipV="1">
            <a:off x="2133600" y="2209800"/>
            <a:ext cx="12700" cy="2781300"/>
          </a:xfrm>
          <a:prstGeom prst="bentConnector3">
            <a:avLst>
              <a:gd name="adj1" fmla="val 1800000"/>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a:stCxn id="7" idx="3"/>
            <a:endCxn id="6" idx="3"/>
          </p:cNvCxnSpPr>
          <p:nvPr/>
        </p:nvCxnSpPr>
        <p:spPr>
          <a:xfrm flipV="1">
            <a:off x="7010400" y="2209800"/>
            <a:ext cx="12700" cy="1371600"/>
          </a:xfrm>
          <a:prstGeom prst="bentConnector3">
            <a:avLst>
              <a:gd name="adj1" fmla="val 1800000"/>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7" idx="3"/>
            <a:endCxn id="8" idx="3"/>
          </p:cNvCxnSpPr>
          <p:nvPr/>
        </p:nvCxnSpPr>
        <p:spPr>
          <a:xfrm>
            <a:off x="7010400" y="3581400"/>
            <a:ext cx="12700" cy="1409700"/>
          </a:xfrm>
          <a:prstGeom prst="bentConnector3">
            <a:avLst>
              <a:gd name="adj1" fmla="val 1800000"/>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81000" y="5715000"/>
            <a:ext cx="8382000" cy="646331"/>
          </a:xfrm>
          <a:prstGeom prst="rect">
            <a:avLst/>
          </a:prstGeom>
          <a:noFill/>
        </p:spPr>
        <p:txBody>
          <a:bodyPr wrap="square" rtlCol="0">
            <a:spAutoFit/>
          </a:bodyPr>
          <a:lstStyle/>
          <a:p>
            <a:pPr algn="ctr"/>
            <a:r>
              <a:rPr lang="fr-BE" b="1" smtClean="0">
                <a:solidFill>
                  <a:srgbClr val="92D050"/>
                </a:solidFill>
              </a:rPr>
              <a:t>En fin de compte, c’est ce qui se passe sur le terrain (amélioration des conditions de vie de la population) qui importe le plus</a:t>
            </a:r>
            <a:endParaRPr lang="fr-BE" b="1">
              <a:solidFill>
                <a:srgbClr val="92D05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Articulation des composantes</a:t>
            </a:r>
            <a:br>
              <a:rPr lang="fr-BE" dirty="0" smtClean="0"/>
            </a:br>
            <a:r>
              <a:rPr lang="fr-BE" dirty="0" smtClean="0"/>
              <a:t>des programmes: Burkina Faso</a:t>
            </a:r>
            <a:endParaRPr lang="fr-BE" dirty="0"/>
          </a:p>
        </p:txBody>
      </p:sp>
      <p:sp>
        <p:nvSpPr>
          <p:cNvPr id="4" name="Slide Number Placeholder 3"/>
          <p:cNvSpPr>
            <a:spLocks noGrp="1"/>
          </p:cNvSpPr>
          <p:nvPr>
            <p:ph type="sldNum" sz="quarter" idx="12"/>
          </p:nvPr>
        </p:nvSpPr>
        <p:spPr/>
        <p:txBody>
          <a:bodyPr/>
          <a:lstStyle/>
          <a:p>
            <a:pPr>
              <a:defRPr/>
            </a:pPr>
            <a:fld id="{8CB83CC7-E959-4ED5-AE49-2C276D17BE45}" type="slidenum">
              <a:rPr lang="en-US" smtClean="0"/>
              <a:pPr>
                <a:defRPr/>
              </a:pPr>
              <a:t>8</a:t>
            </a:fld>
            <a:endParaRPr lang="en-US" dirty="0"/>
          </a:p>
        </p:txBody>
      </p:sp>
      <p:sp>
        <p:nvSpPr>
          <p:cNvPr id="6" name="Rounded Rectangle 5"/>
          <p:cNvSpPr/>
          <p:nvPr/>
        </p:nvSpPr>
        <p:spPr>
          <a:xfrm>
            <a:off x="2133600" y="1828800"/>
            <a:ext cx="48768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smtClean="0"/>
              <a:t>Consolidation des données et résultats de recherche existants</a:t>
            </a:r>
            <a:endParaRPr lang="fr-BE" sz="2000" b="1" dirty="0"/>
          </a:p>
        </p:txBody>
      </p:sp>
      <p:sp>
        <p:nvSpPr>
          <p:cNvPr id="7" name="Rounded Rectangle 6"/>
          <p:cNvSpPr/>
          <p:nvPr/>
        </p:nvSpPr>
        <p:spPr>
          <a:xfrm>
            <a:off x="2133600" y="2895600"/>
            <a:ext cx="4876800" cy="1371600"/>
          </a:xfrm>
          <a:prstGeom prst="roundRect">
            <a:avLst/>
          </a:prstGeom>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smtClean="0"/>
              <a:t>Mise en œuvre de nouveaux projets de recherche </a:t>
            </a:r>
            <a:r>
              <a:rPr lang="fr-BE" sz="2000" b="1" i="1" dirty="0" smtClean="0"/>
              <a:t>(par ex. sur les méthodologies MNV)</a:t>
            </a:r>
            <a:endParaRPr lang="fr-BE" sz="2000" b="1" i="1" dirty="0"/>
          </a:p>
        </p:txBody>
      </p:sp>
      <p:sp>
        <p:nvSpPr>
          <p:cNvPr id="8" name="Rounded Rectangle 7"/>
          <p:cNvSpPr/>
          <p:nvPr/>
        </p:nvSpPr>
        <p:spPr>
          <a:xfrm>
            <a:off x="2133600" y="4495800"/>
            <a:ext cx="4876800" cy="756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smtClean="0"/>
              <a:t>Activités de terrain</a:t>
            </a:r>
            <a:endParaRPr lang="fr-BE" sz="2000" b="1" dirty="0"/>
          </a:p>
        </p:txBody>
      </p:sp>
      <p:cxnSp>
        <p:nvCxnSpPr>
          <p:cNvPr id="10" name="Elbow Connector 9"/>
          <p:cNvCxnSpPr>
            <a:stCxn id="6" idx="1"/>
            <a:endCxn id="7" idx="1"/>
          </p:cNvCxnSpPr>
          <p:nvPr/>
        </p:nvCxnSpPr>
        <p:spPr>
          <a:xfrm rot="10800000" flipV="1">
            <a:off x="2133600" y="2209800"/>
            <a:ext cx="12700" cy="1371600"/>
          </a:xfrm>
          <a:prstGeom prst="bentConnector3">
            <a:avLst>
              <a:gd name="adj1" fmla="val 1800000"/>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7" idx="3"/>
            <a:endCxn id="8" idx="3"/>
          </p:cNvCxnSpPr>
          <p:nvPr/>
        </p:nvCxnSpPr>
        <p:spPr>
          <a:xfrm>
            <a:off x="7010400" y="3581400"/>
            <a:ext cx="12700" cy="1292400"/>
          </a:xfrm>
          <a:prstGeom prst="bentConnector3">
            <a:avLst>
              <a:gd name="adj1" fmla="val 1800000"/>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lvl="0"/>
            <a:r>
              <a:rPr lang="fr-BE" dirty="0" smtClean="0"/>
              <a:t>Défis et réponses – Questions </a:t>
            </a:r>
            <a:br>
              <a:rPr lang="fr-BE" dirty="0" smtClean="0"/>
            </a:br>
            <a:r>
              <a:rPr lang="fr-BE" dirty="0" smtClean="0"/>
              <a:t>spécifiques (1)</a:t>
            </a:r>
            <a:endParaRPr lang="fr-BE" dirty="0"/>
          </a:p>
        </p:txBody>
      </p:sp>
      <p:graphicFrame>
        <p:nvGraphicFramePr>
          <p:cNvPr id="5" name="Content Placeholder 4"/>
          <p:cNvGraphicFramePr>
            <a:graphicFrameLocks noGrp="1"/>
          </p:cNvGraphicFramePr>
          <p:nvPr>
            <p:ph idx="1"/>
          </p:nvPr>
        </p:nvGraphicFramePr>
        <p:xfrm>
          <a:off x="457200" y="1752600"/>
          <a:ext cx="8229600" cy="3571240"/>
        </p:xfrm>
        <a:graphic>
          <a:graphicData uri="http://schemas.openxmlformats.org/drawingml/2006/table">
            <a:tbl>
              <a:tblPr firstRow="1" bandRow="1">
                <a:tableStyleId>{5C22544A-7EE6-4342-B048-85BDC9FD1C3A}</a:tableStyleId>
              </a:tblPr>
              <a:tblGrid>
                <a:gridCol w="2743200"/>
                <a:gridCol w="5486400"/>
              </a:tblGrid>
              <a:tr h="370840">
                <a:tc>
                  <a:txBody>
                    <a:bodyPr/>
                    <a:lstStyle/>
                    <a:p>
                      <a:r>
                        <a:rPr lang="fr-BE" noProof="0" dirty="0" smtClean="0"/>
                        <a:t>Défis</a:t>
                      </a:r>
                      <a:endParaRPr lang="fr-BE" noProof="0" dirty="0"/>
                    </a:p>
                  </a:txBody>
                  <a:tcPr/>
                </a:tc>
                <a:tc>
                  <a:txBody>
                    <a:bodyPr/>
                    <a:lstStyle/>
                    <a:p>
                      <a:r>
                        <a:rPr lang="fr-BE" noProof="0" smtClean="0"/>
                        <a:t>Réponses / Facteurs de succès</a:t>
                      </a:r>
                      <a:endParaRPr lang="fr-BE" noProof="0"/>
                    </a:p>
                  </a:txBody>
                  <a:tcPr/>
                </a:tc>
              </a:tr>
              <a:tr h="370840">
                <a:tc>
                  <a:txBody>
                    <a:bodyPr/>
                    <a:lstStyle/>
                    <a:p>
                      <a:r>
                        <a:rPr lang="fr-BE" noProof="0" dirty="0" smtClean="0"/>
                        <a:t>Transition</a:t>
                      </a:r>
                      <a:r>
                        <a:rPr lang="fr-BE" baseline="0" noProof="0" dirty="0" smtClean="0"/>
                        <a:t> générationnelle au niveau des services de l’État, dans un contexte où la nouvelle génération est en fait moins bien formée et moins qualifiée que l’ancienne</a:t>
                      </a:r>
                      <a:endParaRPr lang="fr-BE" noProof="0" dirty="0"/>
                    </a:p>
                  </a:txBody>
                  <a:tcPr/>
                </a:tc>
                <a:tc>
                  <a:txBody>
                    <a:bodyPr/>
                    <a:lstStyle/>
                    <a:p>
                      <a:pPr marL="182563" indent="-182563">
                        <a:buFont typeface="Wingdings" pitchFamily="2" charset="2"/>
                        <a:buChar char="§"/>
                      </a:pPr>
                      <a:r>
                        <a:rPr lang="fr-BE" noProof="0" dirty="0" smtClean="0"/>
                        <a:t>Former massivement le nouveau</a:t>
                      </a:r>
                      <a:r>
                        <a:rPr lang="fr-BE" baseline="0" noProof="0" dirty="0" smtClean="0"/>
                        <a:t> personnel, sur le lieu de travail et dans le cadre de programmes d’enseignement supérieur</a:t>
                      </a:r>
                    </a:p>
                    <a:p>
                      <a:pPr marL="182563" indent="-182563">
                        <a:buFont typeface="Wingdings" pitchFamily="2" charset="2"/>
                        <a:buChar char="§"/>
                      </a:pPr>
                      <a:r>
                        <a:rPr lang="fr-BE" baseline="0" noProof="0" dirty="0" smtClean="0"/>
                        <a:t>Créer un pôle national de formation ayant des compétences spécifiques dans le domaine forestier et les questions liées au CC</a:t>
                      </a:r>
                    </a:p>
                    <a:p>
                      <a:pPr marL="182563" indent="-182563">
                        <a:buFont typeface="Wingdings" pitchFamily="2" charset="2"/>
                        <a:buChar char="§"/>
                      </a:pPr>
                      <a:r>
                        <a:rPr lang="fr-BE" baseline="0" noProof="0" dirty="0" smtClean="0"/>
                        <a:t>Développer les nouvelles compétences requises en matière d’adaptation et d’atténuation du CC</a:t>
                      </a:r>
                      <a:endParaRPr lang="fr-BE" noProof="0" dirty="0" smtClean="0"/>
                    </a:p>
                  </a:txBody>
                  <a:tcPr/>
                </a:tc>
              </a:tr>
              <a:tr h="370840">
                <a:tc>
                  <a:txBody>
                    <a:bodyPr/>
                    <a:lstStyle/>
                    <a:p>
                      <a:r>
                        <a:rPr lang="fr-BE" noProof="0" dirty="0" smtClean="0"/>
                        <a:t>Répartition</a:t>
                      </a:r>
                      <a:r>
                        <a:rPr lang="fr-BE" baseline="0" noProof="0" dirty="0" smtClean="0"/>
                        <a:t> des bénéfices des projets REDD</a:t>
                      </a:r>
                      <a:endParaRPr lang="fr-BE" noProof="0" dirty="0"/>
                    </a:p>
                  </a:txBody>
                  <a:tcPr/>
                </a:tc>
                <a:tc>
                  <a:txBody>
                    <a:bodyPr/>
                    <a:lstStyle/>
                    <a:p>
                      <a:pPr marL="182563" indent="-182563">
                        <a:buFont typeface="Wingdings" pitchFamily="2" charset="2"/>
                        <a:buNone/>
                      </a:pPr>
                      <a:r>
                        <a:rPr lang="fr-BE" noProof="0" dirty="0" smtClean="0"/>
                        <a:t>???</a:t>
                      </a:r>
                      <a:endParaRPr lang="fr-BE" noProof="0" dirty="0"/>
                    </a:p>
                  </a:txBody>
                  <a:tcPr/>
                </a:tc>
              </a:tr>
            </a:tbl>
          </a:graphicData>
        </a:graphic>
      </p:graphicFrame>
      <p:sp>
        <p:nvSpPr>
          <p:cNvPr id="17411" name="Slide Number Placeholder 4"/>
          <p:cNvSpPr>
            <a:spLocks noGrp="1"/>
          </p:cNvSpPr>
          <p:nvPr>
            <p:ph type="sldNum" sz="quarter" idx="12"/>
          </p:nvPr>
        </p:nvSpPr>
        <p:spPr>
          <a:noFill/>
        </p:spPr>
        <p:txBody>
          <a:bodyPr/>
          <a:lstStyle/>
          <a:p>
            <a:fld id="{FD4DC130-8BAE-4224-B928-87717226E1E1}" type="slidenum">
              <a:rPr lang="en-US" smtClean="0"/>
              <a:pPr/>
              <a:t>9</a:t>
            </a:fld>
            <a:endParaRPr lang="en-US" dirty="0" smtClean="0"/>
          </a:p>
        </p:txBody>
      </p:sp>
    </p:spTree>
    <p:extLst>
      <p:ext uri="{BB962C8B-B14F-4D97-AF65-F5344CB8AC3E}">
        <p14:creationId xmlns="" xmlns:p14="http://schemas.microsoft.com/office/powerpoint/2010/main" val="7708020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3324553E-9FCF-4094-962A-481CDE90F7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ACF04065-08E8-4AA6-8883-B37E76055BB6}">
  <ds:schemaRefs>
    <ds:schemaRef ds:uri="http://schemas.microsoft.com/sharepoint/v3/contenttype/forms"/>
  </ds:schemaRefs>
</ds:datastoreItem>
</file>

<file path=customXml/itemProps3.xml><?xml version="1.0" encoding="utf-8"?>
<ds:datastoreItem xmlns:ds="http://schemas.openxmlformats.org/officeDocument/2006/customXml" ds:itemID="{869010EE-8001-4B8A-B7F4-126D835E927D}">
  <ds:schemaRefs>
    <ds:schemaRef ds:uri="http://schemas.microsoft.com/office/2006/documentManagement/types"/>
    <ds:schemaRef ds:uri="http://schemas.openxmlformats.org/package/2006/metadata/core-properties"/>
    <ds:schemaRef ds:uri="http://purl.org/dc/terms/"/>
    <ds:schemaRef ds:uri="http://www.w3.org/XML/1998/namespace"/>
    <ds:schemaRef ds:uri="http://purl.org/dc/elements/1.1/"/>
    <ds:schemaRef ds:uri="http://purl.org/dc/dcmityp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2435</TotalTime>
  <Words>1749</Words>
  <Application>Microsoft Office PowerPoint</Application>
  <PresentationFormat>On-screen Show (4:3)</PresentationFormat>
  <Paragraphs>176</Paragraphs>
  <Slides>12</Slides>
  <Notes>8</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Synthèse des principaux résultats  des discussions des groupes « forêts »  </vt:lpstr>
      <vt:lpstr>Défis et réponses – Projets  de (re)boisement (1)</vt:lpstr>
      <vt:lpstr>Défis et réponses – Projets   de (re)boisement (2)</vt:lpstr>
      <vt:lpstr>Défis et réponses – Questions  d’ordre général (1)</vt:lpstr>
      <vt:lpstr>Défis et réponses – Questions  d’ordre général (2)</vt:lpstr>
      <vt:lpstr>Défis et réponses – Questions  d’ordre général (3)</vt:lpstr>
      <vt:lpstr>Articulation des composantes des programmes: RDC</vt:lpstr>
      <vt:lpstr>Articulation des composantes des programmes: Burkina Faso</vt:lpstr>
      <vt:lpstr>Défis et réponses – Questions  spécifiques (1)</vt:lpstr>
      <vt:lpstr>Défis et réponses – Questions  spécifiques (2)</vt:lpstr>
      <vt:lpstr>Enseignements d’ordre général (1)</vt:lpstr>
      <vt:lpstr>Enseignements d’ordre général (2)</vt:lpstr>
    </vt:vector>
  </TitlesOfParts>
  <Company>MWH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Catherine</cp:lastModifiedBy>
  <cp:revision>316</cp:revision>
  <dcterms:created xsi:type="dcterms:W3CDTF">2012-09-04T07:57:12Z</dcterms:created>
  <dcterms:modified xsi:type="dcterms:W3CDTF">2012-09-17T14:18:34Z</dcterms:modified>
</cp:coreProperties>
</file>