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9" r:id="rId4"/>
    <p:sldId id="258" r:id="rId5"/>
    <p:sldId id="278" r:id="rId6"/>
    <p:sldId id="276" r:id="rId7"/>
    <p:sldId id="275" r:id="rId8"/>
    <p:sldId id="264" r:id="rId9"/>
    <p:sldId id="265" r:id="rId10"/>
    <p:sldId id="274" r:id="rId11"/>
    <p:sldId id="266" r:id="rId12"/>
    <p:sldId id="267" r:id="rId13"/>
    <p:sldId id="280" r:id="rId14"/>
    <p:sldId id="268" r:id="rId15"/>
    <p:sldId id="269" r:id="rId16"/>
    <p:sldId id="279" r:id="rId17"/>
    <p:sldId id="282" r:id="rId18"/>
    <p:sldId id="270" r:id="rId19"/>
    <p:sldId id="281" r:id="rId20"/>
    <p:sldId id="273" r:id="rId21"/>
  </p:sldIdLst>
  <p:sldSz cx="9144000" cy="6858000" type="screen4x3"/>
  <p:notesSz cx="6858000" cy="9144000"/>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404" autoAdjust="0"/>
    <p:restoredTop sz="84468" autoAdjust="0"/>
  </p:normalViewPr>
  <p:slideViewPr>
    <p:cSldViewPr>
      <p:cViewPr varScale="1">
        <p:scale>
          <a:sx n="59" d="100"/>
          <a:sy n="59" d="100"/>
        </p:scale>
        <p:origin x="-1356" y="-66"/>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41905-BB05-4235-B314-2BED8F8C2D63}" type="datetimeFigureOut">
              <a:rPr lang="de-DE" smtClean="0"/>
              <a:t>04.10.2012</a:t>
            </a:fld>
            <a:endParaRPr lang="de-D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14C08E-3809-4EF9-B348-339DA7E48B5B}" type="slidenum">
              <a:rPr lang="de-DE" smtClean="0"/>
              <a:t>‹#›</a:t>
            </a:fld>
            <a:endParaRPr lang="de-DE" dirty="0"/>
          </a:p>
        </p:txBody>
      </p:sp>
    </p:spTree>
    <p:extLst>
      <p:ext uri="{BB962C8B-B14F-4D97-AF65-F5344CB8AC3E}">
        <p14:creationId xmlns:p14="http://schemas.microsoft.com/office/powerpoint/2010/main" val="6585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While the WS is on Bullet 1, this</a:t>
            </a:r>
            <a:r>
              <a:rPr lang="en-GB" baseline="0" dirty="0" smtClean="0"/>
              <a:t> presentation is on Bullet 2</a:t>
            </a:r>
            <a:endParaRPr lang="de-DE" dirty="0"/>
          </a:p>
        </p:txBody>
      </p:sp>
      <p:sp>
        <p:nvSpPr>
          <p:cNvPr id="4" name="Slide Number Placeholder 3"/>
          <p:cNvSpPr>
            <a:spLocks noGrp="1"/>
          </p:cNvSpPr>
          <p:nvPr>
            <p:ph type="sldNum" sz="quarter" idx="10"/>
          </p:nvPr>
        </p:nvSpPr>
        <p:spPr/>
        <p:txBody>
          <a:bodyPr/>
          <a:lstStyle/>
          <a:p>
            <a:fld id="{7414C08E-3809-4EF9-B348-339DA7E48B5B}" type="slidenum">
              <a:rPr lang="de-DE" smtClean="0"/>
              <a:t>2</a:t>
            </a:fld>
            <a:endParaRPr lang="de-DE" dirty="0"/>
          </a:p>
        </p:txBody>
      </p:sp>
    </p:spTree>
    <p:extLst>
      <p:ext uri="{BB962C8B-B14F-4D97-AF65-F5344CB8AC3E}">
        <p14:creationId xmlns:p14="http://schemas.microsoft.com/office/powerpoint/2010/main" val="2372296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pt-P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PT"/>
          </a:p>
        </p:txBody>
      </p:sp>
      <p:sp>
        <p:nvSpPr>
          <p:cNvPr id="4" name="Date Placeholder 3"/>
          <p:cNvSpPr>
            <a:spLocks noGrp="1"/>
          </p:cNvSpPr>
          <p:nvPr>
            <p:ph type="dt" sz="half" idx="10"/>
          </p:nvPr>
        </p:nvSpPr>
        <p:spPr/>
        <p:txBody>
          <a:bodyPr/>
          <a:lstStyle>
            <a:lvl1pPr>
              <a:defRPr/>
            </a:lvl1pPr>
          </a:lstStyle>
          <a:p>
            <a:pPr>
              <a:defRPr/>
            </a:pPr>
            <a:fld id="{DF5CEE45-5923-4C0D-A8AA-5A5DE65E9C95}" type="datetimeFigureOut">
              <a:rPr lang="pt-PT"/>
              <a:pPr>
                <a:defRPr/>
              </a:pPr>
              <a:t>04-10-2012</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A8D299BA-77E8-4CE4-B011-2930971D04FC}" type="slidenum">
              <a:rPr lang="pt-PT"/>
              <a:pPr>
                <a:defRPr/>
              </a:pPr>
              <a:t>‹#›</a:t>
            </a:fld>
            <a:endParaRPr lang="pt-PT"/>
          </a:p>
        </p:txBody>
      </p:sp>
    </p:spTree>
    <p:extLst>
      <p:ext uri="{BB962C8B-B14F-4D97-AF65-F5344CB8AC3E}">
        <p14:creationId xmlns:p14="http://schemas.microsoft.com/office/powerpoint/2010/main" val="361487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1226F6B0-7B35-4C8B-96BB-69E8E0956A9B}" type="datetimeFigureOut">
              <a:rPr lang="pt-PT"/>
              <a:pPr>
                <a:defRPr/>
              </a:pPr>
              <a:t>04-10-2012</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37EF4460-EC17-4BA2-AE95-EEB12BF80412}" type="slidenum">
              <a:rPr lang="pt-PT"/>
              <a:pPr>
                <a:defRPr/>
              </a:pPr>
              <a:t>‹#›</a:t>
            </a:fld>
            <a:endParaRPr lang="pt-PT"/>
          </a:p>
        </p:txBody>
      </p:sp>
    </p:spTree>
    <p:extLst>
      <p:ext uri="{BB962C8B-B14F-4D97-AF65-F5344CB8AC3E}">
        <p14:creationId xmlns:p14="http://schemas.microsoft.com/office/powerpoint/2010/main" val="2007803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pt-P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8CD535C2-2453-4C79-95EB-6C505D084D89}" type="datetimeFigureOut">
              <a:rPr lang="pt-PT"/>
              <a:pPr>
                <a:defRPr/>
              </a:pPr>
              <a:t>04-10-2012</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C8C654CC-FF91-47C4-940F-43699256F41D}" type="slidenum">
              <a:rPr lang="pt-PT"/>
              <a:pPr>
                <a:defRPr/>
              </a:pPr>
              <a:t>‹#›</a:t>
            </a:fld>
            <a:endParaRPr lang="pt-PT"/>
          </a:p>
        </p:txBody>
      </p:sp>
    </p:spTree>
    <p:extLst>
      <p:ext uri="{BB962C8B-B14F-4D97-AF65-F5344CB8AC3E}">
        <p14:creationId xmlns:p14="http://schemas.microsoft.com/office/powerpoint/2010/main" val="1130879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Date Placeholder 3"/>
          <p:cNvSpPr>
            <a:spLocks noGrp="1"/>
          </p:cNvSpPr>
          <p:nvPr>
            <p:ph type="dt" sz="half" idx="10"/>
          </p:nvPr>
        </p:nvSpPr>
        <p:spPr/>
        <p:txBody>
          <a:bodyPr/>
          <a:lstStyle>
            <a:lvl1pPr>
              <a:defRPr/>
            </a:lvl1pPr>
          </a:lstStyle>
          <a:p>
            <a:pPr>
              <a:defRPr/>
            </a:pPr>
            <a:fld id="{C56635A6-E635-45E7-BF35-ABCA00B571F6}" type="datetimeFigureOut">
              <a:rPr lang="pt-PT"/>
              <a:pPr>
                <a:defRPr/>
              </a:pPr>
              <a:t>04-10-2012</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D1C7BCCF-B870-4F7D-8BCF-66C2F3DEEB04}" type="slidenum">
              <a:rPr lang="pt-PT"/>
              <a:pPr>
                <a:defRPr/>
              </a:pPr>
              <a:t>‹#›</a:t>
            </a:fld>
            <a:endParaRPr lang="pt-PT"/>
          </a:p>
        </p:txBody>
      </p:sp>
    </p:spTree>
    <p:extLst>
      <p:ext uri="{BB962C8B-B14F-4D97-AF65-F5344CB8AC3E}">
        <p14:creationId xmlns:p14="http://schemas.microsoft.com/office/powerpoint/2010/main" val="270896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pt-P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61EA48-619D-41C1-899D-A1D78AD352F2}" type="datetimeFigureOut">
              <a:rPr lang="pt-PT"/>
              <a:pPr>
                <a:defRPr/>
              </a:pPr>
              <a:t>04-10-2012</a:t>
            </a:fld>
            <a:endParaRPr lang="pt-PT"/>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41A56AEF-039B-49EC-983A-EEDCBD164BC2}" type="slidenum">
              <a:rPr lang="pt-PT"/>
              <a:pPr>
                <a:defRPr/>
              </a:pPr>
              <a:t>‹#›</a:t>
            </a:fld>
            <a:endParaRPr lang="pt-PT"/>
          </a:p>
        </p:txBody>
      </p:sp>
    </p:spTree>
    <p:extLst>
      <p:ext uri="{BB962C8B-B14F-4D97-AF65-F5344CB8AC3E}">
        <p14:creationId xmlns:p14="http://schemas.microsoft.com/office/powerpoint/2010/main" val="165038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Date Placeholder 3"/>
          <p:cNvSpPr>
            <a:spLocks noGrp="1"/>
          </p:cNvSpPr>
          <p:nvPr>
            <p:ph type="dt" sz="half" idx="10"/>
          </p:nvPr>
        </p:nvSpPr>
        <p:spPr/>
        <p:txBody>
          <a:bodyPr/>
          <a:lstStyle>
            <a:lvl1pPr>
              <a:defRPr/>
            </a:lvl1pPr>
          </a:lstStyle>
          <a:p>
            <a:pPr>
              <a:defRPr/>
            </a:pPr>
            <a:fld id="{5EE27D4D-1964-4B3D-97EF-6F8DE24A6558}" type="datetimeFigureOut">
              <a:rPr lang="pt-PT"/>
              <a:pPr>
                <a:defRPr/>
              </a:pPr>
              <a:t>04-10-2012</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992C188A-2854-446F-B8F4-F665EC33A0D6}" type="slidenum">
              <a:rPr lang="pt-PT"/>
              <a:pPr>
                <a:defRPr/>
              </a:pPr>
              <a:t>‹#›</a:t>
            </a:fld>
            <a:endParaRPr lang="pt-PT"/>
          </a:p>
        </p:txBody>
      </p:sp>
    </p:spTree>
    <p:extLst>
      <p:ext uri="{BB962C8B-B14F-4D97-AF65-F5344CB8AC3E}">
        <p14:creationId xmlns:p14="http://schemas.microsoft.com/office/powerpoint/2010/main" val="37254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pt-P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7" name="Date Placeholder 3"/>
          <p:cNvSpPr>
            <a:spLocks noGrp="1"/>
          </p:cNvSpPr>
          <p:nvPr>
            <p:ph type="dt" sz="half" idx="10"/>
          </p:nvPr>
        </p:nvSpPr>
        <p:spPr/>
        <p:txBody>
          <a:bodyPr/>
          <a:lstStyle>
            <a:lvl1pPr>
              <a:defRPr/>
            </a:lvl1pPr>
          </a:lstStyle>
          <a:p>
            <a:pPr>
              <a:defRPr/>
            </a:pPr>
            <a:fld id="{BB718D79-5737-4F00-93B7-D1B8F4A62F0A}" type="datetimeFigureOut">
              <a:rPr lang="pt-PT"/>
              <a:pPr>
                <a:defRPr/>
              </a:pPr>
              <a:t>04-10-2012</a:t>
            </a:fld>
            <a:endParaRPr lang="pt-PT"/>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pPr>
              <a:defRPr/>
            </a:pPr>
            <a:fld id="{DD2EE0BB-0A2B-46FC-B1A3-36C9C8361E05}" type="slidenum">
              <a:rPr lang="pt-PT"/>
              <a:pPr>
                <a:defRPr/>
              </a:pPr>
              <a:t>‹#›</a:t>
            </a:fld>
            <a:endParaRPr lang="pt-PT"/>
          </a:p>
        </p:txBody>
      </p:sp>
    </p:spTree>
    <p:extLst>
      <p:ext uri="{BB962C8B-B14F-4D97-AF65-F5344CB8AC3E}">
        <p14:creationId xmlns:p14="http://schemas.microsoft.com/office/powerpoint/2010/main" val="2830428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pt-PT"/>
          </a:p>
        </p:txBody>
      </p:sp>
      <p:sp>
        <p:nvSpPr>
          <p:cNvPr id="3" name="Date Placeholder 3"/>
          <p:cNvSpPr>
            <a:spLocks noGrp="1"/>
          </p:cNvSpPr>
          <p:nvPr>
            <p:ph type="dt" sz="half" idx="10"/>
          </p:nvPr>
        </p:nvSpPr>
        <p:spPr/>
        <p:txBody>
          <a:bodyPr/>
          <a:lstStyle>
            <a:lvl1pPr>
              <a:defRPr/>
            </a:lvl1pPr>
          </a:lstStyle>
          <a:p>
            <a:pPr>
              <a:defRPr/>
            </a:pPr>
            <a:fld id="{0C02E230-C95A-4960-980F-04771927F063}" type="datetimeFigureOut">
              <a:rPr lang="pt-PT"/>
              <a:pPr>
                <a:defRPr/>
              </a:pPr>
              <a:t>04-10-2012</a:t>
            </a:fld>
            <a:endParaRPr lang="pt-PT"/>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pPr>
              <a:defRPr/>
            </a:pPr>
            <a:fld id="{7231B357-458A-4E70-AC4B-485700B8E58E}" type="slidenum">
              <a:rPr lang="pt-PT"/>
              <a:pPr>
                <a:defRPr/>
              </a:pPr>
              <a:t>‹#›</a:t>
            </a:fld>
            <a:endParaRPr lang="pt-PT"/>
          </a:p>
        </p:txBody>
      </p:sp>
    </p:spTree>
    <p:extLst>
      <p:ext uri="{BB962C8B-B14F-4D97-AF65-F5344CB8AC3E}">
        <p14:creationId xmlns:p14="http://schemas.microsoft.com/office/powerpoint/2010/main" val="309473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79EB59E-A8E6-40E3-B6E4-3CCD52C54A5E}" type="datetimeFigureOut">
              <a:rPr lang="pt-PT"/>
              <a:pPr>
                <a:defRPr/>
              </a:pPr>
              <a:t>04-10-2012</a:t>
            </a:fld>
            <a:endParaRPr lang="pt-PT"/>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pPr>
              <a:defRPr/>
            </a:pPr>
            <a:fld id="{0A10E9EE-99AD-493F-8D72-1106998266FC}" type="slidenum">
              <a:rPr lang="pt-PT"/>
              <a:pPr>
                <a:defRPr/>
              </a:pPr>
              <a:t>‹#›</a:t>
            </a:fld>
            <a:endParaRPr lang="pt-PT"/>
          </a:p>
        </p:txBody>
      </p:sp>
    </p:spTree>
    <p:extLst>
      <p:ext uri="{BB962C8B-B14F-4D97-AF65-F5344CB8AC3E}">
        <p14:creationId xmlns:p14="http://schemas.microsoft.com/office/powerpoint/2010/main" val="2144607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pt-P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53991EF-8F84-40ED-A083-8C17F3083C20}" type="datetimeFigureOut">
              <a:rPr lang="pt-PT"/>
              <a:pPr>
                <a:defRPr/>
              </a:pPr>
              <a:t>04-10-2012</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D5A182E7-72AC-4266-A214-4DA694AB343C}" type="slidenum">
              <a:rPr lang="pt-PT"/>
              <a:pPr>
                <a:defRPr/>
              </a:pPr>
              <a:t>‹#›</a:t>
            </a:fld>
            <a:endParaRPr lang="pt-PT"/>
          </a:p>
        </p:txBody>
      </p:sp>
    </p:spTree>
    <p:extLst>
      <p:ext uri="{BB962C8B-B14F-4D97-AF65-F5344CB8AC3E}">
        <p14:creationId xmlns:p14="http://schemas.microsoft.com/office/powerpoint/2010/main" val="23442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pt-PT"/>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F110BB1-A2CD-4968-8797-16CDDDFEC9E5}" type="datetimeFigureOut">
              <a:rPr lang="pt-PT"/>
              <a:pPr>
                <a:defRPr/>
              </a:pPr>
              <a:t>04-10-2012</a:t>
            </a:fld>
            <a:endParaRPr lang="pt-PT"/>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51A03C8F-D942-48DE-9B37-EC54AB237F0C}" type="slidenum">
              <a:rPr lang="pt-PT"/>
              <a:pPr>
                <a:defRPr/>
              </a:pPr>
              <a:t>‹#›</a:t>
            </a:fld>
            <a:endParaRPr lang="pt-PT"/>
          </a:p>
        </p:txBody>
      </p:sp>
    </p:spTree>
    <p:extLst>
      <p:ext uri="{BB962C8B-B14F-4D97-AF65-F5344CB8AC3E}">
        <p14:creationId xmlns:p14="http://schemas.microsoft.com/office/powerpoint/2010/main" val="3019382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pt-PT"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pt-PT"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0288397-166F-4E98-AA68-94572E989814}" type="datetimeFigureOut">
              <a:rPr lang="pt-PT"/>
              <a:pPr>
                <a:defRPr/>
              </a:pPr>
              <a:t>04-10-2012</a:t>
            </a:fld>
            <a:endParaRPr lang="pt-P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PT"/>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7FF071C-6359-4E05-8B3D-94B4B3CE3D9F}"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8.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upo 11"/>
          <p:cNvGrpSpPr>
            <a:grpSpLocks/>
          </p:cNvGrpSpPr>
          <p:nvPr/>
        </p:nvGrpSpPr>
        <p:grpSpPr bwMode="auto">
          <a:xfrm>
            <a:off x="0" y="6021388"/>
            <a:ext cx="9144000" cy="828675"/>
            <a:chOff x="0" y="6021288"/>
            <a:chExt cx="9144000" cy="828675"/>
          </a:xfrm>
        </p:grpSpPr>
        <p:pic>
          <p:nvPicPr>
            <p:cNvPr id="2053" name="Picture 15"/>
            <p:cNvPicPr>
              <a:picLocks noChangeAspect="1" noChangeArrowheads="1"/>
            </p:cNvPicPr>
            <p:nvPr/>
          </p:nvPicPr>
          <p:blipFill>
            <a:blip r:embed="rId2">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6" descr="Kenya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8" descr="European Commi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7" descr="African-Un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descr="BRAGMA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9" descr="EAM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21" descr="7f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051" name="CaixaDeTexto 6"/>
          <p:cNvSpPr txBox="1">
            <a:spLocks noChangeArrowheads="1"/>
          </p:cNvSpPr>
          <p:nvPr/>
        </p:nvSpPr>
        <p:spPr bwMode="auto">
          <a:xfrm>
            <a:off x="251521" y="2420938"/>
            <a:ext cx="8568952"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3600" b="1" dirty="0" smtClean="0"/>
              <a:t>Marine and Coastal Areas Baseline Study</a:t>
            </a:r>
          </a:p>
          <a:p>
            <a:pPr algn="ctr" eaLnBrk="1" hangingPunct="1"/>
            <a:r>
              <a:rPr lang="en-GB" sz="2400" dirty="0" smtClean="0"/>
              <a:t>The Consultation process: Cross Cutting Issues and Remaining Gaps</a:t>
            </a:r>
          </a:p>
          <a:p>
            <a:pPr algn="ctr" eaLnBrk="1" hangingPunct="1"/>
            <a:endParaRPr lang="en-GB" sz="2400" dirty="0" smtClean="0"/>
          </a:p>
          <a:p>
            <a:pPr algn="ctr" eaLnBrk="1" hangingPunct="1"/>
            <a:r>
              <a:rPr lang="en-US" sz="1600" dirty="0" smtClean="0">
                <a:latin typeface="Calibri" pitchFamily="34" charset="0"/>
              </a:rPr>
              <a:t>Lucy Scott &amp; Winfried Wiedemeyer</a:t>
            </a:r>
            <a:endParaRPr lang="en-US" sz="1600" dirty="0">
              <a:latin typeface="Calibri" pitchFamily="34" charset="0"/>
            </a:endParaRPr>
          </a:p>
        </p:txBody>
      </p:sp>
      <p:pic>
        <p:nvPicPr>
          <p:cNvPr id="2052" name="Imagem 11" descr="Cartaz&amp;Banner-03.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
        <p:nvSpPr>
          <p:cNvPr id="12" name="TextBox 11"/>
          <p:cNvSpPr txBox="1"/>
          <p:nvPr/>
        </p:nvSpPr>
        <p:spPr>
          <a:xfrm>
            <a:off x="107504" y="1731580"/>
            <a:ext cx="8895209" cy="3416320"/>
          </a:xfrm>
          <a:prstGeom prst="rect">
            <a:avLst/>
          </a:prstGeom>
          <a:noFill/>
        </p:spPr>
        <p:txBody>
          <a:bodyPr wrap="square" rtlCol="0">
            <a:spAutoFit/>
          </a:bodyPr>
          <a:lstStyle/>
          <a:p>
            <a:pPr marL="457200" lvl="0" indent="-457200">
              <a:buFont typeface="+mj-lt"/>
              <a:buAutoNum type="arabicPeriod" startAt="4"/>
            </a:pPr>
            <a:r>
              <a:rPr lang="en-GB" sz="2400" dirty="0">
                <a:latin typeface="Arial Narrow" pitchFamily="34" charset="0"/>
              </a:rPr>
              <a:t>The language of </a:t>
            </a:r>
            <a:r>
              <a:rPr lang="en-GB" sz="2400" dirty="0" smtClean="0">
                <a:latin typeface="Arial Narrow" pitchFamily="34" charset="0"/>
              </a:rPr>
              <a:t>the current document </a:t>
            </a:r>
            <a:r>
              <a:rPr lang="en-GB" sz="2400" dirty="0">
                <a:latin typeface="Arial Narrow" pitchFamily="34" charset="0"/>
              </a:rPr>
              <a:t>is precise, yet simple enough to be understood by decision makers and donors rather than only by EO scientists and technicians. There are however still a few technical terms that would need to be clarified better.</a:t>
            </a:r>
            <a:endParaRPr lang="de-DE" sz="2400" dirty="0">
              <a:latin typeface="Arial Narrow" pitchFamily="34" charset="0"/>
            </a:endParaRPr>
          </a:p>
          <a:p>
            <a:pPr marL="457200" lvl="0" indent="-457200">
              <a:buFont typeface="+mj-lt"/>
              <a:buAutoNum type="arabicPeriod" startAt="4"/>
              <a:tabLst>
                <a:tab pos="8694738" algn="r"/>
              </a:tabLst>
            </a:pPr>
            <a:r>
              <a:rPr lang="en-GB" sz="2400" dirty="0">
                <a:latin typeface="Arial Narrow" pitchFamily="34" charset="0"/>
              </a:rPr>
              <a:t>The </a:t>
            </a:r>
            <a:r>
              <a:rPr lang="en-GB" sz="2400" dirty="0" smtClean="0">
                <a:latin typeface="Arial Narrow" pitchFamily="34" charset="0"/>
              </a:rPr>
              <a:t>document is </a:t>
            </a:r>
            <a:r>
              <a:rPr lang="en-GB" sz="2400" dirty="0">
                <a:latin typeface="Arial Narrow" pitchFamily="34" charset="0"/>
              </a:rPr>
              <a:t>still in several parts not sufficiently specific regarding the Coastal and Marine Areas theme and regarding the specific development issues a that are of interest and pertinent to African coastal and marine planners, managers and decision makers </a:t>
            </a:r>
            <a:r>
              <a:rPr lang="en-GB" sz="2400" dirty="0" smtClean="0">
                <a:latin typeface="Arial Narrow" pitchFamily="34" charset="0"/>
              </a:rPr>
              <a:t>at local</a:t>
            </a:r>
            <a:r>
              <a:rPr lang="en-GB" sz="2400" dirty="0">
                <a:latin typeface="Arial Narrow" pitchFamily="34" charset="0"/>
              </a:rPr>
              <a:t>, national, regional and continental levels</a:t>
            </a:r>
            <a:r>
              <a:rPr lang="en-GB" sz="2400" dirty="0" smtClean="0">
                <a:latin typeface="Arial Narrow" pitchFamily="34" charset="0"/>
              </a:rPr>
              <a:t>.	</a:t>
            </a:r>
            <a:r>
              <a:rPr lang="en-GB" sz="1000" dirty="0">
                <a:solidFill>
                  <a:prstClr val="black"/>
                </a:solidFill>
                <a:latin typeface="Arial Narrow" pitchFamily="34" charset="0"/>
                <a:ea typeface="Times New Roman"/>
                <a:cs typeface="Calibri"/>
              </a:rPr>
              <a:t> </a:t>
            </a:r>
            <a:r>
              <a:rPr lang="en-GB" sz="1000" dirty="0" smtClean="0">
                <a:solidFill>
                  <a:prstClr val="black"/>
                </a:solidFill>
                <a:latin typeface="Arial Narrow" pitchFamily="34" charset="0"/>
                <a:ea typeface="Times New Roman"/>
                <a:cs typeface="Calibri"/>
              </a:rPr>
              <a:t>2011WS</a:t>
            </a:r>
            <a:r>
              <a:rPr lang="en-GB" sz="1000" dirty="0">
                <a:solidFill>
                  <a:prstClr val="black"/>
                </a:solidFill>
                <a:latin typeface="Arial Narrow" pitchFamily="34" charset="0"/>
                <a:ea typeface="Times New Roman"/>
                <a:cs typeface="Calibri"/>
              </a:rPr>
              <a:t>, WW, LS</a:t>
            </a:r>
            <a:endParaRPr lang="de-DE" sz="2400" dirty="0">
              <a:latin typeface="Arial Narrow" pitchFamily="34" charset="0"/>
            </a:endParaRPr>
          </a:p>
        </p:txBody>
      </p:sp>
      <p:sp>
        <p:nvSpPr>
          <p:cNvPr id="14" name="TextBox 13"/>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Tree>
    <p:extLst>
      <p:ext uri="{BB962C8B-B14F-4D97-AF65-F5344CB8AC3E}">
        <p14:creationId xmlns:p14="http://schemas.microsoft.com/office/powerpoint/2010/main" val="1739593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4" name="TextBox 13"/>
          <p:cNvSpPr txBox="1"/>
          <p:nvPr/>
        </p:nvSpPr>
        <p:spPr>
          <a:xfrm>
            <a:off x="107504" y="1988840"/>
            <a:ext cx="8895209" cy="3200876"/>
          </a:xfrm>
          <a:prstGeom prst="rect">
            <a:avLst/>
          </a:prstGeom>
          <a:noFill/>
        </p:spPr>
        <p:txBody>
          <a:bodyPr wrap="square" rtlCol="0">
            <a:spAutoFit/>
          </a:bodyPr>
          <a:lstStyle/>
          <a:p>
            <a:pPr marL="457200" lvl="0" indent="-457200">
              <a:buFont typeface="+mj-lt"/>
              <a:buAutoNum type="arabicPeriod" startAt="6"/>
            </a:pPr>
            <a:r>
              <a:rPr lang="en-GB" sz="2400" dirty="0">
                <a:latin typeface="Arial Narrow" pitchFamily="34" charset="0"/>
              </a:rPr>
              <a:t>The current Marine and Coastal Areas chapter of the GMES Africa Baseline Study does sufficiently set up a context ensuring that the whole chain from data acquisition to EO information integration into decision making is covered.</a:t>
            </a:r>
            <a:endParaRPr lang="de-DE" sz="2400" dirty="0">
              <a:latin typeface="Arial Narrow" pitchFamily="34" charset="0"/>
            </a:endParaRPr>
          </a:p>
          <a:p>
            <a:pPr marL="457200" lvl="0" indent="-457200">
              <a:buFont typeface="+mj-lt"/>
              <a:buAutoNum type="arabicPeriod" startAt="6"/>
            </a:pPr>
            <a:r>
              <a:rPr lang="en-GB" sz="2400" dirty="0">
                <a:latin typeface="Arial Narrow" pitchFamily="34" charset="0"/>
              </a:rPr>
              <a:t>The current Marine and Coastal Areas chapter of the GMES Africa Baseline Study does provide for sufficient awareness building actions on the availability of specific multi-scale EO data and information for decision making</a:t>
            </a:r>
            <a:r>
              <a:rPr lang="en-GB" sz="2400" dirty="0" smtClean="0">
                <a:latin typeface="Arial Narrow" pitchFamily="34" charset="0"/>
              </a:rPr>
              <a:t>.</a:t>
            </a:r>
          </a:p>
          <a:p>
            <a:pPr lvl="0" algn="r"/>
            <a:r>
              <a:rPr lang="en-GB" sz="1000" dirty="0" smtClean="0">
                <a:latin typeface="Arial Narrow" pitchFamily="34" charset="0"/>
                <a:ea typeface="Times New Roman"/>
                <a:cs typeface="Calibri"/>
              </a:rPr>
              <a:t>2011WS</a:t>
            </a:r>
            <a:r>
              <a:rPr lang="en-GB" sz="1000" dirty="0">
                <a:latin typeface="Arial Narrow" pitchFamily="34" charset="0"/>
                <a:ea typeface="Times New Roman"/>
                <a:cs typeface="Calibri"/>
              </a:rPr>
              <a:t>, WW, LS</a:t>
            </a:r>
            <a:endParaRPr lang="de-DE" sz="1000" dirty="0">
              <a:latin typeface="Arial Narrow" pitchFamily="34" charset="0"/>
            </a:endParaRPr>
          </a:p>
        </p:txBody>
      </p:sp>
      <p:sp>
        <p:nvSpPr>
          <p:cNvPr id="15" name="TextBox 14"/>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Tree>
    <p:extLst>
      <p:ext uri="{BB962C8B-B14F-4D97-AF65-F5344CB8AC3E}">
        <p14:creationId xmlns:p14="http://schemas.microsoft.com/office/powerpoint/2010/main" val="2427034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4" name="TextBox 13"/>
          <p:cNvSpPr txBox="1"/>
          <p:nvPr/>
        </p:nvSpPr>
        <p:spPr>
          <a:xfrm>
            <a:off x="179512" y="2125593"/>
            <a:ext cx="8823201" cy="3031599"/>
          </a:xfrm>
          <a:prstGeom prst="rect">
            <a:avLst/>
          </a:prstGeom>
          <a:noFill/>
        </p:spPr>
        <p:txBody>
          <a:bodyPr wrap="square" rtlCol="0">
            <a:spAutoFit/>
          </a:bodyPr>
          <a:lstStyle/>
          <a:p>
            <a:pPr marL="457200" lvl="0" indent="-457200">
              <a:buFont typeface="+mj-lt"/>
              <a:buAutoNum type="arabicPeriod" startAt="8"/>
            </a:pPr>
            <a:r>
              <a:rPr lang="en-GB" sz="2800" dirty="0" smtClean="0">
                <a:latin typeface="Arial Narrow" pitchFamily="34" charset="0"/>
              </a:rPr>
              <a:t>The document lacks </a:t>
            </a:r>
            <a:r>
              <a:rPr lang="en-GB" sz="2800" dirty="0">
                <a:latin typeface="Arial Narrow" pitchFamily="34" charset="0"/>
              </a:rPr>
              <a:t>the description of actions reaching the point of clear demonstrability of the benefits of </a:t>
            </a:r>
            <a:r>
              <a:rPr lang="en-GB" sz="2800" dirty="0" smtClean="0">
                <a:latin typeface="Arial Narrow" pitchFamily="34" charset="0"/>
              </a:rPr>
              <a:t>integrating EO </a:t>
            </a:r>
            <a:r>
              <a:rPr lang="en-GB" sz="2800" dirty="0">
                <a:latin typeface="Arial Narrow" pitchFamily="34" charset="0"/>
              </a:rPr>
              <a:t>information into decision making. It would be advisable to make use of a few (practical) examples to demonstrate </a:t>
            </a:r>
            <a:r>
              <a:rPr lang="en-GB" sz="2800" dirty="0" smtClean="0">
                <a:latin typeface="Arial Narrow" pitchFamily="34" charset="0"/>
              </a:rPr>
              <a:t>real EO benefits to </a:t>
            </a:r>
            <a:r>
              <a:rPr lang="en-GB" sz="2800" dirty="0">
                <a:latin typeface="Arial Narrow" pitchFamily="34" charset="0"/>
              </a:rPr>
              <a:t>coastal and marine planners, managers and decision </a:t>
            </a:r>
            <a:r>
              <a:rPr lang="en-GB" sz="2800" dirty="0" smtClean="0">
                <a:latin typeface="Arial Narrow" pitchFamily="34" charset="0"/>
              </a:rPr>
              <a:t>makers through …</a:t>
            </a:r>
            <a:endParaRPr lang="de-DE" sz="2800" dirty="0">
              <a:latin typeface="Arial Narrow" pitchFamily="34" charset="0"/>
            </a:endParaRPr>
          </a:p>
          <a:p>
            <a:pPr lvl="0" algn="r"/>
            <a:r>
              <a:rPr lang="en-GB" sz="2300" dirty="0" smtClean="0">
                <a:latin typeface="Arial Narrow" pitchFamily="34" charset="0"/>
              </a:rPr>
              <a:t>	</a:t>
            </a:r>
            <a:r>
              <a:rPr lang="en-GB" sz="1000" dirty="0" smtClean="0">
                <a:solidFill>
                  <a:prstClr val="black"/>
                </a:solidFill>
                <a:latin typeface="Arial Narrow" pitchFamily="34" charset="0"/>
                <a:ea typeface="Times New Roman"/>
                <a:cs typeface="Calibri"/>
              </a:rPr>
              <a:t> 2011WS</a:t>
            </a:r>
            <a:r>
              <a:rPr lang="en-GB" sz="1000" dirty="0">
                <a:solidFill>
                  <a:prstClr val="black"/>
                </a:solidFill>
                <a:latin typeface="Arial Narrow" pitchFamily="34" charset="0"/>
                <a:ea typeface="Times New Roman"/>
                <a:cs typeface="Calibri"/>
              </a:rPr>
              <a:t>, WW, LS</a:t>
            </a:r>
            <a:endParaRPr lang="de-DE" sz="2300" dirty="0">
              <a:latin typeface="Arial Narrow" pitchFamily="34" charset="0"/>
            </a:endParaRPr>
          </a:p>
        </p:txBody>
      </p:sp>
      <p:sp>
        <p:nvSpPr>
          <p:cNvPr id="15" name="TextBox 14"/>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Tree>
    <p:extLst>
      <p:ext uri="{BB962C8B-B14F-4D97-AF65-F5344CB8AC3E}">
        <p14:creationId xmlns:p14="http://schemas.microsoft.com/office/powerpoint/2010/main" val="259923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4" name="TextBox 13"/>
          <p:cNvSpPr txBox="1"/>
          <p:nvPr/>
        </p:nvSpPr>
        <p:spPr>
          <a:xfrm>
            <a:off x="179512" y="1894180"/>
            <a:ext cx="8823201" cy="3277820"/>
          </a:xfrm>
          <a:prstGeom prst="rect">
            <a:avLst/>
          </a:prstGeom>
          <a:noFill/>
        </p:spPr>
        <p:txBody>
          <a:bodyPr wrap="square" rtlCol="0">
            <a:spAutoFit/>
          </a:bodyPr>
          <a:lstStyle/>
          <a:p>
            <a:pPr marL="457200" lvl="0" indent="-457200">
              <a:spcAft>
                <a:spcPts val="600"/>
              </a:spcAft>
              <a:buFont typeface="+mj-lt"/>
              <a:buAutoNum type="arabicPeriod" startAt="8"/>
            </a:pPr>
            <a:r>
              <a:rPr lang="en-GB" sz="1400" dirty="0" smtClean="0">
                <a:latin typeface="Arial Narrow" pitchFamily="34" charset="0"/>
              </a:rPr>
              <a:t>(ctd.) … demonstrate </a:t>
            </a:r>
            <a:r>
              <a:rPr lang="en-GB" sz="1400" dirty="0" smtClean="0">
                <a:latin typeface="Arial Narrow" pitchFamily="34" charset="0"/>
              </a:rPr>
              <a:t>real EO benefits to </a:t>
            </a:r>
            <a:r>
              <a:rPr lang="en-GB" sz="1400" dirty="0">
                <a:latin typeface="Arial Narrow" pitchFamily="34" charset="0"/>
              </a:rPr>
              <a:t>coastal and marine planners, managers and decision </a:t>
            </a:r>
            <a:r>
              <a:rPr lang="en-GB" sz="1400" dirty="0" smtClean="0">
                <a:latin typeface="Arial Narrow" pitchFamily="34" charset="0"/>
              </a:rPr>
              <a:t>makers through …</a:t>
            </a:r>
            <a:endParaRPr lang="de-DE" sz="1400" dirty="0">
              <a:latin typeface="Arial Narrow" pitchFamily="34" charset="0"/>
            </a:endParaRPr>
          </a:p>
          <a:p>
            <a:pPr marL="800100" lvl="1" indent="-342900">
              <a:spcAft>
                <a:spcPts val="600"/>
              </a:spcAft>
              <a:buFont typeface="Arial" pitchFamily="34" charset="0"/>
              <a:buChar char="•"/>
            </a:pPr>
            <a:r>
              <a:rPr lang="en-GB" sz="2800" dirty="0">
                <a:latin typeface="Arial Narrow" pitchFamily="34" charset="0"/>
              </a:rPr>
              <a:t>The</a:t>
            </a:r>
            <a:r>
              <a:rPr lang="en-GB" sz="2600" dirty="0">
                <a:latin typeface="Arial Narrow" pitchFamily="34" charset="0"/>
              </a:rPr>
              <a:t> </a:t>
            </a:r>
            <a:r>
              <a:rPr lang="en-GB" sz="2800" dirty="0">
                <a:latin typeface="Arial Narrow" pitchFamily="34" charset="0"/>
              </a:rPr>
              <a:t>demonstration of practical use, </a:t>
            </a:r>
            <a:r>
              <a:rPr lang="en-GB" sz="2800" dirty="0" smtClean="0">
                <a:latin typeface="Arial Narrow" pitchFamily="34" charset="0"/>
              </a:rPr>
              <a:t>possibly in </a:t>
            </a:r>
            <a:r>
              <a:rPr lang="en-GB" sz="2800" dirty="0">
                <a:latin typeface="Arial Narrow" pitchFamily="34" charset="0"/>
              </a:rPr>
              <a:t>comparison to other methods of </a:t>
            </a:r>
            <a:r>
              <a:rPr lang="en-GB" sz="2800" dirty="0" smtClean="0">
                <a:latin typeface="Arial Narrow" pitchFamily="34" charset="0"/>
              </a:rPr>
              <a:t>EO data acquisition </a:t>
            </a:r>
            <a:r>
              <a:rPr lang="en-GB" sz="2800" dirty="0">
                <a:latin typeface="Arial Narrow" pitchFamily="34" charset="0"/>
              </a:rPr>
              <a:t>and/ or monitoring will be </a:t>
            </a:r>
            <a:r>
              <a:rPr lang="en-GB" sz="2800" dirty="0" smtClean="0">
                <a:latin typeface="Arial Narrow" pitchFamily="34" charset="0"/>
              </a:rPr>
              <a:t>... </a:t>
            </a:r>
            <a:r>
              <a:rPr lang="en-GB" sz="2800" dirty="0">
                <a:latin typeface="Arial Narrow" pitchFamily="34" charset="0"/>
              </a:rPr>
              <a:t>Those </a:t>
            </a:r>
            <a:r>
              <a:rPr lang="en-GB" sz="2800" dirty="0" smtClean="0">
                <a:latin typeface="Arial Narrow" pitchFamily="34" charset="0"/>
              </a:rPr>
              <a:t>practical uses </a:t>
            </a:r>
            <a:r>
              <a:rPr lang="en-GB" sz="2800" dirty="0">
                <a:latin typeface="Arial Narrow" pitchFamily="34" charset="0"/>
              </a:rPr>
              <a:t>need to be </a:t>
            </a:r>
            <a:r>
              <a:rPr lang="en-GB" sz="2800" dirty="0" smtClean="0">
                <a:latin typeface="Arial Narrow" pitchFamily="34" charset="0"/>
              </a:rPr>
              <a:t>in </a:t>
            </a:r>
            <a:r>
              <a:rPr lang="en-GB" sz="2800" dirty="0">
                <a:latin typeface="Arial Narrow" pitchFamily="34" charset="0"/>
              </a:rPr>
              <a:t>the </a:t>
            </a:r>
            <a:r>
              <a:rPr lang="en-GB" sz="2800" dirty="0" smtClean="0">
                <a:latin typeface="Arial Narrow" pitchFamily="34" charset="0"/>
              </a:rPr>
              <a:t>text.</a:t>
            </a:r>
            <a:endParaRPr lang="de-DE" sz="2800" dirty="0">
              <a:latin typeface="Arial Narrow" pitchFamily="34" charset="0"/>
            </a:endParaRPr>
          </a:p>
          <a:p>
            <a:pPr marL="800100" lvl="1" indent="-342900">
              <a:spcAft>
                <a:spcPts val="600"/>
              </a:spcAft>
              <a:buFont typeface="Arial" pitchFamily="34" charset="0"/>
              <a:buChar char="•"/>
              <a:tabLst>
                <a:tab pos="8607425" algn="r"/>
              </a:tabLst>
            </a:pPr>
            <a:r>
              <a:rPr lang="en-GB" sz="2800" dirty="0">
                <a:latin typeface="Arial Narrow" pitchFamily="34" charset="0"/>
              </a:rPr>
              <a:t>Connected to this aspect, the current </a:t>
            </a:r>
            <a:r>
              <a:rPr lang="en-GB" sz="2800" dirty="0" smtClean="0">
                <a:latin typeface="Arial Narrow" pitchFamily="34" charset="0"/>
              </a:rPr>
              <a:t>document does </a:t>
            </a:r>
            <a:r>
              <a:rPr lang="en-GB" sz="2800" dirty="0">
                <a:latin typeface="Arial Narrow" pitchFamily="34" charset="0"/>
              </a:rPr>
              <a:t>not yet specifically identify and does not adapt to actual decision-making user groups at different geographical scales </a:t>
            </a:r>
            <a:r>
              <a:rPr lang="en-GB" sz="2800" dirty="0" smtClean="0">
                <a:latin typeface="Arial Narrow" pitchFamily="34" charset="0"/>
              </a:rPr>
              <a:t>…</a:t>
            </a:r>
          </a:p>
          <a:p>
            <a:pPr lvl="1">
              <a:spcAft>
                <a:spcPts val="600"/>
              </a:spcAft>
              <a:tabLst>
                <a:tab pos="8607425" algn="r"/>
              </a:tabLst>
            </a:pPr>
            <a:r>
              <a:rPr lang="en-GB" sz="1000" dirty="0" smtClean="0">
                <a:latin typeface="Arial Narrow" pitchFamily="34" charset="0"/>
              </a:rPr>
              <a:t>	</a:t>
            </a:r>
            <a:r>
              <a:rPr lang="en-GB" sz="1000" dirty="0">
                <a:solidFill>
                  <a:prstClr val="black"/>
                </a:solidFill>
                <a:latin typeface="Arial Narrow" pitchFamily="34" charset="0"/>
                <a:ea typeface="Times New Roman"/>
                <a:cs typeface="Calibri"/>
              </a:rPr>
              <a:t> </a:t>
            </a:r>
            <a:r>
              <a:rPr lang="en-GB" sz="1000" dirty="0" smtClean="0">
                <a:solidFill>
                  <a:prstClr val="black"/>
                </a:solidFill>
                <a:latin typeface="Arial Narrow" pitchFamily="34" charset="0"/>
                <a:ea typeface="Times New Roman"/>
                <a:cs typeface="Calibri"/>
              </a:rPr>
              <a:t>2011WS</a:t>
            </a:r>
            <a:r>
              <a:rPr lang="en-GB" sz="1000" dirty="0">
                <a:solidFill>
                  <a:prstClr val="black"/>
                </a:solidFill>
                <a:latin typeface="Arial Narrow" pitchFamily="34" charset="0"/>
                <a:ea typeface="Times New Roman"/>
                <a:cs typeface="Calibri"/>
              </a:rPr>
              <a:t>, WW, LS</a:t>
            </a:r>
            <a:endParaRPr lang="de-DE" sz="1000" dirty="0">
              <a:latin typeface="Arial Narrow" pitchFamily="34" charset="0"/>
            </a:endParaRPr>
          </a:p>
        </p:txBody>
      </p:sp>
      <p:sp>
        <p:nvSpPr>
          <p:cNvPr id="15" name="TextBox 14"/>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Tree>
    <p:extLst>
      <p:ext uri="{BB962C8B-B14F-4D97-AF65-F5344CB8AC3E}">
        <p14:creationId xmlns:p14="http://schemas.microsoft.com/office/powerpoint/2010/main" val="2976357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3" name="TextBox 12"/>
          <p:cNvSpPr txBox="1"/>
          <p:nvPr/>
        </p:nvSpPr>
        <p:spPr>
          <a:xfrm>
            <a:off x="179512" y="2060848"/>
            <a:ext cx="8823201" cy="2985433"/>
          </a:xfrm>
          <a:prstGeom prst="rect">
            <a:avLst/>
          </a:prstGeom>
          <a:noFill/>
        </p:spPr>
        <p:txBody>
          <a:bodyPr wrap="square" rtlCol="0">
            <a:spAutoFit/>
          </a:bodyPr>
          <a:lstStyle/>
          <a:p>
            <a:pPr marL="457200" lvl="0" indent="-457200">
              <a:spcAft>
                <a:spcPts val="1200"/>
              </a:spcAft>
              <a:buFont typeface="+mj-lt"/>
              <a:buAutoNum type="arabicPeriod" startAt="9"/>
            </a:pPr>
            <a:r>
              <a:rPr lang="en-GB" sz="2400" dirty="0">
                <a:latin typeface="Arial Narrow" pitchFamily="34" charset="0"/>
              </a:rPr>
              <a:t>The current Marine and Coastal Areas chapter of the GMES Africa Baseline Study does not yet provide for articulation, correlation and communication of the user community of coastal and marine planners, managers and decision makers between different geographic scales.</a:t>
            </a:r>
            <a:endParaRPr lang="de-DE" sz="2400" dirty="0">
              <a:latin typeface="Arial Narrow" pitchFamily="34" charset="0"/>
            </a:endParaRPr>
          </a:p>
          <a:p>
            <a:pPr marL="800100" lvl="1" indent="-342900">
              <a:buFont typeface="Arial" pitchFamily="34" charset="0"/>
              <a:buChar char="•"/>
            </a:pPr>
            <a:r>
              <a:rPr lang="en-GB" sz="2400" dirty="0">
                <a:latin typeface="Arial Narrow" pitchFamily="34" charset="0"/>
              </a:rPr>
              <a:t>In the intended GMES Africa Service Networks, communication of user groups will be equally important as communication between data providers and analysts</a:t>
            </a:r>
            <a:r>
              <a:rPr lang="en-GB" sz="2400" dirty="0" smtClean="0">
                <a:latin typeface="Arial Narrow" pitchFamily="34" charset="0"/>
              </a:rPr>
              <a:t>.</a:t>
            </a:r>
          </a:p>
          <a:p>
            <a:pPr lvl="1" algn="r"/>
            <a:r>
              <a:rPr lang="de-DE" sz="1000" dirty="0" smtClean="0">
                <a:latin typeface="Arial Narrow" pitchFamily="34" charset="0"/>
              </a:rPr>
              <a:t>2011WS</a:t>
            </a:r>
            <a:r>
              <a:rPr lang="de-DE" sz="1000" dirty="0">
                <a:latin typeface="Arial Narrow" pitchFamily="34" charset="0"/>
              </a:rPr>
              <a:t>, WW, LS</a:t>
            </a:r>
          </a:p>
        </p:txBody>
      </p:sp>
      <p:sp>
        <p:nvSpPr>
          <p:cNvPr id="14" name="TextBox 13"/>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Tree>
    <p:extLst>
      <p:ext uri="{BB962C8B-B14F-4D97-AF65-F5344CB8AC3E}">
        <p14:creationId xmlns:p14="http://schemas.microsoft.com/office/powerpoint/2010/main" val="1911834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3" name="TextBox 12"/>
          <p:cNvSpPr txBox="1"/>
          <p:nvPr/>
        </p:nvSpPr>
        <p:spPr>
          <a:xfrm>
            <a:off x="251520" y="1772816"/>
            <a:ext cx="8640960" cy="3724096"/>
          </a:xfrm>
          <a:prstGeom prst="rect">
            <a:avLst/>
          </a:prstGeom>
          <a:noFill/>
        </p:spPr>
        <p:txBody>
          <a:bodyPr wrap="square" rtlCol="0">
            <a:spAutoFit/>
          </a:bodyPr>
          <a:lstStyle/>
          <a:p>
            <a:pPr marL="457200" lvl="0" indent="-457200">
              <a:spcAft>
                <a:spcPts val="1200"/>
              </a:spcAft>
              <a:buFont typeface="+mj-lt"/>
              <a:buAutoNum type="arabicPeriod" startAt="10"/>
            </a:pPr>
            <a:r>
              <a:rPr lang="en-GB" sz="2400" dirty="0">
                <a:latin typeface="Arial Narrow" pitchFamily="34" charset="0"/>
              </a:rPr>
              <a:t>The current Marine and Coastal Areas chapter of the GMES Africa Baseline Study does not yet clearly point out the benefits of EO support functions to development issues to stimulate investment/ fund mobilisation.</a:t>
            </a:r>
            <a:endParaRPr lang="de-DE" sz="2400" dirty="0">
              <a:latin typeface="Arial Narrow" pitchFamily="34" charset="0"/>
            </a:endParaRPr>
          </a:p>
          <a:p>
            <a:pPr marL="800100" lvl="1" indent="-342900">
              <a:buFont typeface="Arial" pitchFamily="34" charset="0"/>
              <a:buChar char="•"/>
            </a:pPr>
            <a:r>
              <a:rPr lang="en-GB" sz="2400" dirty="0">
                <a:latin typeface="Arial Narrow" pitchFamily="34" charset="0"/>
              </a:rPr>
              <a:t>In view of the current and future competitive environment of donor support, but also the current global economic crisis and the reduction of bilateral development funding, the comparative advantages and benefits in terms of cost efficiency need to be clearly pointed out, possibly using some examples of </a:t>
            </a:r>
            <a:r>
              <a:rPr lang="en-GB" sz="2400" dirty="0" smtClean="0">
                <a:latin typeface="Arial Narrow" pitchFamily="34" charset="0"/>
              </a:rPr>
              <a:t>cost-benefit </a:t>
            </a:r>
            <a:r>
              <a:rPr lang="en-GB" sz="2400" dirty="0">
                <a:latin typeface="Arial Narrow" pitchFamily="34" charset="0"/>
              </a:rPr>
              <a:t>analyses</a:t>
            </a:r>
            <a:r>
              <a:rPr lang="en-GB" sz="2400" dirty="0" smtClean="0">
                <a:latin typeface="Arial Narrow" pitchFamily="34" charset="0"/>
              </a:rPr>
              <a:t>.</a:t>
            </a:r>
          </a:p>
          <a:p>
            <a:pPr lvl="1" algn="r"/>
            <a:r>
              <a:rPr lang="de-DE" sz="1000" dirty="0" smtClean="0">
                <a:latin typeface="Arial Narrow" pitchFamily="34" charset="0"/>
              </a:rPr>
              <a:t>2011WS</a:t>
            </a:r>
            <a:r>
              <a:rPr lang="de-DE" sz="1000" dirty="0">
                <a:latin typeface="Arial Narrow" pitchFamily="34" charset="0"/>
              </a:rPr>
              <a:t>, WW, LS</a:t>
            </a:r>
          </a:p>
        </p:txBody>
      </p:sp>
      <p:sp>
        <p:nvSpPr>
          <p:cNvPr id="14" name="TextBox 13"/>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a:t>
            </a:r>
            <a:r>
              <a:rPr lang="en-GB" b="1" dirty="0" smtClean="0">
                <a:latin typeface="Arial Narrow" pitchFamily="34" charset="0"/>
              </a:rPr>
              <a:t>- </a:t>
            </a:r>
            <a:r>
              <a:rPr lang="en-GB" b="1" dirty="0" smtClean="0">
                <a:latin typeface="Arial Narrow" pitchFamily="34" charset="0"/>
              </a:rPr>
              <a:t>Content, Focus &amp; Intentions </a:t>
            </a:r>
          </a:p>
        </p:txBody>
      </p:sp>
    </p:spTree>
    <p:extLst>
      <p:ext uri="{BB962C8B-B14F-4D97-AF65-F5344CB8AC3E}">
        <p14:creationId xmlns:p14="http://schemas.microsoft.com/office/powerpoint/2010/main" val="227379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5496" y="1239143"/>
            <a:ext cx="8640960" cy="461665"/>
          </a:xfrm>
          <a:prstGeom prst="rect">
            <a:avLst/>
          </a:prstGeom>
          <a:noFill/>
        </p:spPr>
        <p:txBody>
          <a:bodyPr wrap="square" rtlCol="0">
            <a:spAutoFit/>
          </a:bodyPr>
          <a:lstStyle/>
          <a:p>
            <a:r>
              <a:rPr lang="en-GB" sz="2400" dirty="0" smtClean="0">
                <a:latin typeface="Arial Narrow" pitchFamily="34" charset="0"/>
              </a:rPr>
              <a:t>Conclusions and Way Ahead…</a:t>
            </a:r>
            <a:endParaRPr lang="de-DE" sz="2400" dirty="0">
              <a:latin typeface="Arial Narrow"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3505386576"/>
              </p:ext>
            </p:extLst>
          </p:nvPr>
        </p:nvGraphicFramePr>
        <p:xfrm>
          <a:off x="251520" y="1942688"/>
          <a:ext cx="8649594" cy="3718560"/>
        </p:xfrm>
        <a:graphic>
          <a:graphicData uri="http://schemas.openxmlformats.org/drawingml/2006/table">
            <a:tbl>
              <a:tblPr firstRow="1" bandRow="1">
                <a:tableStyleId>{5C22544A-7EE6-4342-B048-85BDC9FD1C3A}</a:tableStyleId>
              </a:tblPr>
              <a:tblGrid>
                <a:gridCol w="5040560"/>
                <a:gridCol w="3609034"/>
              </a:tblGrid>
              <a:tr h="370840">
                <a:tc>
                  <a:txBody>
                    <a:bodyPr/>
                    <a:lstStyle/>
                    <a:p>
                      <a:pPr algn="ctr"/>
                      <a:r>
                        <a:rPr lang="en-GB" sz="2000" dirty="0" smtClean="0"/>
                        <a:t>Identified Gaps &amp;</a:t>
                      </a:r>
                      <a:r>
                        <a:rPr lang="en-GB" sz="2000" baseline="0" dirty="0" smtClean="0"/>
                        <a:t> Room for Improvement</a:t>
                      </a:r>
                      <a:endParaRPr lang="de-DE" sz="2000" dirty="0"/>
                    </a:p>
                  </a:txBody>
                  <a:tcPr/>
                </a:tc>
                <a:tc>
                  <a:txBody>
                    <a:bodyPr/>
                    <a:lstStyle/>
                    <a:p>
                      <a:pPr algn="ctr"/>
                      <a:r>
                        <a:rPr lang="en-GB" sz="2000" dirty="0" smtClean="0"/>
                        <a:t>Approach / Solution / Action</a:t>
                      </a:r>
                      <a:endParaRPr lang="de-DE"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List</a:t>
                      </a:r>
                      <a:r>
                        <a:rPr lang="en-GB" sz="2000" baseline="0" dirty="0" smtClean="0"/>
                        <a:t> of acronyms; </a:t>
                      </a:r>
                      <a:r>
                        <a:rPr lang="en-GB" sz="2000" dirty="0" smtClean="0"/>
                        <a:t>Document</a:t>
                      </a:r>
                      <a:r>
                        <a:rPr lang="en-GB" sz="2000" baseline="0" dirty="0" smtClean="0"/>
                        <a:t> length; Some few technical terms need clarification; </a:t>
                      </a:r>
                      <a:endParaRPr lang="de-DE" sz="2000" dirty="0" smtClean="0"/>
                    </a:p>
                    <a:p>
                      <a:endParaRPr lang="en-GB" sz="2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Add acronyms list; Edit repetitive paragraphs; shorten and</a:t>
                      </a:r>
                      <a:r>
                        <a:rPr lang="en-GB" sz="2000" baseline="0" dirty="0" smtClean="0"/>
                        <a:t> make</a:t>
                      </a:r>
                      <a:r>
                        <a:rPr lang="en-GB" sz="2000" dirty="0" smtClean="0"/>
                        <a:t> more precise on M&amp;C Areas theme;</a:t>
                      </a:r>
                      <a:r>
                        <a:rPr lang="en-GB" sz="2000" baseline="0" dirty="0" smtClean="0"/>
                        <a:t> shorten </a:t>
                      </a:r>
                      <a:r>
                        <a:rPr lang="en-GB" sz="2000" dirty="0" smtClean="0"/>
                        <a:t>summary</a:t>
                      </a:r>
                      <a:endParaRPr lang="de-DE"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Document</a:t>
                      </a:r>
                      <a:r>
                        <a:rPr lang="en-GB" sz="2000" baseline="0" dirty="0" smtClean="0"/>
                        <a:t> not always sufficiently enough focussed on Marine and Coastal issues and aspects</a:t>
                      </a:r>
                      <a:endParaRPr lang="de-DE" sz="2000" dirty="0"/>
                    </a:p>
                  </a:txBody>
                  <a:tcPr/>
                </a:tc>
                <a:tc>
                  <a:txBody>
                    <a:bodyPr/>
                    <a:lstStyle/>
                    <a:p>
                      <a:r>
                        <a:rPr lang="en-GB" sz="2000" dirty="0" smtClean="0"/>
                        <a:t>Check for focus and possibly edit</a:t>
                      </a:r>
                      <a:r>
                        <a:rPr lang="en-GB" sz="2000" baseline="0" dirty="0" smtClean="0"/>
                        <a:t> for better focus</a:t>
                      </a:r>
                      <a:endParaRPr lang="de-DE" sz="2000" dirty="0"/>
                    </a:p>
                  </a:txBody>
                  <a:tcPr/>
                </a:tc>
              </a:tr>
              <a:tr h="370840">
                <a:tc>
                  <a:txBody>
                    <a:bodyPr/>
                    <a:lstStyle/>
                    <a:p>
                      <a:r>
                        <a:rPr lang="en-GB" sz="2000" dirty="0" smtClean="0"/>
                        <a:t>Insufficient </a:t>
                      </a:r>
                      <a:r>
                        <a:rPr lang="en-GB" sz="2000" baseline="0" dirty="0" smtClean="0"/>
                        <a:t>choice of practical examples to demonstrate clear benefits of EO to Marine and Coastal Planning and Management</a:t>
                      </a:r>
                      <a:endParaRPr lang="de-DE" sz="2000" dirty="0"/>
                    </a:p>
                  </a:txBody>
                  <a:tcPr/>
                </a:tc>
                <a:tc>
                  <a:txBody>
                    <a:bodyPr/>
                    <a:lstStyle/>
                    <a:p>
                      <a:r>
                        <a:rPr lang="en-GB" sz="2000" dirty="0" smtClean="0"/>
                        <a:t>Editing for practical examples, possibly in comparison to other methods</a:t>
                      </a:r>
                      <a:endParaRPr lang="de-DE" sz="2000" dirty="0"/>
                    </a:p>
                  </a:txBody>
                  <a:tcPr/>
                </a:tc>
              </a:tr>
            </a:tbl>
          </a:graphicData>
        </a:graphic>
      </p:graphicFrame>
    </p:spTree>
    <p:extLst>
      <p:ext uri="{BB962C8B-B14F-4D97-AF65-F5344CB8AC3E}">
        <p14:creationId xmlns:p14="http://schemas.microsoft.com/office/powerpoint/2010/main" val="794384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5496" y="1239143"/>
            <a:ext cx="8640960" cy="461665"/>
          </a:xfrm>
          <a:prstGeom prst="rect">
            <a:avLst/>
          </a:prstGeom>
          <a:noFill/>
        </p:spPr>
        <p:txBody>
          <a:bodyPr wrap="square" rtlCol="0">
            <a:spAutoFit/>
          </a:bodyPr>
          <a:lstStyle/>
          <a:p>
            <a:r>
              <a:rPr lang="en-GB" sz="2400" dirty="0" smtClean="0">
                <a:latin typeface="Arial Narrow" pitchFamily="34" charset="0"/>
              </a:rPr>
              <a:t>Conclusions and Way Ahead…</a:t>
            </a:r>
            <a:endParaRPr lang="de-DE" sz="2400" dirty="0">
              <a:latin typeface="Arial Narrow"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2503571379"/>
              </p:ext>
            </p:extLst>
          </p:nvPr>
        </p:nvGraphicFramePr>
        <p:xfrm>
          <a:off x="251520" y="1844824"/>
          <a:ext cx="8649594" cy="4023360"/>
        </p:xfrm>
        <a:graphic>
          <a:graphicData uri="http://schemas.openxmlformats.org/drawingml/2006/table">
            <a:tbl>
              <a:tblPr firstRow="1" bandRow="1">
                <a:tableStyleId>{5C22544A-7EE6-4342-B048-85BDC9FD1C3A}</a:tableStyleId>
              </a:tblPr>
              <a:tblGrid>
                <a:gridCol w="5040560"/>
                <a:gridCol w="3609034"/>
              </a:tblGrid>
              <a:tr h="370840">
                <a:tc>
                  <a:txBody>
                    <a:bodyPr/>
                    <a:lstStyle/>
                    <a:p>
                      <a:pPr algn="ctr"/>
                      <a:r>
                        <a:rPr lang="en-GB" sz="2000" dirty="0" smtClean="0"/>
                        <a:t>Identified Gaps &amp;</a:t>
                      </a:r>
                      <a:r>
                        <a:rPr lang="en-GB" sz="2000" baseline="0" dirty="0" smtClean="0"/>
                        <a:t> Room for Improvement</a:t>
                      </a:r>
                      <a:endParaRPr lang="de-DE" sz="2000" dirty="0"/>
                    </a:p>
                  </a:txBody>
                  <a:tcPr/>
                </a:tc>
                <a:tc>
                  <a:txBody>
                    <a:bodyPr/>
                    <a:lstStyle/>
                    <a:p>
                      <a:pPr algn="ctr"/>
                      <a:r>
                        <a:rPr lang="en-GB" sz="2000" dirty="0" smtClean="0"/>
                        <a:t>Approach / Solution / Action</a:t>
                      </a:r>
                      <a:endParaRPr lang="de-DE" sz="20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Insufficient </a:t>
                      </a:r>
                      <a:r>
                        <a:rPr lang="en-GB" sz="2000" baseline="0" dirty="0" smtClean="0"/>
                        <a:t>choice of practical examples to demonstrate benefits of EO to different levels and geographic scales of Marine and Coastal Planning and Management</a:t>
                      </a:r>
                      <a:endParaRPr lang="de-DE"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Choice</a:t>
                      </a:r>
                      <a:r>
                        <a:rPr lang="en-GB" sz="2000" baseline="0" dirty="0" smtClean="0"/>
                        <a:t> of practical examples and enhanced demonstration of benefits at specific management levels and geographic scales</a:t>
                      </a:r>
                      <a:endParaRPr lang="de-DE" sz="20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Insufficient coverage of communication and cooperation aspects between user groups of EO information in M&amp;C Areas</a:t>
                      </a:r>
                      <a:endParaRPr lang="de-DE" sz="2000" dirty="0"/>
                    </a:p>
                  </a:txBody>
                  <a:tcPr/>
                </a:tc>
                <a:tc>
                  <a:txBody>
                    <a:bodyPr/>
                    <a:lstStyle/>
                    <a:p>
                      <a:r>
                        <a:rPr lang="en-GB" sz="2000" dirty="0" smtClean="0"/>
                        <a:t>Enhanced</a:t>
                      </a:r>
                      <a:r>
                        <a:rPr lang="en-GB" sz="2000" baseline="0" dirty="0" smtClean="0"/>
                        <a:t> coverage of communication, cooperation and networking aspects</a:t>
                      </a:r>
                      <a:endParaRPr lang="de-DE" sz="2000" dirty="0"/>
                    </a:p>
                  </a:txBody>
                  <a:tcPr/>
                </a:tc>
              </a:tr>
              <a:tr h="370840">
                <a:tc>
                  <a:txBody>
                    <a:bodyPr/>
                    <a:lstStyle/>
                    <a:p>
                      <a:r>
                        <a:rPr lang="en-GB" sz="2000" dirty="0" smtClean="0"/>
                        <a:t>Insufficient clarity on effectiveness</a:t>
                      </a:r>
                      <a:r>
                        <a:rPr lang="en-GB" sz="2000" baseline="0" dirty="0" smtClean="0"/>
                        <a:t> and cost-efficiency of EO integration into M&amp;C Management to stimulate budgetary and financial commitments (domestic, IO, RO, etc.)</a:t>
                      </a:r>
                      <a:endParaRPr lang="de-DE" sz="2000" dirty="0"/>
                    </a:p>
                  </a:txBody>
                  <a:tcPr/>
                </a:tc>
                <a:tc>
                  <a:txBody>
                    <a:bodyPr/>
                    <a:lstStyle/>
                    <a:p>
                      <a:r>
                        <a:rPr lang="en-GB" sz="2000" dirty="0" smtClean="0"/>
                        <a:t>Editing and choice</a:t>
                      </a:r>
                      <a:r>
                        <a:rPr lang="en-GB" sz="2000" baseline="0" dirty="0" smtClean="0"/>
                        <a:t> of appropriate examples to demonstrate effectiveness and cost efficiency in the context of development</a:t>
                      </a:r>
                      <a:endParaRPr lang="de-DE" sz="2000" dirty="0"/>
                    </a:p>
                  </a:txBody>
                  <a:tcPr/>
                </a:tc>
              </a:tr>
            </a:tbl>
          </a:graphicData>
        </a:graphic>
      </p:graphicFrame>
    </p:spTree>
    <p:extLst>
      <p:ext uri="{BB962C8B-B14F-4D97-AF65-F5344CB8AC3E}">
        <p14:creationId xmlns:p14="http://schemas.microsoft.com/office/powerpoint/2010/main" val="1884128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5496" y="1239143"/>
            <a:ext cx="8640960" cy="461665"/>
          </a:xfrm>
          <a:prstGeom prst="rect">
            <a:avLst/>
          </a:prstGeom>
          <a:noFill/>
        </p:spPr>
        <p:txBody>
          <a:bodyPr wrap="square" rtlCol="0">
            <a:spAutoFit/>
          </a:bodyPr>
          <a:lstStyle/>
          <a:p>
            <a:r>
              <a:rPr lang="en-GB" sz="2400" dirty="0" smtClean="0">
                <a:latin typeface="Arial Narrow" pitchFamily="34" charset="0"/>
              </a:rPr>
              <a:t>Conclusions and Way Ahead …</a:t>
            </a:r>
            <a:endParaRPr lang="de-DE" sz="2400" dirty="0">
              <a:latin typeface="Arial Narrow" pitchFamily="34" charset="0"/>
            </a:endParaRPr>
          </a:p>
        </p:txBody>
      </p:sp>
      <p:sp>
        <p:nvSpPr>
          <p:cNvPr id="15" name="TextBox 14"/>
          <p:cNvSpPr txBox="1"/>
          <p:nvPr/>
        </p:nvSpPr>
        <p:spPr>
          <a:xfrm>
            <a:off x="251520" y="2533833"/>
            <a:ext cx="8640960" cy="1831271"/>
          </a:xfrm>
          <a:prstGeom prst="rect">
            <a:avLst/>
          </a:prstGeom>
          <a:noFill/>
        </p:spPr>
        <p:txBody>
          <a:bodyPr wrap="square" rtlCol="0">
            <a:spAutoFit/>
          </a:bodyPr>
          <a:lstStyle/>
          <a:p>
            <a:pPr>
              <a:spcAft>
                <a:spcPts val="600"/>
              </a:spcAft>
            </a:pPr>
            <a:r>
              <a:rPr lang="en-GB" sz="2800" dirty="0" smtClean="0">
                <a:latin typeface="Arial Narrow" pitchFamily="34" charset="0"/>
              </a:rPr>
              <a:t>The 1</a:t>
            </a:r>
            <a:r>
              <a:rPr lang="en-GB" sz="2800" baseline="30000" dirty="0" smtClean="0">
                <a:latin typeface="Arial Narrow" pitchFamily="34" charset="0"/>
              </a:rPr>
              <a:t>st</a:t>
            </a:r>
            <a:r>
              <a:rPr lang="en-GB" sz="2800" dirty="0" smtClean="0">
                <a:latin typeface="Arial Narrow" pitchFamily="34" charset="0"/>
              </a:rPr>
              <a:t> GMES &amp; Africa Marine and Coastal Areas Workshop will be asked to endorse the current 0-Technical-Draft of the Marine and Coastal Areas Chapter of the GMES &amp; Africa Baseline Study</a:t>
            </a:r>
          </a:p>
          <a:p>
            <a:pPr marL="742950" lvl="1" indent="-285750">
              <a:buFont typeface="Arial" pitchFamily="34" charset="0"/>
              <a:buChar char="•"/>
            </a:pPr>
            <a:r>
              <a:rPr lang="en-GB" sz="2400" dirty="0" smtClean="0">
                <a:latin typeface="Arial Narrow" pitchFamily="34" charset="0"/>
              </a:rPr>
              <a:t>Session 6, 10</a:t>
            </a:r>
            <a:r>
              <a:rPr lang="en-GB" sz="2400" baseline="30000" dirty="0" smtClean="0">
                <a:latin typeface="Arial Narrow" pitchFamily="34" charset="0"/>
              </a:rPr>
              <a:t>th</a:t>
            </a:r>
            <a:r>
              <a:rPr lang="en-GB" sz="2400" dirty="0" smtClean="0">
                <a:latin typeface="Arial Narrow" pitchFamily="34" charset="0"/>
              </a:rPr>
              <a:t> October 2012</a:t>
            </a:r>
          </a:p>
        </p:txBody>
      </p:sp>
      <p:sp>
        <p:nvSpPr>
          <p:cNvPr id="16" name="TextBox 15"/>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 The Way Ahead</a:t>
            </a:r>
          </a:p>
        </p:txBody>
      </p:sp>
    </p:spTree>
    <p:extLst>
      <p:ext uri="{BB962C8B-B14F-4D97-AF65-F5344CB8AC3E}">
        <p14:creationId xmlns:p14="http://schemas.microsoft.com/office/powerpoint/2010/main" val="3508857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5496" y="1239143"/>
            <a:ext cx="8640960" cy="461665"/>
          </a:xfrm>
          <a:prstGeom prst="rect">
            <a:avLst/>
          </a:prstGeom>
          <a:noFill/>
        </p:spPr>
        <p:txBody>
          <a:bodyPr wrap="square" rtlCol="0">
            <a:spAutoFit/>
          </a:bodyPr>
          <a:lstStyle/>
          <a:p>
            <a:r>
              <a:rPr lang="en-GB" sz="2400" dirty="0" smtClean="0">
                <a:latin typeface="Arial Narrow" pitchFamily="34" charset="0"/>
              </a:rPr>
              <a:t>Conclusions and Way Ahead…</a:t>
            </a:r>
            <a:endParaRPr lang="de-DE" sz="2400" dirty="0">
              <a:latin typeface="Arial Narrow" pitchFamily="34" charset="0"/>
            </a:endParaRPr>
          </a:p>
        </p:txBody>
      </p:sp>
      <p:sp>
        <p:nvSpPr>
          <p:cNvPr id="15" name="TextBox 14"/>
          <p:cNvSpPr txBox="1"/>
          <p:nvPr/>
        </p:nvSpPr>
        <p:spPr>
          <a:xfrm>
            <a:off x="179512" y="1772816"/>
            <a:ext cx="8640960" cy="3739485"/>
          </a:xfrm>
          <a:prstGeom prst="rect">
            <a:avLst/>
          </a:prstGeom>
          <a:noFill/>
        </p:spPr>
        <p:txBody>
          <a:bodyPr wrap="square" rtlCol="0">
            <a:spAutoFit/>
          </a:bodyPr>
          <a:lstStyle/>
          <a:p>
            <a:pPr>
              <a:spcAft>
                <a:spcPts val="600"/>
              </a:spcAft>
            </a:pPr>
            <a:r>
              <a:rPr lang="en-GB" sz="2800" dirty="0" smtClean="0">
                <a:latin typeface="Arial Narrow" pitchFamily="34" charset="0"/>
              </a:rPr>
              <a:t>The Marine and Coastal Areas Scientific Committee, with the assistance of two consultants (editors), will prepare the Final Technical Draft of the Marine and Coastal Areas Chapter of the GMES &amp; Africa Baseline Study until 31</a:t>
            </a:r>
            <a:r>
              <a:rPr lang="en-GB" sz="2800" baseline="30000" dirty="0" smtClean="0">
                <a:latin typeface="Arial Narrow" pitchFamily="34" charset="0"/>
              </a:rPr>
              <a:t>st</a:t>
            </a:r>
            <a:r>
              <a:rPr lang="en-GB" sz="2800" dirty="0" smtClean="0">
                <a:latin typeface="Arial Narrow" pitchFamily="34" charset="0"/>
              </a:rPr>
              <a:t> October 2012</a:t>
            </a:r>
          </a:p>
          <a:p>
            <a:pPr marL="742950" lvl="1" indent="-285750">
              <a:buFont typeface="Arial" pitchFamily="34" charset="0"/>
              <a:buChar char="•"/>
            </a:pPr>
            <a:r>
              <a:rPr lang="en-GB" sz="2400" dirty="0" smtClean="0">
                <a:latin typeface="Arial Narrow" pitchFamily="34" charset="0"/>
              </a:rPr>
              <a:t>Integrating outputs from the current workshop</a:t>
            </a:r>
          </a:p>
          <a:p>
            <a:pPr marL="742950" lvl="1" indent="-285750">
              <a:buFont typeface="Arial" pitchFamily="34" charset="0"/>
              <a:buChar char="•"/>
            </a:pPr>
            <a:r>
              <a:rPr lang="en-GB" sz="2400" dirty="0" smtClean="0">
                <a:latin typeface="Arial Narrow" pitchFamily="34" charset="0"/>
              </a:rPr>
              <a:t>Integrating information gathered during the current workshop</a:t>
            </a:r>
          </a:p>
          <a:p>
            <a:pPr marL="742950" lvl="1" indent="-285750">
              <a:buFont typeface="Arial" pitchFamily="34" charset="0"/>
              <a:buChar char="•"/>
            </a:pPr>
            <a:r>
              <a:rPr lang="en-GB" sz="2400" dirty="0" smtClean="0">
                <a:latin typeface="Arial Narrow" pitchFamily="34" charset="0"/>
              </a:rPr>
              <a:t>Integrating inputs and information gathered from continued discussions on the two GMES &amp; Africa Web Portals (capacity4dev &amp; BRAGMA [mixxt])</a:t>
            </a:r>
            <a:endParaRPr lang="de-DE" sz="2400" dirty="0">
              <a:latin typeface="Arial Narrow" pitchFamily="34" charset="0"/>
            </a:endParaRPr>
          </a:p>
        </p:txBody>
      </p:sp>
      <p:sp>
        <p:nvSpPr>
          <p:cNvPr id="14" name="TextBox 13"/>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ctr"/>
            <a:r>
              <a:rPr lang="en-GB" b="1" dirty="0" smtClean="0">
                <a:latin typeface="Arial Narrow" pitchFamily="34" charset="0"/>
              </a:rPr>
              <a:t>The GMES &amp; Africa Baseline Study Marine and Coastal Chapter - The Way Ahead</a:t>
            </a:r>
          </a:p>
        </p:txBody>
      </p:sp>
    </p:spTree>
    <p:extLst>
      <p:ext uri="{BB962C8B-B14F-4D97-AF65-F5344CB8AC3E}">
        <p14:creationId xmlns:p14="http://schemas.microsoft.com/office/powerpoint/2010/main" val="1330717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10" descr="Cartaz&amp;Banner-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upo 10"/>
          <p:cNvGrpSpPr>
            <a:grpSpLocks/>
          </p:cNvGrpSpPr>
          <p:nvPr/>
        </p:nvGrpSpPr>
        <p:grpSpPr bwMode="auto">
          <a:xfrm>
            <a:off x="0" y="6021388"/>
            <a:ext cx="9144000" cy="828675"/>
            <a:chOff x="0" y="6021288"/>
            <a:chExt cx="9144000" cy="828675"/>
          </a:xfrm>
        </p:grpSpPr>
        <p:pic>
          <p:nvPicPr>
            <p:cNvPr id="3076" name="Picture 15"/>
            <p:cNvPicPr>
              <a:picLocks noChangeAspect="1" noChangeArrowheads="1"/>
            </p:cNvPicPr>
            <p:nvPr/>
          </p:nvPicPr>
          <p:blipFill>
            <a:blip r:embed="rId4">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descr="Kenya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 descr="European Commis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7" descr="African-Uni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0" descr="BRAGMA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descr="EAMNE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7fp"/>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16024" y="1484784"/>
            <a:ext cx="8604448" cy="4185761"/>
          </a:xfrm>
          <a:prstGeom prst="rect">
            <a:avLst/>
          </a:prstGeom>
          <a:noFill/>
        </p:spPr>
        <p:txBody>
          <a:bodyPr wrap="square" rtlCol="0">
            <a:spAutoFit/>
          </a:bodyPr>
          <a:lstStyle/>
          <a:p>
            <a:pPr marL="514350" indent="-514350">
              <a:spcAft>
                <a:spcPts val="1200"/>
              </a:spcAft>
              <a:buFont typeface="+mj-lt"/>
              <a:buAutoNum type="arabicPeriod"/>
            </a:pPr>
            <a:r>
              <a:rPr lang="en-GB" sz="3200" dirty="0" smtClean="0">
                <a:latin typeface="Arial Narrow" pitchFamily="34" charset="0"/>
              </a:rPr>
              <a:t>Identification and Planning of short, medium and long term Activities towards</a:t>
            </a:r>
            <a:br>
              <a:rPr lang="en-GB" sz="3200" dirty="0" smtClean="0">
                <a:latin typeface="Arial Narrow" pitchFamily="34" charset="0"/>
              </a:rPr>
            </a:br>
            <a:r>
              <a:rPr lang="en-GB" sz="4000" b="1" dirty="0" smtClean="0">
                <a:solidFill>
                  <a:schemeClr val="accent1">
                    <a:lumMod val="75000"/>
                  </a:schemeClr>
                </a:solidFill>
                <a:latin typeface="Arial Narrow" pitchFamily="34" charset="0"/>
              </a:rPr>
              <a:t>GMES and Africa Coastal and Marine Areas Services</a:t>
            </a:r>
            <a:endParaRPr lang="de-DE" sz="4000" b="1" dirty="0" smtClean="0">
              <a:solidFill>
                <a:schemeClr val="accent1">
                  <a:lumMod val="75000"/>
                </a:schemeClr>
              </a:solidFill>
              <a:latin typeface="Arial Narrow" pitchFamily="34" charset="0"/>
            </a:endParaRPr>
          </a:p>
          <a:p>
            <a:pPr marL="514350" indent="-514350">
              <a:spcAft>
                <a:spcPts val="1200"/>
              </a:spcAft>
              <a:buFont typeface="+mj-lt"/>
              <a:buAutoNum type="arabicPeriod"/>
            </a:pPr>
            <a:r>
              <a:rPr lang="en-GB" sz="3200" dirty="0" smtClean="0">
                <a:latin typeface="Arial Narrow" pitchFamily="34" charset="0"/>
              </a:rPr>
              <a:t>Contributing to the Final Technical Draft of the</a:t>
            </a:r>
            <a:br>
              <a:rPr lang="en-GB" sz="3200" dirty="0" smtClean="0">
                <a:latin typeface="Arial Narrow" pitchFamily="34" charset="0"/>
              </a:rPr>
            </a:br>
            <a:r>
              <a:rPr lang="en-GB" sz="4000" b="1" dirty="0" smtClean="0">
                <a:solidFill>
                  <a:schemeClr val="accent1">
                    <a:lumMod val="75000"/>
                  </a:schemeClr>
                </a:solidFill>
                <a:latin typeface="Arial Narrow" pitchFamily="34" charset="0"/>
              </a:rPr>
              <a:t>Marine and Coastal Areas Chapter of the GMES &amp; Africa Baseline Study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a:off x="539552" y="1700808"/>
            <a:ext cx="0" cy="3816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1615" y="2996952"/>
            <a:ext cx="540060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21072" y="3147355"/>
            <a:ext cx="4258567" cy="923330"/>
          </a:xfrm>
          <a:prstGeom prst="rect">
            <a:avLst/>
          </a:prstGeom>
          <a:noFill/>
        </p:spPr>
        <p:txBody>
          <a:bodyPr wrap="square" rtlCol="0">
            <a:spAutoFit/>
          </a:bodyPr>
          <a:lstStyle/>
          <a:p>
            <a:r>
              <a:rPr lang="en-GB" dirty="0" smtClean="0">
                <a:latin typeface="Arial Narrow" pitchFamily="34" charset="0"/>
              </a:rPr>
              <a:t>Thank you</a:t>
            </a:r>
          </a:p>
          <a:p>
            <a:r>
              <a:rPr lang="en-GB" dirty="0" smtClean="0">
                <a:latin typeface="Arial Narrow" pitchFamily="34" charset="0"/>
              </a:rPr>
              <a:t>Merci</a:t>
            </a:r>
          </a:p>
          <a:p>
            <a:r>
              <a:rPr lang="en-GB" dirty="0" smtClean="0">
                <a:latin typeface="Arial Narrow" pitchFamily="34" charset="0"/>
              </a:rPr>
              <a:t>Obrigado</a:t>
            </a:r>
            <a:endParaRPr lang="de-DE" dirty="0">
              <a:latin typeface="Arial Narrow" pitchFamily="34" charset="0"/>
            </a:endParaRPr>
          </a:p>
        </p:txBody>
      </p:sp>
    </p:spTree>
    <p:extLst>
      <p:ext uri="{BB962C8B-B14F-4D97-AF65-F5344CB8AC3E}">
        <p14:creationId xmlns:p14="http://schemas.microsoft.com/office/powerpoint/2010/main" val="1747235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3016" r="3651"/>
          <a:stretch/>
        </p:blipFill>
        <p:spPr>
          <a:xfrm>
            <a:off x="0" y="1052736"/>
            <a:ext cx="9144000" cy="6120680"/>
          </a:xfrm>
          <a:prstGeom prst="rect">
            <a:avLst/>
          </a:prstGeom>
        </p:spPr>
      </p:pic>
      <p:pic>
        <p:nvPicPr>
          <p:cNvPr id="2" name="Imagem 10" descr="Cartaz&amp;Banner-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649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5" name="Grupo 10"/>
          <p:cNvGrpSpPr>
            <a:grpSpLocks/>
          </p:cNvGrpSpPr>
          <p:nvPr/>
        </p:nvGrpSpPr>
        <p:grpSpPr bwMode="auto">
          <a:xfrm>
            <a:off x="0" y="6021388"/>
            <a:ext cx="9144000" cy="828675"/>
            <a:chOff x="0" y="6021288"/>
            <a:chExt cx="9144000" cy="828675"/>
          </a:xfrm>
        </p:grpSpPr>
        <p:pic>
          <p:nvPicPr>
            <p:cNvPr id="3076"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251520" y="1484784"/>
            <a:ext cx="8820472" cy="4247317"/>
          </a:xfrm>
          <a:prstGeom prst="rect">
            <a:avLst/>
          </a:prstGeom>
          <a:noFill/>
        </p:spPr>
        <p:txBody>
          <a:bodyPr wrap="square" rtlCol="0">
            <a:spAutoFit/>
          </a:bodyPr>
          <a:lstStyle/>
          <a:p>
            <a:pPr marL="457200" indent="-457200">
              <a:buFont typeface="Arial" pitchFamily="34" charset="0"/>
              <a:buChar char="•"/>
            </a:pPr>
            <a:r>
              <a:rPr lang="en-GB" sz="4000" dirty="0" smtClean="0">
                <a:latin typeface="Arial Narrow" pitchFamily="34" charset="0"/>
              </a:rPr>
              <a:t>A Chronology of Consultation</a:t>
            </a:r>
          </a:p>
          <a:p>
            <a:pPr lvl="1">
              <a:spcAft>
                <a:spcPts val="600"/>
              </a:spcAft>
            </a:pPr>
            <a:r>
              <a:rPr lang="en-GB" sz="2800" dirty="0" smtClean="0">
                <a:latin typeface="Arial Narrow" pitchFamily="34" charset="0"/>
              </a:rPr>
              <a:t>Comments, Suggestions and Text Changes over Time</a:t>
            </a:r>
          </a:p>
          <a:p>
            <a:pPr marL="457200" indent="-457200">
              <a:buFont typeface="Arial" pitchFamily="34" charset="0"/>
              <a:buChar char="•"/>
            </a:pPr>
            <a:r>
              <a:rPr lang="en-GB" sz="4000" dirty="0" smtClean="0">
                <a:latin typeface="Arial Narrow" pitchFamily="34" charset="0"/>
              </a:rPr>
              <a:t>Content</a:t>
            </a:r>
            <a:r>
              <a:rPr lang="en-GB" sz="4000" dirty="0" smtClean="0">
                <a:latin typeface="Arial Narrow" pitchFamily="34" charset="0"/>
              </a:rPr>
              <a:t>, Focus &amp; Intentions </a:t>
            </a:r>
          </a:p>
          <a:p>
            <a:pPr lvl="1">
              <a:spcAft>
                <a:spcPts val="600"/>
              </a:spcAft>
            </a:pPr>
            <a:r>
              <a:rPr lang="en-GB" sz="2800" dirty="0" smtClean="0">
                <a:latin typeface="Arial Narrow" pitchFamily="34" charset="0"/>
              </a:rPr>
              <a:t>The </a:t>
            </a:r>
            <a:r>
              <a:rPr lang="en-GB" sz="2800" dirty="0" smtClean="0">
                <a:latin typeface="Arial Narrow" pitchFamily="34" charset="0"/>
              </a:rPr>
              <a:t>Content is in Focus? The Focus matches the Intentions? The Intentions are clear</a:t>
            </a:r>
            <a:r>
              <a:rPr lang="en-GB" sz="2800" dirty="0" smtClean="0">
                <a:latin typeface="Arial Narrow" pitchFamily="34" charset="0"/>
              </a:rPr>
              <a:t>?</a:t>
            </a:r>
            <a:r>
              <a:rPr lang="en-GB" sz="2000" dirty="0" smtClean="0">
                <a:latin typeface="Arial Narrow" pitchFamily="34" charset="0"/>
              </a:rPr>
              <a:t> (Effectiveness-Relevance-Objectives)</a:t>
            </a:r>
            <a:endParaRPr lang="en-GB" sz="2000" dirty="0" smtClean="0">
              <a:latin typeface="Arial Narrow" pitchFamily="34" charset="0"/>
            </a:endParaRPr>
          </a:p>
          <a:p>
            <a:pPr marL="457200" indent="-457200">
              <a:buFont typeface="Arial" pitchFamily="34" charset="0"/>
              <a:buChar char="•"/>
            </a:pPr>
            <a:r>
              <a:rPr lang="en-GB" sz="4000" dirty="0" smtClean="0">
                <a:latin typeface="Arial Narrow" pitchFamily="34" charset="0"/>
              </a:rPr>
              <a:t>The Way Ahead</a:t>
            </a:r>
          </a:p>
          <a:p>
            <a:pPr marL="914400" lvl="1" indent="-457200">
              <a:buFont typeface="Arial" pitchFamily="34" charset="0"/>
              <a:buChar char="•"/>
            </a:pPr>
            <a:r>
              <a:rPr lang="en-GB" sz="2800" dirty="0" smtClean="0">
                <a:latin typeface="Arial Narrow" pitchFamily="34" charset="0"/>
              </a:rPr>
              <a:t>Define Outputs / Products, and</a:t>
            </a:r>
          </a:p>
          <a:p>
            <a:pPr marL="914400" lvl="1" indent="-457200">
              <a:buFont typeface="Arial" pitchFamily="34" charset="0"/>
              <a:buChar char="•"/>
            </a:pPr>
            <a:r>
              <a:rPr lang="en-GB" sz="2800" dirty="0" smtClean="0">
                <a:latin typeface="Arial Narrow" pitchFamily="34" charset="0"/>
              </a:rPr>
              <a:t>Who does What until When?</a:t>
            </a:r>
            <a:endParaRPr lang="en-GB" sz="2800" dirty="0">
              <a:latin typeface="Arial Narrow" pitchFamily="34" charset="0"/>
            </a:endParaRPr>
          </a:p>
        </p:txBody>
      </p:sp>
    </p:spTree>
    <p:extLst>
      <p:ext uri="{BB962C8B-B14F-4D97-AF65-F5344CB8AC3E}">
        <p14:creationId xmlns:p14="http://schemas.microsoft.com/office/powerpoint/2010/main" val="39162747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r"/>
            <a:r>
              <a:rPr lang="en-GB" b="1" dirty="0" smtClean="0">
                <a:latin typeface="Arial Narrow" pitchFamily="34" charset="0"/>
              </a:rPr>
              <a:t>The GMES &amp; Africa Baseline Study Marine and Coastal Chapter - A Chronology of Consultation</a:t>
            </a:r>
            <a:endParaRPr lang="de-DE" b="1" dirty="0">
              <a:latin typeface="Arial Narrow" pitchFamily="34" charset="0"/>
            </a:endParaRPr>
          </a:p>
        </p:txBody>
      </p:sp>
      <p:sp>
        <p:nvSpPr>
          <p:cNvPr id="14" name="TextBox 13"/>
          <p:cNvSpPr txBox="1"/>
          <p:nvPr/>
        </p:nvSpPr>
        <p:spPr>
          <a:xfrm>
            <a:off x="464815" y="1238250"/>
            <a:ext cx="8679185" cy="461665"/>
          </a:xfrm>
          <a:prstGeom prst="rect">
            <a:avLst/>
          </a:prstGeom>
          <a:noFill/>
        </p:spPr>
        <p:txBody>
          <a:bodyPr wrap="square" rtlCol="0">
            <a:spAutoFit/>
          </a:bodyPr>
          <a:lstStyle/>
          <a:p>
            <a:pPr algn="r"/>
            <a:r>
              <a:rPr lang="en-GB" sz="2400" b="1" dirty="0" smtClean="0">
                <a:latin typeface="Arial Narrow" pitchFamily="34" charset="0"/>
              </a:rPr>
              <a:t> – 2011</a:t>
            </a:r>
          </a:p>
        </p:txBody>
      </p:sp>
      <p:sp>
        <p:nvSpPr>
          <p:cNvPr id="12" name="TextBox 11"/>
          <p:cNvSpPr txBox="1"/>
          <p:nvPr/>
        </p:nvSpPr>
        <p:spPr>
          <a:xfrm>
            <a:off x="251520" y="1844824"/>
            <a:ext cx="8568952" cy="3570208"/>
          </a:xfrm>
          <a:prstGeom prst="rect">
            <a:avLst/>
          </a:prstGeom>
          <a:noFill/>
        </p:spPr>
        <p:txBody>
          <a:bodyPr wrap="square" rtlCol="0">
            <a:spAutoFit/>
          </a:bodyPr>
          <a:lstStyle/>
          <a:p>
            <a:r>
              <a:rPr lang="en-GB" sz="2400" dirty="0">
                <a:latin typeface="Arial Narrow" pitchFamily="34" charset="0"/>
              </a:rPr>
              <a:t>From existing initiatives, it is possible to identify gaps and priorities where new investment is sorely needed. In a broad sense, the crucial priority is for operational programmes in the marine and coastal areas of Africa, which routinely bring information and products of value to policy makers in the user community. To rectify this, Africa needs a </a:t>
            </a:r>
            <a:r>
              <a:rPr lang="en-GB" sz="2400" b="1" dirty="0">
                <a:latin typeface="Arial Narrow" pitchFamily="34" charset="0"/>
              </a:rPr>
              <a:t>GMES Africa Service for Marine and Coastal Areas </a:t>
            </a:r>
            <a:r>
              <a:rPr lang="en-GB" sz="2400" dirty="0">
                <a:latin typeface="Arial Narrow" pitchFamily="34" charset="0"/>
              </a:rPr>
              <a:t>that is pan African, operational and provides a comprehensive end-to-end service from observations, through analysis and forecasting to the dissemination of carefully designed value added products.</a:t>
            </a:r>
            <a:endParaRPr lang="de-DE" sz="2400" dirty="0">
              <a:latin typeface="Arial Narrow" pitchFamily="34" charset="0"/>
            </a:endParaRPr>
          </a:p>
          <a:p>
            <a:pPr algn="r"/>
            <a:r>
              <a:rPr lang="en-GB" sz="1000" dirty="0" smtClean="0">
                <a:latin typeface="Arial Narrow" pitchFamily="34" charset="0"/>
              </a:rPr>
              <a:t>NH, GB</a:t>
            </a:r>
            <a:endParaRPr lang="de-DE" sz="1000" dirty="0">
              <a:latin typeface="Arial Narrow" pitchFamily="34" charset="0"/>
            </a:endParaRPr>
          </a:p>
        </p:txBody>
      </p:sp>
    </p:spTree>
    <p:extLst>
      <p:ext uri="{BB962C8B-B14F-4D97-AF65-F5344CB8AC3E}">
        <p14:creationId xmlns:p14="http://schemas.microsoft.com/office/powerpoint/2010/main" val="793033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r"/>
            <a:r>
              <a:rPr lang="en-GB" b="1" dirty="0" smtClean="0">
                <a:latin typeface="Arial Narrow" pitchFamily="34" charset="0"/>
              </a:rPr>
              <a:t>The GMES &amp; Africa Baseline Study Marine and Coastal Chapter - A Chronology of Consultation</a:t>
            </a:r>
            <a:endParaRPr lang="de-DE" b="1" dirty="0">
              <a:latin typeface="Arial Narrow" pitchFamily="34" charset="0"/>
            </a:endParaRPr>
          </a:p>
        </p:txBody>
      </p:sp>
      <p:sp>
        <p:nvSpPr>
          <p:cNvPr id="14" name="TextBox 13"/>
          <p:cNvSpPr txBox="1"/>
          <p:nvPr/>
        </p:nvSpPr>
        <p:spPr>
          <a:xfrm>
            <a:off x="179512" y="1803588"/>
            <a:ext cx="8823201" cy="3785652"/>
          </a:xfrm>
          <a:prstGeom prst="rect">
            <a:avLst/>
          </a:prstGeom>
          <a:noFill/>
        </p:spPr>
        <p:txBody>
          <a:bodyPr wrap="square" rtlCol="0">
            <a:spAutoFit/>
          </a:bodyPr>
          <a:lstStyle/>
          <a:p>
            <a:r>
              <a:rPr lang="en-GB" dirty="0">
                <a:latin typeface="Arial Narrow" pitchFamily="34" charset="0"/>
              </a:rPr>
              <a:t>The recommended components of the GMES Africa Service for Marine and Coastal Areas are:</a:t>
            </a:r>
            <a:endParaRPr lang="de-DE" dirty="0">
              <a:latin typeface="Arial Narrow" pitchFamily="34" charset="0"/>
            </a:endParaRPr>
          </a:p>
          <a:p>
            <a:r>
              <a:rPr lang="en-GB" sz="2400" b="1" dirty="0" smtClean="0">
                <a:latin typeface="Arial Narrow" pitchFamily="34" charset="0"/>
              </a:rPr>
              <a:t>A </a:t>
            </a:r>
            <a:r>
              <a:rPr lang="en-GB" sz="2400" b="1" dirty="0">
                <a:latin typeface="Arial Narrow" pitchFamily="34" charset="0"/>
              </a:rPr>
              <a:t>Network of Regional Early Warning Centres</a:t>
            </a:r>
            <a:r>
              <a:rPr lang="en-GB" dirty="0">
                <a:latin typeface="Arial Narrow" pitchFamily="34" charset="0"/>
              </a:rPr>
              <a:t>, providing products of value to the public and private user communities around the coast of Africa, such as state of the marine environment reports, operational coastal sea level, </a:t>
            </a:r>
            <a:r>
              <a:rPr lang="en-GB" dirty="0" smtClean="0">
                <a:latin typeface="Arial Narrow" pitchFamily="34" charset="0"/>
              </a:rPr>
              <a:t>… and </a:t>
            </a:r>
            <a:r>
              <a:rPr lang="en-GB" dirty="0">
                <a:latin typeface="Arial Narrow" pitchFamily="34" charset="0"/>
              </a:rPr>
              <a:t>coastal vulnerability atlases.</a:t>
            </a:r>
            <a:endParaRPr lang="de-DE" dirty="0">
              <a:latin typeface="Arial Narrow" pitchFamily="34" charset="0"/>
            </a:endParaRPr>
          </a:p>
          <a:p>
            <a:pPr lvl="0"/>
            <a:r>
              <a:rPr lang="en-GB" sz="2400" b="1" dirty="0">
                <a:latin typeface="Arial Narrow" pitchFamily="34" charset="0"/>
              </a:rPr>
              <a:t>A Network of Marine Remote Sensing Centres</a:t>
            </a:r>
            <a:r>
              <a:rPr lang="en-GB" dirty="0">
                <a:latin typeface="Arial Narrow" pitchFamily="34" charset="0"/>
              </a:rPr>
              <a:t>, as </a:t>
            </a:r>
            <a:r>
              <a:rPr lang="en-GB" dirty="0" smtClean="0">
                <a:latin typeface="Arial Narrow" pitchFamily="34" charset="0"/>
              </a:rPr>
              <a:t>fully </a:t>
            </a:r>
            <a:r>
              <a:rPr lang="en-GB" dirty="0">
                <a:latin typeface="Arial Narrow" pitchFamily="34" charset="0"/>
              </a:rPr>
              <a:t>operational successors to existing pilot facilities, </a:t>
            </a:r>
            <a:r>
              <a:rPr lang="en-GB" dirty="0" smtClean="0">
                <a:latin typeface="Arial Narrow" pitchFamily="34" charset="0"/>
              </a:rPr>
              <a:t>…linked </a:t>
            </a:r>
            <a:r>
              <a:rPr lang="en-GB" dirty="0">
                <a:latin typeface="Arial Narrow" pitchFamily="34" charset="0"/>
              </a:rPr>
              <a:t>to the new generation of GMES Sentinel satellites.</a:t>
            </a:r>
            <a:endParaRPr lang="de-DE" dirty="0">
              <a:latin typeface="Arial Narrow" pitchFamily="34" charset="0"/>
            </a:endParaRPr>
          </a:p>
          <a:p>
            <a:pPr lvl="0"/>
            <a:r>
              <a:rPr lang="en-GB" sz="2400" b="1" dirty="0">
                <a:latin typeface="Arial Narrow" pitchFamily="34" charset="0"/>
              </a:rPr>
              <a:t>A Network of Coastal Stations</a:t>
            </a:r>
            <a:r>
              <a:rPr lang="en-GB" dirty="0">
                <a:latin typeface="Arial Narrow" pitchFamily="34" charset="0"/>
              </a:rPr>
              <a:t>, gathering </a:t>
            </a:r>
            <a:r>
              <a:rPr lang="en-GB" i="1" dirty="0">
                <a:latin typeface="Arial Narrow" pitchFamily="34" charset="0"/>
              </a:rPr>
              <a:t>in situ </a:t>
            </a:r>
            <a:r>
              <a:rPr lang="en-GB" dirty="0">
                <a:latin typeface="Arial Narrow" pitchFamily="34" charset="0"/>
              </a:rPr>
              <a:t>observations from priority areas such as mega cities, </a:t>
            </a:r>
            <a:r>
              <a:rPr lang="en-GB" dirty="0" smtClean="0">
                <a:latin typeface="Arial Narrow" pitchFamily="34" charset="0"/>
              </a:rPr>
              <a:t>ports, offshore </a:t>
            </a:r>
            <a:r>
              <a:rPr lang="en-GB" dirty="0">
                <a:latin typeface="Arial Narrow" pitchFamily="34" charset="0"/>
              </a:rPr>
              <a:t>industrial </a:t>
            </a:r>
            <a:r>
              <a:rPr lang="en-GB" dirty="0" smtClean="0">
                <a:latin typeface="Arial Narrow" pitchFamily="34" charset="0"/>
              </a:rPr>
              <a:t>sites </a:t>
            </a:r>
            <a:r>
              <a:rPr lang="en-GB" dirty="0">
                <a:latin typeface="Arial Narrow" pitchFamily="34" charset="0"/>
              </a:rPr>
              <a:t>and localities at risk from natural disaster and </a:t>
            </a:r>
            <a:r>
              <a:rPr lang="en-GB" dirty="0" smtClean="0">
                <a:latin typeface="Arial Narrow" pitchFamily="34" charset="0"/>
              </a:rPr>
              <a:t>CC.</a:t>
            </a:r>
            <a:endParaRPr lang="de-DE" dirty="0">
              <a:latin typeface="Arial Narrow" pitchFamily="34" charset="0"/>
            </a:endParaRPr>
          </a:p>
          <a:p>
            <a:pPr lvl="0"/>
            <a:r>
              <a:rPr lang="en-US" sz="2400" b="1" dirty="0">
                <a:latin typeface="Arial Narrow" pitchFamily="34" charset="0"/>
              </a:rPr>
              <a:t>An African Capacity Building Network of Higher Education Institutions</a:t>
            </a:r>
            <a:r>
              <a:rPr lang="en-US" sz="2400" dirty="0">
                <a:latin typeface="Arial Narrow" pitchFamily="34" charset="0"/>
              </a:rPr>
              <a:t> </a:t>
            </a:r>
            <a:r>
              <a:rPr lang="en-US" dirty="0">
                <a:latin typeface="Arial Narrow" pitchFamily="34" charset="0"/>
              </a:rPr>
              <a:t>linked to the Network of Coastal Stations and to the Network of Marine Remote Sensing and Dissemination Centers</a:t>
            </a:r>
            <a:r>
              <a:rPr lang="en-US" dirty="0" smtClean="0">
                <a:latin typeface="Arial Narrow" pitchFamily="34" charset="0"/>
              </a:rPr>
              <a:t>.</a:t>
            </a:r>
            <a:endParaRPr lang="en-US" sz="1000" dirty="0" smtClean="0">
              <a:latin typeface="Arial Narrow" pitchFamily="34" charset="0"/>
            </a:endParaRPr>
          </a:p>
          <a:p>
            <a:pPr lvl="0" algn="r"/>
            <a:r>
              <a:rPr lang="en-US" sz="1000" dirty="0" smtClean="0">
                <a:latin typeface="Arial Narrow" pitchFamily="34" charset="0"/>
              </a:rPr>
              <a:t>NH. GB</a:t>
            </a:r>
            <a:endParaRPr lang="de-DE" sz="1000" dirty="0">
              <a:latin typeface="Arial Narrow" pitchFamily="34" charset="0"/>
            </a:endParaRPr>
          </a:p>
        </p:txBody>
      </p:sp>
      <p:sp>
        <p:nvSpPr>
          <p:cNvPr id="15" name="TextBox 14"/>
          <p:cNvSpPr txBox="1"/>
          <p:nvPr/>
        </p:nvSpPr>
        <p:spPr>
          <a:xfrm>
            <a:off x="464815" y="1238250"/>
            <a:ext cx="8679185" cy="461665"/>
          </a:xfrm>
          <a:prstGeom prst="rect">
            <a:avLst/>
          </a:prstGeom>
          <a:noFill/>
        </p:spPr>
        <p:txBody>
          <a:bodyPr wrap="square" rtlCol="0">
            <a:spAutoFit/>
          </a:bodyPr>
          <a:lstStyle/>
          <a:p>
            <a:pPr algn="r"/>
            <a:r>
              <a:rPr lang="en-GB" sz="2400" b="1" dirty="0" smtClean="0">
                <a:latin typeface="Arial Narrow" pitchFamily="34" charset="0"/>
              </a:rPr>
              <a:t> – 2011</a:t>
            </a:r>
          </a:p>
        </p:txBody>
      </p:sp>
    </p:spTree>
    <p:extLst>
      <p:ext uri="{BB962C8B-B14F-4D97-AF65-F5344CB8AC3E}">
        <p14:creationId xmlns:p14="http://schemas.microsoft.com/office/powerpoint/2010/main" val="16421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0" y="5598983"/>
            <a:ext cx="9144000" cy="422405"/>
          </a:xfrm>
          <a:prstGeom prst="rect">
            <a:avLst/>
          </a:prstGeom>
          <a:ln/>
        </p:spPr>
        <p:style>
          <a:lnRef idx="1">
            <a:schemeClr val="accent5"/>
          </a:lnRef>
          <a:fillRef idx="3">
            <a:schemeClr val="accent5"/>
          </a:fillRef>
          <a:effectRef idx="2">
            <a:schemeClr val="accent5"/>
          </a:effectRef>
          <a:fontRef idx="minor">
            <a:schemeClr val="lt1"/>
          </a:fontRef>
        </p:style>
        <p:txBody>
          <a:bodyPr wrap="square" lIns="72000" tIns="72000" rIns="72000" bIns="72000" rtlCol="0">
            <a:spAutoFit/>
          </a:bodyPr>
          <a:lstStyle/>
          <a:p>
            <a:pPr algn="r"/>
            <a:r>
              <a:rPr lang="en-GB" b="1" dirty="0" smtClean="0">
                <a:latin typeface="Arial Narrow" pitchFamily="34" charset="0"/>
              </a:rPr>
              <a:t>The GMES &amp; Africa Baseline Study Marine and Coastal Chapter - A Chronology of Consultation</a:t>
            </a:r>
            <a:endParaRPr lang="de-DE" b="1" dirty="0">
              <a:latin typeface="Arial Narrow" pitchFamily="34" charset="0"/>
            </a:endParaRPr>
          </a:p>
        </p:txBody>
      </p:sp>
      <p:sp>
        <p:nvSpPr>
          <p:cNvPr id="12" name="TextBox 11"/>
          <p:cNvSpPr txBox="1"/>
          <p:nvPr/>
        </p:nvSpPr>
        <p:spPr>
          <a:xfrm>
            <a:off x="251520" y="1796623"/>
            <a:ext cx="8640960" cy="1200329"/>
          </a:xfrm>
          <a:prstGeom prst="rect">
            <a:avLst/>
          </a:prstGeom>
          <a:noFill/>
        </p:spPr>
        <p:txBody>
          <a:bodyPr wrap="square" rtlCol="0">
            <a:spAutoFit/>
          </a:bodyPr>
          <a:lstStyle/>
          <a:p>
            <a:r>
              <a:rPr lang="en-GB" sz="2400" dirty="0" smtClean="0">
                <a:latin typeface="Arial Narrow" pitchFamily="34" charset="0"/>
              </a:rPr>
              <a:t>… Supporting </a:t>
            </a:r>
            <a:r>
              <a:rPr lang="en-GB" sz="2400" dirty="0">
                <a:latin typeface="Arial Narrow" pitchFamily="34" charset="0"/>
              </a:rPr>
              <a:t>platforms will be needed in data management and high speed computing, and there will need to be a rapid uptake of new communication technology and communication </a:t>
            </a:r>
            <a:r>
              <a:rPr lang="en-GB" sz="2400" dirty="0" smtClean="0">
                <a:latin typeface="Arial Narrow" pitchFamily="34" charset="0"/>
              </a:rPr>
              <a:t>links…</a:t>
            </a:r>
            <a:endParaRPr lang="de-DE" sz="2400" dirty="0">
              <a:latin typeface="Arial Narrow" pitchFamily="34" charset="0"/>
            </a:endParaRPr>
          </a:p>
        </p:txBody>
      </p:sp>
      <p:sp>
        <p:nvSpPr>
          <p:cNvPr id="14" name="TextBox 13"/>
          <p:cNvSpPr txBox="1"/>
          <p:nvPr/>
        </p:nvSpPr>
        <p:spPr>
          <a:xfrm>
            <a:off x="251520" y="3140968"/>
            <a:ext cx="8640960" cy="2308324"/>
          </a:xfrm>
          <a:prstGeom prst="rect">
            <a:avLst/>
          </a:prstGeom>
          <a:noFill/>
        </p:spPr>
        <p:txBody>
          <a:bodyPr wrap="square" rtlCol="0">
            <a:spAutoFit/>
          </a:bodyPr>
          <a:lstStyle/>
          <a:p>
            <a:r>
              <a:rPr lang="en-GB" sz="2400" dirty="0">
                <a:latin typeface="Arial Narrow" pitchFamily="34" charset="0"/>
              </a:rPr>
              <a:t>The keys to its </a:t>
            </a:r>
            <a:r>
              <a:rPr lang="en-GB" sz="2400" dirty="0" smtClean="0">
                <a:latin typeface="Arial Narrow" pitchFamily="34" charset="0"/>
              </a:rPr>
              <a:t>[ed.: GMES&amp;A Service] long </a:t>
            </a:r>
            <a:r>
              <a:rPr lang="en-GB" sz="2400" dirty="0">
                <a:latin typeface="Arial Narrow" pitchFamily="34" charset="0"/>
              </a:rPr>
              <a:t>term viability will be: </a:t>
            </a:r>
            <a:endParaRPr lang="de-DE" sz="2400" dirty="0">
              <a:latin typeface="Arial Narrow" pitchFamily="34" charset="0"/>
            </a:endParaRPr>
          </a:p>
          <a:p>
            <a:pPr marL="342900" indent="-342900">
              <a:buFont typeface="Arial" pitchFamily="34" charset="0"/>
              <a:buChar char="•"/>
            </a:pPr>
            <a:r>
              <a:rPr lang="en-GB" sz="2400" dirty="0" smtClean="0">
                <a:latin typeface="Arial Narrow" pitchFamily="34" charset="0"/>
              </a:rPr>
              <a:t>The </a:t>
            </a:r>
            <a:r>
              <a:rPr lang="en-GB" sz="2400" dirty="0">
                <a:latin typeface="Arial Narrow" pitchFamily="34" charset="0"/>
              </a:rPr>
              <a:t>provision of </a:t>
            </a:r>
            <a:r>
              <a:rPr lang="en-GB" sz="2400" b="1" dirty="0">
                <a:latin typeface="Arial Narrow" pitchFamily="34" charset="0"/>
              </a:rPr>
              <a:t>adequate capacity in personnel and infrastructure</a:t>
            </a:r>
            <a:r>
              <a:rPr lang="en-GB" sz="2400" dirty="0">
                <a:latin typeface="Arial Narrow" pitchFamily="34" charset="0"/>
              </a:rPr>
              <a:t> within its institutions; </a:t>
            </a:r>
            <a:endParaRPr lang="de-DE" sz="2400" dirty="0">
              <a:latin typeface="Arial Narrow" pitchFamily="34" charset="0"/>
            </a:endParaRPr>
          </a:p>
          <a:p>
            <a:pPr marL="285750" lvl="0" indent="-285750">
              <a:buFont typeface="Arial" pitchFamily="34" charset="0"/>
              <a:buChar char="•"/>
            </a:pPr>
            <a:r>
              <a:rPr lang="en-GB" sz="2400" b="1" dirty="0">
                <a:latin typeface="Arial Narrow" pitchFamily="34" charset="0"/>
              </a:rPr>
              <a:t>Addressing the real priorities</a:t>
            </a:r>
            <a:r>
              <a:rPr lang="en-GB" sz="2400" dirty="0">
                <a:latin typeface="Arial Narrow" pitchFamily="34" charset="0"/>
              </a:rPr>
              <a:t> for marine and coastal areas of Africa within a coordinated framework; and </a:t>
            </a:r>
            <a:endParaRPr lang="de-DE" sz="2400" dirty="0">
              <a:latin typeface="Arial Narrow" pitchFamily="34" charset="0"/>
            </a:endParaRPr>
          </a:p>
          <a:p>
            <a:pPr marL="285750" lvl="0" indent="-285750">
              <a:buFont typeface="Arial" pitchFamily="34" charset="0"/>
              <a:buChar char="•"/>
            </a:pPr>
            <a:r>
              <a:rPr lang="en-GB" sz="2400" dirty="0">
                <a:latin typeface="Arial Narrow" pitchFamily="34" charset="0"/>
              </a:rPr>
              <a:t>Providing a </a:t>
            </a:r>
            <a:r>
              <a:rPr lang="en-GB" sz="2400" b="1" dirty="0">
                <a:latin typeface="Arial Narrow" pitchFamily="34" charset="0"/>
              </a:rPr>
              <a:t>stable level of financial</a:t>
            </a:r>
            <a:r>
              <a:rPr lang="en-GB" sz="2400" dirty="0">
                <a:latin typeface="Arial Narrow" pitchFamily="34" charset="0"/>
              </a:rPr>
              <a:t> support into the future. </a:t>
            </a:r>
            <a:endParaRPr lang="de-DE" sz="2400" dirty="0">
              <a:latin typeface="Arial Narrow" pitchFamily="34" charset="0"/>
            </a:endParaRPr>
          </a:p>
        </p:txBody>
      </p:sp>
      <p:sp>
        <p:nvSpPr>
          <p:cNvPr id="15" name="TextBox 14"/>
          <p:cNvSpPr txBox="1"/>
          <p:nvPr/>
        </p:nvSpPr>
        <p:spPr>
          <a:xfrm>
            <a:off x="464815" y="1238250"/>
            <a:ext cx="8679185" cy="461665"/>
          </a:xfrm>
          <a:prstGeom prst="rect">
            <a:avLst/>
          </a:prstGeom>
          <a:noFill/>
        </p:spPr>
        <p:txBody>
          <a:bodyPr wrap="square" rtlCol="0">
            <a:spAutoFit/>
          </a:bodyPr>
          <a:lstStyle/>
          <a:p>
            <a:pPr algn="r"/>
            <a:r>
              <a:rPr lang="en-GB" sz="2400" b="1" dirty="0" smtClean="0">
                <a:latin typeface="Arial Narrow" pitchFamily="34" charset="0"/>
              </a:rPr>
              <a:t> – 2011</a:t>
            </a:r>
          </a:p>
        </p:txBody>
      </p:sp>
    </p:spTree>
    <p:extLst>
      <p:ext uri="{BB962C8B-B14F-4D97-AF65-F5344CB8AC3E}">
        <p14:creationId xmlns:p14="http://schemas.microsoft.com/office/powerpoint/2010/main" val="4069373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
        <p:nvSpPr>
          <p:cNvPr id="14" name="TextBox 13"/>
          <p:cNvSpPr txBox="1"/>
          <p:nvPr/>
        </p:nvSpPr>
        <p:spPr>
          <a:xfrm>
            <a:off x="140331" y="2488828"/>
            <a:ext cx="8862382" cy="2462213"/>
          </a:xfrm>
          <a:prstGeom prst="rect">
            <a:avLst/>
          </a:prstGeom>
          <a:noFill/>
        </p:spPr>
        <p:txBody>
          <a:bodyPr wrap="square" rtlCol="0">
            <a:spAutoFit/>
          </a:bodyPr>
          <a:lstStyle/>
          <a:p>
            <a:pPr marL="342900" lvl="0" indent="-342900">
              <a:spcBef>
                <a:spcPts val="0"/>
              </a:spcBef>
              <a:spcAft>
                <a:spcPts val="0"/>
              </a:spcAft>
              <a:buFont typeface="+mj-lt"/>
              <a:buAutoNum type="arabicPeriod"/>
            </a:pPr>
            <a:r>
              <a:rPr lang="en-GB" sz="2400" dirty="0">
                <a:latin typeface="Arial Narrow" pitchFamily="34" charset="0"/>
                <a:ea typeface="Times New Roman"/>
                <a:cs typeface="Calibri"/>
              </a:rPr>
              <a:t>The current Marine and Coastal Areas chapter of the GMES Africa Baseline Study does have the requested standardised form as specified in 2010.</a:t>
            </a:r>
            <a:endParaRPr lang="de-DE" sz="2400" dirty="0">
              <a:latin typeface="Arial Narrow" pitchFamily="34" charset="0"/>
              <a:ea typeface="Times New Roman"/>
              <a:cs typeface="Times New Roman"/>
            </a:endParaRPr>
          </a:p>
          <a:p>
            <a:pPr marL="342900" lvl="0" indent="-342900">
              <a:spcBef>
                <a:spcPts val="0"/>
              </a:spcBef>
              <a:spcAft>
                <a:spcPts val="0"/>
              </a:spcAft>
              <a:buFont typeface="+mj-lt"/>
              <a:buAutoNum type="arabicPeriod"/>
            </a:pPr>
            <a:r>
              <a:rPr lang="en-GB" sz="2400" dirty="0">
                <a:latin typeface="Arial Narrow" pitchFamily="34" charset="0"/>
                <a:ea typeface="Times New Roman"/>
                <a:cs typeface="Calibri"/>
              </a:rPr>
              <a:t>The current Marine and Coastal Areas chapter of the GMES Africa Baseline Study does not have a list of acronyms used which will need to be added</a:t>
            </a:r>
            <a:r>
              <a:rPr lang="en-GB" sz="2400" dirty="0" smtClean="0">
                <a:latin typeface="Arial Narrow" pitchFamily="34" charset="0"/>
                <a:ea typeface="Times New Roman"/>
                <a:cs typeface="Calibri"/>
              </a:rPr>
              <a:t>.</a:t>
            </a:r>
          </a:p>
          <a:p>
            <a:pPr lvl="0" algn="r">
              <a:spcBef>
                <a:spcPts val="0"/>
              </a:spcBef>
              <a:spcAft>
                <a:spcPts val="0"/>
              </a:spcAft>
            </a:pPr>
            <a:r>
              <a:rPr lang="en-GB" sz="1000" dirty="0" smtClean="0">
                <a:latin typeface="Arial Narrow" pitchFamily="34" charset="0"/>
                <a:ea typeface="Times New Roman"/>
                <a:cs typeface="Calibri"/>
              </a:rPr>
              <a:t>2011WS</a:t>
            </a:r>
            <a:r>
              <a:rPr lang="en-GB" sz="1000" dirty="0" smtClean="0">
                <a:latin typeface="Arial Narrow" pitchFamily="34" charset="0"/>
                <a:ea typeface="Times New Roman"/>
                <a:cs typeface="Calibri"/>
              </a:rPr>
              <a:t>, WW, LS</a:t>
            </a:r>
            <a:endParaRPr lang="de-DE" sz="1000" dirty="0">
              <a:latin typeface="Arial Narrow" pitchFamily="34" charset="0"/>
              <a:ea typeface="Times New Roman"/>
              <a:cs typeface="Times New Roman"/>
            </a:endParaRPr>
          </a:p>
        </p:txBody>
      </p:sp>
    </p:spTree>
    <p:extLst>
      <p:ext uri="{BB962C8B-B14F-4D97-AF65-F5344CB8AC3E}">
        <p14:creationId xmlns:p14="http://schemas.microsoft.com/office/powerpoint/2010/main" val="58575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0" descr="Cartaz&amp;Banner-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10"/>
          <p:cNvGrpSpPr>
            <a:grpSpLocks/>
          </p:cNvGrpSpPr>
          <p:nvPr/>
        </p:nvGrpSpPr>
        <p:grpSpPr bwMode="auto">
          <a:xfrm>
            <a:off x="0" y="6021388"/>
            <a:ext cx="9144000" cy="828675"/>
            <a:chOff x="0" y="6021288"/>
            <a:chExt cx="9144000" cy="828675"/>
          </a:xfrm>
        </p:grpSpPr>
        <p:pic>
          <p:nvPicPr>
            <p:cNvPr id="4" name="Picture 15"/>
            <p:cNvPicPr>
              <a:picLocks noChangeAspect="1" noChangeArrowheads="1"/>
            </p:cNvPicPr>
            <p:nvPr/>
          </p:nvPicPr>
          <p:blipFill>
            <a:blip r:embed="rId3">
              <a:extLst>
                <a:ext uri="{28A0092B-C50C-407E-A947-70E740481C1C}">
                  <a14:useLocalDpi xmlns:a14="http://schemas.microsoft.com/office/drawing/2010/main" val="0"/>
                </a:ext>
              </a:extLst>
            </a:blip>
            <a:srcRect b="10989"/>
            <a:stretch>
              <a:fillRect/>
            </a:stretch>
          </p:blipFill>
          <p:spPr bwMode="auto">
            <a:xfrm>
              <a:off x="0" y="6021288"/>
              <a:ext cx="21240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Keny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6201618"/>
              <a:ext cx="6604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uropean Commis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9924" y="6201618"/>
              <a:ext cx="7826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African-Un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6637" y="6201618"/>
              <a:ext cx="6175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0" descr="BRAGMA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825" y="6201618"/>
              <a:ext cx="88106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EAMNE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51725" y="6201618"/>
              <a:ext cx="1550988"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1" descr="7fp"/>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94462" y="6201618"/>
              <a:ext cx="671512"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9"/>
            <p:cNvCxnSpPr/>
            <p:nvPr/>
          </p:nvCxnSpPr>
          <p:spPr>
            <a:xfrm>
              <a:off x="0" y="6021288"/>
              <a:ext cx="9144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140331" y="1844824"/>
            <a:ext cx="8862382" cy="3200876"/>
          </a:xfrm>
          <a:prstGeom prst="rect">
            <a:avLst/>
          </a:prstGeom>
          <a:noFill/>
        </p:spPr>
        <p:txBody>
          <a:bodyPr wrap="square" rtlCol="0">
            <a:spAutoFit/>
          </a:bodyPr>
          <a:lstStyle/>
          <a:p>
            <a:pPr marL="457200" lvl="0" indent="-457200">
              <a:spcBef>
                <a:spcPts val="0"/>
              </a:spcBef>
              <a:spcAft>
                <a:spcPts val="0"/>
              </a:spcAft>
              <a:buFont typeface="+mj-lt"/>
              <a:buAutoNum type="arabicPeriod" startAt="3"/>
            </a:pPr>
            <a:r>
              <a:rPr lang="en-GB" sz="2400" dirty="0" smtClean="0">
                <a:latin typeface="Arial Narrow" pitchFamily="34" charset="0"/>
                <a:ea typeface="Times New Roman"/>
                <a:cs typeface="Calibri"/>
              </a:rPr>
              <a:t>The </a:t>
            </a:r>
            <a:r>
              <a:rPr lang="en-GB" sz="2400" dirty="0">
                <a:latin typeface="Arial Narrow" pitchFamily="34" charset="0"/>
                <a:ea typeface="Times New Roman"/>
                <a:cs typeface="Calibri"/>
              </a:rPr>
              <a:t>current Marine and Coastal Areas chapter of the GMES Africa Baseline Study needs to be considerably shortened from currently 14 to 10 pages.</a:t>
            </a:r>
            <a:endParaRPr lang="de-DE" sz="2400" dirty="0">
              <a:latin typeface="Arial Narrow" pitchFamily="34" charset="0"/>
              <a:ea typeface="Times New Roman"/>
              <a:cs typeface="Times New Roman"/>
            </a:endParaRPr>
          </a:p>
          <a:p>
            <a:pPr marL="800100" lvl="1" indent="-342900">
              <a:spcBef>
                <a:spcPts val="0"/>
              </a:spcBef>
              <a:spcAft>
                <a:spcPts val="0"/>
              </a:spcAft>
              <a:buFont typeface="Symbol"/>
              <a:buChar char=""/>
            </a:pPr>
            <a:r>
              <a:rPr lang="en-GB" sz="2400" dirty="0">
                <a:latin typeface="Arial Narrow" pitchFamily="34" charset="0"/>
                <a:ea typeface="Times New Roman"/>
                <a:cs typeface="Calibri"/>
              </a:rPr>
              <a:t>Some paragraphs at the end of the document are repetitive.</a:t>
            </a:r>
            <a:endParaRPr lang="de-DE" sz="2400" dirty="0">
              <a:latin typeface="Arial Narrow" pitchFamily="34" charset="0"/>
              <a:ea typeface="Times New Roman"/>
              <a:cs typeface="Times New Roman"/>
            </a:endParaRPr>
          </a:p>
          <a:p>
            <a:pPr marL="800100" lvl="1" indent="-342900">
              <a:spcBef>
                <a:spcPts val="0"/>
              </a:spcBef>
              <a:spcAft>
                <a:spcPts val="0"/>
              </a:spcAft>
              <a:buFont typeface="Symbol"/>
              <a:buChar char=""/>
            </a:pPr>
            <a:r>
              <a:rPr lang="en-GB" sz="2400" dirty="0">
                <a:latin typeface="Arial Narrow" pitchFamily="34" charset="0"/>
                <a:ea typeface="Times New Roman"/>
                <a:cs typeface="Calibri"/>
              </a:rPr>
              <a:t>‘Thematic Content’ and ‘Pressures and Constraints’ need to be shortened and made more precise on Marine and Coastal Areas theme.</a:t>
            </a:r>
            <a:endParaRPr lang="de-DE" sz="2400" dirty="0">
              <a:latin typeface="Arial Narrow" pitchFamily="34" charset="0"/>
              <a:ea typeface="Times New Roman"/>
              <a:cs typeface="Times New Roman"/>
            </a:endParaRPr>
          </a:p>
          <a:p>
            <a:pPr marL="800100" lvl="1" indent="-342900">
              <a:spcBef>
                <a:spcPts val="0"/>
              </a:spcBef>
              <a:spcAft>
                <a:spcPts val="0"/>
              </a:spcAft>
              <a:buFont typeface="Symbol"/>
              <a:buChar char=""/>
            </a:pPr>
            <a:r>
              <a:rPr lang="en-GB" sz="2400" dirty="0">
                <a:latin typeface="Arial Narrow" pitchFamily="34" charset="0"/>
                <a:ea typeface="Times New Roman"/>
                <a:cs typeface="Calibri"/>
              </a:rPr>
              <a:t>The summary needs to be shortened to ½ page maximum</a:t>
            </a:r>
            <a:r>
              <a:rPr lang="en-GB" sz="2400" dirty="0" smtClean="0">
                <a:latin typeface="Arial Narrow" pitchFamily="34" charset="0"/>
                <a:ea typeface="Times New Roman"/>
                <a:cs typeface="Calibri"/>
              </a:rPr>
              <a:t>.</a:t>
            </a:r>
          </a:p>
          <a:p>
            <a:pPr lvl="1" algn="r">
              <a:spcBef>
                <a:spcPts val="0"/>
              </a:spcBef>
              <a:spcAft>
                <a:spcPts val="0"/>
              </a:spcAft>
            </a:pPr>
            <a:r>
              <a:rPr lang="en-GB" sz="1000" dirty="0" smtClean="0">
                <a:latin typeface="Arial Narrow" pitchFamily="34" charset="0"/>
                <a:ea typeface="Times New Roman"/>
                <a:cs typeface="Calibri"/>
              </a:rPr>
              <a:t>2011WS</a:t>
            </a:r>
            <a:r>
              <a:rPr lang="en-GB" sz="1000" dirty="0">
                <a:latin typeface="Arial Narrow" pitchFamily="34" charset="0"/>
                <a:ea typeface="Times New Roman"/>
                <a:cs typeface="Calibri"/>
              </a:rPr>
              <a:t>, WW, </a:t>
            </a:r>
            <a:r>
              <a:rPr lang="en-GB" sz="1000" dirty="0" smtClean="0">
                <a:latin typeface="Arial Narrow" pitchFamily="34" charset="0"/>
                <a:ea typeface="Times New Roman"/>
                <a:cs typeface="Calibri"/>
              </a:rPr>
              <a:t>LS</a:t>
            </a:r>
            <a:endParaRPr lang="de-DE" sz="1000" dirty="0">
              <a:latin typeface="Arial Narrow" pitchFamily="34" charset="0"/>
              <a:ea typeface="Times New Roman"/>
              <a:cs typeface="Times New Roman"/>
            </a:endParaRPr>
          </a:p>
        </p:txBody>
      </p:sp>
      <p:sp>
        <p:nvSpPr>
          <p:cNvPr id="15" name="TextBox 14"/>
          <p:cNvSpPr txBox="1"/>
          <p:nvPr/>
        </p:nvSpPr>
        <p:spPr>
          <a:xfrm>
            <a:off x="-36512" y="1239143"/>
            <a:ext cx="8679185" cy="461665"/>
          </a:xfrm>
          <a:prstGeom prst="rect">
            <a:avLst/>
          </a:prstGeom>
          <a:noFill/>
        </p:spPr>
        <p:txBody>
          <a:bodyPr wrap="square" rtlCol="0">
            <a:spAutoFit/>
          </a:bodyPr>
          <a:lstStyle>
            <a:defPPr>
              <a:defRPr lang="pt-PT"/>
            </a:defPPr>
            <a:lvl1pPr>
              <a:defRPr sz="2400" b="1">
                <a:latin typeface="Arial Narrow" pitchFamily="34" charset="0"/>
              </a:defRPr>
            </a:lvl1pPr>
          </a:lstStyle>
          <a:p>
            <a:r>
              <a:rPr lang="en-GB" b="0" dirty="0"/>
              <a:t>Identified Room for Document Improvements</a:t>
            </a:r>
            <a:endParaRPr lang="en-GB" b="0" dirty="0"/>
          </a:p>
        </p:txBody>
      </p:sp>
    </p:spTree>
    <p:extLst>
      <p:ext uri="{BB962C8B-B14F-4D97-AF65-F5344CB8AC3E}">
        <p14:creationId xmlns:p14="http://schemas.microsoft.com/office/powerpoint/2010/main" val="8008645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1620</Words>
  <Application>Microsoft Office PowerPoint</Application>
  <PresentationFormat>On-screen Show (4:3)</PresentationFormat>
  <Paragraphs>104</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dc:creator>
  <cp:lastModifiedBy>Dr. Winfried Wiedemeyer</cp:lastModifiedBy>
  <cp:revision>67</cp:revision>
  <dcterms:created xsi:type="dcterms:W3CDTF">2012-09-27T01:45:07Z</dcterms:created>
  <dcterms:modified xsi:type="dcterms:W3CDTF">2012-10-04T09:28:23Z</dcterms:modified>
</cp:coreProperties>
</file>