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17"/>
  </p:notesMasterIdLst>
  <p:sldIdLst>
    <p:sldId id="364" r:id="rId2"/>
    <p:sldId id="565" r:id="rId3"/>
    <p:sldId id="503" r:id="rId4"/>
    <p:sldId id="545" r:id="rId5"/>
    <p:sldId id="567" r:id="rId6"/>
    <p:sldId id="573" r:id="rId7"/>
    <p:sldId id="575" r:id="rId8"/>
    <p:sldId id="574" r:id="rId9"/>
    <p:sldId id="572" r:id="rId10"/>
    <p:sldId id="570" r:id="rId11"/>
    <p:sldId id="571" r:id="rId12"/>
    <p:sldId id="562" r:id="rId13"/>
    <p:sldId id="563" r:id="rId14"/>
    <p:sldId id="488" r:id="rId15"/>
    <p:sldId id="566" r:id="rId1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ABD8"/>
    <a:srgbClr val="CCCCFF"/>
    <a:srgbClr val="ECBE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97" autoAdjust="0"/>
    <p:restoredTop sz="84257" autoAdjust="0"/>
  </p:normalViewPr>
  <p:slideViewPr>
    <p:cSldViewPr snapToGrid="0" snapToObjects="1">
      <p:cViewPr>
        <p:scale>
          <a:sx n="100" d="100"/>
          <a:sy n="100" d="100"/>
        </p:scale>
        <p:origin x="-2048" y="-1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ndy:Dropbox:Consulting:EU:Countries:Cambodia%20&amp;%20Laos:Frag%20Table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Workbook3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8"/>
    </mc:Choice>
    <mc:Fallback>
      <c:style val="48"/>
    </mc:Fallback>
  </mc:AlternateContent>
  <c:chart>
    <c:title>
      <c:layout/>
      <c:overlay val="0"/>
      <c:txPr>
        <a:bodyPr/>
        <a:lstStyle/>
        <a:p>
          <a:pPr>
            <a:defRPr sz="2400"/>
          </a:pPr>
          <a:endParaRPr lang="en-US"/>
        </a:p>
      </c:tx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Laos!$N$24</c:f>
              <c:strCache>
                <c:ptCount val="1"/>
                <c:pt idx="0">
                  <c:v>Number of Donors</c:v>
                </c:pt>
              </c:strCache>
            </c:strRef>
          </c:tx>
          <c:invertIfNegative val="0"/>
          <c:cat>
            <c:strRef>
              <c:f>Laos!$M$25:$M$36</c:f>
              <c:strCache>
                <c:ptCount val="12"/>
                <c:pt idx="0">
                  <c:v>Multi sector</c:v>
                </c:pt>
                <c:pt idx="1">
                  <c:v>Gov't &amp; Civil Society</c:v>
                </c:pt>
                <c:pt idx="2">
                  <c:v>GBS</c:v>
                </c:pt>
                <c:pt idx="3">
                  <c:v>Environment</c:v>
                </c:pt>
                <c:pt idx="4">
                  <c:v>Other Production</c:v>
                </c:pt>
                <c:pt idx="5">
                  <c:v>Agriculture</c:v>
                </c:pt>
                <c:pt idx="6">
                  <c:v>Economic Infra</c:v>
                </c:pt>
                <c:pt idx="7">
                  <c:v>Other Social Infra</c:v>
                </c:pt>
                <c:pt idx="8">
                  <c:v>WS &amp; Sanitation</c:v>
                </c:pt>
                <c:pt idx="9">
                  <c:v>Pop Policies &amp; RH </c:v>
                </c:pt>
                <c:pt idx="10">
                  <c:v>Health</c:v>
                </c:pt>
                <c:pt idx="11">
                  <c:v>Education</c:v>
                </c:pt>
              </c:strCache>
            </c:strRef>
          </c:cat>
          <c:val>
            <c:numRef>
              <c:f>Laos!$N$25:$N$36</c:f>
              <c:numCache>
                <c:formatCode>General</c:formatCode>
                <c:ptCount val="12"/>
                <c:pt idx="0">
                  <c:v>17.0</c:v>
                </c:pt>
                <c:pt idx="1">
                  <c:v>19.0</c:v>
                </c:pt>
                <c:pt idx="2">
                  <c:v>2.0</c:v>
                </c:pt>
                <c:pt idx="3">
                  <c:v>15.0</c:v>
                </c:pt>
                <c:pt idx="4">
                  <c:v>15.0</c:v>
                </c:pt>
                <c:pt idx="5">
                  <c:v>14.0</c:v>
                </c:pt>
                <c:pt idx="6">
                  <c:v>15.0</c:v>
                </c:pt>
                <c:pt idx="7">
                  <c:v>10.0</c:v>
                </c:pt>
                <c:pt idx="8">
                  <c:v>9.0</c:v>
                </c:pt>
                <c:pt idx="9">
                  <c:v>11.0</c:v>
                </c:pt>
                <c:pt idx="10">
                  <c:v>15.0</c:v>
                </c:pt>
                <c:pt idx="11">
                  <c:v>15.0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086784296"/>
        <c:axId val="2068803496"/>
        <c:axId val="0"/>
      </c:bar3DChart>
      <c:catAx>
        <c:axId val="-2086784296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900"/>
            </a:pPr>
            <a:endParaRPr lang="en-US"/>
          </a:p>
        </c:txPr>
        <c:crossAx val="2068803496"/>
        <c:crosses val="autoZero"/>
        <c:auto val="1"/>
        <c:lblAlgn val="ctr"/>
        <c:lblOffset val="100"/>
        <c:noMultiLvlLbl val="0"/>
      </c:catAx>
      <c:valAx>
        <c:axId val="206880349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-20867842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4"/>
    </mc:Choice>
    <mc:Fallback>
      <c:style val="44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9138737231845"/>
          <c:y val="0.0372117070271876"/>
          <c:w val="0.720213473315835"/>
          <c:h val="0.822469378827647"/>
        </c:manualLayout>
      </c:layout>
      <c:line3DChart>
        <c:grouping val="standard"/>
        <c:varyColors val="0"/>
        <c:ser>
          <c:idx val="0"/>
          <c:order val="0"/>
          <c:tx>
            <c:strRef>
              <c:f>Sheet1!$B$34</c:f>
              <c:strCache>
                <c:ptCount val="1"/>
                <c:pt idx="0">
                  <c:v>EU</c:v>
                </c:pt>
              </c:strCache>
            </c:strRef>
          </c:tx>
          <c:spPr>
            <a:solidFill>
              <a:srgbClr val="0000FF"/>
            </a:solidFill>
            <a:ln>
              <a:solidFill>
                <a:srgbClr val="0000FF"/>
              </a:solidFill>
            </a:ln>
          </c:spPr>
          <c:cat>
            <c:numRef>
              <c:f>Sheet1!$A$35:$A$54</c:f>
              <c:numCache>
                <c:formatCode>General</c:formatCode>
                <c:ptCount val="20"/>
                <c:pt idx="0">
                  <c:v>1992.0</c:v>
                </c:pt>
                <c:pt idx="1">
                  <c:v>1993.0</c:v>
                </c:pt>
                <c:pt idx="2">
                  <c:v>1994.0</c:v>
                </c:pt>
                <c:pt idx="3">
                  <c:v>1995.0</c:v>
                </c:pt>
                <c:pt idx="4">
                  <c:v>1996.0</c:v>
                </c:pt>
                <c:pt idx="5">
                  <c:v>1997.0</c:v>
                </c:pt>
                <c:pt idx="6">
                  <c:v>1998.0</c:v>
                </c:pt>
                <c:pt idx="7">
                  <c:v>1999.0</c:v>
                </c:pt>
                <c:pt idx="8">
                  <c:v>2000.0</c:v>
                </c:pt>
                <c:pt idx="9">
                  <c:v>2001.0</c:v>
                </c:pt>
                <c:pt idx="10">
                  <c:v>2002.0</c:v>
                </c:pt>
                <c:pt idx="11">
                  <c:v>2003.0</c:v>
                </c:pt>
                <c:pt idx="12">
                  <c:v>2004.0</c:v>
                </c:pt>
                <c:pt idx="13">
                  <c:v>2005.0</c:v>
                </c:pt>
                <c:pt idx="14">
                  <c:v>2006.0</c:v>
                </c:pt>
                <c:pt idx="15">
                  <c:v>2007.0</c:v>
                </c:pt>
                <c:pt idx="16">
                  <c:v>2008.0</c:v>
                </c:pt>
                <c:pt idx="17">
                  <c:v>2009.0</c:v>
                </c:pt>
                <c:pt idx="18">
                  <c:v>2010.0</c:v>
                </c:pt>
                <c:pt idx="19">
                  <c:v>2011.0</c:v>
                </c:pt>
              </c:numCache>
            </c:numRef>
          </c:cat>
          <c:val>
            <c:numRef>
              <c:f>Sheet1!$B$35:$B$54</c:f>
              <c:numCache>
                <c:formatCode>General</c:formatCode>
                <c:ptCount val="20"/>
                <c:pt idx="0">
                  <c:v>34.0</c:v>
                </c:pt>
                <c:pt idx="1">
                  <c:v>29.0</c:v>
                </c:pt>
                <c:pt idx="2">
                  <c:v>23.0</c:v>
                </c:pt>
                <c:pt idx="3">
                  <c:v>30.0</c:v>
                </c:pt>
                <c:pt idx="4">
                  <c:v>32.0</c:v>
                </c:pt>
                <c:pt idx="5">
                  <c:v>27.0</c:v>
                </c:pt>
                <c:pt idx="6">
                  <c:v>28.0</c:v>
                </c:pt>
                <c:pt idx="7">
                  <c:v>23.0</c:v>
                </c:pt>
                <c:pt idx="8">
                  <c:v>23.0</c:v>
                </c:pt>
                <c:pt idx="9">
                  <c:v>21.0</c:v>
                </c:pt>
                <c:pt idx="10">
                  <c:v>20.0</c:v>
                </c:pt>
                <c:pt idx="11">
                  <c:v>21.0</c:v>
                </c:pt>
                <c:pt idx="12">
                  <c:v>19.0</c:v>
                </c:pt>
                <c:pt idx="13">
                  <c:v>21.0</c:v>
                </c:pt>
                <c:pt idx="14">
                  <c:v>22.0</c:v>
                </c:pt>
                <c:pt idx="15">
                  <c:v>20.0</c:v>
                </c:pt>
                <c:pt idx="16">
                  <c:v>20.0</c:v>
                </c:pt>
                <c:pt idx="17">
                  <c:v>20.0</c:v>
                </c:pt>
                <c:pt idx="18">
                  <c:v>18.0</c:v>
                </c:pt>
                <c:pt idx="19">
                  <c:v>16.0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Sheet1!$C$34</c:f>
              <c:strCache>
                <c:ptCount val="1"/>
                <c:pt idx="0">
                  <c:v>China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cat>
            <c:numRef>
              <c:f>Sheet1!$A$35:$A$54</c:f>
              <c:numCache>
                <c:formatCode>General</c:formatCode>
                <c:ptCount val="20"/>
                <c:pt idx="0">
                  <c:v>1992.0</c:v>
                </c:pt>
                <c:pt idx="1">
                  <c:v>1993.0</c:v>
                </c:pt>
                <c:pt idx="2">
                  <c:v>1994.0</c:v>
                </c:pt>
                <c:pt idx="3">
                  <c:v>1995.0</c:v>
                </c:pt>
                <c:pt idx="4">
                  <c:v>1996.0</c:v>
                </c:pt>
                <c:pt idx="5">
                  <c:v>1997.0</c:v>
                </c:pt>
                <c:pt idx="6">
                  <c:v>1998.0</c:v>
                </c:pt>
                <c:pt idx="7">
                  <c:v>1999.0</c:v>
                </c:pt>
                <c:pt idx="8">
                  <c:v>2000.0</c:v>
                </c:pt>
                <c:pt idx="9">
                  <c:v>2001.0</c:v>
                </c:pt>
                <c:pt idx="10">
                  <c:v>2002.0</c:v>
                </c:pt>
                <c:pt idx="11">
                  <c:v>2003.0</c:v>
                </c:pt>
                <c:pt idx="12">
                  <c:v>2004.0</c:v>
                </c:pt>
                <c:pt idx="13">
                  <c:v>2005.0</c:v>
                </c:pt>
                <c:pt idx="14">
                  <c:v>2006.0</c:v>
                </c:pt>
                <c:pt idx="15">
                  <c:v>2007.0</c:v>
                </c:pt>
                <c:pt idx="16">
                  <c:v>2008.0</c:v>
                </c:pt>
                <c:pt idx="17">
                  <c:v>2009.0</c:v>
                </c:pt>
                <c:pt idx="18">
                  <c:v>2010.0</c:v>
                </c:pt>
                <c:pt idx="19">
                  <c:v>2011.0</c:v>
                </c:pt>
              </c:numCache>
            </c:numRef>
          </c:cat>
          <c:val>
            <c:numRef>
              <c:f>Sheet1!$C$35:$C$54</c:f>
              <c:numCache>
                <c:formatCode>General</c:formatCode>
                <c:ptCount val="20"/>
                <c:pt idx="0">
                  <c:v>0.0</c:v>
                </c:pt>
                <c:pt idx="1">
                  <c:v>0.0</c:v>
                </c:pt>
                <c:pt idx="2">
                  <c:v>2.0</c:v>
                </c:pt>
                <c:pt idx="3">
                  <c:v>1.0</c:v>
                </c:pt>
                <c:pt idx="4">
                  <c:v>2.0</c:v>
                </c:pt>
                <c:pt idx="5">
                  <c:v>2.0</c:v>
                </c:pt>
                <c:pt idx="6">
                  <c:v>3.0</c:v>
                </c:pt>
                <c:pt idx="7">
                  <c:v>1.0</c:v>
                </c:pt>
                <c:pt idx="8">
                  <c:v>1.0</c:v>
                </c:pt>
                <c:pt idx="9">
                  <c:v>3.0</c:v>
                </c:pt>
                <c:pt idx="10">
                  <c:v>1.0</c:v>
                </c:pt>
                <c:pt idx="11">
                  <c:v>1.0</c:v>
                </c:pt>
                <c:pt idx="12">
                  <c:v>6.0</c:v>
                </c:pt>
                <c:pt idx="13">
                  <c:v>8.0</c:v>
                </c:pt>
                <c:pt idx="14">
                  <c:v>7.0</c:v>
                </c:pt>
                <c:pt idx="15">
                  <c:v>12.0</c:v>
                </c:pt>
                <c:pt idx="16">
                  <c:v>10.0</c:v>
                </c:pt>
                <c:pt idx="17">
                  <c:v>11.0</c:v>
                </c:pt>
                <c:pt idx="18">
                  <c:v>13.0</c:v>
                </c:pt>
                <c:pt idx="19">
                  <c:v>17.0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79097640"/>
        <c:axId val="-2079259992"/>
        <c:axId val="-2078961608"/>
      </c:line3DChart>
      <c:catAx>
        <c:axId val="-2079097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3900000" vert="horz"/>
          <a:lstStyle/>
          <a:p>
            <a:pPr>
              <a:defRPr sz="2000"/>
            </a:pPr>
            <a:endParaRPr lang="en-US"/>
          </a:p>
        </c:txPr>
        <c:crossAx val="-2079259992"/>
        <c:crosses val="autoZero"/>
        <c:auto val="1"/>
        <c:lblAlgn val="ctr"/>
        <c:lblOffset val="100"/>
        <c:noMultiLvlLbl val="0"/>
      </c:catAx>
      <c:valAx>
        <c:axId val="-20792599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-2079097640"/>
        <c:crosses val="autoZero"/>
        <c:crossBetween val="between"/>
      </c:valAx>
      <c:serAx>
        <c:axId val="-2078961608"/>
        <c:scaling>
          <c:orientation val="minMax"/>
        </c:scaling>
        <c:delete val="1"/>
        <c:axPos val="b"/>
        <c:majorTickMark val="out"/>
        <c:minorTickMark val="none"/>
        <c:tickLblPos val="nextTo"/>
        <c:crossAx val="-2079259992"/>
        <c:crosses val="autoZero"/>
      </c:serAx>
    </c:plotArea>
    <c:plotVisOnly val="1"/>
    <c:dispBlanksAs val="gap"/>
    <c:showDLblsOverMax val="0"/>
  </c:chart>
  <c:spPr>
    <a:solidFill>
      <a:schemeClr val="dk1">
        <a:alpha val="75000"/>
      </a:schemeClr>
    </a:solidFill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7622E901-2726-074E-94A8-CF2D4C59A3B0}" type="datetime1">
              <a:rPr lang="en-US"/>
              <a:pPr>
                <a:defRPr/>
              </a:pPr>
              <a:t>26/10/2012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C7FBD920-D08D-BE43-B69C-EA1BA69FD6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9677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8DA1112-8BFC-3749-93BF-F797E493B59C}" type="slidenum">
              <a:rPr lang="en-US" sz="1200">
                <a:latin typeface="Calibri" charset="0"/>
              </a:rPr>
              <a:pPr eaLnBrk="1" hangingPunct="1"/>
              <a:t>1</a:t>
            </a:fld>
            <a:endParaRPr lang="en-US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FBD920-D08D-BE43-B69C-EA1BA69FD68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306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FBD920-D08D-BE43-B69C-EA1BA69FD68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873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05544E3-33EB-1949-963A-D30A2CC50D6E}" type="slidenum">
              <a:rPr lang="en-US" sz="1200">
                <a:latin typeface="Calibri" charset="0"/>
              </a:rPr>
              <a:pPr eaLnBrk="1" hangingPunct="1"/>
              <a:t>7</a:t>
            </a:fld>
            <a:endParaRPr lang="en-US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FBD920-D08D-BE43-B69C-EA1BA69FD68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229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FBD920-D08D-BE43-B69C-EA1BA69FD68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049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8DA1112-8BFC-3749-93BF-F797E493B59C}" type="slidenum">
              <a:rPr lang="en-US" sz="1200">
                <a:latin typeface="Calibri" charset="0"/>
              </a:rPr>
              <a:pPr eaLnBrk="1" hangingPunct="1"/>
              <a:t>15</a:t>
            </a:fld>
            <a:endParaRPr lang="en-US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7A9A3-E0D9-1046-842A-26B996FB1BCB}" type="datetime1">
              <a:rPr lang="en-US"/>
              <a:pPr>
                <a:defRPr/>
              </a:pPr>
              <a:t>26/10/2012</a:t>
            </a:fld>
            <a:endParaRPr lang="en-US" dirty="0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4BC72-BFF4-C944-AD1F-72AE02C5EF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837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F231D-112B-6040-8194-A9D2F8015A76}" type="datetime1">
              <a:rPr lang="en-US"/>
              <a:pPr>
                <a:defRPr/>
              </a:pPr>
              <a:t>26/10/2012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76BC1-3FDA-3B42-86CC-F25E64E32F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519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A3D6A-7361-BA4E-A030-8C1137E1F9F0}" type="datetime1">
              <a:rPr lang="en-US"/>
              <a:pPr>
                <a:defRPr/>
              </a:pPr>
              <a:t>26/10/2012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641D7-5BD9-A748-8C8E-CFF2A4460F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754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6F560-A508-574D-AC4C-0C6881EA7164}" type="datetime1">
              <a:rPr lang="en-US"/>
              <a:pPr>
                <a:defRPr/>
              </a:pPr>
              <a:t>26/10/2012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D0099-7740-7D4E-85F9-23746F665E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805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7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/>
            <a:gdLst>
              <a:gd name="T0" fmla="*/ 0 w 2736"/>
              <a:gd name="T1" fmla="*/ 2147483647 h 3648"/>
              <a:gd name="T2" fmla="*/ 2147483647 w 2736"/>
              <a:gd name="T3" fmla="*/ 2147483647 h 3648"/>
              <a:gd name="T4" fmla="*/ 2147483647 w 2736"/>
              <a:gd name="T5" fmla="*/ 0 h 3648"/>
              <a:gd name="T6" fmla="*/ 2147483647 w 2736"/>
              <a:gd name="T7" fmla="*/ 2147483647 h 3648"/>
              <a:gd name="T8" fmla="*/ 2147483647 w 2736"/>
              <a:gd name="T9" fmla="*/ 2147483647 h 3648"/>
              <a:gd name="T10" fmla="*/ 2147483647 w 2736"/>
              <a:gd name="T11" fmla="*/ 2147483647 h 3648"/>
              <a:gd name="T12" fmla="*/ 0 w 2736"/>
              <a:gd name="T13" fmla="*/ 2147483647 h 36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36"/>
              <a:gd name="T22" fmla="*/ 0 h 3648"/>
              <a:gd name="T23" fmla="*/ 2736 w 2736"/>
              <a:gd name="T24" fmla="*/ 3648 h 36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0" y="3648"/>
                </a:lnTo>
                <a:close/>
              </a:path>
            </a:pathLst>
          </a:custGeom>
          <a:noFill/>
          <a:ln w="3175" cap="flat" cmpd="sng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" name="Freeform 18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/>
            <a:gdLst>
              <a:gd name="T0" fmla="*/ 0 w 3504"/>
              <a:gd name="T1" fmla="*/ 2147483647 h 4128"/>
              <a:gd name="T2" fmla="*/ 0 w 3504"/>
              <a:gd name="T3" fmla="*/ 2147483647 h 4128"/>
              <a:gd name="T4" fmla="*/ 2147483647 w 3504"/>
              <a:gd name="T5" fmla="*/ 2147483647 h 4128"/>
              <a:gd name="T6" fmla="*/ 2147483647 w 3504"/>
              <a:gd name="T7" fmla="*/ 0 h 4128"/>
              <a:gd name="T8" fmla="*/ 2147483647 w 3504"/>
              <a:gd name="T9" fmla="*/ 0 h 4128"/>
              <a:gd name="T10" fmla="*/ 2147483647 w 3504"/>
              <a:gd name="T11" fmla="*/ 2147483647 h 4128"/>
              <a:gd name="T12" fmla="*/ 0 w 3504"/>
              <a:gd name="T13" fmla="*/ 2147483647 h 4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04"/>
              <a:gd name="T22" fmla="*/ 0 h 4128"/>
              <a:gd name="T23" fmla="*/ 3504 w 3504"/>
              <a:gd name="T24" fmla="*/ 4128 h 41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ea typeface="+mn-ea"/>
              <a:cs typeface="+mn-cs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ea typeface="+mn-ea"/>
              <a:cs typeface="+mn-cs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ea typeface="+mn-ea"/>
              <a:cs typeface="+mn-cs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ea typeface="+mn-ea"/>
              <a:cs typeface="+mn-cs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ea typeface="+mn-ea"/>
              <a:cs typeface="+mn-cs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ea typeface="+mn-ea"/>
              <a:cs typeface="+mn-cs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ea typeface="+mn-ea"/>
              <a:cs typeface="+mn-cs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ea typeface="+mn-ea"/>
              <a:cs typeface="+mn-cs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ea typeface="+mn-ea"/>
              <a:cs typeface="+mn-cs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4E3D8-92A9-5C4F-91CD-C0A36ECBCEE9}" type="datetime1">
              <a:rPr lang="en-US"/>
              <a:pPr>
                <a:defRPr/>
              </a:pPr>
              <a:t>26/10/2012</a:t>
            </a:fld>
            <a:endParaRPr lang="en-US" dirty="0"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80E62-0BD5-2F49-B752-5A34C6442B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843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7432D-400A-0B41-90FA-75DB9A65993F}" type="datetime1">
              <a:rPr lang="en-US"/>
              <a:pPr>
                <a:defRPr/>
              </a:pPr>
              <a:t>26/10/2012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0FF17-DE8F-C340-AC6F-A8000DCE8D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939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7FC30-FED7-5442-9273-9D8883F6A1EC}" type="datetime1">
              <a:rPr lang="en-US"/>
              <a:pPr>
                <a:defRPr/>
              </a:pPr>
              <a:t>26/10/2012</a:t>
            </a:fld>
            <a:endParaRPr lang="en-US" dirty="0"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AE5A1-3EED-8243-A053-D7EDDA67A2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995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AB4F0-95D0-1D4A-BDAE-DCFA2A51F05C}" type="datetime1">
              <a:rPr lang="en-US"/>
              <a:pPr>
                <a:defRPr/>
              </a:pPr>
              <a:t>26/10/2012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29C4C-7225-8543-9E9F-18FBF08B98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243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26302-6F19-0C46-83E0-089C4878D3E0}" type="datetime1">
              <a:rPr lang="en-US"/>
              <a:pPr>
                <a:defRPr/>
              </a:pPr>
              <a:t>26/10/2012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40BD2-EEEE-4B42-852A-0623C44376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665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9DA6D-7939-6D43-8E27-13F6854DF0D8}" type="datetime1">
              <a:rPr lang="en-US"/>
              <a:pPr>
                <a:defRPr/>
              </a:pPr>
              <a:t>26/10/2012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A7296-C459-3E44-A74E-AB1C78A846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542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536850" y="1296440"/>
              <a:ext cx="88935" cy="7994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558456" y="1517183"/>
              <a:ext cx="125669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617771" y="12954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536850" y="1296440"/>
              <a:ext cx="88935" cy="7994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558456" y="1517183"/>
              <a:ext cx="125669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617771" y="12954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536850" y="1296441"/>
              <a:ext cx="88934" cy="79944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558456" y="1517181"/>
              <a:ext cx="125667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617770" y="1295466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GB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45E15-9231-C647-A6AB-19A1A5C2D98C}" type="datetime1">
              <a:rPr lang="en-US"/>
              <a:pPr>
                <a:defRPr/>
              </a:pPr>
              <a:t>26/10/2012</a:t>
            </a:fld>
            <a:endParaRPr lang="en-US" dirty="0"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3FC2F-6E01-AA48-B0D7-F8EF434464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953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2"/>
                </a:solidFill>
                <a:latin typeface="Corbel" charset="0"/>
              </a:defRPr>
            </a:lvl1pPr>
          </a:lstStyle>
          <a:p>
            <a:pPr>
              <a:defRPr/>
            </a:pPr>
            <a:fld id="{9B5C3E49-977A-BE46-BC88-C342A7787871}" type="datetime1">
              <a:rPr lang="en-US"/>
              <a:pPr>
                <a:defRPr/>
              </a:pPr>
              <a:t>26/10/2012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2"/>
                </a:solidFill>
                <a:latin typeface="Corbel" charset="0"/>
              </a:defRPr>
            </a:lvl1pPr>
          </a:lstStyle>
          <a:p>
            <a:pPr>
              <a:defRPr/>
            </a:pPr>
            <a:fld id="{5957CEB4-B1E1-3040-9FDA-8A94A61444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837" r:id="rId1"/>
    <p:sldLayoutId id="2147484832" r:id="rId2"/>
    <p:sldLayoutId id="2147484838" r:id="rId3"/>
    <p:sldLayoutId id="2147484839" r:id="rId4"/>
    <p:sldLayoutId id="2147484840" r:id="rId5"/>
    <p:sldLayoutId id="2147484833" r:id="rId6"/>
    <p:sldLayoutId id="2147484841" r:id="rId7"/>
    <p:sldLayoutId id="2147484834" r:id="rId8"/>
    <p:sldLayoutId id="2147484842" r:id="rId9"/>
    <p:sldLayoutId id="2147484835" r:id="rId10"/>
    <p:sldLayoutId id="214748483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charset="0"/>
        <a:buChar char=""/>
        <a:defRPr sz="30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Char char=""/>
        <a:defRPr sz="26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charset="0"/>
        <a:buChar char="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charset="0"/>
        <a:buChar char=""/>
        <a:defRPr sz="22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charset="0"/>
        <a:buChar char="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31.png"/><Relationship Id="rId5" Type="http://schemas.openxmlformats.org/officeDocument/2006/relationships/oleObject" Target="../embeddings/oleObject1.bin"/><Relationship Id="rId6" Type="http://schemas.openxmlformats.org/officeDocument/2006/relationships/package" Target="../embeddings/Microsoft_Word_Document1.docx"/><Relationship Id="rId7" Type="http://schemas.openxmlformats.org/officeDocument/2006/relationships/image" Target="../media/image29.png"/><Relationship Id="rId8" Type="http://schemas.openxmlformats.org/officeDocument/2006/relationships/oleObject" Target="../embeddings/oleObject2.bin"/><Relationship Id="rId9" Type="http://schemas.openxmlformats.org/officeDocument/2006/relationships/package" Target="../embeddings/Microsoft_Word_Document2.docx"/><Relationship Id="rId10" Type="http://schemas.openxmlformats.org/officeDocument/2006/relationships/image" Target="../media/image3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3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4.png"/><Relationship Id="rId6" Type="http://schemas.openxmlformats.org/officeDocument/2006/relationships/image" Target="../media/image19.png"/><Relationship Id="rId7" Type="http://schemas.openxmlformats.org/officeDocument/2006/relationships/image" Target="../media/image15.png"/><Relationship Id="rId8" Type="http://schemas.openxmlformats.org/officeDocument/2006/relationships/image" Target="../media/image20.png"/><Relationship Id="rId9" Type="http://schemas.openxmlformats.org/officeDocument/2006/relationships/image" Target="../media/image12.png"/><Relationship Id="rId10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78300" y="1690100"/>
            <a:ext cx="8194199" cy="103788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 smtClean="0">
                <a:solidFill>
                  <a:schemeClr val="tx1">
                    <a:lumMod val="65000"/>
                  </a:schemeClr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  <a:t>Reality </a:t>
            </a:r>
            <a:r>
              <a:rPr lang="en-US" sz="5400" dirty="0" smtClean="0">
                <a:solidFill>
                  <a:srgbClr val="FFFFFF"/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  <a:t>Check</a:t>
            </a:r>
            <a:endParaRPr lang="en-US" sz="5400" dirty="0">
              <a:solidFill>
                <a:srgbClr val="FFFFFF"/>
              </a:solidFill>
              <a:effectLst>
                <a:reflection stA="26000" endPos="52000" dist="76200" dir="5400000" sy="-100000" algn="bl" rotWithShape="0"/>
              </a:effectLst>
              <a:latin typeface="Helvetica Neue Light"/>
              <a:ea typeface="+mj-ea"/>
              <a:cs typeface="+mj-cs"/>
            </a:endParaRPr>
          </a:p>
        </p:txBody>
      </p:sp>
      <p:pic>
        <p:nvPicPr>
          <p:cNvPr id="1433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7375" y="4205288"/>
            <a:ext cx="1749425" cy="1360487"/>
          </a:xfrm>
          <a:prstGeom prst="rect">
            <a:avLst/>
          </a:prstGeom>
          <a:noFill/>
          <a:ln>
            <a:noFill/>
          </a:ln>
          <a:effectLst>
            <a:reflection stA="50000" endPos="36000" dist="127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0" descr="Brussel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7788" y="4205288"/>
            <a:ext cx="1779587" cy="1360487"/>
          </a:xfrm>
          <a:prstGeom prst="rect">
            <a:avLst/>
          </a:prstGeom>
          <a:noFill/>
          <a:ln>
            <a:noFill/>
          </a:ln>
          <a:effectLst>
            <a:reflection stA="50000" endPos="36000" dist="127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2" descr="Europe Mosaic (MERIS)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6800" y="4205288"/>
            <a:ext cx="1749425" cy="1366837"/>
          </a:xfrm>
          <a:prstGeom prst="rect">
            <a:avLst/>
          </a:prstGeom>
          <a:noFill/>
          <a:ln>
            <a:noFill/>
          </a:ln>
          <a:effectLst>
            <a:reflection stA="50000" endPos="36000" dist="127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15" y="4205288"/>
            <a:ext cx="1812163" cy="1366838"/>
          </a:xfrm>
          <a:prstGeom prst="rect">
            <a:avLst/>
          </a:prstGeom>
          <a:noFill/>
          <a:ln>
            <a:noFill/>
          </a:ln>
          <a:effectLst>
            <a:reflection stA="50000" endPos="36000" dist="127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9747" y="4205287"/>
            <a:ext cx="2078041" cy="1360487"/>
          </a:xfrm>
          <a:prstGeom prst="rect">
            <a:avLst/>
          </a:prstGeom>
          <a:noFill/>
          <a:ln>
            <a:noFill/>
          </a:ln>
          <a:effectLst>
            <a:reflection stA="50000" endPos="36000" dist="12700" dir="5400000" sy="-100000" algn="bl" rotWithShape="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038600" y="165576"/>
            <a:ext cx="5956300" cy="103788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rgbClr val="C1EEF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 smtClean="0">
                <a:solidFill>
                  <a:schemeClr val="bg1"/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  <a:t>Step 3: </a:t>
            </a:r>
            <a:r>
              <a:rPr lang="en-US" sz="5400" dirty="0" err="1" smtClean="0">
                <a:solidFill>
                  <a:schemeClr val="bg1"/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  <a:t>Localise</a:t>
            </a:r>
            <a:endParaRPr lang="en-US" sz="5400" dirty="0">
              <a:solidFill>
                <a:schemeClr val="bg1"/>
              </a:solidFill>
              <a:effectLst>
                <a:reflection stA="26000" endPos="52000" dist="76200" dir="5400000" sy="-100000" algn="bl" rotWithShape="0"/>
              </a:effectLst>
              <a:latin typeface="Helvetica Neue Ligh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4000" y="1130300"/>
            <a:ext cx="8443915" cy="5146612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9835009"/>
              </p:ext>
            </p:extLst>
          </p:nvPr>
        </p:nvGraphicFramePr>
        <p:xfrm>
          <a:off x="254000" y="1193800"/>
          <a:ext cx="8443915" cy="5083112"/>
        </p:xfrm>
        <a:graphic>
          <a:graphicData uri="http://schemas.openxmlformats.org/drawingml/2006/table">
            <a:tbl>
              <a:tblPr/>
              <a:tblGrid>
                <a:gridCol w="1470699"/>
                <a:gridCol w="697321"/>
                <a:gridCol w="697322"/>
                <a:gridCol w="697323"/>
                <a:gridCol w="697321"/>
                <a:gridCol w="697323"/>
                <a:gridCol w="697322"/>
                <a:gridCol w="697321"/>
                <a:gridCol w="697321"/>
                <a:gridCol w="697321"/>
                <a:gridCol w="697321"/>
              </a:tblGrid>
              <a:tr h="2839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20</a:t>
                      </a:r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11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20</a:t>
                      </a:r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12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20</a:t>
                      </a:r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13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20</a:t>
                      </a:r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20</a:t>
                      </a:r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20</a:t>
                      </a:r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20</a:t>
                      </a:r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17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20</a:t>
                      </a:r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18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20</a:t>
                      </a:r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19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20</a:t>
                      </a:r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</a:tr>
              <a:tr h="4330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GoL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3634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/>
                        </a:rPr>
                        <a:t>NSEDP-7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/>
                        </a:rPr>
                        <a:t>NSEDP-8</a:t>
                      </a:r>
                    </a:p>
                  </a:txBody>
                  <a:tcPr marL="9549" marR="9549" marT="9550" marB="0" anchor="ctr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650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EU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609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</a:t>
                      </a:r>
                      <a:r>
                        <a:rPr lang="en-US" sz="1200" b="0" i="0" u="none" strike="noStrike" dirty="0">
                          <a:solidFill>
                            <a:srgbClr val="595959"/>
                          </a:solidFill>
                          <a:effectLst/>
                          <a:latin typeface="Arial"/>
                        </a:rPr>
                        <a:t>&lt;&lt;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12700" cap="flat" cmpd="sng" algn="ctr">
                      <a:solidFill>
                        <a:srgbClr val="00009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Finland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609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12700" cap="flat" cmpd="sng" algn="ctr">
                      <a:solidFill>
                        <a:srgbClr val="00009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4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France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609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</a:t>
                      </a:r>
                      <a:r>
                        <a:rPr lang="en-US" sz="12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Arial"/>
                        </a:rPr>
                        <a:t>&lt;&lt;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AB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8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Germany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6092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12700" cap="flat" cmpd="sng" algn="ctr">
                      <a:solidFill>
                        <a:srgbClr val="00009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Ireland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609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12700" cap="flat" cmpd="sng" algn="ctr">
                      <a:solidFill>
                        <a:srgbClr val="00009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49" marR="9549" marT="955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4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L'bourg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6092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12700" cap="flat" cmpd="sng" algn="ctr">
                      <a:solidFill>
                        <a:srgbClr val="00009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3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Australia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</a:t>
                      </a:r>
                      <a:r>
                        <a:rPr lang="en-US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</a:t>
                      </a:r>
                      <a:r>
                        <a:rPr lang="en-US" sz="12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Arial"/>
                        </a:rPr>
                        <a:t>&lt;</a:t>
                      </a:r>
                      <a:r>
                        <a:rPr lang="en-US" sz="1200" b="0" i="0" u="none" strike="noStrike" dirty="0">
                          <a:solidFill>
                            <a:srgbClr val="595959"/>
                          </a:solidFill>
                          <a:effectLst/>
                          <a:latin typeface="Arial"/>
                        </a:rPr>
                        <a:t>&lt;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12700" cap="flat" cmpd="sng" algn="ctr">
                      <a:solidFill>
                        <a:srgbClr val="00009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0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Japan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12700" cap="flat" cmpd="sng" algn="ctr">
                      <a:solidFill>
                        <a:srgbClr val="00009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6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Korea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12700" cap="flat" cmpd="sng" algn="ctr">
                      <a:solidFill>
                        <a:srgbClr val="00009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1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Switzerland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Arial"/>
                        </a:rPr>
                        <a:t>  &lt;</a:t>
                      </a:r>
                      <a:r>
                        <a:rPr lang="en-US" sz="1200" b="0" i="0" u="none" strike="noStrike" dirty="0">
                          <a:solidFill>
                            <a:srgbClr val="595959"/>
                          </a:solidFill>
                          <a:effectLst/>
                          <a:latin typeface="Arial"/>
                        </a:rPr>
                        <a:t>&lt;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>
                      <a:noFill/>
                    </a:lnL>
                    <a:lnR w="12700" cap="flat" cmpd="sng" algn="ctr">
                      <a:solidFill>
                        <a:srgbClr val="00009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12700" cap="flat" cmpd="sng" algn="ctr">
                      <a:solidFill>
                        <a:srgbClr val="00009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UN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12700" cap="flat" cmpd="sng" algn="ctr">
                      <a:solidFill>
                        <a:srgbClr val="00009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1155700"/>
            <a:ext cx="9067800" cy="51212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800"/>
            <a:ext cx="9144000" cy="674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66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038600" y="165576"/>
            <a:ext cx="5956300" cy="103788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rgbClr val="C1EEF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 smtClean="0">
                <a:solidFill>
                  <a:schemeClr val="bg1"/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  <a:t>Step 4: </a:t>
            </a:r>
            <a:r>
              <a:rPr lang="en-US" sz="5400" dirty="0" err="1" smtClean="0">
                <a:solidFill>
                  <a:schemeClr val="bg1"/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  <a:t>Localise</a:t>
            </a:r>
            <a:endParaRPr lang="en-US" sz="5400" dirty="0">
              <a:solidFill>
                <a:schemeClr val="bg1"/>
              </a:solidFill>
              <a:effectLst>
                <a:reflection stA="26000" endPos="52000" dist="76200" dir="5400000" sy="-100000" algn="bl" rotWithShape="0"/>
              </a:effectLst>
              <a:latin typeface="Helvetica Neue Ligh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00" y="0"/>
            <a:ext cx="7710237" cy="6858000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4937577"/>
              </p:ext>
            </p:extLst>
          </p:nvPr>
        </p:nvGraphicFramePr>
        <p:xfrm>
          <a:off x="381000" y="425450"/>
          <a:ext cx="8278750" cy="6432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Document" r:id="rId6" imgW="5410200" imgH="4203700" progId="Word.Document.12">
                  <p:embed/>
                </p:oleObj>
              </mc:Choice>
              <mc:Fallback>
                <p:oleObj name="Document" r:id="rId6" imgW="5410200" imgH="4203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1000" y="425450"/>
                        <a:ext cx="8278750" cy="6432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8248780"/>
              </p:ext>
            </p:extLst>
          </p:nvPr>
        </p:nvGraphicFramePr>
        <p:xfrm>
          <a:off x="-152400" y="1314450"/>
          <a:ext cx="9404102" cy="451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Document" r:id="rId9" imgW="5422900" imgH="2603500" progId="Word.Document.12">
                  <p:embed/>
                </p:oleObj>
              </mc:Choice>
              <mc:Fallback>
                <p:oleObj name="Document" r:id="rId9" imgW="5422900" imgH="2603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-152400" y="1314450"/>
                        <a:ext cx="9404102" cy="4514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02388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926" y="671517"/>
            <a:ext cx="7630993" cy="5234923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612" y="4794756"/>
            <a:ext cx="1555319" cy="907543"/>
          </a:xfrm>
          <a:prstGeom prst="rect">
            <a:avLst/>
          </a:prstGeom>
          <a:effectLst/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908114" y="1334441"/>
            <a:ext cx="2711019" cy="134908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800" dirty="0" smtClean="0"/>
              <a:t>R w a n d a</a:t>
            </a:r>
          </a:p>
          <a:p>
            <a:pPr algn="ctr">
              <a:lnSpc>
                <a:spcPct val="150000"/>
              </a:lnSpc>
              <a:defRPr/>
            </a:pPr>
            <a:endParaRPr lang="en-US" sz="2800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2357438"/>
            <a:ext cx="9144000" cy="3277820"/>
          </a:xfrm>
          <a:prstGeom prst="rect">
            <a:avLst/>
          </a:prstGeom>
          <a:solidFill>
            <a:schemeClr val="bg1">
              <a:alpha val="9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Aft>
                <a:spcPts val="1800"/>
              </a:spcAft>
            </a:pPr>
            <a:endParaRPr lang="en-US" sz="2200" dirty="0" smtClean="0">
              <a:latin typeface="Helvetica Neue Light" charset="0"/>
              <a:cs typeface="Helvetica Neue Light" charset="0"/>
            </a:endParaRPr>
          </a:p>
          <a:p>
            <a:pPr algn="ctr">
              <a:spcAft>
                <a:spcPts val="1800"/>
              </a:spcAft>
            </a:pPr>
            <a:r>
              <a:rPr lang="en-US" sz="2200" dirty="0" smtClean="0">
                <a:latin typeface="Helvetica Neue Light" charset="0"/>
                <a:cs typeface="Helvetica Neue Light" charset="0"/>
              </a:rPr>
              <a:t>Strong </a:t>
            </a:r>
            <a:r>
              <a:rPr lang="en-US" sz="2200" dirty="0">
                <a:solidFill>
                  <a:srgbClr val="FFFF00"/>
                </a:solidFill>
                <a:latin typeface="Helvetica Neue Light" charset="0"/>
                <a:cs typeface="Helvetica Neue Light" charset="0"/>
              </a:rPr>
              <a:t>Gov</a:t>
            </a:r>
          </a:p>
          <a:p>
            <a:pPr algn="ctr">
              <a:spcAft>
                <a:spcPts val="1800"/>
              </a:spcAft>
            </a:pPr>
            <a:r>
              <a:rPr lang="en-US" sz="2200" dirty="0">
                <a:latin typeface="Helvetica Neue Light" charset="0"/>
                <a:cs typeface="Helvetica Neue Light" charset="0"/>
              </a:rPr>
              <a:t>Existing </a:t>
            </a:r>
            <a:r>
              <a:rPr lang="en-US" sz="2200" dirty="0">
                <a:solidFill>
                  <a:srgbClr val="FFFF00"/>
                </a:solidFill>
                <a:latin typeface="Helvetica Neue Light" charset="0"/>
                <a:cs typeface="Helvetica Neue Light" charset="0"/>
              </a:rPr>
              <a:t>Division of Labour</a:t>
            </a:r>
            <a:endParaRPr lang="en-US" sz="2200" dirty="0">
              <a:latin typeface="Helvetica Neue Light" charset="0"/>
              <a:cs typeface="Helvetica Neue Light" charset="0"/>
            </a:endParaRPr>
          </a:p>
          <a:p>
            <a:pPr algn="ctr">
              <a:spcAft>
                <a:spcPts val="1800"/>
              </a:spcAft>
            </a:pPr>
            <a:r>
              <a:rPr lang="en-US" sz="2200" dirty="0">
                <a:latin typeface="Helvetica Neue Light" charset="0"/>
                <a:cs typeface="Helvetica Neue Light" charset="0"/>
              </a:rPr>
              <a:t>Want all donors </a:t>
            </a:r>
            <a:r>
              <a:rPr lang="en-US" sz="2200" dirty="0">
                <a:solidFill>
                  <a:srgbClr val="FFFF00"/>
                </a:solidFill>
                <a:latin typeface="Helvetica Neue Light" charset="0"/>
                <a:cs typeface="Helvetica Neue Light" charset="0"/>
              </a:rPr>
              <a:t>sync’d</a:t>
            </a:r>
            <a:r>
              <a:rPr lang="en-US" sz="2200" dirty="0">
                <a:latin typeface="Helvetica Neue Light" charset="0"/>
                <a:cs typeface="Helvetica Neue Light" charset="0"/>
              </a:rPr>
              <a:t> to better support national </a:t>
            </a:r>
            <a:r>
              <a:rPr lang="en-US" sz="2200" dirty="0" smtClean="0">
                <a:latin typeface="Helvetica Neue Light" charset="0"/>
                <a:cs typeface="Helvetica Neue Light" charset="0"/>
              </a:rPr>
              <a:t>strategy</a:t>
            </a:r>
          </a:p>
          <a:p>
            <a:pPr algn="ctr">
              <a:spcAft>
                <a:spcPts val="1800"/>
              </a:spcAft>
            </a:pPr>
            <a:endParaRPr lang="en-US" sz="2200" dirty="0">
              <a:latin typeface="Helvetica Neue Light" charset="0"/>
              <a:cs typeface="Helvetica Neue Light" charset="0"/>
            </a:endParaRPr>
          </a:p>
          <a:p>
            <a:pPr algn="ctr">
              <a:spcAft>
                <a:spcPts val="1800"/>
              </a:spcAft>
            </a:pPr>
            <a:endParaRPr lang="en-US" sz="2200" dirty="0">
              <a:latin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091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522" y="471255"/>
            <a:ext cx="8117812" cy="5393835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568700" y="1524941"/>
            <a:ext cx="4367933" cy="70275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 o u t h   S u d a 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5704" y="4654546"/>
            <a:ext cx="1555319" cy="907543"/>
          </a:xfrm>
          <a:prstGeom prst="rect">
            <a:avLst/>
          </a:prstGeom>
          <a:effectLst/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0" y="2412425"/>
            <a:ext cx="9144000" cy="3277820"/>
          </a:xfrm>
          <a:prstGeom prst="rect">
            <a:avLst/>
          </a:prstGeom>
          <a:solidFill>
            <a:schemeClr val="bg1">
              <a:alpha val="9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200" dirty="0">
                <a:solidFill>
                  <a:srgbClr val="FF0000"/>
                </a:solidFill>
                <a:latin typeface="Helvetica Neue Light" charset="0"/>
                <a:cs typeface="Helvetica Neue Light" charset="0"/>
              </a:rPr>
              <a:t>Donor</a:t>
            </a:r>
            <a:r>
              <a:rPr lang="en-US" sz="2200" dirty="0">
                <a:solidFill>
                  <a:srgbClr val="FFFFFF"/>
                </a:solidFill>
                <a:latin typeface="Helvetica Neue Light" charset="0"/>
                <a:cs typeface="Helvetica Neue Light" charset="0"/>
              </a:rPr>
              <a:t> &amp; Juba led</a:t>
            </a:r>
          </a:p>
          <a:p>
            <a:pPr algn="ctr">
              <a:spcAft>
                <a:spcPts val="1800"/>
              </a:spcAft>
            </a:pPr>
            <a:r>
              <a:rPr lang="en-US" sz="2200" dirty="0">
                <a:solidFill>
                  <a:srgbClr val="FFFFFF"/>
                </a:solidFill>
                <a:latin typeface="Helvetica Neue Light" charset="0"/>
                <a:cs typeface="Helvetica Neue Light" charset="0"/>
              </a:rPr>
              <a:t>One Strategy with </a:t>
            </a:r>
            <a:r>
              <a:rPr lang="en-US" sz="2200" dirty="0">
                <a:solidFill>
                  <a:srgbClr val="FF0000"/>
                </a:solidFill>
                <a:latin typeface="Helvetica Neue Light" charset="0"/>
                <a:cs typeface="Helvetica Neue Light" charset="0"/>
              </a:rPr>
              <a:t>priorities, sectors, leads </a:t>
            </a:r>
            <a:r>
              <a:rPr lang="en-US" sz="2200" dirty="0">
                <a:latin typeface="Helvetica Neue Light" charset="0"/>
                <a:cs typeface="Helvetica Neue Light" charset="0"/>
              </a:rPr>
              <a:t>&amp; </a:t>
            </a:r>
            <a:r>
              <a:rPr lang="en-US" sz="2200" dirty="0">
                <a:solidFill>
                  <a:srgbClr val="FF0000"/>
                </a:solidFill>
                <a:latin typeface="Helvetica Neue Light" charset="0"/>
                <a:cs typeface="Helvetica Neue Light" charset="0"/>
              </a:rPr>
              <a:t>financials</a:t>
            </a:r>
          </a:p>
          <a:p>
            <a:pPr algn="ctr">
              <a:spcAft>
                <a:spcPts val="1800"/>
              </a:spcAft>
            </a:pPr>
            <a:r>
              <a:rPr lang="en-US" sz="2200" dirty="0" smtClean="0">
                <a:solidFill>
                  <a:srgbClr val="FF0000"/>
                </a:solidFill>
                <a:latin typeface="Helvetica Neue Light" charset="0"/>
                <a:cs typeface="Helvetica Neue Light" charset="0"/>
              </a:rPr>
              <a:t>Synchronised </a:t>
            </a:r>
            <a:r>
              <a:rPr lang="en-US" sz="2200" dirty="0">
                <a:solidFill>
                  <a:srgbClr val="FFFFFF"/>
                </a:solidFill>
                <a:latin typeface="Helvetica Neue Light" charset="0"/>
                <a:cs typeface="Helvetica Neue Light" charset="0"/>
              </a:rPr>
              <a:t>to national plan </a:t>
            </a:r>
            <a:endParaRPr lang="en-US" sz="2200" dirty="0" smtClean="0">
              <a:solidFill>
                <a:srgbClr val="FFFFFF"/>
              </a:solidFill>
              <a:latin typeface="Helvetica Neue Light" charset="0"/>
              <a:cs typeface="Helvetica Neue Light" charset="0"/>
            </a:endParaRPr>
          </a:p>
          <a:p>
            <a:pPr algn="ctr">
              <a:spcAft>
                <a:spcPts val="1800"/>
              </a:spcAft>
            </a:pPr>
            <a:r>
              <a:rPr lang="en-US" sz="2200" dirty="0" smtClean="0">
                <a:solidFill>
                  <a:srgbClr val="FFFFFF"/>
                </a:solidFill>
                <a:latin typeface="Helvetica Neue Light" charset="0"/>
                <a:cs typeface="Helvetica Neue Light" charset="0"/>
              </a:rPr>
              <a:t>Doesn’t cover all </a:t>
            </a:r>
            <a:r>
              <a:rPr lang="en-US" sz="2200" dirty="0" smtClean="0">
                <a:solidFill>
                  <a:srgbClr val="FF0000"/>
                </a:solidFill>
                <a:latin typeface="Helvetica Neue Light" charset="0"/>
                <a:cs typeface="Helvetica Neue Light" charset="0"/>
              </a:rPr>
              <a:t>sectors</a:t>
            </a:r>
          </a:p>
          <a:p>
            <a:pPr algn="ctr">
              <a:spcAft>
                <a:spcPts val="1800"/>
              </a:spcAft>
            </a:pPr>
            <a:r>
              <a:rPr lang="en-US" sz="2200" dirty="0" smtClean="0">
                <a:solidFill>
                  <a:srgbClr val="FFFFFF"/>
                </a:solidFill>
                <a:latin typeface="Helvetica Neue Light" charset="0"/>
                <a:cs typeface="Helvetica Neue Light" charset="0"/>
              </a:rPr>
              <a:t>Some work to do on </a:t>
            </a:r>
            <a:r>
              <a:rPr lang="en-US" sz="2200" dirty="0" smtClean="0">
                <a:solidFill>
                  <a:srgbClr val="FF0000"/>
                </a:solidFill>
                <a:latin typeface="Helvetica Neue Light" charset="0"/>
                <a:cs typeface="Helvetica Neue Light" charset="0"/>
              </a:rPr>
              <a:t>DoL</a:t>
            </a:r>
            <a:endParaRPr lang="en-US" sz="2200" dirty="0">
              <a:solidFill>
                <a:srgbClr val="FF0000"/>
              </a:solidFill>
              <a:latin typeface="Helvetica Neue Light" charset="0"/>
              <a:cs typeface="Helvetica Neue Light" charset="0"/>
            </a:endParaRPr>
          </a:p>
          <a:p>
            <a:pPr algn="ctr">
              <a:spcAft>
                <a:spcPts val="1800"/>
              </a:spcAft>
            </a:pPr>
            <a:endParaRPr lang="en-US" sz="2200" dirty="0">
              <a:solidFill>
                <a:srgbClr val="FFFF00"/>
              </a:solidFill>
              <a:latin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781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279400" y="160926"/>
            <a:ext cx="8444412" cy="103788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rgbClr val="C1EEF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endParaRPr lang="en-US" sz="5400" dirty="0">
              <a:solidFill>
                <a:srgbClr val="000090"/>
              </a:solidFill>
              <a:effectLst>
                <a:reflection stA="26000" endPos="52000" dist="76200" dir="5400000" sy="-100000" algn="bl" rotWithShape="0"/>
              </a:effectLst>
              <a:latin typeface="Helvetica Neue Light"/>
              <a:ea typeface="+mj-ea"/>
              <a:cs typeface="+mj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9700" y="2203450"/>
            <a:ext cx="8805863" cy="384720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  <a:defRPr/>
            </a:pPr>
            <a:r>
              <a:rPr lang="en-US" sz="2200" dirty="0" smtClean="0">
                <a:latin typeface="Helvetica Neue Light" charset="0"/>
              </a:rPr>
              <a:t>Centre vs. local gap</a:t>
            </a:r>
          </a:p>
          <a:p>
            <a:pPr algn="ctr">
              <a:spcAft>
                <a:spcPts val="1800"/>
              </a:spcAft>
              <a:defRPr/>
            </a:pPr>
            <a:r>
              <a:rPr lang="en-US" sz="2200" dirty="0" smtClean="0">
                <a:latin typeface="Helvetica Neue Light" charset="0"/>
              </a:rPr>
              <a:t>Control, Ownership</a:t>
            </a:r>
            <a:endParaRPr lang="en-US" sz="2200" dirty="0">
              <a:latin typeface="Helvetica Neue Light" charset="0"/>
            </a:endParaRPr>
          </a:p>
          <a:p>
            <a:pPr algn="ctr">
              <a:spcAft>
                <a:spcPts val="1800"/>
              </a:spcAft>
              <a:defRPr/>
            </a:pPr>
            <a:r>
              <a:rPr lang="en-US" sz="2200" dirty="0">
                <a:latin typeface="Helvetica Neue Light" charset="0"/>
              </a:rPr>
              <a:t>Info </a:t>
            </a:r>
          </a:p>
          <a:p>
            <a:pPr algn="ctr">
              <a:spcAft>
                <a:spcPts val="1800"/>
              </a:spcAft>
              <a:defRPr/>
            </a:pPr>
            <a:r>
              <a:rPr lang="en-US" sz="2200" dirty="0">
                <a:latin typeface="Helvetica Neue Light" charset="0"/>
              </a:rPr>
              <a:t>Sectors</a:t>
            </a:r>
          </a:p>
          <a:p>
            <a:pPr algn="ctr">
              <a:spcAft>
                <a:spcPts val="1800"/>
              </a:spcAft>
              <a:defRPr/>
            </a:pPr>
            <a:r>
              <a:rPr lang="en-US" sz="2200" dirty="0" smtClean="0">
                <a:latin typeface="Helvetica Neue Light" charset="0"/>
              </a:rPr>
              <a:t>Which MS?</a:t>
            </a:r>
            <a:endParaRPr lang="en-US" sz="2200" dirty="0">
              <a:latin typeface="Helvetica Neue Light" charset="0"/>
            </a:endParaRPr>
          </a:p>
          <a:p>
            <a:pPr algn="ctr">
              <a:spcAft>
                <a:spcPts val="1800"/>
              </a:spcAft>
              <a:defRPr/>
            </a:pPr>
            <a:r>
              <a:rPr lang="en-US" sz="2200" dirty="0" smtClean="0">
                <a:latin typeface="Helvetica Neue Light" charset="0"/>
              </a:rPr>
              <a:t>Government</a:t>
            </a:r>
          </a:p>
          <a:p>
            <a:pPr algn="ctr">
              <a:spcAft>
                <a:spcPts val="1800"/>
              </a:spcAft>
              <a:defRPr/>
            </a:pPr>
            <a:endParaRPr lang="en-US" sz="2200" dirty="0" smtClean="0">
              <a:latin typeface="Helvetica Neue Light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79400" y="160926"/>
            <a:ext cx="4419600" cy="103788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rgbClr val="C1EEF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 smtClean="0">
                <a:solidFill>
                  <a:schemeClr val="bg1"/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  <a:t>Perspectives</a:t>
            </a:r>
            <a:endParaRPr lang="en-US" sz="5400" dirty="0">
              <a:solidFill>
                <a:schemeClr val="bg1"/>
              </a:solidFill>
              <a:effectLst>
                <a:reflection stA="26000" endPos="52000" dist="76200" dir="5400000" sy="-100000" algn="bl" rotWithShape="0"/>
              </a:effectLst>
              <a:latin typeface="Helvetica Neue Ligh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78301" y="1918700"/>
            <a:ext cx="7276014" cy="103788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 smtClean="0">
                <a:solidFill>
                  <a:schemeClr val="tx1"/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  <a:t>Thanks</a:t>
            </a:r>
            <a:endParaRPr lang="en-US" sz="5400" dirty="0">
              <a:solidFill>
                <a:schemeClr val="tx1">
                  <a:lumMod val="65000"/>
                </a:schemeClr>
              </a:solidFill>
              <a:effectLst>
                <a:reflection stA="26000" endPos="52000" dist="76200" dir="5400000" sy="-100000" algn="bl" rotWithShape="0"/>
              </a:effectLst>
              <a:latin typeface="Helvetica Neue Light"/>
              <a:ea typeface="+mj-ea"/>
              <a:cs typeface="+mj-cs"/>
            </a:endParaRPr>
          </a:p>
        </p:txBody>
      </p:sp>
      <p:pic>
        <p:nvPicPr>
          <p:cNvPr id="1433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7375" y="4205288"/>
            <a:ext cx="1749425" cy="1360487"/>
          </a:xfrm>
          <a:prstGeom prst="rect">
            <a:avLst/>
          </a:prstGeom>
          <a:noFill/>
          <a:ln>
            <a:noFill/>
          </a:ln>
          <a:effectLst>
            <a:reflection stA="50000" endPos="36000" dist="127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0" descr="Brussel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7788" y="4205288"/>
            <a:ext cx="1779587" cy="1360487"/>
          </a:xfrm>
          <a:prstGeom prst="rect">
            <a:avLst/>
          </a:prstGeom>
          <a:noFill/>
          <a:ln>
            <a:noFill/>
          </a:ln>
          <a:effectLst>
            <a:reflection stA="50000" endPos="36000" dist="127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2" descr="Europe Mosaic (MERIS)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6800" y="4205288"/>
            <a:ext cx="1749425" cy="1366837"/>
          </a:xfrm>
          <a:prstGeom prst="rect">
            <a:avLst/>
          </a:prstGeom>
          <a:noFill/>
          <a:ln>
            <a:noFill/>
          </a:ln>
          <a:effectLst>
            <a:reflection stA="50000" endPos="36000" dist="127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15" y="4205288"/>
            <a:ext cx="1812163" cy="1366838"/>
          </a:xfrm>
          <a:prstGeom prst="rect">
            <a:avLst/>
          </a:prstGeom>
          <a:noFill/>
          <a:ln>
            <a:noFill/>
          </a:ln>
          <a:effectLst>
            <a:reflection stA="50000" endPos="36000" dist="127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9747" y="4205287"/>
            <a:ext cx="2078041" cy="1360487"/>
          </a:xfrm>
          <a:prstGeom prst="rect">
            <a:avLst/>
          </a:prstGeom>
          <a:noFill/>
          <a:ln>
            <a:noFill/>
          </a:ln>
          <a:effectLst>
            <a:reflection stA="50000" endPos="36000" dist="127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75878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900" y="0"/>
            <a:ext cx="9232900" cy="6858000"/>
          </a:xfrm>
          <a:prstGeom prst="rect">
            <a:avLst/>
          </a:prstGeom>
        </p:spPr>
      </p:pic>
      <p:sp>
        <p:nvSpPr>
          <p:cNvPr id="19460" name="Rectangle 1"/>
          <p:cNvSpPr>
            <a:spLocks noChangeArrowheads="1"/>
          </p:cNvSpPr>
          <p:nvPr/>
        </p:nvSpPr>
        <p:spPr bwMode="auto">
          <a:xfrm>
            <a:off x="-76200" y="2119313"/>
            <a:ext cx="9144000" cy="1016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ja-JP" altLang="en-US" sz="2100" dirty="0">
                <a:solidFill>
                  <a:schemeClr val="tx2"/>
                </a:solidFill>
                <a:latin typeface="Helvetica Neue Light" charset="0"/>
                <a:cs typeface="Helvetica Neue Light" charset="0"/>
              </a:rPr>
              <a:t>“</a:t>
            </a:r>
            <a:r>
              <a:rPr lang="en-US" altLang="ja-JP" sz="2100" dirty="0">
                <a:solidFill>
                  <a:schemeClr val="tx2"/>
                </a:solidFill>
                <a:latin typeface="Helvetica Neue Light" charset="0"/>
                <a:cs typeface="Helvetica Neue Light" charset="0"/>
              </a:rPr>
              <a:t>The international aid system, with a </a:t>
            </a:r>
            <a:r>
              <a:rPr lang="en-US" altLang="ja-JP" sz="3000" dirty="0">
                <a:solidFill>
                  <a:schemeClr val="accent4">
                    <a:lumMod val="60000"/>
                    <a:lumOff val="40000"/>
                  </a:schemeClr>
                </a:solidFill>
                <a:latin typeface="Helvetica Neue Light" charset="0"/>
                <a:cs typeface="Helvetica Neue Light" charset="0"/>
              </a:rPr>
              <a:t>profusion</a:t>
            </a:r>
            <a:r>
              <a:rPr lang="en-US" altLang="ja-JP" sz="2100" dirty="0">
                <a:solidFill>
                  <a:schemeClr val="tx2"/>
                </a:solidFill>
                <a:latin typeface="Helvetica Neue Light" charset="0"/>
                <a:cs typeface="Helvetica Neue Light" charset="0"/>
              </a:rPr>
              <a:t> of bilateral donor agencies, lacks </a:t>
            </a:r>
            <a:r>
              <a:rPr lang="en-US" altLang="ja-JP" sz="3000" dirty="0">
                <a:solidFill>
                  <a:srgbClr val="51DAFF"/>
                </a:solidFill>
                <a:latin typeface="Helvetica Neue Light" charset="0"/>
                <a:cs typeface="Helvetica Neue Light" charset="0"/>
              </a:rPr>
              <a:t>direction</a:t>
            </a:r>
            <a:r>
              <a:rPr lang="en-US" altLang="ja-JP" sz="2100" dirty="0">
                <a:solidFill>
                  <a:schemeClr val="tx2"/>
                </a:solidFill>
                <a:latin typeface="Helvetica Neue Light" charset="0"/>
                <a:cs typeface="Helvetica Neue Light" charset="0"/>
              </a:rPr>
              <a:t> &amp; </a:t>
            </a:r>
            <a:r>
              <a:rPr lang="en-US" altLang="ja-JP" sz="3000" dirty="0">
                <a:solidFill>
                  <a:srgbClr val="51DAFF"/>
                </a:solidFill>
                <a:latin typeface="Helvetica Neue Light" charset="0"/>
                <a:cs typeface="Helvetica Neue Light" charset="0"/>
              </a:rPr>
              <a:t>coherence</a:t>
            </a:r>
            <a:r>
              <a:rPr lang="en-US" altLang="ja-JP" sz="2100" dirty="0">
                <a:solidFill>
                  <a:schemeClr val="tx2"/>
                </a:solidFill>
                <a:latin typeface="Helvetica Neue Light" charset="0"/>
                <a:cs typeface="Helvetica Neue Light" charset="0"/>
              </a:rPr>
              <a:t>. A serious effort is needed to coordinate.</a:t>
            </a:r>
            <a:r>
              <a:rPr lang="ja-JP" altLang="en-US" sz="2100" dirty="0">
                <a:solidFill>
                  <a:schemeClr val="tx2"/>
                </a:solidFill>
                <a:latin typeface="Helvetica Neue Light" charset="0"/>
                <a:cs typeface="Helvetica Neue Light" charset="0"/>
              </a:rPr>
              <a:t>”</a:t>
            </a:r>
            <a:endParaRPr lang="en-US" sz="2100" dirty="0">
              <a:solidFill>
                <a:schemeClr val="tx2"/>
              </a:solidFill>
              <a:latin typeface="Helvetica Neue Light" charset="0"/>
              <a:cs typeface="Helvetica Neue Light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336925" y="3135313"/>
            <a:ext cx="4511675" cy="474662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Aft>
                <a:spcPts val="1200"/>
              </a:spcAft>
            </a:pPr>
            <a:r>
              <a:rPr lang="en-US" sz="2200">
                <a:solidFill>
                  <a:srgbClr val="0000FF"/>
                </a:solidFill>
                <a:latin typeface="Helvetica Neue Light" charset="0"/>
                <a:cs typeface="Helvetica Neue Light" charset="0"/>
              </a:rPr>
              <a:t>Partners in Development Report </a:t>
            </a:r>
            <a:endParaRPr lang="fr-FR" sz="2200">
              <a:solidFill>
                <a:srgbClr val="0000FF"/>
              </a:solidFill>
              <a:latin typeface="Helvetica Neue Light" charset="0"/>
              <a:cs typeface="Helvetica Neue Light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848600" y="3133725"/>
            <a:ext cx="1219200" cy="476250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200">
                <a:solidFill>
                  <a:srgbClr val="FF0000"/>
                </a:solidFill>
                <a:latin typeface="Helvetica Neue Light" charset="0"/>
                <a:cs typeface="Helvetica Neue Light" charset="0"/>
              </a:rPr>
              <a:t>1 9 6 8    </a:t>
            </a:r>
          </a:p>
        </p:txBody>
      </p:sp>
    </p:spTree>
    <p:extLst>
      <p:ext uri="{BB962C8B-B14F-4D97-AF65-F5344CB8AC3E}">
        <p14:creationId xmlns:p14="http://schemas.microsoft.com/office/powerpoint/2010/main" val="2571060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700"/>
            <a:ext cx="9144000" cy="68453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4915194"/>
            <a:ext cx="9271000" cy="1295106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rgbClr val="C1EEF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 smtClean="0">
                <a:solidFill>
                  <a:srgbClr val="FFFFFF"/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  <a:t>  Step 1: Explain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 smtClean="0">
                <a:solidFill>
                  <a:srgbClr val="FFFFFF"/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  <a:t>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 smtClean="0">
                <a:solidFill>
                  <a:srgbClr val="FFFFFF"/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  <a:t>  </a:t>
            </a:r>
            <a:endParaRPr lang="en-US" sz="5400" dirty="0">
              <a:solidFill>
                <a:srgbClr val="FFFFFF"/>
              </a:solidFill>
              <a:effectLst>
                <a:reflection stA="26000" endPos="52000" dist="76200" dir="5400000" sy="-100000" algn="bl" rotWithShape="0"/>
              </a:effectLst>
              <a:latin typeface="Helvetica Neue Ligh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84902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258300" cy="6858000"/>
          </a:xfrm>
          <a:prstGeom prst="rect">
            <a:avLst/>
          </a:prstGeom>
        </p:spPr>
      </p:pic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19050" y="1931462"/>
            <a:ext cx="9144000" cy="303159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en-GB" dirty="0" smtClean="0">
                <a:solidFill>
                  <a:srgbClr val="CCFFCC"/>
                </a:solidFill>
                <a:latin typeface="Helvetica Neue Light" charset="0"/>
                <a:cs typeface="Helvetica Neue Light" charset="0"/>
              </a:rPr>
              <a:t>Number 1: </a:t>
            </a:r>
            <a:r>
              <a:rPr lang="en-GB" sz="2100" dirty="0" smtClean="0">
                <a:solidFill>
                  <a:schemeClr val="tx2">
                    <a:lumMod val="75000"/>
                  </a:schemeClr>
                </a:solidFill>
                <a:latin typeface="Helvetica Neue Light" charset="0"/>
                <a:cs typeface="Helvetica Neue Light" charset="0"/>
              </a:rPr>
              <a:t>EU MS </a:t>
            </a:r>
            <a:r>
              <a:rPr lang="en-GB" sz="2100" dirty="0" smtClean="0">
                <a:latin typeface="Helvetica Neue Light" charset="0"/>
                <a:cs typeface="Helvetica Neue Light" charset="0"/>
              </a:rPr>
              <a:t>who don’t work here get to tell me what to do </a:t>
            </a:r>
          </a:p>
          <a:p>
            <a:pPr algn="ctr">
              <a:spcAft>
                <a:spcPts val="1200"/>
              </a:spcAft>
              <a:defRPr/>
            </a:pPr>
            <a:r>
              <a:rPr lang="en-GB" dirty="0">
                <a:solidFill>
                  <a:srgbClr val="CCFFCC"/>
                </a:solidFill>
                <a:latin typeface="Helvetica Neue Light" charset="0"/>
                <a:cs typeface="Helvetica Neue Light" charset="0"/>
              </a:rPr>
              <a:t>Number </a:t>
            </a:r>
            <a:r>
              <a:rPr lang="en-GB" dirty="0" smtClean="0">
                <a:solidFill>
                  <a:srgbClr val="CCFFCC"/>
                </a:solidFill>
                <a:latin typeface="Helvetica Neue Light" charset="0"/>
                <a:cs typeface="Helvetica Neue Light" charset="0"/>
              </a:rPr>
              <a:t>2: </a:t>
            </a:r>
            <a:r>
              <a:rPr lang="en-GB" sz="2100" dirty="0" smtClean="0">
                <a:latin typeface="Helvetica Neue Light" charset="0"/>
                <a:cs typeface="Helvetica Neue Light" charset="0"/>
              </a:rPr>
              <a:t>all my projects have to be implemented </a:t>
            </a:r>
            <a:r>
              <a:rPr lang="en-GB" sz="2100" dirty="0">
                <a:solidFill>
                  <a:schemeClr val="tx2">
                    <a:lumMod val="75000"/>
                  </a:schemeClr>
                </a:solidFill>
                <a:latin typeface="Helvetica Neue Light" charset="0"/>
                <a:cs typeface="Helvetica Neue Light" charset="0"/>
              </a:rPr>
              <a:t>jointly</a:t>
            </a:r>
            <a:r>
              <a:rPr lang="en-GB" sz="2100" dirty="0" smtClean="0">
                <a:solidFill>
                  <a:srgbClr val="D6ECFF"/>
                </a:solidFill>
                <a:latin typeface="Helvetica Neue Light" charset="0"/>
                <a:cs typeface="Helvetica Neue Light" charset="0"/>
              </a:rPr>
              <a:t> </a:t>
            </a:r>
            <a:r>
              <a:rPr lang="en-GB" sz="2100" dirty="0" smtClean="0">
                <a:solidFill>
                  <a:srgbClr val="FFFFFF"/>
                </a:solidFill>
                <a:latin typeface="Helvetica Neue Light" charset="0"/>
                <a:cs typeface="Helvetica Neue Light" charset="0"/>
              </a:rPr>
              <a:t>&amp;</a:t>
            </a:r>
            <a:r>
              <a:rPr lang="en-GB" sz="2100" dirty="0" smtClean="0">
                <a:solidFill>
                  <a:srgbClr val="D6ECFF"/>
                </a:solidFill>
                <a:latin typeface="Helvetica Neue Light" charset="0"/>
                <a:cs typeface="Helvetica Neue Light" charset="0"/>
              </a:rPr>
              <a:t> </a:t>
            </a:r>
            <a:r>
              <a:rPr lang="en-GB" sz="2100" dirty="0" smtClean="0">
                <a:solidFill>
                  <a:schemeClr val="tx2">
                    <a:lumMod val="75000"/>
                  </a:schemeClr>
                </a:solidFill>
                <a:latin typeface="Helvetica Neue Light" charset="0"/>
                <a:cs typeface="Helvetica Neue Light" charset="0"/>
              </a:rPr>
              <a:t>simultaneously</a:t>
            </a:r>
          </a:p>
          <a:p>
            <a:pPr algn="ctr">
              <a:spcAft>
                <a:spcPts val="1200"/>
              </a:spcAft>
              <a:defRPr/>
            </a:pPr>
            <a:r>
              <a:rPr lang="en-GB" dirty="0" smtClean="0">
                <a:solidFill>
                  <a:srgbClr val="CCFFCC"/>
                </a:solidFill>
                <a:latin typeface="Helvetica Neue Light" charset="0"/>
                <a:cs typeface="Helvetica Neue Light" charset="0"/>
              </a:rPr>
              <a:t>Number 3: </a:t>
            </a:r>
            <a:r>
              <a:rPr lang="en-GB" sz="2100" dirty="0">
                <a:solidFill>
                  <a:schemeClr val="tx2">
                    <a:lumMod val="75000"/>
                  </a:schemeClr>
                </a:solidFill>
                <a:latin typeface="Helvetica Neue Light" charset="0"/>
                <a:cs typeface="Helvetica Neue Light" charset="0"/>
              </a:rPr>
              <a:t>Brussels</a:t>
            </a:r>
            <a:r>
              <a:rPr lang="en-GB" sz="2100" dirty="0">
                <a:latin typeface="Helvetica Neue Light" charset="0"/>
                <a:cs typeface="Helvetica Neue Light" charset="0"/>
              </a:rPr>
              <a:t> </a:t>
            </a:r>
            <a:r>
              <a:rPr lang="en-GB" sz="2100" dirty="0" smtClean="0">
                <a:latin typeface="Helvetica Neue Light" charset="0"/>
                <a:cs typeface="Helvetica Neue Light" charset="0"/>
              </a:rPr>
              <a:t>will get a veto on what I do</a:t>
            </a:r>
          </a:p>
          <a:p>
            <a:pPr algn="ctr">
              <a:spcAft>
                <a:spcPts val="1200"/>
              </a:spcAft>
              <a:defRPr/>
            </a:pPr>
            <a:r>
              <a:rPr lang="en-GB" dirty="0">
                <a:solidFill>
                  <a:srgbClr val="CCFFCC"/>
                </a:solidFill>
                <a:latin typeface="Helvetica Neue Light" charset="0"/>
                <a:cs typeface="Helvetica Neue Light" charset="0"/>
              </a:rPr>
              <a:t>Number </a:t>
            </a:r>
            <a:r>
              <a:rPr lang="en-GB" dirty="0" smtClean="0">
                <a:solidFill>
                  <a:srgbClr val="CCFFCC"/>
                </a:solidFill>
                <a:latin typeface="Helvetica Neue Light" charset="0"/>
                <a:cs typeface="Helvetica Neue Light" charset="0"/>
              </a:rPr>
              <a:t>4: </a:t>
            </a:r>
            <a:r>
              <a:rPr lang="en-GB" sz="2100" dirty="0" smtClean="0">
                <a:latin typeface="Helvetica Neue Light" charset="0"/>
                <a:cs typeface="Helvetica Neue Light" charset="0"/>
              </a:rPr>
              <a:t>we’ll all have to use </a:t>
            </a:r>
            <a:r>
              <a:rPr lang="en-GB" sz="2100" dirty="0" smtClean="0">
                <a:solidFill>
                  <a:schemeClr val="tx2">
                    <a:lumMod val="75000"/>
                  </a:schemeClr>
                </a:solidFill>
                <a:latin typeface="Helvetica Neue Light" charset="0"/>
                <a:cs typeface="Helvetica Neue Light" charset="0"/>
              </a:rPr>
              <a:t>EC procedures</a:t>
            </a:r>
            <a:r>
              <a:rPr lang="en-GB" sz="2100" dirty="0" smtClean="0">
                <a:latin typeface="Helvetica Neue Light" charset="0"/>
                <a:cs typeface="Helvetica Neue Light" charset="0"/>
              </a:rPr>
              <a:t> </a:t>
            </a:r>
          </a:p>
          <a:p>
            <a:pPr algn="ctr">
              <a:spcAft>
                <a:spcPts val="1200"/>
              </a:spcAft>
              <a:defRPr/>
            </a:pPr>
            <a:r>
              <a:rPr lang="en-GB" dirty="0" smtClean="0">
                <a:solidFill>
                  <a:srgbClr val="CCFFCC"/>
                </a:solidFill>
                <a:latin typeface="Helvetica Neue Light" charset="0"/>
                <a:cs typeface="Helvetica Neue Light" charset="0"/>
              </a:rPr>
              <a:t>Number 5: </a:t>
            </a:r>
            <a:r>
              <a:rPr lang="en-GB" sz="2100" dirty="0" smtClean="0">
                <a:latin typeface="Helvetica Neue Light" charset="0"/>
                <a:cs typeface="Helvetica Neue Light" charset="0"/>
              </a:rPr>
              <a:t>I’ll have to </a:t>
            </a:r>
            <a:r>
              <a:rPr lang="en-GB" sz="2100" dirty="0">
                <a:solidFill>
                  <a:schemeClr val="tx2">
                    <a:lumMod val="75000"/>
                  </a:schemeClr>
                </a:solidFill>
                <a:latin typeface="Helvetica Neue Light" charset="0"/>
                <a:cs typeface="Helvetica Neue Light" charset="0"/>
              </a:rPr>
              <a:t>scrap </a:t>
            </a:r>
            <a:r>
              <a:rPr lang="en-GB" sz="2100" dirty="0" smtClean="0">
                <a:latin typeface="Helvetica Neue Light" charset="0"/>
                <a:cs typeface="Helvetica Neue Light" charset="0"/>
              </a:rPr>
              <a:t>my bilateral implementation plan</a:t>
            </a:r>
          </a:p>
          <a:p>
            <a:pPr algn="ctr">
              <a:spcAft>
                <a:spcPts val="1200"/>
              </a:spcAft>
              <a:defRPr/>
            </a:pPr>
            <a:endParaRPr lang="en-GB" sz="2100" dirty="0">
              <a:latin typeface="Helvetica Neue Light" charset="0"/>
              <a:cs typeface="Helvetica Neue Light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89300" y="349487"/>
            <a:ext cx="269875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en-GB" sz="3500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</a:rPr>
              <a:t>✗</a:t>
            </a:r>
            <a:endParaRPr lang="en-GB" sz="35000" dirty="0">
              <a:solidFill>
                <a:srgbClr val="FF0000"/>
              </a:solidFill>
              <a:latin typeface="Helvetica Neue Light" charset="0"/>
              <a:cs typeface="Helvetica Neue Light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050" y="203494"/>
            <a:ext cx="9271000" cy="1295106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rgbClr val="C1EEF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 smtClean="0">
                <a:solidFill>
                  <a:srgbClr val="FFFFFF"/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  <a:t>  Top Five Fears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 smtClean="0">
                <a:solidFill>
                  <a:srgbClr val="FFFFFF"/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  <a:t>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 smtClean="0">
                <a:solidFill>
                  <a:srgbClr val="FFFFFF"/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  <a:t>  </a:t>
            </a:r>
            <a:endParaRPr lang="en-US" sz="5400" dirty="0">
              <a:solidFill>
                <a:srgbClr val="FFFFFF"/>
              </a:solidFill>
              <a:effectLst>
                <a:reflection stA="26000" endPos="52000" dist="76200" dir="5400000" sy="-100000" algn="bl" rotWithShape="0"/>
              </a:effectLst>
              <a:latin typeface="Helvetica Neue Ligh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38802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99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99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9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779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9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779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99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9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779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9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779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779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 build="p" animBg="1" rev="1"/>
      <p:bldP spid="2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2335519"/>
            <a:ext cx="9144000" cy="103788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rgbClr val="C1EEF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 smtClean="0">
                <a:solidFill>
                  <a:srgbClr val="FFFFFF"/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  <a:t>  Step 2: Sell</a:t>
            </a:r>
            <a:endParaRPr lang="en-US" sz="5400" dirty="0">
              <a:solidFill>
                <a:srgbClr val="FFFFFF"/>
              </a:solidFill>
              <a:effectLst>
                <a:reflection stA="26000" endPos="52000" dist="76200" dir="5400000" sy="-100000" algn="bl" rotWithShape="0"/>
              </a:effectLst>
              <a:latin typeface="Helvetica Neue Ligh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45454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5" descr="Rezydent_Sopo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329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8694" y="1700522"/>
            <a:ext cx="2792411" cy="167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632993" y="1839854"/>
            <a:ext cx="2563812" cy="1323439"/>
          </a:xfrm>
          <a:prstGeom prst="rect">
            <a:avLst/>
          </a:prstGeom>
          <a:solidFill>
            <a:schemeClr val="bg2">
              <a:alpha val="9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2000" dirty="0" smtClean="0">
                <a:solidFill>
                  <a:schemeClr val="bg1"/>
                </a:solidFill>
                <a:latin typeface="Helvetica Neue Light" charset="0"/>
                <a:cs typeface="Helvetica Neue Light" charset="0"/>
              </a:rPr>
              <a:t>“</a:t>
            </a:r>
            <a:r>
              <a:rPr lang="en-GB" sz="2000" dirty="0">
                <a:solidFill>
                  <a:schemeClr val="bg1"/>
                </a:solidFill>
                <a:latin typeface="Helvetica Neue Light" charset="0"/>
                <a:cs typeface="Helvetica Neue Light" charset="0"/>
              </a:rPr>
              <a:t>W</a:t>
            </a:r>
            <a:r>
              <a:rPr lang="en-GB" sz="2000" dirty="0" smtClean="0">
                <a:solidFill>
                  <a:schemeClr val="bg1"/>
                </a:solidFill>
                <a:latin typeface="Helvetica Neue Light" charset="0"/>
                <a:cs typeface="Helvetica Neue Light" charset="0"/>
              </a:rPr>
              <a:t>ill </a:t>
            </a:r>
            <a:r>
              <a:rPr lang="en-GB" sz="2000" dirty="0">
                <a:solidFill>
                  <a:schemeClr val="bg1"/>
                </a:solidFill>
                <a:latin typeface="Helvetica Neue Light" charset="0"/>
                <a:cs typeface="Helvetica Neue Light" charset="0"/>
              </a:rPr>
              <a:t>increase coherence, impact and leverage vis-à-vis other donors”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907" y="1700522"/>
            <a:ext cx="3252787" cy="1676265"/>
          </a:xfrm>
          <a:prstGeom prst="rect">
            <a:avLst/>
          </a:prstGeom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68096" y="1857830"/>
            <a:ext cx="2871895" cy="1323439"/>
          </a:xfrm>
          <a:prstGeom prst="rect">
            <a:avLst/>
          </a:prstGeom>
          <a:solidFill>
            <a:schemeClr val="bg2">
              <a:alpha val="9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/>
            <a:r>
              <a:rPr lang="en-US" sz="2000" dirty="0" smtClean="0">
                <a:solidFill>
                  <a:schemeClr val="bg1"/>
                </a:solidFill>
                <a:latin typeface="Helvetica Neue Light" charset="0"/>
                <a:cs typeface="Helvetica Neue Light" charset="0"/>
              </a:rPr>
              <a:t>“Essential to move ahead on JP…should resolve the problem of DoL”</a:t>
            </a:r>
            <a:endParaRPr lang="en-US" sz="2000" dirty="0">
              <a:solidFill>
                <a:schemeClr val="bg1"/>
              </a:solidFill>
              <a:latin typeface="Helvetica Neue Light" charset="0"/>
              <a:cs typeface="Helvetica Neue Light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1105" y="1700522"/>
            <a:ext cx="2792412" cy="16762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2488" y="3376787"/>
            <a:ext cx="2792411" cy="1676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4899" y="3376787"/>
            <a:ext cx="2792412" cy="1676265"/>
          </a:xfrm>
          <a:prstGeom prst="rect">
            <a:avLst/>
          </a:prstGeom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241495" y="3557129"/>
            <a:ext cx="2579796" cy="1384995"/>
          </a:xfrm>
          <a:prstGeom prst="rect">
            <a:avLst/>
          </a:prstGeom>
          <a:solidFill>
            <a:schemeClr val="bg2">
              <a:alpha val="9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/>
            <a:r>
              <a:rPr lang="en-US" sz="2100" dirty="0" smtClean="0">
                <a:solidFill>
                  <a:schemeClr val="bg1"/>
                </a:solidFill>
                <a:latin typeface="Helvetica Neue Light" charset="0"/>
                <a:cs typeface="Helvetica Neue Light" charset="0"/>
              </a:rPr>
              <a:t>“Decentralise decision making, ensure light structures” </a:t>
            </a:r>
            <a:endParaRPr lang="en-US" sz="2100" dirty="0">
              <a:solidFill>
                <a:schemeClr val="bg1"/>
              </a:solidFill>
              <a:latin typeface="Helvetica Neue Light" charset="0"/>
              <a:cs typeface="Helvetica Neue Light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593969" y="1843774"/>
            <a:ext cx="2379084" cy="1031051"/>
          </a:xfrm>
          <a:prstGeom prst="rect">
            <a:avLst/>
          </a:prstGeom>
          <a:solidFill>
            <a:schemeClr val="bg2">
              <a:alpha val="9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/>
            <a:r>
              <a:rPr lang="en-US" sz="2000" dirty="0" smtClean="0">
                <a:solidFill>
                  <a:schemeClr val="bg1"/>
                </a:solidFill>
                <a:latin typeface="Helvetica Neue Light" charset="0"/>
                <a:cs typeface="Helvetica Neue Light" charset="0"/>
              </a:rPr>
              <a:t>“Learn from existing experience”</a:t>
            </a:r>
          </a:p>
          <a:p>
            <a:pPr lvl="0" algn="ctr"/>
            <a:endParaRPr lang="en-US" sz="2100" dirty="0" smtClean="0">
              <a:solidFill>
                <a:schemeClr val="bg1"/>
              </a:solidFill>
              <a:latin typeface="Helvetica Neue Light" charset="0"/>
              <a:cs typeface="Helvetica Neue Light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077403" y="3557129"/>
            <a:ext cx="2466397" cy="1384995"/>
          </a:xfrm>
          <a:prstGeom prst="rect">
            <a:avLst/>
          </a:prstGeom>
          <a:solidFill>
            <a:schemeClr val="bg2">
              <a:alpha val="9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/>
            <a:r>
              <a:rPr lang="en-US" sz="2000" dirty="0" smtClean="0">
                <a:solidFill>
                  <a:schemeClr val="bg1"/>
                </a:solidFill>
                <a:latin typeface="Helvetica Neue Light" charset="0"/>
                <a:cs typeface="Helvetica Neue Light" charset="0"/>
              </a:rPr>
              <a:t>“Adapt to situation on the ground, not Brussels-led”</a:t>
            </a:r>
          </a:p>
          <a:p>
            <a:pPr lvl="0" algn="ctr"/>
            <a:endParaRPr lang="en-US" sz="2100" dirty="0">
              <a:solidFill>
                <a:schemeClr val="bg1"/>
              </a:solidFill>
              <a:latin typeface="Helvetica Neue Light" charset="0"/>
              <a:cs typeface="Helvetica Neue Light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245893" y="194019"/>
            <a:ext cx="6451600" cy="103788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rgbClr val="C1EEF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 smtClean="0">
                <a:solidFill>
                  <a:schemeClr val="tx2">
                    <a:lumMod val="25000"/>
                  </a:schemeClr>
                </a:solidFill>
                <a:latin typeface="Helvetica Neue Light"/>
                <a:ea typeface="+mj-ea"/>
                <a:cs typeface="+mj-cs"/>
              </a:rPr>
              <a:t>Yes, Minister</a:t>
            </a:r>
            <a:endParaRPr lang="en-US" sz="5400" dirty="0">
              <a:solidFill>
                <a:schemeClr val="tx2">
                  <a:lumMod val="25000"/>
                </a:schemeClr>
              </a:solidFill>
              <a:effectLst/>
              <a:latin typeface="Helvetica Neue Ligh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56217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18" grpId="0" animBg="1"/>
      <p:bldP spid="12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3358" y="1233662"/>
            <a:ext cx="9144000" cy="415498"/>
          </a:xfrm>
          <a:prstGeom prst="rect">
            <a:avLst/>
          </a:prstGeom>
          <a:solidFill>
            <a:schemeClr val="bg2">
              <a:alpha val="9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/>
            <a:r>
              <a:rPr lang="en-US" sz="2100" dirty="0" smtClean="0">
                <a:latin typeface="Helvetica Neue Light" charset="0"/>
                <a:cs typeface="Helvetica Neue Light" charset="0"/>
              </a:rPr>
              <a:t>FOREIGN AFFAIRS COUNCIL, MAY 14</a:t>
            </a:r>
            <a:r>
              <a:rPr lang="en-US" sz="2100" baseline="30000" dirty="0" smtClean="0">
                <a:latin typeface="Helvetica Neue Light" charset="0"/>
                <a:cs typeface="Helvetica Neue Light" charset="0"/>
              </a:rPr>
              <a:t>TH</a:t>
            </a:r>
            <a:r>
              <a:rPr lang="en-US" sz="2100" dirty="0" smtClean="0">
                <a:latin typeface="Helvetica Neue Light" charset="0"/>
                <a:cs typeface="Helvetica Neue Light" charset="0"/>
              </a:rPr>
              <a:t> 2012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9517" y="2275276"/>
            <a:ext cx="4107340" cy="27748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762" y="2275276"/>
            <a:ext cx="1244931" cy="747324"/>
          </a:xfrm>
          <a:prstGeom prst="rect">
            <a:avLst/>
          </a:prstGeom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549517" y="5050091"/>
            <a:ext cx="4107340" cy="430887"/>
          </a:xfrm>
          <a:prstGeom prst="rect">
            <a:avLst/>
          </a:prstGeom>
          <a:solidFill>
            <a:schemeClr val="bg2">
              <a:alpha val="9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/>
            <a:r>
              <a:rPr lang="en-GB" sz="2200" dirty="0" smtClean="0">
                <a:solidFill>
                  <a:schemeClr val="bg1"/>
                </a:solidFill>
                <a:latin typeface="Helvetica Neue Light" charset="0"/>
                <a:cs typeface="Helvetica Neue Light" charset="0"/>
              </a:rPr>
              <a:t>Joe Costello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9516" y="2275275"/>
            <a:ext cx="4107341" cy="27748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9517" y="2275276"/>
            <a:ext cx="1010972" cy="633024"/>
          </a:xfrm>
          <a:prstGeom prst="rect">
            <a:avLst/>
          </a:prstGeom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549517" y="5080868"/>
            <a:ext cx="4107340" cy="430887"/>
          </a:xfrm>
          <a:prstGeom prst="rect">
            <a:avLst/>
          </a:prstGeom>
          <a:solidFill>
            <a:schemeClr val="bg2">
              <a:alpha val="9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/>
            <a:r>
              <a:rPr lang="en-US" sz="2200" dirty="0" smtClean="0">
                <a:solidFill>
                  <a:schemeClr val="bg1"/>
                </a:solidFill>
                <a:latin typeface="Helvetica Neue Light" charset="0"/>
                <a:cs typeface="Helvetica Neue Light" charset="0"/>
              </a:rPr>
              <a:t>Marie-Josée Jacobs</a:t>
            </a:r>
            <a:endParaRPr lang="en-US" sz="2200" dirty="0">
              <a:solidFill>
                <a:schemeClr val="bg1"/>
              </a:solidFill>
              <a:latin typeface="Helvetica Neue Light" charset="0"/>
              <a:cs typeface="Helvetica Neue Light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9517" y="2264807"/>
            <a:ext cx="4148594" cy="27852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9516" y="2275276"/>
            <a:ext cx="1244931" cy="74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549517" y="5070685"/>
            <a:ext cx="4125176" cy="430887"/>
          </a:xfrm>
          <a:prstGeom prst="rect">
            <a:avLst/>
          </a:prstGeom>
          <a:solidFill>
            <a:schemeClr val="bg2">
              <a:alpha val="9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2200" dirty="0" smtClean="0">
                <a:solidFill>
                  <a:schemeClr val="bg1"/>
                </a:solidFill>
                <a:latin typeface="Helvetica Neue Light" charset="0"/>
                <a:cs typeface="Helvetica Neue Light" charset="0"/>
              </a:rPr>
              <a:t>Dirk Niebel</a:t>
            </a:r>
            <a:endParaRPr lang="en-GB" sz="2200" dirty="0">
              <a:solidFill>
                <a:schemeClr val="bg1"/>
              </a:solidFill>
              <a:latin typeface="Helvetica Neue Light" charset="0"/>
              <a:cs typeface="Helvetica Neue Light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8361" y="2285459"/>
            <a:ext cx="4148594" cy="27954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71060" y="2285458"/>
            <a:ext cx="1378573" cy="737141"/>
          </a:xfrm>
          <a:prstGeom prst="rect">
            <a:avLst/>
          </a:prstGeom>
        </p:spPr>
      </p:pic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549516" y="5037847"/>
            <a:ext cx="4135895" cy="430887"/>
          </a:xfrm>
          <a:prstGeom prst="rect">
            <a:avLst/>
          </a:prstGeom>
          <a:solidFill>
            <a:schemeClr val="bg2">
              <a:alpha val="9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/>
            <a:r>
              <a:rPr lang="en-GB" sz="2200" dirty="0" smtClean="0">
                <a:solidFill>
                  <a:schemeClr val="bg1"/>
                </a:solidFill>
                <a:latin typeface="Helvetica Neue Light" charset="0"/>
                <a:cs typeface="Helvetica Neue Light" charset="0"/>
              </a:rPr>
              <a:t>Pascal Canfin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83759" y="2287975"/>
            <a:ext cx="4085797" cy="2762572"/>
          </a:xfrm>
          <a:prstGeom prst="rect">
            <a:avLst/>
          </a:prstGeom>
        </p:spPr>
      </p:pic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2574916" y="5063247"/>
            <a:ext cx="4135895" cy="430887"/>
          </a:xfrm>
          <a:prstGeom prst="rect">
            <a:avLst/>
          </a:prstGeom>
          <a:solidFill>
            <a:schemeClr val="bg2">
              <a:alpha val="9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/>
            <a:r>
              <a:rPr lang="en-GB" sz="2200" dirty="0" err="1" smtClean="0">
                <a:solidFill>
                  <a:schemeClr val="bg1"/>
                </a:solidFill>
                <a:latin typeface="Helvetica Neue Light" charset="0"/>
                <a:cs typeface="Helvetica Neue Light" charset="0"/>
              </a:rPr>
              <a:t>Andris</a:t>
            </a:r>
            <a:r>
              <a:rPr lang="en-GB" sz="2200" dirty="0" smtClean="0">
                <a:solidFill>
                  <a:schemeClr val="bg1"/>
                </a:solidFill>
                <a:latin typeface="Helvetica Neue Light" charset="0"/>
                <a:cs typeface="Helvetica Neue Light" charset="0"/>
              </a:rPr>
              <a:t> </a:t>
            </a:r>
            <a:r>
              <a:rPr lang="en-GB" sz="2200" dirty="0" err="1" smtClean="0">
                <a:solidFill>
                  <a:schemeClr val="bg1"/>
                </a:solidFill>
                <a:latin typeface="Helvetica Neue Light" charset="0"/>
                <a:cs typeface="Helvetica Neue Light" charset="0"/>
              </a:rPr>
              <a:t>Piebalgs</a:t>
            </a:r>
            <a:endParaRPr lang="en-GB" sz="2200" dirty="0" smtClean="0">
              <a:solidFill>
                <a:schemeClr val="bg1"/>
              </a:solidFill>
              <a:latin typeface="Helvetica Neue Light" charset="0"/>
              <a:cs typeface="Helvetica Neue Light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74916" y="4210520"/>
            <a:ext cx="1244931" cy="827327"/>
          </a:xfrm>
          <a:prstGeom prst="rect">
            <a:avLst/>
          </a:prstGeom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01541" y="2314924"/>
            <a:ext cx="8447304" cy="3200876"/>
          </a:xfrm>
          <a:prstGeom prst="rect">
            <a:avLst/>
          </a:prstGeom>
          <a:solidFill>
            <a:schemeClr val="bg2">
              <a:lumMod val="50000"/>
              <a:alpha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/>
            <a:endParaRPr lang="en-US" sz="2100" dirty="0" smtClean="0">
              <a:solidFill>
                <a:schemeClr val="bg1"/>
              </a:solidFill>
              <a:latin typeface="Helvetica Neue Light" charset="0"/>
              <a:cs typeface="Helvetica Neue Light" charset="0"/>
            </a:endParaRPr>
          </a:p>
          <a:p>
            <a:pPr algn="ctr"/>
            <a:r>
              <a:rPr lang="en-US" sz="2000" dirty="0" smtClean="0"/>
              <a:t>More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effective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smtClean="0"/>
              <a:t>development policy</a:t>
            </a:r>
            <a:endParaRPr lang="en-US" sz="2000" dirty="0"/>
          </a:p>
          <a:p>
            <a:pPr lvl="0" algn="ctr"/>
            <a:endParaRPr lang="en-US" sz="2100" dirty="0" smtClean="0">
              <a:solidFill>
                <a:schemeClr val="bg1"/>
              </a:solidFill>
              <a:latin typeface="Helvetica Neue Light" charset="0"/>
              <a:cs typeface="Helvetica Neue Light" charset="0"/>
            </a:endParaRPr>
          </a:p>
          <a:p>
            <a:pPr algn="ctr"/>
            <a:r>
              <a:rPr lang="en-US" sz="2000" dirty="0" smtClean="0"/>
              <a:t>Show European </a:t>
            </a:r>
            <a:r>
              <a:rPr lang="en-US" sz="2000" dirty="0" smtClean="0">
                <a:solidFill>
                  <a:srgbClr val="61B6FF"/>
                </a:solidFill>
              </a:rPr>
              <a:t>citizens</a:t>
            </a:r>
            <a:r>
              <a:rPr lang="en-US" sz="2000" dirty="0" smtClean="0"/>
              <a:t> results, impact, and accountability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A</a:t>
            </a:r>
            <a:r>
              <a:rPr lang="en-US" sz="2000" dirty="0" smtClean="0"/>
              <a:t>dvance </a:t>
            </a:r>
            <a:r>
              <a:rPr lang="en-US" sz="2000" dirty="0" smtClean="0">
                <a:solidFill>
                  <a:srgbClr val="61B6FF"/>
                </a:solidFill>
              </a:rPr>
              <a:t>EU brand </a:t>
            </a:r>
            <a:r>
              <a:rPr lang="en-US" sz="2000" dirty="0" smtClean="0"/>
              <a:t>of development: human </a:t>
            </a:r>
            <a:r>
              <a:rPr lang="en-US" sz="2000" dirty="0"/>
              <a:t>rights, democracy, </a:t>
            </a:r>
            <a:r>
              <a:rPr lang="en-US" sz="2000" dirty="0" smtClean="0"/>
              <a:t>rule </a:t>
            </a:r>
            <a:r>
              <a:rPr lang="en-US" sz="2000" dirty="0"/>
              <a:t>of </a:t>
            </a:r>
            <a:r>
              <a:rPr lang="en-US" sz="2000" dirty="0" smtClean="0"/>
              <a:t>law, good governance 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/>
              <a:t>C</a:t>
            </a:r>
            <a:r>
              <a:rPr lang="en-US" sz="2000" dirty="0" smtClean="0"/>
              <a:t>oncrete </a:t>
            </a:r>
            <a:r>
              <a:rPr lang="en-US" sz="2000" dirty="0"/>
              <a:t>progress in </a:t>
            </a:r>
            <a:r>
              <a:rPr lang="en-US" sz="2000" dirty="0">
                <a:solidFill>
                  <a:srgbClr val="61B6FF"/>
                </a:solidFill>
              </a:rPr>
              <a:t>joint </a:t>
            </a:r>
            <a:r>
              <a:rPr lang="en-US" sz="2000" dirty="0" smtClean="0">
                <a:solidFill>
                  <a:srgbClr val="61B6FF"/>
                </a:solidFill>
              </a:rPr>
              <a:t>programming </a:t>
            </a:r>
            <a:r>
              <a:rPr lang="en-US" sz="2000" dirty="0"/>
              <a:t>starting in </a:t>
            </a:r>
            <a:r>
              <a:rPr lang="en-US" sz="2000" dirty="0" smtClean="0"/>
              <a:t>2012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012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 animBg="1"/>
      <p:bldP spid="14" grpId="0" animBg="1"/>
      <p:bldP spid="6" grpId="0" animBg="1"/>
      <p:bldP spid="24" grpId="0" animBg="1"/>
      <p:bldP spid="26" grpId="0" animBg="1"/>
      <p:bldP spid="22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-5831"/>
            <a:ext cx="9144000" cy="6981579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135552" y="-5830"/>
            <a:ext cx="9008447" cy="103788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rgbClr val="C1EEF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>
                <a:solidFill>
                  <a:schemeClr val="bg1"/>
                </a:solidFill>
                <a:effectLst/>
                <a:latin typeface="Helvetica Neue Light"/>
              </a:rPr>
              <a:t>How are we </a:t>
            </a:r>
            <a:r>
              <a:rPr lang="en-US" sz="4800" dirty="0" smtClean="0">
                <a:solidFill>
                  <a:schemeClr val="bg1"/>
                </a:solidFill>
                <a:effectLst/>
                <a:latin typeface="Helvetica Neue Light"/>
              </a:rPr>
              <a:t>doing? Sectors…</a:t>
            </a:r>
            <a:endParaRPr lang="en-US" sz="3400" dirty="0">
              <a:solidFill>
                <a:schemeClr val="bg1"/>
              </a:solidFill>
              <a:effectLst/>
              <a:latin typeface="Helvetica Neue Light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6150452"/>
              </p:ext>
            </p:extLst>
          </p:nvPr>
        </p:nvGraphicFramePr>
        <p:xfrm>
          <a:off x="485988" y="1405466"/>
          <a:ext cx="8110911" cy="5266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-1" y="28756"/>
            <a:ext cx="9144000" cy="6801862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wrap="square" rtlCol="0"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en-US" sz="3200" dirty="0" smtClean="0">
              <a:solidFill>
                <a:schemeClr val="tx2"/>
              </a:solidFill>
              <a:effectLst/>
              <a:latin typeface="Helvetica Neue Light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en-US" sz="3200" dirty="0">
              <a:solidFill>
                <a:schemeClr val="tx2"/>
              </a:solidFill>
              <a:effectLst/>
              <a:latin typeface="Helvetica Neue Light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FFFFF"/>
                </a:solidFill>
                <a:effectLst/>
                <a:latin typeface="Helvetica Neue Light"/>
              </a:rPr>
              <a:t>  How many projects do European donors have in Laos?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  <a:latin typeface="Helvetica Neue Light"/>
              </a:rPr>
              <a:t>                          														</a:t>
            </a:r>
            <a:r>
              <a:rPr lang="en-US" sz="3600" dirty="0" smtClean="0">
                <a:solidFill>
                  <a:srgbClr val="FF0000"/>
                </a:solidFill>
                <a:latin typeface="Helvetica Neue Light"/>
              </a:rPr>
              <a:t>300 (total 1,200)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en-US" dirty="0" smtClean="0">
              <a:solidFill>
                <a:schemeClr val="bg1"/>
              </a:solidFill>
              <a:effectLst/>
              <a:latin typeface="Helvetica Neue Light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FFFFF"/>
                </a:solidFill>
                <a:effectLst/>
                <a:latin typeface="Helvetica Neue Light"/>
              </a:rPr>
              <a:t>  What % of donor projects are under $1m ?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en-US" dirty="0" smtClean="0">
              <a:solidFill>
                <a:schemeClr val="bg1"/>
              </a:solidFill>
              <a:effectLst/>
              <a:latin typeface="Helvetica Neue Light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FF0000"/>
                </a:solidFill>
                <a:effectLst/>
                <a:latin typeface="Helvetica Neue Light"/>
              </a:rPr>
              <a:t>91%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effectLst/>
              <a:latin typeface="Helvetica Neue Light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>
                <a:effectLst/>
                <a:latin typeface="Helvetica Neue Light"/>
              </a:rPr>
              <a:t>  And under $100,000 ?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en-US" dirty="0" smtClean="0">
              <a:solidFill>
                <a:schemeClr val="bg1"/>
              </a:solidFill>
              <a:effectLst/>
              <a:latin typeface="Helvetica Neue Light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FF0000"/>
                </a:solidFill>
                <a:effectLst/>
                <a:latin typeface="Helvetica Neue Light"/>
              </a:rPr>
              <a:t>65%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en-US" dirty="0" smtClean="0">
              <a:solidFill>
                <a:srgbClr val="FF0000"/>
              </a:solidFill>
              <a:effectLst/>
              <a:latin typeface="Helvetica Neue Light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effectLst/>
              <a:latin typeface="Helvetica Neue Light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en-US" dirty="0" smtClean="0">
              <a:solidFill>
                <a:srgbClr val="FF0000"/>
              </a:solidFill>
              <a:effectLst/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4144225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10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9144000" cy="6981579"/>
          </a:xfrm>
          <a:prstGeom prst="rect">
            <a:avLst/>
          </a:prstGeom>
        </p:spPr>
      </p:pic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0522155"/>
              </p:ext>
            </p:extLst>
          </p:nvPr>
        </p:nvGraphicFramePr>
        <p:xfrm>
          <a:off x="-1" y="863600"/>
          <a:ext cx="9144000" cy="673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92100" y="863600"/>
            <a:ext cx="6781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 smtClean="0">
                <a:solidFill>
                  <a:srgbClr val="0000FF"/>
                </a:solidFill>
                <a:latin typeface="Corbel"/>
                <a:cs typeface="Corbel"/>
              </a:rPr>
              <a:t>EU</a:t>
            </a:r>
            <a:r>
              <a:rPr lang="en-GB" sz="3000" dirty="0" smtClean="0">
                <a:latin typeface="Corbel"/>
                <a:cs typeface="Corbel"/>
              </a:rPr>
              <a:t> vs. </a:t>
            </a:r>
            <a:r>
              <a:rPr lang="en-GB" sz="3000" dirty="0" smtClean="0">
                <a:solidFill>
                  <a:srgbClr val="FF0000"/>
                </a:solidFill>
                <a:latin typeface="Corbel"/>
                <a:cs typeface="Corbel"/>
              </a:rPr>
              <a:t>China:</a:t>
            </a:r>
            <a:r>
              <a:rPr lang="en-GB" sz="3000" dirty="0" smtClean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lang="en-GB" sz="3000" dirty="0" smtClean="0">
                <a:solidFill>
                  <a:srgbClr val="FFFFFF"/>
                </a:solidFill>
                <a:latin typeface="Corbel"/>
                <a:cs typeface="Corbel"/>
              </a:rPr>
              <a:t>Share of Aid</a:t>
            </a:r>
            <a:endParaRPr lang="en-GB" sz="3000" dirty="0">
              <a:solidFill>
                <a:srgbClr val="FFFFFF"/>
              </a:solidFill>
              <a:latin typeface="Corbel"/>
              <a:cs typeface="Corbe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2392" y="3519"/>
            <a:ext cx="9155908" cy="103788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rgbClr val="C1EEF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solidFill>
                  <a:schemeClr val="tx2">
                    <a:lumMod val="25000"/>
                  </a:schemeClr>
                </a:solidFill>
                <a:latin typeface="Helvetica Neue Light"/>
                <a:ea typeface="+mj-ea"/>
                <a:cs typeface="+mj-cs"/>
              </a:rPr>
              <a:t>Influence in Cambodia</a:t>
            </a:r>
            <a:endParaRPr lang="en-US" sz="4800" dirty="0">
              <a:solidFill>
                <a:schemeClr val="tx2">
                  <a:lumMod val="25000"/>
                </a:schemeClr>
              </a:solidFill>
              <a:effectLst/>
              <a:latin typeface="Helvetica Neue Ligh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45453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"/>
        </p:bldSub>
      </p:bldGraphic>
      <p:bldP spid="2" grpId="0"/>
      <p:bldP spid="6" grpId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Metro.thmx</Template>
  <TotalTime>55870</TotalTime>
  <Words>398</Words>
  <Application>Microsoft Macintosh PowerPoint</Application>
  <PresentationFormat>On-screen Show (4:3)</PresentationFormat>
  <Paragraphs>196</Paragraphs>
  <Slides>15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Metro</vt:lpstr>
      <vt:lpstr>Document</vt:lpstr>
      <vt:lpstr>Reality Check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Andy</dc:title>
  <dc:subject/>
  <dc:creator>Andy Benfield</dc:creator>
  <cp:keywords/>
  <dc:description/>
  <cp:lastModifiedBy>Andy Benfield</cp:lastModifiedBy>
  <cp:revision>1538</cp:revision>
  <dcterms:created xsi:type="dcterms:W3CDTF">2010-12-01T08:23:47Z</dcterms:created>
  <dcterms:modified xsi:type="dcterms:W3CDTF">2012-10-26T11:58:45Z</dcterms:modified>
  <cp:category/>
</cp:coreProperties>
</file>