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Barlow SemiCondensed" panose="020B0604020202020204" charset="0"/>
      <p:regular r:id="rId4"/>
    </p:embeddedFont>
    <p:embeddedFont>
      <p:font typeface="Barlow SemiCondensed Bold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Barlow SemiCondensed Bold" panose="020B0604020202020204" charset="0"/>
      <p:regular r:id="rId10"/>
    </p:embeddedFont>
    <p:embeddedFont>
      <p:font typeface="Alata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89"/>
    <a:srgbClr val="FF914D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20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3D267-07EA-41A3-9774-AFB5848811FF}" type="datetimeFigureOut">
              <a:rPr lang="en-GB" smtClean="0"/>
              <a:t>19/11/2021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F5B99-E8EC-4D0D-97B5-8889174B2B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71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5B99-E8EC-4D0D-97B5-8889174B2B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0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3874145" y="6642100"/>
            <a:ext cx="3060000" cy="2268699"/>
            <a:chOff x="3874145" y="6565900"/>
            <a:chExt cx="3060000" cy="2268699"/>
          </a:xfrm>
        </p:grpSpPr>
        <p:grpSp>
          <p:nvGrpSpPr>
            <p:cNvPr id="109" name="Group 108"/>
            <p:cNvGrpSpPr/>
            <p:nvPr/>
          </p:nvGrpSpPr>
          <p:grpSpPr>
            <a:xfrm>
              <a:off x="3874145" y="6565900"/>
              <a:ext cx="3060000" cy="2268699"/>
              <a:chOff x="3874145" y="6565900"/>
              <a:chExt cx="3060000" cy="226869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3874145" y="6565900"/>
                <a:ext cx="3060000" cy="2268699"/>
              </a:xfrm>
              <a:custGeom>
                <a:avLst/>
                <a:gdLst/>
                <a:ahLst/>
                <a:cxnLst/>
                <a:rect l="l" t="t" r="r" b="b"/>
                <a:pathLst>
                  <a:path w="21585409" h="25206253">
                    <a:moveTo>
                      <a:pt x="0" y="0"/>
                    </a:moveTo>
                    <a:lnTo>
                      <a:pt x="21585409" y="0"/>
                    </a:lnTo>
                    <a:lnTo>
                      <a:pt x="21585409" y="25206253"/>
                    </a:lnTo>
                    <a:lnTo>
                      <a:pt x="0" y="252062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83" name="TextBox 83"/>
              <p:cNvSpPr txBox="1"/>
              <p:nvPr/>
            </p:nvSpPr>
            <p:spPr>
              <a:xfrm>
                <a:off x="3893519" y="7132508"/>
                <a:ext cx="2963832" cy="1654299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US" sz="1029" dirty="0" smtClean="0">
                    <a:solidFill>
                      <a:srgbClr val="000000"/>
                    </a:solidFill>
                    <a:latin typeface="Barlow SemiCondensed"/>
                  </a:rPr>
                  <a:t>The targeted </a:t>
                </a:r>
                <a:r>
                  <a:rPr lang="en-US" sz="1029" dirty="0" smtClean="0">
                    <a:solidFill>
                      <a:srgbClr val="000000"/>
                    </a:solidFill>
                    <a:latin typeface="Barlow SemiCondensed"/>
                  </a:rPr>
                  <a:t>action “Empowered </a:t>
                </a:r>
                <a:r>
                  <a:rPr lang="en-US" sz="1029" dirty="0">
                    <a:solidFill>
                      <a:srgbClr val="000000"/>
                    </a:solidFill>
                    <a:latin typeface="Barlow SemiCondensed"/>
                  </a:rPr>
                  <a:t>Women, Prosperous Nepal”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addresses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key drivers of gender inequality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with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an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integrated gender transformative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approach.</a:t>
                </a: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MIP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priority areas support freedom from GBV, socioeconomic rights and empowering girls and women, and equal participation and leadership.</a:t>
                </a:r>
              </a:p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For Women, with Women: working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with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women organisations and other organisations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on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gender equality as implementing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partners.</a:t>
                </a:r>
              </a:p>
              <a:p>
                <a:pPr marL="171450" indent="-171450" algn="just">
                  <a:lnSpc>
                    <a:spcPts val="1029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Maximising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the role and capacities of women in the design, implementation and evaluation 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phases of EU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programmes. </a:t>
                </a:r>
                <a:endParaRPr lang="en-US" sz="1029" dirty="0">
                  <a:solidFill>
                    <a:srgbClr val="000000"/>
                  </a:solidFill>
                  <a:latin typeface="Barlow SemiCondensed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469204" y="6642100"/>
                <a:ext cx="1869883" cy="406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32"/>
                  </a:lnSpc>
                </a:pPr>
                <a:r>
                  <a:rPr lang="en-US" sz="1200" dirty="0">
                    <a:solidFill>
                      <a:srgbClr val="001489"/>
                    </a:solidFill>
                    <a:latin typeface="Barlow SemiCondensed Bold"/>
                  </a:rPr>
                  <a:t>Gender mainstreaming and </a:t>
                </a:r>
              </a:p>
              <a:p>
                <a:pPr algn="ctr">
                  <a:lnSpc>
                    <a:spcPts val="1132"/>
                  </a:lnSpc>
                </a:pPr>
                <a:r>
                  <a:rPr lang="en-US" sz="1200" dirty="0">
                    <a:solidFill>
                      <a:srgbClr val="001489"/>
                    </a:solidFill>
                    <a:latin typeface="Barlow SemiCondensed Bold"/>
                  </a:rPr>
                  <a:t>targeted actions </a:t>
                </a:r>
                <a:endParaRPr lang="en-US" sz="1200" dirty="0">
                  <a:solidFill>
                    <a:srgbClr val="001489"/>
                  </a:solidFill>
                  <a:latin typeface="Barlow SemiCondensed Bold"/>
                </a:endParaRPr>
              </a:p>
            </p:txBody>
          </p:sp>
        </p:grpSp>
        <p:sp>
          <p:nvSpPr>
            <p:cNvPr id="102" name="Right Arrow 101"/>
            <p:cNvSpPr/>
            <p:nvPr/>
          </p:nvSpPr>
          <p:spPr>
            <a:xfrm>
              <a:off x="4038544" y="6630931"/>
              <a:ext cx="435541" cy="392169"/>
            </a:xfrm>
            <a:prstGeom prst="rightArrow">
              <a:avLst/>
            </a:prstGeom>
            <a:solidFill>
              <a:srgbClr val="FF914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35426" y="3517900"/>
            <a:ext cx="3060000" cy="1339605"/>
            <a:chOff x="635426" y="3517900"/>
            <a:chExt cx="3060000" cy="1339605"/>
          </a:xfrm>
        </p:grpSpPr>
        <p:sp>
          <p:nvSpPr>
            <p:cNvPr id="6" name="Freeform 6"/>
            <p:cNvSpPr/>
            <p:nvPr/>
          </p:nvSpPr>
          <p:spPr>
            <a:xfrm>
              <a:off x="635426" y="3611219"/>
              <a:ext cx="3060000" cy="1246286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txBody>
            <a:bodyPr/>
            <a:lstStyle/>
            <a:p>
              <a:endParaRPr lang="en-GB" sz="1029" dirty="0" smtClean="0">
                <a:solidFill>
                  <a:srgbClr val="001489"/>
                </a:solidFill>
                <a:latin typeface="Barlow SemiCondensed"/>
              </a:endParaRPr>
            </a:p>
            <a:p>
              <a:pPr>
                <a:spcAft>
                  <a:spcPts val="300"/>
                </a:spcAft>
              </a:pP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Support </a:t>
              </a: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Nepal </a:t>
              </a: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in unlocking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the gender </a:t>
              </a:r>
              <a:r>
                <a:rPr lang="en-GB" sz="1000" dirty="0">
                  <a:solidFill>
                    <a:srgbClr val="000000"/>
                  </a:solidFill>
                  <a:latin typeface="Barlow SemiCondensed"/>
                </a:rPr>
                <a:t>transformative potential of its two main development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priorities: </a:t>
              </a:r>
            </a:p>
            <a:p>
              <a:pPr>
                <a:spcAft>
                  <a:spcPts val="300"/>
                </a:spcAft>
              </a:pP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- Implementing the federalism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reform, which has brought an unprecedented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number of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women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to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public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office</a:t>
              </a:r>
              <a:endParaRPr lang="en-GB" sz="1000" b="1" dirty="0" smtClean="0">
                <a:solidFill>
                  <a:srgbClr val="001489"/>
                </a:solidFill>
                <a:latin typeface="Barlow SemiCondensed"/>
              </a:endParaRPr>
            </a:p>
            <a:p>
              <a:pPr>
                <a:spcAft>
                  <a:spcPts val="300"/>
                </a:spcAft>
              </a:pP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- Unlocking the </a:t>
              </a:r>
              <a:r>
                <a:rPr lang="en-GB" sz="1000" b="1" dirty="0" smtClean="0">
                  <a:solidFill>
                    <a:srgbClr val="001489"/>
                  </a:solidFill>
                  <a:latin typeface="Barlow SemiCondensed"/>
                </a:rPr>
                <a:t>economic potential of women </a:t>
              </a:r>
              <a:r>
                <a:rPr lang="en-GB" sz="1000" dirty="0" smtClean="0">
                  <a:solidFill>
                    <a:srgbClr val="000000"/>
                  </a:solidFill>
                  <a:latin typeface="Barlow SemiCondensed"/>
                </a:rPr>
                <a:t>in view of Nepal’s Graduation from Least Developed Country</a:t>
              </a:r>
              <a:endParaRPr lang="en-GB" sz="1000" dirty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315903" y="3517900"/>
              <a:ext cx="1762114" cy="233024"/>
              <a:chOff x="1324413" y="3441700"/>
              <a:chExt cx="1762114" cy="23302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324413" y="3441700"/>
                <a:ext cx="1762114" cy="233024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943527" y="3485529"/>
                <a:ext cx="463235" cy="166712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 smtClean="0">
                    <a:solidFill>
                      <a:srgbClr val="003432"/>
                    </a:solidFill>
                    <a:latin typeface="Barlow SemiCondensed Bold"/>
                  </a:rPr>
                  <a:t>Vision </a:t>
                </a:r>
                <a:endParaRPr lang="en-US" sz="1280" dirty="0">
                  <a:solidFill>
                    <a:srgbClr val="003432"/>
                  </a:solidFill>
                  <a:latin typeface="Barlow SemiCondensed Bold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82731" y="2298700"/>
            <a:ext cx="6351414" cy="1061201"/>
            <a:chOff x="629583" y="2298700"/>
            <a:chExt cx="6351414" cy="1061201"/>
          </a:xfrm>
        </p:grpSpPr>
        <p:sp>
          <p:nvSpPr>
            <p:cNvPr id="3" name="Freeform 3"/>
            <p:cNvSpPr/>
            <p:nvPr/>
          </p:nvSpPr>
          <p:spPr>
            <a:xfrm>
              <a:off x="629583" y="2450999"/>
              <a:ext cx="6351414" cy="908902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txBody>
            <a:bodyPr/>
            <a:lstStyle/>
            <a:p>
              <a:pPr algn="ctr"/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ctr"/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The EU is a global front-runner in promoting gender equality as a key political objective. </a:t>
              </a:r>
            </a:p>
            <a:p>
              <a:pPr algn="ctr"/>
              <a:r>
                <a:rPr lang="en-US" sz="1029" dirty="0">
                  <a:solidFill>
                    <a:srgbClr val="000000"/>
                  </a:solidFill>
                  <a:latin typeface="Barlow SemiCondensed"/>
                </a:rPr>
                <a:t>The</a:t>
              </a:r>
              <a:r>
                <a:rPr lang="en-US" sz="1029" dirty="0" smtClean="0">
                  <a:solidFill>
                    <a:srgbClr val="003432"/>
                  </a:solidFill>
                  <a:latin typeface="Barlow SemiCondensed Bold"/>
                </a:rPr>
                <a:t> GENDER ACTION PLAN  III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 is EU’s  new blueprint for </a:t>
              </a:r>
              <a:r>
                <a:rPr lang="en-GB" sz="1029" b="1" dirty="0" smtClean="0">
                  <a:solidFill>
                    <a:srgbClr val="001489"/>
                  </a:solidFill>
                  <a:latin typeface="Barlow SemiCondensed"/>
                </a:rPr>
                <a:t>accelerated progress on gender equality and women’s empowerment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 as a key aspect of global recovery from the COVID-19 crisis. A priority in all external policies and actions of the European Union, it aims to </a:t>
              </a:r>
              <a:r>
                <a:rPr lang="en-GB" sz="1029" b="1" dirty="0" smtClean="0">
                  <a:solidFill>
                    <a:srgbClr val="001489"/>
                  </a:solidFill>
                  <a:latin typeface="Barlow SemiCondensed"/>
                </a:rPr>
                <a:t>create long-term sustainable change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.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985469" y="2298700"/>
              <a:ext cx="1630981" cy="251754"/>
              <a:chOff x="2985469" y="2298700"/>
              <a:chExt cx="1630981" cy="25175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2985469" y="2298700"/>
                <a:ext cx="1630981" cy="25175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3544890" y="2360588"/>
                <a:ext cx="520800" cy="16671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78"/>
                  </a:lnSpc>
                </a:pPr>
                <a:r>
                  <a:rPr lang="en-US" sz="1278" dirty="0" smtClean="0">
                    <a:solidFill>
                      <a:srgbClr val="003432"/>
                    </a:solidFill>
                    <a:latin typeface="Barlow SemiCondensed Bold"/>
                  </a:rPr>
                  <a:t>GAP III</a:t>
                </a:r>
                <a:endParaRPr lang="en-US" sz="1278" dirty="0">
                  <a:solidFill>
                    <a:srgbClr val="003432"/>
                  </a:solidFill>
                  <a:latin typeface="Barlow SemiCondensed Bold"/>
                </a:endParaRPr>
              </a:p>
            </p:txBody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96850" y="241300"/>
            <a:ext cx="920309" cy="61242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3874145" y="3517900"/>
            <a:ext cx="3060000" cy="2915103"/>
            <a:chOff x="3715791" y="3456604"/>
            <a:chExt cx="3060000" cy="2915103"/>
          </a:xfrm>
        </p:grpSpPr>
        <p:grpSp>
          <p:nvGrpSpPr>
            <p:cNvPr id="77" name="Group 76"/>
            <p:cNvGrpSpPr/>
            <p:nvPr/>
          </p:nvGrpSpPr>
          <p:grpSpPr>
            <a:xfrm>
              <a:off x="3715791" y="3557824"/>
              <a:ext cx="3060000" cy="2813883"/>
              <a:chOff x="3715791" y="3557824"/>
              <a:chExt cx="3060000" cy="2813883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3715791" y="3557824"/>
                <a:ext cx="3060000" cy="2813883"/>
              </a:xfrm>
              <a:custGeom>
                <a:avLst/>
                <a:gdLst/>
                <a:ahLst/>
                <a:cxnLst/>
                <a:rect l="l" t="t" r="r" b="b"/>
                <a:pathLst>
                  <a:path w="24319174" h="13754885">
                    <a:moveTo>
                      <a:pt x="0" y="0"/>
                    </a:moveTo>
                    <a:lnTo>
                      <a:pt x="24319174" y="0"/>
                    </a:lnTo>
                    <a:lnTo>
                      <a:pt x="24319174" y="13754885"/>
                    </a:lnTo>
                    <a:lnTo>
                      <a:pt x="0" y="137548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82" name="TextBox 82"/>
              <p:cNvSpPr txBox="1"/>
              <p:nvPr/>
            </p:nvSpPr>
            <p:spPr>
              <a:xfrm>
                <a:off x="3784723" y="3813663"/>
                <a:ext cx="2914440" cy="2539157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ts val="1132"/>
                  </a:lnSpc>
                </a:pP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Nepal’s 2015 Constitution promotes equality and inclusiveness, creating a strong legal framework and policy commitments for gender equality and social inclusion. </a:t>
                </a:r>
                <a:endParaRPr lang="en-GB" sz="1029" dirty="0" smtClean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Nepal’s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ongoing </a:t>
                </a:r>
                <a:r>
                  <a:rPr lang="en-GB" sz="1029" b="1" dirty="0">
                    <a:solidFill>
                      <a:srgbClr val="001489"/>
                    </a:solidFill>
                    <a:latin typeface="Barlow SemiCondensed"/>
                  </a:rPr>
                  <a:t>transition to a federal Republic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and the quota system for all elected positions offer opportunities for women and marginalised communities for official representation and participation at all levels of government</a:t>
                </a: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.</a:t>
                </a:r>
              </a:p>
              <a:p>
                <a:pPr algn="just">
                  <a:lnSpc>
                    <a:spcPts val="1132"/>
                  </a:lnSpc>
                </a:pP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r>
                  <a:rPr lang="en-GB" sz="1029" dirty="0" smtClean="0">
                    <a:solidFill>
                      <a:srgbClr val="000000"/>
                    </a:solidFill>
                    <a:latin typeface="Barlow SemiCondensed"/>
                  </a:rPr>
                  <a:t>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Also, the </a:t>
                </a:r>
                <a:r>
                  <a:rPr lang="en-GB" sz="1029" b="1" dirty="0">
                    <a:solidFill>
                      <a:srgbClr val="001489"/>
                    </a:solidFill>
                    <a:latin typeface="Barlow SemiCondensed"/>
                  </a:rPr>
                  <a:t>Graduation from Least Developed Country </a:t>
                </a:r>
                <a:r>
                  <a:rPr lang="en-GB" sz="1029" dirty="0">
                    <a:solidFill>
                      <a:srgbClr val="000000"/>
                    </a:solidFill>
                    <a:latin typeface="Barlow SemiCondensed"/>
                  </a:rPr>
                  <a:t>by 2026 can not be achieved without recognising the value of women’s work and treating them as active drivers of economic growth. </a:t>
                </a:r>
                <a:endParaRPr lang="en-GB" sz="1029" dirty="0" smtClean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endParaRPr lang="en-GB" sz="1029" dirty="0">
                  <a:solidFill>
                    <a:srgbClr val="000000"/>
                  </a:solidFill>
                  <a:latin typeface="Barlow SemiCondensed"/>
                </a:endParaRPr>
              </a:p>
              <a:p>
                <a:pPr algn="just">
                  <a:lnSpc>
                    <a:spcPts val="1132"/>
                  </a:lnSpc>
                </a:pPr>
                <a:r>
                  <a:rPr lang="en-GB" sz="1029" spc="-20" dirty="0" smtClean="0">
                    <a:solidFill>
                      <a:srgbClr val="000000"/>
                    </a:solidFill>
                    <a:latin typeface="Barlow SemiCondensed"/>
                  </a:rPr>
                  <a:t>They </a:t>
                </a:r>
                <a:r>
                  <a:rPr lang="en-GB" sz="1029" b="1" spc="-20" dirty="0" smtClean="0">
                    <a:solidFill>
                      <a:srgbClr val="001489"/>
                    </a:solidFill>
                    <a:latin typeface="Barlow SemiCondensed"/>
                  </a:rPr>
                  <a:t>both provide opportunities for a gender transformative approach</a:t>
                </a:r>
                <a:r>
                  <a:rPr lang="en-GB" sz="1029" spc="-20" dirty="0" smtClean="0">
                    <a:solidFill>
                      <a:srgbClr val="001489"/>
                    </a:solidFill>
                    <a:latin typeface="Barlow SemiCondensed"/>
                  </a:rPr>
                  <a:t>, </a:t>
                </a:r>
                <a:r>
                  <a:rPr lang="en-GB" sz="1029" spc="-20" dirty="0" smtClean="0">
                    <a:latin typeface="Barlow SemiCondensed"/>
                  </a:rPr>
                  <a:t>and the </a:t>
                </a:r>
                <a:r>
                  <a:rPr lang="en-GB" sz="1029" spc="-20" dirty="0">
                    <a:latin typeface="Barlow SemiCondensed"/>
                  </a:rPr>
                  <a:t>EU can play an important leading </a:t>
                </a:r>
                <a:r>
                  <a:rPr lang="en-GB" sz="1029" spc="-20" dirty="0" smtClean="0">
                    <a:solidFill>
                      <a:srgbClr val="000000"/>
                    </a:solidFill>
                    <a:latin typeface="Barlow SemiCondensed"/>
                  </a:rPr>
                  <a:t>role</a:t>
                </a:r>
                <a:r>
                  <a:rPr lang="en-GB" sz="1029" spc="-20" dirty="0">
                    <a:solidFill>
                      <a:srgbClr val="000000"/>
                    </a:solidFill>
                    <a:latin typeface="Barlow SemiCondensed"/>
                  </a:rPr>
                  <a:t>. </a:t>
                </a:r>
                <a:endParaRPr lang="en-US" sz="1029" spc="-20" dirty="0">
                  <a:solidFill>
                    <a:srgbClr val="000000"/>
                  </a:solidFill>
                  <a:latin typeface="Barlow SemiCondensed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398570" y="3456604"/>
              <a:ext cx="1818080" cy="253309"/>
              <a:chOff x="4398570" y="3456604"/>
              <a:chExt cx="1818080" cy="25330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4398570" y="3456604"/>
                <a:ext cx="1818080" cy="253309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12700">
                <a:solidFill>
                  <a:schemeClr val="tx1"/>
                </a:solidFill>
              </a:ln>
            </p:spPr>
          </p:sp>
          <p:sp>
            <p:nvSpPr>
              <p:cNvPr id="63" name="TextBox 63"/>
              <p:cNvSpPr txBox="1"/>
              <p:nvPr/>
            </p:nvSpPr>
            <p:spPr>
              <a:xfrm>
                <a:off x="4534753" y="3494600"/>
                <a:ext cx="1545714" cy="166712"/>
              </a:xfrm>
              <a:prstGeom prst="rect">
                <a:avLst/>
              </a:prstGeom>
              <a:ln w="6350"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>
                    <a:solidFill>
                      <a:srgbClr val="003432"/>
                    </a:solidFill>
                    <a:latin typeface="Barlow SemiCondensed Bold"/>
                  </a:rPr>
                  <a:t>Rationale for the CLIP</a:t>
                </a:r>
              </a:p>
            </p:txBody>
          </p:sp>
        </p:grpSp>
      </p:grpSp>
      <p:sp>
        <p:nvSpPr>
          <p:cNvPr id="71" name="TextBox 71"/>
          <p:cNvSpPr txBox="1"/>
          <p:nvPr/>
        </p:nvSpPr>
        <p:spPr>
          <a:xfrm>
            <a:off x="1512410" y="981344"/>
            <a:ext cx="4632007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</a:pPr>
            <a:r>
              <a:rPr lang="en-US" sz="2799" spc="117" dirty="0">
                <a:solidFill>
                  <a:srgbClr val="001489"/>
                </a:solidFill>
                <a:latin typeface="Barlow SemiCondensed Bold Bold"/>
              </a:rPr>
              <a:t> EU GENDER ACTION PLAN  III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16013" y="900353"/>
            <a:ext cx="881983" cy="128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Barlow SemiCondensed" panose="020B0604020202020204" charset="0"/>
              </a:rPr>
              <a:t>EUROPEAN </a:t>
            </a:r>
            <a:r>
              <a:rPr lang="en-US" sz="900" dirty="0" smtClean="0">
                <a:solidFill>
                  <a:srgbClr val="000000"/>
                </a:solidFill>
                <a:latin typeface="Barlow SemiCondensed" panose="020B0604020202020204" charset="0"/>
              </a:rPr>
              <a:t>UNION</a:t>
            </a:r>
            <a:endParaRPr lang="en-US" sz="900" dirty="0">
              <a:solidFill>
                <a:srgbClr val="000000"/>
              </a:solidFill>
              <a:latin typeface="Barlow SemiCondensed" panose="020B0604020202020204" charset="0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028619" y="1331864"/>
            <a:ext cx="55995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b="1" dirty="0">
                <a:solidFill>
                  <a:srgbClr val="000000"/>
                </a:solidFill>
                <a:latin typeface="Barlow SemiCondensed" panose="020B0604020202020204" charset="0"/>
              </a:rPr>
              <a:t>Country Level Implementation Plan </a:t>
            </a:r>
            <a:r>
              <a:rPr lang="en-US" b="1" dirty="0" smtClean="0">
                <a:solidFill>
                  <a:srgbClr val="000000"/>
                </a:solidFill>
                <a:latin typeface="Barlow SemiCondensed" panose="020B0604020202020204" charset="0"/>
              </a:rPr>
              <a:t>for Nepal (2021-2025</a:t>
            </a:r>
            <a:r>
              <a:rPr lang="en-US" b="1" dirty="0">
                <a:solidFill>
                  <a:srgbClr val="000000"/>
                </a:solidFill>
                <a:latin typeface="Barlow SemiCondensed" panose="020B0604020202020204" charset="0"/>
              </a:rPr>
              <a:t>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550678" y="1689998"/>
            <a:ext cx="636588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The </a:t>
            </a:r>
            <a:r>
              <a:rPr lang="en-US" sz="1200" dirty="0">
                <a:solidFill>
                  <a:srgbClr val="001489"/>
                </a:solidFill>
                <a:latin typeface="Barlow SemiCondensed" panose="020B0604020202020204" charset="0"/>
              </a:rPr>
              <a:t>European Union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 and its </a:t>
            </a:r>
            <a:r>
              <a:rPr lang="en-US" sz="1200" dirty="0">
                <a:solidFill>
                  <a:srgbClr val="001489"/>
                </a:solidFill>
                <a:latin typeface="Barlow SemiCondensed" panose="020B0604020202020204" charset="0"/>
              </a:rPr>
              <a:t>Member States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 are vigorously promoting </a:t>
            </a:r>
            <a:r>
              <a:rPr lang="en-US" sz="1200" dirty="0">
                <a:solidFill>
                  <a:srgbClr val="FF914D"/>
                </a:solidFill>
                <a:latin typeface="Barlow SemiCondensed" panose="020B0604020202020204" charset="0"/>
              </a:rPr>
              <a:t>g</a:t>
            </a:r>
            <a:r>
              <a:rPr lang="en-US" sz="1200" dirty="0">
                <a:solidFill>
                  <a:srgbClr val="FA660A"/>
                </a:solidFill>
                <a:latin typeface="Barlow SemiCondensed" panose="020B0604020202020204" charset="0"/>
              </a:rPr>
              <a:t>ender equality and women empowerment</a:t>
            </a:r>
            <a:r>
              <a:rPr lang="en-US" sz="1200" dirty="0">
                <a:solidFill>
                  <a:srgbClr val="FF914D"/>
                </a:solidFill>
                <a:latin typeface="Barlow SemiCondensed" panose="020B060402020202020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in their relations with partner countries.  The new </a:t>
            </a:r>
            <a:r>
              <a:rPr lang="en-US" sz="1200" dirty="0">
                <a:solidFill>
                  <a:srgbClr val="FF1616"/>
                </a:solidFill>
                <a:latin typeface="Barlow SemiCondensed" panose="020B0604020202020204" charset="0"/>
              </a:rPr>
              <a:t>EU's  Action Plan on Gender Equality and Women Empowerment in External Action (2021-2025)</a:t>
            </a:r>
            <a:r>
              <a:rPr lang="en-US" sz="1200" dirty="0">
                <a:solidFill>
                  <a:srgbClr val="000000"/>
                </a:solidFill>
                <a:latin typeface="Barlow SemiCondensed" panose="020B0604020202020204" charset="0"/>
              </a:rPr>
              <a:t> is now operational in </a:t>
            </a:r>
            <a:r>
              <a:rPr lang="en-US" sz="1200" dirty="0" smtClean="0">
                <a:solidFill>
                  <a:srgbClr val="000000"/>
                </a:solidFill>
                <a:latin typeface="Barlow SemiCondensed" panose="020B0604020202020204" charset="0"/>
              </a:rPr>
              <a:t>Nepal</a:t>
            </a:r>
            <a:endParaRPr lang="en-US" sz="1200" dirty="0">
              <a:solidFill>
                <a:srgbClr val="000000"/>
              </a:solidFill>
              <a:latin typeface="Barlow SemiCondensed" panose="020B0604020202020204" charset="0"/>
            </a:endParaRPr>
          </a:p>
          <a:p>
            <a:pPr algn="ctr">
              <a:lnSpc>
                <a:spcPts val="1260"/>
              </a:lnSpc>
            </a:pPr>
            <a:endParaRPr lang="en-US" sz="1050" dirty="0">
              <a:solidFill>
                <a:srgbClr val="000000"/>
              </a:solidFill>
              <a:latin typeface="Alata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635426" y="7122556"/>
            <a:ext cx="3060000" cy="1447274"/>
            <a:chOff x="3834831" y="6414027"/>
            <a:chExt cx="3060000" cy="1447274"/>
          </a:xfrm>
        </p:grpSpPr>
        <p:sp>
          <p:nvSpPr>
            <p:cNvPr id="97" name="Rectangle 96"/>
            <p:cNvSpPr/>
            <p:nvPr/>
          </p:nvSpPr>
          <p:spPr>
            <a:xfrm>
              <a:off x="3834831" y="6534781"/>
              <a:ext cx="3060000" cy="13265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952794" y="6678106"/>
              <a:ext cx="2887142" cy="1106994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>
              <a:noFill/>
            </a:ln>
          </p:spPr>
          <p:txBody>
            <a:bodyPr/>
            <a:lstStyle/>
            <a:p>
              <a:pPr marL="360000">
                <a:spcAft>
                  <a:spcPts val="8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Ensuring freedom from all forms of gender based violence </a:t>
              </a:r>
            </a:p>
            <a:p>
              <a:pPr marL="360000">
                <a:spcAft>
                  <a:spcPts val="8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Promoting economic and social rights and empowering girls and women  </a:t>
              </a:r>
            </a:p>
            <a:p>
              <a:pPr marL="360000">
                <a:spcAft>
                  <a:spcPts val="8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Promoting equal participation and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leadership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96" name="Group 95"/>
            <p:cNvGrpSpPr/>
            <p:nvPr/>
          </p:nvGrpSpPr>
          <p:grpSpPr>
            <a:xfrm>
              <a:off x="4205133" y="6414027"/>
              <a:ext cx="2319397" cy="251401"/>
              <a:chOff x="4083050" y="6683354"/>
              <a:chExt cx="2319397" cy="25140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083050" y="6683354"/>
                <a:ext cx="2319397" cy="251401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6350">
                <a:solidFill>
                  <a:schemeClr val="tx1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4258325" y="6726990"/>
                <a:ext cx="1968846" cy="180151"/>
              </a:xfrm>
              <a:prstGeom prst="rect">
                <a:avLst/>
              </a:prstGeom>
              <a:ln w="6350">
                <a:noFill/>
              </a:ln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>
                    <a:solidFill>
                      <a:srgbClr val="003432"/>
                    </a:solidFill>
                    <a:latin typeface="Barlow SemiCondensed Bold"/>
                  </a:rPr>
                  <a:t>CLIP - Areas of Engagement </a:t>
                </a:r>
              </a:p>
            </p:txBody>
          </p:sp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3924158" y="6694592"/>
              <a:ext cx="272114" cy="288774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2092" y="7501044"/>
              <a:ext cx="251586" cy="284055"/>
            </a:xfrm>
            <a:prstGeom prst="rect">
              <a:avLst/>
            </a:prstGeom>
            <a:ln w="6350">
              <a:noFill/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7992" y="7114486"/>
              <a:ext cx="264446" cy="296788"/>
            </a:xfrm>
            <a:prstGeom prst="rect">
              <a:avLst/>
            </a:prstGeom>
            <a:ln w="6350">
              <a:noFill/>
            </a:ln>
          </p:spPr>
        </p:pic>
      </p:grpSp>
      <p:grpSp>
        <p:nvGrpSpPr>
          <p:cNvPr id="92" name="Group 91"/>
          <p:cNvGrpSpPr/>
          <p:nvPr/>
        </p:nvGrpSpPr>
        <p:grpSpPr>
          <a:xfrm>
            <a:off x="635426" y="4932614"/>
            <a:ext cx="3066624" cy="2113988"/>
            <a:chOff x="599188" y="4871317"/>
            <a:chExt cx="3066624" cy="2274193"/>
          </a:xfrm>
        </p:grpSpPr>
        <p:sp>
          <p:nvSpPr>
            <p:cNvPr id="85" name="Rectangle 84"/>
            <p:cNvSpPr/>
            <p:nvPr/>
          </p:nvSpPr>
          <p:spPr>
            <a:xfrm>
              <a:off x="599188" y="4985510"/>
              <a:ext cx="3060000" cy="21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4761" y="5139020"/>
              <a:ext cx="3051051" cy="18255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These consultations helped prepare the CLIP: </a:t>
              </a: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1) Literature review and Gender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Country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Profile</a:t>
              </a: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2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the conflict sensitivity analysis,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3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an online survey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among Nepali gender practitioners </a:t>
              </a: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4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several consultations with civil society,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5)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a workshop with gender practitioners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6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interviews with key informants, 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7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regular meetings with Member states , 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  <a:p>
              <a:pPr algn="just">
                <a:spcAft>
                  <a:spcPts val="300"/>
                </a:spcAft>
              </a:pP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8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) lessons learnt from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EU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funded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projects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96679" y="4871317"/>
              <a:ext cx="1630981" cy="251400"/>
              <a:chOff x="1111250" y="4871317"/>
              <a:chExt cx="1630981" cy="2514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111250" y="4871317"/>
                <a:ext cx="1630981" cy="251400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47049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  <a:ln w="6350">
                <a:solidFill>
                  <a:schemeClr val="tx1"/>
                </a:solidFill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1456244" y="4909311"/>
                <a:ext cx="940993" cy="166712"/>
              </a:xfrm>
              <a:prstGeom prst="rect">
                <a:avLst/>
              </a:prstGeom>
              <a:ln w="6350">
                <a:noFill/>
              </a:ln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1280"/>
                  </a:lnSpc>
                  <a:spcBef>
                    <a:spcPct val="0"/>
                  </a:spcBef>
                </a:pPr>
                <a:r>
                  <a:rPr lang="en-US" sz="1280" dirty="0" smtClean="0">
                    <a:solidFill>
                      <a:srgbClr val="003432"/>
                    </a:solidFill>
                    <a:latin typeface="Barlow SemiCondensed Bold"/>
                  </a:rPr>
                  <a:t>Consultation </a:t>
                </a:r>
                <a:endParaRPr lang="en-US" sz="1280" dirty="0">
                  <a:solidFill>
                    <a:srgbClr val="003432"/>
                  </a:solidFill>
                  <a:latin typeface="Barlow SemiCondensed Bold"/>
                </a:endParaRPr>
              </a:p>
            </p:txBody>
          </p:sp>
        </p:grpSp>
      </p:grpSp>
      <p:pic>
        <p:nvPicPr>
          <p:cNvPr id="101" name="Picture 10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71" y="190335"/>
            <a:ext cx="791009" cy="791009"/>
          </a:xfrm>
          <a:prstGeom prst="rect">
            <a:avLst/>
          </a:prstGeom>
        </p:spPr>
      </p:pic>
      <p:grpSp>
        <p:nvGrpSpPr>
          <p:cNvPr id="108" name="Group 107"/>
          <p:cNvGrpSpPr/>
          <p:nvPr/>
        </p:nvGrpSpPr>
        <p:grpSpPr>
          <a:xfrm>
            <a:off x="3867241" y="9080963"/>
            <a:ext cx="3066904" cy="1165671"/>
            <a:chOff x="554443" y="9210229"/>
            <a:chExt cx="3066904" cy="1165671"/>
          </a:xfrm>
        </p:grpSpPr>
        <p:sp>
          <p:nvSpPr>
            <p:cNvPr id="53" name="Freeform 53"/>
            <p:cNvSpPr/>
            <p:nvPr/>
          </p:nvSpPr>
          <p:spPr>
            <a:xfrm>
              <a:off x="554443" y="9601301"/>
              <a:ext cx="3060000" cy="622199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</a:ln>
          </p:spPr>
          <p:txBody>
            <a:bodyPr/>
            <a:lstStyle/>
            <a:p>
              <a:pPr algn="just">
                <a:lnSpc>
                  <a:spcPts val="1029"/>
                </a:lnSpc>
                <a:spcAft>
                  <a:spcPts val="600"/>
                </a:spcAft>
              </a:pP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Supporting actions include EU Gender Champion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programme and marking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international GEWE days (IWD, IDAHOT, 16 days of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activism,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etc.) throughout the year. GEWE will be part of the next Communication Strategy of the Delegation (2022)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.</a:t>
              </a:r>
              <a:endParaRPr lang="en-GB" sz="1029" dirty="0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1198553" y="9323636"/>
              <a:ext cx="1791567" cy="128240"/>
            </a:xfrm>
            <a:prstGeom prst="rect">
              <a:avLst/>
            </a:prstGeom>
            <a:ln w="63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29"/>
                </a:lnSpc>
              </a:pPr>
              <a:r>
                <a:rPr lang="en-US" sz="1200" dirty="0">
                  <a:solidFill>
                    <a:srgbClr val="001489"/>
                  </a:solidFill>
                  <a:latin typeface="Barlow SemiCondensed Bold"/>
                </a:rPr>
                <a:t>Public Diplomacy Activities</a:t>
              </a:r>
              <a:endParaRPr lang="en-US" sz="1200" dirty="0">
                <a:solidFill>
                  <a:srgbClr val="001489"/>
                </a:solidFill>
                <a:latin typeface="Barlow SemiCondensed Bold"/>
              </a:endParaRPr>
            </a:p>
          </p:txBody>
        </p:sp>
        <p:sp>
          <p:nvSpPr>
            <p:cNvPr id="93" name="Freeform 42"/>
            <p:cNvSpPr/>
            <p:nvPr/>
          </p:nvSpPr>
          <p:spPr>
            <a:xfrm>
              <a:off x="561347" y="9210229"/>
              <a:ext cx="3060000" cy="1165671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</p:sp>
        <p:sp>
          <p:nvSpPr>
            <p:cNvPr id="103" name="Right Arrow 102"/>
            <p:cNvSpPr/>
            <p:nvPr/>
          </p:nvSpPr>
          <p:spPr>
            <a:xfrm>
              <a:off x="686331" y="9252590"/>
              <a:ext cx="435541" cy="361310"/>
            </a:xfrm>
            <a:prstGeom prst="rightArrow">
              <a:avLst/>
            </a:prstGeom>
            <a:solidFill>
              <a:srgbClr val="FF914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34925" y="8729641"/>
            <a:ext cx="3060000" cy="1512893"/>
            <a:chOff x="550678" y="8786806"/>
            <a:chExt cx="3060000" cy="1512893"/>
          </a:xfrm>
        </p:grpSpPr>
        <p:sp>
          <p:nvSpPr>
            <p:cNvPr id="49" name="Freeform 49"/>
            <p:cNvSpPr/>
            <p:nvPr/>
          </p:nvSpPr>
          <p:spPr>
            <a:xfrm>
              <a:off x="550678" y="8786806"/>
              <a:ext cx="3060000" cy="1512893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tx1"/>
              </a:solidFill>
            </a:ln>
          </p:spPr>
        </p:sp>
        <p:sp>
          <p:nvSpPr>
            <p:cNvPr id="79" name="TextBox 79"/>
            <p:cNvSpPr txBox="1"/>
            <p:nvPr/>
          </p:nvSpPr>
          <p:spPr>
            <a:xfrm>
              <a:off x="1248669" y="8857901"/>
              <a:ext cx="2241607" cy="282129"/>
            </a:xfrm>
            <a:prstGeom prst="rect">
              <a:avLst/>
            </a:prstGeom>
            <a:ln w="63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32"/>
                </a:lnSpc>
              </a:pPr>
              <a:r>
                <a:rPr lang="en-US" sz="1200" dirty="0" smtClean="0">
                  <a:solidFill>
                    <a:srgbClr val="001489"/>
                  </a:solidFill>
                  <a:latin typeface="Barlow SemiCondensed Bold"/>
                </a:rPr>
                <a:t>Dialogue </a:t>
              </a:r>
              <a:r>
                <a:rPr lang="en-US" sz="1200" dirty="0">
                  <a:solidFill>
                    <a:srgbClr val="001489"/>
                  </a:solidFill>
                  <a:latin typeface="Barlow SemiCondensed Bold"/>
                </a:rPr>
                <a:t>for gender equality and women </a:t>
              </a:r>
              <a:r>
                <a:rPr lang="en-US" sz="1200" dirty="0" smtClean="0">
                  <a:solidFill>
                    <a:srgbClr val="001489"/>
                  </a:solidFill>
                  <a:latin typeface="Barlow SemiCondensed Bold"/>
                </a:rPr>
                <a:t>empowerment </a:t>
              </a:r>
              <a:endParaRPr lang="en-US" sz="1029" dirty="0">
                <a:solidFill>
                  <a:srgbClr val="001489"/>
                </a:solidFill>
                <a:latin typeface="Barlow SemiCondensed Bold"/>
              </a:endParaRP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615470" y="9288067"/>
              <a:ext cx="2897379" cy="974626"/>
            </a:xfrm>
            <a:prstGeom prst="rect">
              <a:avLst/>
            </a:prstGeom>
            <a:ln w="6350">
              <a:solidFill>
                <a:schemeClr val="bg1"/>
              </a:solidFill>
            </a:ln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>
                <a:lnSpc>
                  <a:spcPts val="1029"/>
                </a:lnSpc>
                <a:spcAft>
                  <a:spcPts val="600"/>
                </a:spcAft>
                <a:buFontTx/>
                <a:buChar char="-"/>
              </a:pP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A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nnual </a:t>
              </a:r>
              <a:r>
                <a:rPr lang="en-GB" sz="1029" dirty="0">
                  <a:solidFill>
                    <a:srgbClr val="001489"/>
                  </a:solidFill>
                  <a:latin typeface="Barlow SemiCondensed"/>
                </a:rPr>
                <a:t>high level policy dialogue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with the three tiers of government (federal, provincial and local), complemented with more frequent discussions with local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governments</a:t>
              </a:r>
            </a:p>
            <a:p>
              <a:pPr marL="171450" indent="-171450" algn="just">
                <a:lnSpc>
                  <a:spcPts val="1029"/>
                </a:lnSpc>
                <a:buFontTx/>
                <a:buChar char="-"/>
              </a:pPr>
              <a:r>
                <a:rPr lang="en-GB" sz="1029" dirty="0" smtClean="0">
                  <a:solidFill>
                    <a:srgbClr val="001489"/>
                  </a:solidFill>
                  <a:latin typeface="Barlow SemiCondensed"/>
                </a:rPr>
                <a:t>Dialogue with civil society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,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ensuring the participation of Nepali women in all their diversity (caste, </a:t>
              </a:r>
              <a:r>
                <a:rPr lang="en-GB" sz="1029" dirty="0" smtClean="0">
                  <a:solidFill>
                    <a:srgbClr val="000000"/>
                  </a:solidFill>
                  <a:latin typeface="Barlow SemiCondensed"/>
                </a:rPr>
                <a:t>religion, </a:t>
              </a:r>
              <a:r>
                <a:rPr lang="en-GB" sz="1029" dirty="0">
                  <a:solidFill>
                    <a:srgbClr val="000000"/>
                  </a:solidFill>
                  <a:latin typeface="Barlow SemiCondensed"/>
                </a:rPr>
                <a:t>etc.)</a:t>
              </a:r>
              <a:endParaRPr lang="en-GB" sz="1029" dirty="0" smtClean="0">
                <a:solidFill>
                  <a:srgbClr val="000000"/>
                </a:solidFill>
                <a:latin typeface="Barlow SemiCondensed"/>
              </a:endParaRPr>
            </a:p>
          </p:txBody>
        </p:sp>
        <p:sp>
          <p:nvSpPr>
            <p:cNvPr id="107" name="Right Arrow 106"/>
            <p:cNvSpPr/>
            <p:nvPr/>
          </p:nvSpPr>
          <p:spPr>
            <a:xfrm>
              <a:off x="736334" y="8885307"/>
              <a:ext cx="435541" cy="361310"/>
            </a:xfrm>
            <a:prstGeom prst="rightArrow">
              <a:avLst/>
            </a:prstGeom>
            <a:solidFill>
              <a:srgbClr val="FF914D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582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Barlow SemiCondensed</vt:lpstr>
      <vt:lpstr>Arial</vt:lpstr>
      <vt:lpstr>Barlow SemiCondensed Bold Bold</vt:lpstr>
      <vt:lpstr>Calibri</vt:lpstr>
      <vt:lpstr>Barlow SemiCondensed Bold</vt:lpstr>
      <vt:lpstr>Alata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creator>RAMIREZ Ma Elaine (EEAS-MANILA)</dc:creator>
  <cp:lastModifiedBy>ASTUDILLO FERNANDEZ Eloisa (EEAS-KATHMANDU)</cp:lastModifiedBy>
  <cp:revision>57</cp:revision>
  <dcterms:created xsi:type="dcterms:W3CDTF">2006-08-16T00:00:00Z</dcterms:created>
  <dcterms:modified xsi:type="dcterms:W3CDTF">2021-11-19T11:46:55Z</dcterms:modified>
  <dc:identifier>DAEsea91qeI</dc:identifier>
</cp:coreProperties>
</file>