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Barlow SemiCondensed" panose="020B0604020202020204" charset="0"/>
      <p:regular r:id="rId3"/>
    </p:embeddedFont>
    <p:embeddedFont>
      <p:font typeface="Alata" panose="020B0604020202020204" charset="0"/>
      <p:regular r:id="rId4"/>
    </p:embeddedFont>
    <p:embeddedFont>
      <p:font typeface="Barlow SemiCondensed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rialle" panose="020B0604020202020204" charset="0"/>
      <p:regular r:id="rId10"/>
    </p:embeddedFont>
    <p:embeddedFont>
      <p:font typeface="Inter Italics" panose="020B0604020202020204" charset="0"/>
      <p:regular r:id="rId11"/>
    </p:embeddedFont>
    <p:embeddedFont>
      <p:font typeface="Arialle Bold" panose="020B0604020202020204" charset="0"/>
      <p:regular r:id="rId12"/>
    </p:embeddedFont>
    <p:embeddedFont>
      <p:font typeface="Barlow SemiCondensed Bold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608" y="-7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26" Type="http://schemas.openxmlformats.org/officeDocument/2006/relationships/hyperlink" Target="https://twitter.com/EUinthePH" TargetMode="External"/><Relationship Id="rId3" Type="http://schemas.openxmlformats.org/officeDocument/2006/relationships/image" Target="../media/image2.svg"/><Relationship Id="rId21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0.svg"/><Relationship Id="rId2" Type="http://schemas.openxmlformats.org/officeDocument/2006/relationships/image" Target="../media/image1.png"/><Relationship Id="rId20" Type="http://schemas.openxmlformats.org/officeDocument/2006/relationships/hyperlink" Target="https://www.facebook.com/EUDelegationToThePhilippines" TargetMode="External"/><Relationship Id="rId29" Type="http://schemas.openxmlformats.org/officeDocument/2006/relationships/hyperlink" Target="https://eeas.europa.eu/delegations/philippines_e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24" Type="http://schemas.openxmlformats.org/officeDocument/2006/relationships/image" Target="../media/image7.png"/><Relationship Id="rId5" Type="http://schemas.openxmlformats.org/officeDocument/2006/relationships/image" Target="../media/image4.svg"/><Relationship Id="rId23" Type="http://schemas.openxmlformats.org/officeDocument/2006/relationships/hyperlink" Target="https://www.instagram.com/euinthephilippines/" TargetMode="External"/><Relationship Id="rId28" Type="http://schemas.openxmlformats.org/officeDocument/2006/relationships/image" Target="../media/image22.svg"/><Relationship Id="rId19" Type="http://schemas.openxmlformats.org/officeDocument/2006/relationships/image" Target="../media/image5.png"/><Relationship Id="rId31" Type="http://schemas.openxmlformats.org/officeDocument/2006/relationships/image" Target="../media/image24.svg"/><Relationship Id="rId4" Type="http://schemas.openxmlformats.org/officeDocument/2006/relationships/image" Target="../media/image2.png"/><Relationship Id="rId22" Type="http://schemas.openxmlformats.org/officeDocument/2006/relationships/image" Target="../media/image18.svg"/><Relationship Id="rId27" Type="http://schemas.openxmlformats.org/officeDocument/2006/relationships/image" Target="../media/image8.png"/><Relationship Id="rId3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638" y="2355695"/>
            <a:ext cx="6327261" cy="638258"/>
            <a:chOff x="0" y="0"/>
            <a:chExt cx="71414971" cy="1056487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71270189" cy="10420099"/>
            </a:xfrm>
            <a:custGeom>
              <a:avLst/>
              <a:gdLst/>
              <a:ahLst/>
              <a:cxnLst/>
              <a:rect l="l" t="t" r="r" b="b"/>
              <a:pathLst>
                <a:path w="71270189" h="10420099">
                  <a:moveTo>
                    <a:pt x="0" y="0"/>
                  </a:moveTo>
                  <a:lnTo>
                    <a:pt x="71270189" y="0"/>
                  </a:lnTo>
                  <a:lnTo>
                    <a:pt x="71270189" y="10420099"/>
                  </a:lnTo>
                  <a:lnTo>
                    <a:pt x="0" y="10420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71414971" cy="10564879"/>
            </a:xfrm>
            <a:custGeom>
              <a:avLst/>
              <a:gdLst/>
              <a:ahLst/>
              <a:cxnLst/>
              <a:rect l="l" t="t" r="r" b="b"/>
              <a:pathLst>
                <a:path w="71414971" h="10564879">
                  <a:moveTo>
                    <a:pt x="71270192" y="10420100"/>
                  </a:moveTo>
                  <a:lnTo>
                    <a:pt x="71414971" y="10420100"/>
                  </a:lnTo>
                  <a:lnTo>
                    <a:pt x="71414971" y="10564879"/>
                  </a:lnTo>
                  <a:lnTo>
                    <a:pt x="71270192" y="10564879"/>
                  </a:lnTo>
                  <a:lnTo>
                    <a:pt x="71270192" y="1042010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420100"/>
                  </a:lnTo>
                  <a:lnTo>
                    <a:pt x="0" y="10420100"/>
                  </a:lnTo>
                  <a:lnTo>
                    <a:pt x="0" y="144780"/>
                  </a:lnTo>
                  <a:close/>
                  <a:moveTo>
                    <a:pt x="0" y="10420100"/>
                  </a:moveTo>
                  <a:lnTo>
                    <a:pt x="144780" y="10420100"/>
                  </a:lnTo>
                  <a:lnTo>
                    <a:pt x="144780" y="10564879"/>
                  </a:lnTo>
                  <a:lnTo>
                    <a:pt x="0" y="10564879"/>
                  </a:lnTo>
                  <a:lnTo>
                    <a:pt x="0" y="10420100"/>
                  </a:lnTo>
                  <a:close/>
                  <a:moveTo>
                    <a:pt x="71270192" y="144780"/>
                  </a:moveTo>
                  <a:lnTo>
                    <a:pt x="71414971" y="144780"/>
                  </a:lnTo>
                  <a:lnTo>
                    <a:pt x="71414971" y="10420100"/>
                  </a:lnTo>
                  <a:lnTo>
                    <a:pt x="71270192" y="10420100"/>
                  </a:lnTo>
                  <a:lnTo>
                    <a:pt x="71270192" y="144780"/>
                  </a:lnTo>
                  <a:close/>
                  <a:moveTo>
                    <a:pt x="144780" y="10420100"/>
                  </a:moveTo>
                  <a:lnTo>
                    <a:pt x="71270192" y="10420100"/>
                  </a:lnTo>
                  <a:lnTo>
                    <a:pt x="71270192" y="10564879"/>
                  </a:lnTo>
                  <a:lnTo>
                    <a:pt x="144780" y="10564879"/>
                  </a:lnTo>
                  <a:lnTo>
                    <a:pt x="144780" y="10420100"/>
                  </a:lnTo>
                  <a:close/>
                  <a:moveTo>
                    <a:pt x="71270192" y="0"/>
                  </a:moveTo>
                  <a:lnTo>
                    <a:pt x="71414971" y="0"/>
                  </a:lnTo>
                  <a:lnTo>
                    <a:pt x="71414971" y="144780"/>
                  </a:lnTo>
                  <a:lnTo>
                    <a:pt x="71270192" y="144780"/>
                  </a:lnTo>
                  <a:lnTo>
                    <a:pt x="712701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270192" y="0"/>
                  </a:lnTo>
                  <a:lnTo>
                    <a:pt x="712701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28088" y="3244814"/>
            <a:ext cx="3112744" cy="1173958"/>
            <a:chOff x="0" y="0"/>
            <a:chExt cx="21712780" cy="12571790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21568001" cy="12427011"/>
            </a:xfrm>
            <a:custGeom>
              <a:avLst/>
              <a:gdLst/>
              <a:ahLst/>
              <a:cxnLst/>
              <a:rect l="l" t="t" r="r" b="b"/>
              <a:pathLst>
                <a:path w="21568001" h="12427011">
                  <a:moveTo>
                    <a:pt x="0" y="0"/>
                  </a:moveTo>
                  <a:lnTo>
                    <a:pt x="21568001" y="0"/>
                  </a:lnTo>
                  <a:lnTo>
                    <a:pt x="21568001" y="12427011"/>
                  </a:lnTo>
                  <a:lnTo>
                    <a:pt x="0" y="12427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1712780" cy="12571790"/>
            </a:xfrm>
            <a:custGeom>
              <a:avLst/>
              <a:gdLst/>
              <a:ahLst/>
              <a:cxnLst/>
              <a:rect l="l" t="t" r="r" b="b"/>
              <a:pathLst>
                <a:path w="21712780" h="12571790">
                  <a:moveTo>
                    <a:pt x="21568000" y="12427010"/>
                  </a:moveTo>
                  <a:lnTo>
                    <a:pt x="21712780" y="12427010"/>
                  </a:lnTo>
                  <a:lnTo>
                    <a:pt x="21712780" y="12571790"/>
                  </a:lnTo>
                  <a:lnTo>
                    <a:pt x="21568000" y="12571790"/>
                  </a:lnTo>
                  <a:lnTo>
                    <a:pt x="21568000" y="1242701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427010"/>
                  </a:lnTo>
                  <a:lnTo>
                    <a:pt x="0" y="12427010"/>
                  </a:lnTo>
                  <a:lnTo>
                    <a:pt x="0" y="144780"/>
                  </a:lnTo>
                  <a:close/>
                  <a:moveTo>
                    <a:pt x="0" y="12427010"/>
                  </a:moveTo>
                  <a:lnTo>
                    <a:pt x="144780" y="12427010"/>
                  </a:lnTo>
                  <a:lnTo>
                    <a:pt x="144780" y="12571790"/>
                  </a:lnTo>
                  <a:lnTo>
                    <a:pt x="0" y="12571790"/>
                  </a:lnTo>
                  <a:lnTo>
                    <a:pt x="0" y="12427010"/>
                  </a:lnTo>
                  <a:close/>
                  <a:moveTo>
                    <a:pt x="21568000" y="144780"/>
                  </a:moveTo>
                  <a:lnTo>
                    <a:pt x="21712780" y="144780"/>
                  </a:lnTo>
                  <a:lnTo>
                    <a:pt x="21712780" y="12427010"/>
                  </a:lnTo>
                  <a:lnTo>
                    <a:pt x="21568000" y="12427010"/>
                  </a:lnTo>
                  <a:lnTo>
                    <a:pt x="21568000" y="144780"/>
                  </a:lnTo>
                  <a:close/>
                  <a:moveTo>
                    <a:pt x="144780" y="12427010"/>
                  </a:moveTo>
                  <a:lnTo>
                    <a:pt x="21568000" y="12427010"/>
                  </a:lnTo>
                  <a:lnTo>
                    <a:pt x="21568000" y="12571790"/>
                  </a:lnTo>
                  <a:lnTo>
                    <a:pt x="144780" y="12571790"/>
                  </a:lnTo>
                  <a:lnTo>
                    <a:pt x="144780" y="12427010"/>
                  </a:lnTo>
                  <a:close/>
                  <a:moveTo>
                    <a:pt x="21568000" y="0"/>
                  </a:moveTo>
                  <a:lnTo>
                    <a:pt x="21712780" y="0"/>
                  </a:lnTo>
                  <a:lnTo>
                    <a:pt x="21712780" y="144780"/>
                  </a:lnTo>
                  <a:lnTo>
                    <a:pt x="21568000" y="144780"/>
                  </a:lnTo>
                  <a:lnTo>
                    <a:pt x="215680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568000" y="0"/>
                  </a:lnTo>
                  <a:lnTo>
                    <a:pt x="215680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625" y="3143590"/>
            <a:ext cx="1650856" cy="268303"/>
            <a:chOff x="0" y="0"/>
            <a:chExt cx="2385077" cy="57131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385077" cy="571312"/>
              <a:chOff x="0" y="0"/>
              <a:chExt cx="19546319" cy="468205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72390" y="72390"/>
                <a:ext cx="19401539" cy="4537273"/>
              </a:xfrm>
              <a:custGeom>
                <a:avLst/>
                <a:gdLst/>
                <a:ahLst/>
                <a:cxnLst/>
                <a:rect l="l" t="t" r="r" b="b"/>
                <a:pathLst>
                  <a:path w="19401539" h="4537273">
                    <a:moveTo>
                      <a:pt x="0" y="0"/>
                    </a:moveTo>
                    <a:lnTo>
                      <a:pt x="19401539" y="0"/>
                    </a:lnTo>
                    <a:lnTo>
                      <a:pt x="19401539" y="4537273"/>
                    </a:lnTo>
                    <a:lnTo>
                      <a:pt x="0" y="4537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9546319" cy="4682053"/>
              </a:xfrm>
              <a:custGeom>
                <a:avLst/>
                <a:gdLst/>
                <a:ahLst/>
                <a:cxnLst/>
                <a:rect l="l" t="t" r="r" b="b"/>
                <a:pathLst>
                  <a:path w="19546319" h="4682053">
                    <a:moveTo>
                      <a:pt x="19401540" y="4537273"/>
                    </a:moveTo>
                    <a:lnTo>
                      <a:pt x="19546319" y="4537273"/>
                    </a:lnTo>
                    <a:lnTo>
                      <a:pt x="19546319" y="4682053"/>
                    </a:lnTo>
                    <a:lnTo>
                      <a:pt x="19401540" y="4682053"/>
                    </a:lnTo>
                    <a:lnTo>
                      <a:pt x="19401540" y="45372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537273"/>
                    </a:lnTo>
                    <a:lnTo>
                      <a:pt x="0" y="4537273"/>
                    </a:lnTo>
                    <a:lnTo>
                      <a:pt x="0" y="144780"/>
                    </a:lnTo>
                    <a:close/>
                    <a:moveTo>
                      <a:pt x="0" y="4537273"/>
                    </a:moveTo>
                    <a:lnTo>
                      <a:pt x="144780" y="4537273"/>
                    </a:lnTo>
                    <a:lnTo>
                      <a:pt x="144780" y="4682053"/>
                    </a:lnTo>
                    <a:lnTo>
                      <a:pt x="0" y="4682053"/>
                    </a:lnTo>
                    <a:lnTo>
                      <a:pt x="0" y="4537273"/>
                    </a:lnTo>
                    <a:close/>
                    <a:moveTo>
                      <a:pt x="19401540" y="144780"/>
                    </a:moveTo>
                    <a:lnTo>
                      <a:pt x="19546319" y="144780"/>
                    </a:lnTo>
                    <a:lnTo>
                      <a:pt x="19546319" y="4537273"/>
                    </a:lnTo>
                    <a:lnTo>
                      <a:pt x="19401540" y="4537273"/>
                    </a:lnTo>
                    <a:lnTo>
                      <a:pt x="19401540" y="144780"/>
                    </a:lnTo>
                    <a:close/>
                    <a:moveTo>
                      <a:pt x="144780" y="4537273"/>
                    </a:moveTo>
                    <a:lnTo>
                      <a:pt x="19401540" y="4537273"/>
                    </a:lnTo>
                    <a:lnTo>
                      <a:pt x="19401540" y="4682053"/>
                    </a:lnTo>
                    <a:lnTo>
                      <a:pt x="144780" y="4682053"/>
                    </a:lnTo>
                    <a:lnTo>
                      <a:pt x="144780" y="4537273"/>
                    </a:lnTo>
                    <a:close/>
                    <a:moveTo>
                      <a:pt x="19401540" y="0"/>
                    </a:moveTo>
                    <a:lnTo>
                      <a:pt x="19546319" y="0"/>
                    </a:lnTo>
                    <a:lnTo>
                      <a:pt x="19546319" y="144780"/>
                    </a:lnTo>
                    <a:lnTo>
                      <a:pt x="19401540" y="144780"/>
                    </a:lnTo>
                    <a:lnTo>
                      <a:pt x="1940154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9401540" y="0"/>
                    </a:lnTo>
                    <a:lnTo>
                      <a:pt x="1940154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85989" y="59492"/>
              <a:ext cx="2013098" cy="22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80"/>
                </a:lnSpc>
                <a:spcBef>
                  <a:spcPct val="0"/>
                </a:spcBef>
              </a:pPr>
              <a:r>
                <a:rPr lang="en-US" sz="1280" dirty="0" smtClean="0">
                  <a:solidFill>
                    <a:srgbClr val="003432"/>
                  </a:solidFill>
                  <a:latin typeface="Barlow SemiCondensed Bold"/>
                </a:rPr>
                <a:t>Vision </a:t>
              </a:r>
              <a:endParaRPr lang="en-US" sz="1280" dirty="0">
                <a:solidFill>
                  <a:srgbClr val="003432"/>
                </a:solidFill>
                <a:latin typeface="Barlow SemiCondensed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56000" y="2223192"/>
            <a:ext cx="1644231" cy="265004"/>
            <a:chOff x="0" y="0"/>
            <a:chExt cx="2192307" cy="35333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2192307" cy="353339"/>
              <a:chOff x="0" y="0"/>
              <a:chExt cx="17966524" cy="28957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72390" y="72390"/>
                <a:ext cx="17821744" cy="2750924"/>
              </a:xfrm>
              <a:custGeom>
                <a:avLst/>
                <a:gdLst/>
                <a:ahLst/>
                <a:cxnLst/>
                <a:rect l="l" t="t" r="r" b="b"/>
                <a:pathLst>
                  <a:path w="17821744" h="2750924">
                    <a:moveTo>
                      <a:pt x="0" y="0"/>
                    </a:moveTo>
                    <a:lnTo>
                      <a:pt x="17821744" y="0"/>
                    </a:lnTo>
                    <a:lnTo>
                      <a:pt x="17821744" y="2750924"/>
                    </a:lnTo>
                    <a:lnTo>
                      <a:pt x="0" y="27509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17966523" cy="2895704"/>
              </a:xfrm>
              <a:custGeom>
                <a:avLst/>
                <a:gdLst/>
                <a:ahLst/>
                <a:cxnLst/>
                <a:rect l="l" t="t" r="r" b="b"/>
                <a:pathLst>
                  <a:path w="17966523" h="2895704">
                    <a:moveTo>
                      <a:pt x="17821745" y="2750924"/>
                    </a:moveTo>
                    <a:lnTo>
                      <a:pt x="17966523" y="2750924"/>
                    </a:lnTo>
                    <a:lnTo>
                      <a:pt x="17966523" y="2895704"/>
                    </a:lnTo>
                    <a:lnTo>
                      <a:pt x="17821743" y="2895704"/>
                    </a:lnTo>
                    <a:lnTo>
                      <a:pt x="17821743" y="275092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50924"/>
                    </a:lnTo>
                    <a:lnTo>
                      <a:pt x="0" y="2750924"/>
                    </a:lnTo>
                    <a:lnTo>
                      <a:pt x="0" y="144780"/>
                    </a:lnTo>
                    <a:close/>
                    <a:moveTo>
                      <a:pt x="0" y="2750924"/>
                    </a:moveTo>
                    <a:lnTo>
                      <a:pt x="144780" y="2750924"/>
                    </a:lnTo>
                    <a:lnTo>
                      <a:pt x="144780" y="2895704"/>
                    </a:lnTo>
                    <a:lnTo>
                      <a:pt x="0" y="2895704"/>
                    </a:lnTo>
                    <a:lnTo>
                      <a:pt x="0" y="2750924"/>
                    </a:lnTo>
                    <a:close/>
                    <a:moveTo>
                      <a:pt x="17821745" y="144780"/>
                    </a:moveTo>
                    <a:lnTo>
                      <a:pt x="17966523" y="144780"/>
                    </a:lnTo>
                    <a:lnTo>
                      <a:pt x="17966523" y="2750924"/>
                    </a:lnTo>
                    <a:lnTo>
                      <a:pt x="17821743" y="2750924"/>
                    </a:lnTo>
                    <a:lnTo>
                      <a:pt x="17821743" y="144780"/>
                    </a:lnTo>
                    <a:close/>
                    <a:moveTo>
                      <a:pt x="144780" y="2750924"/>
                    </a:moveTo>
                    <a:lnTo>
                      <a:pt x="17821745" y="2750924"/>
                    </a:lnTo>
                    <a:lnTo>
                      <a:pt x="17821745" y="2895704"/>
                    </a:lnTo>
                    <a:lnTo>
                      <a:pt x="144780" y="2895704"/>
                    </a:lnTo>
                    <a:lnTo>
                      <a:pt x="144780" y="2750924"/>
                    </a:lnTo>
                    <a:close/>
                    <a:moveTo>
                      <a:pt x="17821745" y="0"/>
                    </a:moveTo>
                    <a:lnTo>
                      <a:pt x="17966523" y="0"/>
                    </a:lnTo>
                    <a:lnTo>
                      <a:pt x="17966523" y="144780"/>
                    </a:lnTo>
                    <a:lnTo>
                      <a:pt x="17821743" y="144780"/>
                    </a:lnTo>
                    <a:lnTo>
                      <a:pt x="1782174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7821745" y="0"/>
                    </a:lnTo>
                    <a:lnTo>
                      <a:pt x="17821745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70957" y="59493"/>
              <a:ext cx="1850394" cy="240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78"/>
                </a:lnSpc>
              </a:pPr>
              <a:r>
                <a:rPr lang="en-US" sz="1278">
                  <a:solidFill>
                    <a:srgbClr val="003432"/>
                  </a:solidFill>
                  <a:latin typeface="Barlow SemiCondensed Bold"/>
                </a:rPr>
                <a:t>GAP III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783" y="71164"/>
            <a:ext cx="920309" cy="61242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1018" y="1446815"/>
            <a:ext cx="621117" cy="616502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618964" y="6606172"/>
            <a:ext cx="3140134" cy="1893482"/>
            <a:chOff x="0" y="0"/>
            <a:chExt cx="24463954" cy="19283776"/>
          </a:xfrm>
        </p:grpSpPr>
        <p:sp>
          <p:nvSpPr>
            <p:cNvPr id="21" name="Freeform 21"/>
            <p:cNvSpPr/>
            <p:nvPr/>
          </p:nvSpPr>
          <p:spPr>
            <a:xfrm>
              <a:off x="72390" y="72390"/>
              <a:ext cx="24319174" cy="19138996"/>
            </a:xfrm>
            <a:custGeom>
              <a:avLst/>
              <a:gdLst/>
              <a:ahLst/>
              <a:cxnLst/>
              <a:rect l="l" t="t" r="r" b="b"/>
              <a:pathLst>
                <a:path w="24319174" h="19138996">
                  <a:moveTo>
                    <a:pt x="0" y="0"/>
                  </a:moveTo>
                  <a:lnTo>
                    <a:pt x="24319174" y="0"/>
                  </a:lnTo>
                  <a:lnTo>
                    <a:pt x="24319174" y="19138995"/>
                  </a:lnTo>
                  <a:lnTo>
                    <a:pt x="0" y="191389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4463953" cy="19283775"/>
            </a:xfrm>
            <a:custGeom>
              <a:avLst/>
              <a:gdLst/>
              <a:ahLst/>
              <a:cxnLst/>
              <a:rect l="l" t="t" r="r" b="b"/>
              <a:pathLst>
                <a:path w="24463953" h="19283775">
                  <a:moveTo>
                    <a:pt x="24319174" y="19138996"/>
                  </a:moveTo>
                  <a:lnTo>
                    <a:pt x="24463953" y="19138996"/>
                  </a:lnTo>
                  <a:lnTo>
                    <a:pt x="24463953" y="19283775"/>
                  </a:lnTo>
                  <a:lnTo>
                    <a:pt x="24319174" y="19283775"/>
                  </a:lnTo>
                  <a:lnTo>
                    <a:pt x="24319174" y="1913899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138996"/>
                  </a:lnTo>
                  <a:lnTo>
                    <a:pt x="0" y="19138996"/>
                  </a:lnTo>
                  <a:lnTo>
                    <a:pt x="0" y="144780"/>
                  </a:lnTo>
                  <a:close/>
                  <a:moveTo>
                    <a:pt x="0" y="19138996"/>
                  </a:moveTo>
                  <a:lnTo>
                    <a:pt x="144780" y="19138996"/>
                  </a:lnTo>
                  <a:lnTo>
                    <a:pt x="144780" y="19283775"/>
                  </a:lnTo>
                  <a:lnTo>
                    <a:pt x="0" y="19283775"/>
                  </a:lnTo>
                  <a:lnTo>
                    <a:pt x="0" y="19138996"/>
                  </a:lnTo>
                  <a:close/>
                  <a:moveTo>
                    <a:pt x="24319174" y="144780"/>
                  </a:moveTo>
                  <a:lnTo>
                    <a:pt x="24463953" y="144780"/>
                  </a:lnTo>
                  <a:lnTo>
                    <a:pt x="24463953" y="19138996"/>
                  </a:lnTo>
                  <a:lnTo>
                    <a:pt x="24319174" y="19138996"/>
                  </a:lnTo>
                  <a:lnTo>
                    <a:pt x="24319174" y="144780"/>
                  </a:lnTo>
                  <a:close/>
                  <a:moveTo>
                    <a:pt x="144780" y="19138996"/>
                  </a:moveTo>
                  <a:lnTo>
                    <a:pt x="24319174" y="19138996"/>
                  </a:lnTo>
                  <a:lnTo>
                    <a:pt x="24319174" y="19283775"/>
                  </a:lnTo>
                  <a:lnTo>
                    <a:pt x="144780" y="19283775"/>
                  </a:lnTo>
                  <a:lnTo>
                    <a:pt x="144780" y="19138996"/>
                  </a:lnTo>
                  <a:close/>
                  <a:moveTo>
                    <a:pt x="24319174" y="0"/>
                  </a:moveTo>
                  <a:lnTo>
                    <a:pt x="24463953" y="0"/>
                  </a:lnTo>
                  <a:lnTo>
                    <a:pt x="24463953" y="144780"/>
                  </a:lnTo>
                  <a:lnTo>
                    <a:pt x="24319174" y="144780"/>
                  </a:lnTo>
                  <a:lnTo>
                    <a:pt x="2431917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319174" y="0"/>
                  </a:lnTo>
                  <a:lnTo>
                    <a:pt x="2431917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776382" y="6522530"/>
            <a:ext cx="2332647" cy="264650"/>
            <a:chOff x="0" y="0"/>
            <a:chExt cx="3110196" cy="352866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110196" cy="352866"/>
              <a:chOff x="0" y="0"/>
              <a:chExt cx="25488860" cy="289182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72391" y="72391"/>
                <a:ext cx="25344077" cy="2747046"/>
              </a:xfrm>
              <a:custGeom>
                <a:avLst/>
                <a:gdLst/>
                <a:ahLst/>
                <a:cxnLst/>
                <a:rect l="l" t="t" r="r" b="b"/>
                <a:pathLst>
                  <a:path w="25344080" h="2747049">
                    <a:moveTo>
                      <a:pt x="0" y="0"/>
                    </a:moveTo>
                    <a:lnTo>
                      <a:pt x="25344080" y="0"/>
                    </a:lnTo>
                    <a:lnTo>
                      <a:pt x="25344080" y="2747049"/>
                    </a:lnTo>
                    <a:lnTo>
                      <a:pt x="0" y="27470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0" y="0"/>
                <a:ext cx="25488860" cy="2891829"/>
              </a:xfrm>
              <a:custGeom>
                <a:avLst/>
                <a:gdLst/>
                <a:ahLst/>
                <a:cxnLst/>
                <a:rect l="l" t="t" r="r" b="b"/>
                <a:pathLst>
                  <a:path w="25488860" h="2891829">
                    <a:moveTo>
                      <a:pt x="25344081" y="2747049"/>
                    </a:moveTo>
                    <a:lnTo>
                      <a:pt x="25488860" y="2747049"/>
                    </a:lnTo>
                    <a:lnTo>
                      <a:pt x="25488860" y="2891829"/>
                    </a:lnTo>
                    <a:lnTo>
                      <a:pt x="25344081" y="2891829"/>
                    </a:lnTo>
                    <a:lnTo>
                      <a:pt x="25344081" y="274704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47049"/>
                    </a:lnTo>
                    <a:lnTo>
                      <a:pt x="0" y="2747049"/>
                    </a:lnTo>
                    <a:lnTo>
                      <a:pt x="0" y="144780"/>
                    </a:lnTo>
                    <a:close/>
                    <a:moveTo>
                      <a:pt x="0" y="2747049"/>
                    </a:moveTo>
                    <a:lnTo>
                      <a:pt x="144780" y="2747049"/>
                    </a:lnTo>
                    <a:lnTo>
                      <a:pt x="144780" y="2891829"/>
                    </a:lnTo>
                    <a:lnTo>
                      <a:pt x="0" y="2891829"/>
                    </a:lnTo>
                    <a:lnTo>
                      <a:pt x="0" y="2747049"/>
                    </a:lnTo>
                    <a:close/>
                    <a:moveTo>
                      <a:pt x="25344081" y="144780"/>
                    </a:moveTo>
                    <a:lnTo>
                      <a:pt x="25488860" y="144780"/>
                    </a:lnTo>
                    <a:lnTo>
                      <a:pt x="25488860" y="2747049"/>
                    </a:lnTo>
                    <a:lnTo>
                      <a:pt x="25344081" y="2747049"/>
                    </a:lnTo>
                    <a:lnTo>
                      <a:pt x="25344081" y="144780"/>
                    </a:lnTo>
                    <a:close/>
                    <a:moveTo>
                      <a:pt x="144780" y="2747049"/>
                    </a:moveTo>
                    <a:lnTo>
                      <a:pt x="25344081" y="2747049"/>
                    </a:lnTo>
                    <a:lnTo>
                      <a:pt x="25344081" y="2891829"/>
                    </a:lnTo>
                    <a:lnTo>
                      <a:pt x="144780" y="2891829"/>
                    </a:lnTo>
                    <a:lnTo>
                      <a:pt x="144780" y="2747049"/>
                    </a:lnTo>
                    <a:close/>
                    <a:moveTo>
                      <a:pt x="25344081" y="0"/>
                    </a:moveTo>
                    <a:lnTo>
                      <a:pt x="25488860" y="0"/>
                    </a:lnTo>
                    <a:lnTo>
                      <a:pt x="25488860" y="144780"/>
                    </a:lnTo>
                    <a:lnTo>
                      <a:pt x="25344081" y="144780"/>
                    </a:lnTo>
                    <a:lnTo>
                      <a:pt x="2534408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344081" y="0"/>
                    </a:lnTo>
                    <a:lnTo>
                      <a:pt x="2534408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242534" y="59493"/>
              <a:ext cx="2625128" cy="240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80"/>
                </a:lnSpc>
                <a:spcBef>
                  <a:spcPct val="0"/>
                </a:spcBef>
              </a:pPr>
              <a:r>
                <a:rPr lang="en-US" sz="1280" dirty="0">
                  <a:solidFill>
                    <a:srgbClr val="003432"/>
                  </a:solidFill>
                  <a:latin typeface="Barlow SemiCondensed Bold"/>
                </a:rPr>
                <a:t>CLIP - Areas of Engagement 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18964" y="8644024"/>
            <a:ext cx="3113054" cy="1741457"/>
            <a:chOff x="0" y="0"/>
            <a:chExt cx="21712780" cy="13291997"/>
          </a:xfrm>
        </p:grpSpPr>
        <p:sp>
          <p:nvSpPr>
            <p:cNvPr id="34" name="Freeform 34"/>
            <p:cNvSpPr/>
            <p:nvPr/>
          </p:nvSpPr>
          <p:spPr>
            <a:xfrm>
              <a:off x="72390" y="72390"/>
              <a:ext cx="21568001" cy="13147217"/>
            </a:xfrm>
            <a:custGeom>
              <a:avLst/>
              <a:gdLst/>
              <a:ahLst/>
              <a:cxnLst/>
              <a:rect l="l" t="t" r="r" b="b"/>
              <a:pathLst>
                <a:path w="21568001" h="13147217">
                  <a:moveTo>
                    <a:pt x="0" y="0"/>
                  </a:moveTo>
                  <a:lnTo>
                    <a:pt x="21568001" y="0"/>
                  </a:lnTo>
                  <a:lnTo>
                    <a:pt x="21568001" y="13147217"/>
                  </a:lnTo>
                  <a:lnTo>
                    <a:pt x="0" y="13147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21712780" cy="13291996"/>
            </a:xfrm>
            <a:custGeom>
              <a:avLst/>
              <a:gdLst/>
              <a:ahLst/>
              <a:cxnLst/>
              <a:rect l="l" t="t" r="r" b="b"/>
              <a:pathLst>
                <a:path w="21712780" h="13291996">
                  <a:moveTo>
                    <a:pt x="21568000" y="13147218"/>
                  </a:moveTo>
                  <a:lnTo>
                    <a:pt x="21712780" y="13147218"/>
                  </a:lnTo>
                  <a:lnTo>
                    <a:pt x="21712780" y="13291996"/>
                  </a:lnTo>
                  <a:lnTo>
                    <a:pt x="21568000" y="13291996"/>
                  </a:lnTo>
                  <a:lnTo>
                    <a:pt x="21568000" y="131472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147218"/>
                  </a:lnTo>
                  <a:lnTo>
                    <a:pt x="0" y="13147218"/>
                  </a:lnTo>
                  <a:lnTo>
                    <a:pt x="0" y="144780"/>
                  </a:lnTo>
                  <a:close/>
                  <a:moveTo>
                    <a:pt x="0" y="13147218"/>
                  </a:moveTo>
                  <a:lnTo>
                    <a:pt x="144780" y="13147218"/>
                  </a:lnTo>
                  <a:lnTo>
                    <a:pt x="144780" y="13291996"/>
                  </a:lnTo>
                  <a:lnTo>
                    <a:pt x="0" y="13291996"/>
                  </a:lnTo>
                  <a:lnTo>
                    <a:pt x="0" y="13147216"/>
                  </a:lnTo>
                  <a:close/>
                  <a:moveTo>
                    <a:pt x="21568000" y="144780"/>
                  </a:moveTo>
                  <a:lnTo>
                    <a:pt x="21712780" y="144780"/>
                  </a:lnTo>
                  <a:lnTo>
                    <a:pt x="21712780" y="13147218"/>
                  </a:lnTo>
                  <a:lnTo>
                    <a:pt x="21568000" y="13147218"/>
                  </a:lnTo>
                  <a:lnTo>
                    <a:pt x="21568000" y="144780"/>
                  </a:lnTo>
                  <a:close/>
                  <a:moveTo>
                    <a:pt x="144780" y="13147218"/>
                  </a:moveTo>
                  <a:lnTo>
                    <a:pt x="21568000" y="13147218"/>
                  </a:lnTo>
                  <a:lnTo>
                    <a:pt x="21568000" y="13291996"/>
                  </a:lnTo>
                  <a:lnTo>
                    <a:pt x="144780" y="13291996"/>
                  </a:lnTo>
                  <a:lnTo>
                    <a:pt x="144780" y="13147216"/>
                  </a:lnTo>
                  <a:close/>
                  <a:moveTo>
                    <a:pt x="21568000" y="0"/>
                  </a:moveTo>
                  <a:lnTo>
                    <a:pt x="21712780" y="0"/>
                  </a:lnTo>
                  <a:lnTo>
                    <a:pt x="21712780" y="144780"/>
                  </a:lnTo>
                  <a:lnTo>
                    <a:pt x="21568000" y="144780"/>
                  </a:lnTo>
                  <a:lnTo>
                    <a:pt x="215680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568000" y="0"/>
                  </a:lnTo>
                  <a:lnTo>
                    <a:pt x="215680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3858990" y="3281715"/>
            <a:ext cx="3117756" cy="2645007"/>
            <a:chOff x="0" y="0"/>
            <a:chExt cx="21730189" cy="25351033"/>
          </a:xfrm>
        </p:grpSpPr>
        <p:sp>
          <p:nvSpPr>
            <p:cNvPr id="42" name="Freeform 42"/>
            <p:cNvSpPr/>
            <p:nvPr/>
          </p:nvSpPr>
          <p:spPr>
            <a:xfrm>
              <a:off x="72390" y="72390"/>
              <a:ext cx="21585409" cy="25206253"/>
            </a:xfrm>
            <a:custGeom>
              <a:avLst/>
              <a:gdLst/>
              <a:ahLst/>
              <a:cxnLst/>
              <a:rect l="l" t="t" r="r" b="b"/>
              <a:pathLst>
                <a:path w="21585409" h="25206253">
                  <a:moveTo>
                    <a:pt x="0" y="0"/>
                  </a:moveTo>
                  <a:lnTo>
                    <a:pt x="21585409" y="0"/>
                  </a:lnTo>
                  <a:lnTo>
                    <a:pt x="21585409" y="25206253"/>
                  </a:lnTo>
                  <a:lnTo>
                    <a:pt x="0" y="25206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21730190" cy="25351032"/>
            </a:xfrm>
            <a:custGeom>
              <a:avLst/>
              <a:gdLst/>
              <a:ahLst/>
              <a:cxnLst/>
              <a:rect l="l" t="t" r="r" b="b"/>
              <a:pathLst>
                <a:path w="21730190" h="25351032">
                  <a:moveTo>
                    <a:pt x="21585410" y="25206254"/>
                  </a:moveTo>
                  <a:lnTo>
                    <a:pt x="21730190" y="25206254"/>
                  </a:lnTo>
                  <a:lnTo>
                    <a:pt x="21730190" y="25351032"/>
                  </a:lnTo>
                  <a:lnTo>
                    <a:pt x="21585410" y="25351032"/>
                  </a:lnTo>
                  <a:lnTo>
                    <a:pt x="21585410" y="25206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206254"/>
                  </a:lnTo>
                  <a:lnTo>
                    <a:pt x="0" y="25206254"/>
                  </a:lnTo>
                  <a:lnTo>
                    <a:pt x="0" y="144780"/>
                  </a:lnTo>
                  <a:close/>
                  <a:moveTo>
                    <a:pt x="0" y="25206254"/>
                  </a:moveTo>
                  <a:lnTo>
                    <a:pt x="144780" y="25206254"/>
                  </a:lnTo>
                  <a:lnTo>
                    <a:pt x="144780" y="25351032"/>
                  </a:lnTo>
                  <a:lnTo>
                    <a:pt x="0" y="25351032"/>
                  </a:lnTo>
                  <a:lnTo>
                    <a:pt x="0" y="25206254"/>
                  </a:lnTo>
                  <a:close/>
                  <a:moveTo>
                    <a:pt x="21585410" y="144780"/>
                  </a:moveTo>
                  <a:lnTo>
                    <a:pt x="21730190" y="144780"/>
                  </a:lnTo>
                  <a:lnTo>
                    <a:pt x="21730190" y="25206254"/>
                  </a:lnTo>
                  <a:lnTo>
                    <a:pt x="21585410" y="25206254"/>
                  </a:lnTo>
                  <a:lnTo>
                    <a:pt x="21585410" y="144780"/>
                  </a:lnTo>
                  <a:close/>
                  <a:moveTo>
                    <a:pt x="144780" y="25206254"/>
                  </a:moveTo>
                  <a:lnTo>
                    <a:pt x="21585410" y="25206254"/>
                  </a:lnTo>
                  <a:lnTo>
                    <a:pt x="21585410" y="25351032"/>
                  </a:lnTo>
                  <a:lnTo>
                    <a:pt x="144780" y="25351032"/>
                  </a:lnTo>
                  <a:lnTo>
                    <a:pt x="144780" y="25206254"/>
                  </a:lnTo>
                  <a:close/>
                  <a:moveTo>
                    <a:pt x="21585410" y="0"/>
                  </a:moveTo>
                  <a:lnTo>
                    <a:pt x="21730190" y="0"/>
                  </a:lnTo>
                  <a:lnTo>
                    <a:pt x="21730190" y="144780"/>
                  </a:lnTo>
                  <a:lnTo>
                    <a:pt x="21585410" y="144780"/>
                  </a:lnTo>
                  <a:lnTo>
                    <a:pt x="2158541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585410" y="0"/>
                  </a:lnTo>
                  <a:lnTo>
                    <a:pt x="2158541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150478" y="3400082"/>
            <a:ext cx="272968" cy="345132"/>
          </a:xfrm>
          <a:prstGeom prst="rect">
            <a:avLst/>
          </a:prstGeom>
        </p:spPr>
      </p:pic>
      <p:sp>
        <p:nvSpPr>
          <p:cNvPr id="46" name="TextBox 46"/>
          <p:cNvSpPr txBox="1"/>
          <p:nvPr/>
        </p:nvSpPr>
        <p:spPr>
          <a:xfrm>
            <a:off x="4202999" y="7214585"/>
            <a:ext cx="272181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287178" y="7718345"/>
            <a:ext cx="2554671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grpSp>
        <p:nvGrpSpPr>
          <p:cNvPr id="48" name="Group 48"/>
          <p:cNvGrpSpPr/>
          <p:nvPr/>
        </p:nvGrpSpPr>
        <p:grpSpPr>
          <a:xfrm>
            <a:off x="3869730" y="7939410"/>
            <a:ext cx="3117756" cy="2131689"/>
            <a:chOff x="0" y="0"/>
            <a:chExt cx="25370442" cy="11669369"/>
          </a:xfrm>
        </p:grpSpPr>
        <p:sp>
          <p:nvSpPr>
            <p:cNvPr id="49" name="Freeform 49"/>
            <p:cNvSpPr/>
            <p:nvPr/>
          </p:nvSpPr>
          <p:spPr>
            <a:xfrm>
              <a:off x="72390" y="72390"/>
              <a:ext cx="25225663" cy="11524589"/>
            </a:xfrm>
            <a:custGeom>
              <a:avLst/>
              <a:gdLst/>
              <a:ahLst/>
              <a:cxnLst/>
              <a:rect l="l" t="t" r="r" b="b"/>
              <a:pathLst>
                <a:path w="25225663" h="11524589">
                  <a:moveTo>
                    <a:pt x="0" y="0"/>
                  </a:moveTo>
                  <a:lnTo>
                    <a:pt x="25225663" y="0"/>
                  </a:lnTo>
                  <a:lnTo>
                    <a:pt x="25225663" y="11524589"/>
                  </a:lnTo>
                  <a:lnTo>
                    <a:pt x="0" y="11524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0" y="0"/>
              <a:ext cx="25370442" cy="11669368"/>
            </a:xfrm>
            <a:custGeom>
              <a:avLst/>
              <a:gdLst/>
              <a:ahLst/>
              <a:cxnLst/>
              <a:rect l="l" t="t" r="r" b="b"/>
              <a:pathLst>
                <a:path w="25370442" h="11669368">
                  <a:moveTo>
                    <a:pt x="25225662" y="11524589"/>
                  </a:moveTo>
                  <a:lnTo>
                    <a:pt x="25370442" y="11524589"/>
                  </a:lnTo>
                  <a:lnTo>
                    <a:pt x="25370442" y="11669368"/>
                  </a:lnTo>
                  <a:lnTo>
                    <a:pt x="25225662" y="11669368"/>
                  </a:lnTo>
                  <a:lnTo>
                    <a:pt x="25225662" y="1152458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524589"/>
                  </a:lnTo>
                  <a:lnTo>
                    <a:pt x="0" y="11524589"/>
                  </a:lnTo>
                  <a:lnTo>
                    <a:pt x="0" y="144780"/>
                  </a:lnTo>
                  <a:close/>
                  <a:moveTo>
                    <a:pt x="0" y="11524589"/>
                  </a:moveTo>
                  <a:lnTo>
                    <a:pt x="144780" y="11524589"/>
                  </a:lnTo>
                  <a:lnTo>
                    <a:pt x="144780" y="11669368"/>
                  </a:lnTo>
                  <a:lnTo>
                    <a:pt x="0" y="11669368"/>
                  </a:lnTo>
                  <a:lnTo>
                    <a:pt x="0" y="11524589"/>
                  </a:lnTo>
                  <a:close/>
                  <a:moveTo>
                    <a:pt x="25225662" y="144780"/>
                  </a:moveTo>
                  <a:lnTo>
                    <a:pt x="25370442" y="144780"/>
                  </a:lnTo>
                  <a:lnTo>
                    <a:pt x="25370442" y="11524589"/>
                  </a:lnTo>
                  <a:lnTo>
                    <a:pt x="25225662" y="11524589"/>
                  </a:lnTo>
                  <a:lnTo>
                    <a:pt x="25225662" y="144780"/>
                  </a:lnTo>
                  <a:close/>
                  <a:moveTo>
                    <a:pt x="144780" y="11524589"/>
                  </a:moveTo>
                  <a:lnTo>
                    <a:pt x="25225662" y="11524589"/>
                  </a:lnTo>
                  <a:lnTo>
                    <a:pt x="25225662" y="11669368"/>
                  </a:lnTo>
                  <a:lnTo>
                    <a:pt x="144780" y="11669368"/>
                  </a:lnTo>
                  <a:lnTo>
                    <a:pt x="144780" y="11524589"/>
                  </a:lnTo>
                  <a:close/>
                  <a:moveTo>
                    <a:pt x="25225662" y="0"/>
                  </a:moveTo>
                  <a:lnTo>
                    <a:pt x="25370442" y="0"/>
                  </a:lnTo>
                  <a:lnTo>
                    <a:pt x="25370442" y="144780"/>
                  </a:lnTo>
                  <a:lnTo>
                    <a:pt x="25225662" y="144780"/>
                  </a:lnTo>
                  <a:lnTo>
                    <a:pt x="2522566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225662" y="0"/>
                  </a:lnTo>
                  <a:lnTo>
                    <a:pt x="2522566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994562" y="8026686"/>
            <a:ext cx="242349" cy="306418"/>
          </a:xfrm>
          <a:prstGeom prst="rect">
            <a:avLst/>
          </a:prstGeom>
        </p:spPr>
      </p:pic>
      <p:grpSp>
        <p:nvGrpSpPr>
          <p:cNvPr id="52" name="Group 52"/>
          <p:cNvGrpSpPr/>
          <p:nvPr/>
        </p:nvGrpSpPr>
        <p:grpSpPr>
          <a:xfrm>
            <a:off x="3874125" y="6025037"/>
            <a:ext cx="3089299" cy="1812938"/>
            <a:chOff x="0" y="0"/>
            <a:chExt cx="25278991" cy="7455738"/>
          </a:xfrm>
        </p:grpSpPr>
        <p:sp>
          <p:nvSpPr>
            <p:cNvPr id="53" name="Freeform 53"/>
            <p:cNvSpPr/>
            <p:nvPr/>
          </p:nvSpPr>
          <p:spPr>
            <a:xfrm>
              <a:off x="72390" y="72390"/>
              <a:ext cx="25134211" cy="7310958"/>
            </a:xfrm>
            <a:custGeom>
              <a:avLst/>
              <a:gdLst/>
              <a:ahLst/>
              <a:cxnLst/>
              <a:rect l="l" t="t" r="r" b="b"/>
              <a:pathLst>
                <a:path w="25134211" h="7310958">
                  <a:moveTo>
                    <a:pt x="0" y="0"/>
                  </a:moveTo>
                  <a:lnTo>
                    <a:pt x="25134211" y="0"/>
                  </a:lnTo>
                  <a:lnTo>
                    <a:pt x="25134211" y="7310958"/>
                  </a:lnTo>
                  <a:lnTo>
                    <a:pt x="0" y="73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0" y="0"/>
              <a:ext cx="25278990" cy="7455738"/>
            </a:xfrm>
            <a:custGeom>
              <a:avLst/>
              <a:gdLst/>
              <a:ahLst/>
              <a:cxnLst/>
              <a:rect l="l" t="t" r="r" b="b"/>
              <a:pathLst>
                <a:path w="25278990" h="7455738">
                  <a:moveTo>
                    <a:pt x="25134212" y="7310958"/>
                  </a:moveTo>
                  <a:lnTo>
                    <a:pt x="25278990" y="7310958"/>
                  </a:lnTo>
                  <a:lnTo>
                    <a:pt x="25278990" y="7455738"/>
                  </a:lnTo>
                  <a:lnTo>
                    <a:pt x="25134212" y="7455738"/>
                  </a:lnTo>
                  <a:lnTo>
                    <a:pt x="25134212" y="73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310958"/>
                  </a:lnTo>
                  <a:lnTo>
                    <a:pt x="0" y="7310958"/>
                  </a:lnTo>
                  <a:lnTo>
                    <a:pt x="0" y="144780"/>
                  </a:lnTo>
                  <a:close/>
                  <a:moveTo>
                    <a:pt x="0" y="7310958"/>
                  </a:moveTo>
                  <a:lnTo>
                    <a:pt x="144780" y="7310958"/>
                  </a:lnTo>
                  <a:lnTo>
                    <a:pt x="144780" y="7455738"/>
                  </a:lnTo>
                  <a:lnTo>
                    <a:pt x="0" y="7455738"/>
                  </a:lnTo>
                  <a:lnTo>
                    <a:pt x="0" y="7310958"/>
                  </a:lnTo>
                  <a:close/>
                  <a:moveTo>
                    <a:pt x="25134212" y="144780"/>
                  </a:moveTo>
                  <a:lnTo>
                    <a:pt x="25278990" y="144780"/>
                  </a:lnTo>
                  <a:lnTo>
                    <a:pt x="25278990" y="7310958"/>
                  </a:lnTo>
                  <a:lnTo>
                    <a:pt x="25134212" y="7310958"/>
                  </a:lnTo>
                  <a:lnTo>
                    <a:pt x="25134212" y="144780"/>
                  </a:lnTo>
                  <a:close/>
                  <a:moveTo>
                    <a:pt x="144780" y="7310958"/>
                  </a:moveTo>
                  <a:lnTo>
                    <a:pt x="25134212" y="7310958"/>
                  </a:lnTo>
                  <a:lnTo>
                    <a:pt x="25134212" y="7455738"/>
                  </a:lnTo>
                  <a:lnTo>
                    <a:pt x="144780" y="7455738"/>
                  </a:lnTo>
                  <a:lnTo>
                    <a:pt x="144780" y="7310958"/>
                  </a:lnTo>
                  <a:close/>
                  <a:moveTo>
                    <a:pt x="25134212" y="0"/>
                  </a:moveTo>
                  <a:lnTo>
                    <a:pt x="25278990" y="0"/>
                  </a:lnTo>
                  <a:lnTo>
                    <a:pt x="25278990" y="144780"/>
                  </a:lnTo>
                  <a:lnTo>
                    <a:pt x="25134212" y="144780"/>
                  </a:lnTo>
                  <a:lnTo>
                    <a:pt x="251342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134212" y="0"/>
                  </a:lnTo>
                  <a:lnTo>
                    <a:pt x="251342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046037" y="6167381"/>
            <a:ext cx="208882" cy="264103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>
            <a:off x="611730" y="4552376"/>
            <a:ext cx="3139187" cy="1901007"/>
            <a:chOff x="0" y="0"/>
            <a:chExt cx="24463954" cy="13899665"/>
          </a:xfrm>
        </p:grpSpPr>
        <p:sp>
          <p:nvSpPr>
            <p:cNvPr id="57" name="Freeform 57"/>
            <p:cNvSpPr/>
            <p:nvPr/>
          </p:nvSpPr>
          <p:spPr>
            <a:xfrm>
              <a:off x="72390" y="72390"/>
              <a:ext cx="24319174" cy="13754885"/>
            </a:xfrm>
            <a:custGeom>
              <a:avLst/>
              <a:gdLst/>
              <a:ahLst/>
              <a:cxnLst/>
              <a:rect l="l" t="t" r="r" b="b"/>
              <a:pathLst>
                <a:path w="24319174" h="13754885">
                  <a:moveTo>
                    <a:pt x="0" y="0"/>
                  </a:moveTo>
                  <a:lnTo>
                    <a:pt x="24319174" y="0"/>
                  </a:lnTo>
                  <a:lnTo>
                    <a:pt x="24319174" y="13754885"/>
                  </a:lnTo>
                  <a:lnTo>
                    <a:pt x="0" y="13754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0"/>
              <a:ext cx="24463953" cy="13899665"/>
            </a:xfrm>
            <a:custGeom>
              <a:avLst/>
              <a:gdLst/>
              <a:ahLst/>
              <a:cxnLst/>
              <a:rect l="l" t="t" r="r" b="b"/>
              <a:pathLst>
                <a:path w="24463953" h="13899665">
                  <a:moveTo>
                    <a:pt x="24319174" y="13754884"/>
                  </a:moveTo>
                  <a:lnTo>
                    <a:pt x="24463953" y="13754884"/>
                  </a:lnTo>
                  <a:lnTo>
                    <a:pt x="24463953" y="13899665"/>
                  </a:lnTo>
                  <a:lnTo>
                    <a:pt x="24319174" y="13899665"/>
                  </a:lnTo>
                  <a:lnTo>
                    <a:pt x="24319174" y="1375488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754884"/>
                  </a:lnTo>
                  <a:lnTo>
                    <a:pt x="0" y="13754884"/>
                  </a:lnTo>
                  <a:lnTo>
                    <a:pt x="0" y="144780"/>
                  </a:lnTo>
                  <a:close/>
                  <a:moveTo>
                    <a:pt x="0" y="13754884"/>
                  </a:moveTo>
                  <a:lnTo>
                    <a:pt x="144780" y="13754884"/>
                  </a:lnTo>
                  <a:lnTo>
                    <a:pt x="144780" y="13899665"/>
                  </a:lnTo>
                  <a:lnTo>
                    <a:pt x="0" y="13899665"/>
                  </a:lnTo>
                  <a:lnTo>
                    <a:pt x="0" y="13754884"/>
                  </a:lnTo>
                  <a:close/>
                  <a:moveTo>
                    <a:pt x="24319174" y="144780"/>
                  </a:moveTo>
                  <a:lnTo>
                    <a:pt x="24463953" y="144780"/>
                  </a:lnTo>
                  <a:lnTo>
                    <a:pt x="24463953" y="13754884"/>
                  </a:lnTo>
                  <a:lnTo>
                    <a:pt x="24319174" y="13754884"/>
                  </a:lnTo>
                  <a:lnTo>
                    <a:pt x="24319174" y="144780"/>
                  </a:lnTo>
                  <a:close/>
                  <a:moveTo>
                    <a:pt x="144780" y="13754884"/>
                  </a:moveTo>
                  <a:lnTo>
                    <a:pt x="24319174" y="13754884"/>
                  </a:lnTo>
                  <a:lnTo>
                    <a:pt x="24319174" y="13899665"/>
                  </a:lnTo>
                  <a:lnTo>
                    <a:pt x="144780" y="13899665"/>
                  </a:lnTo>
                  <a:lnTo>
                    <a:pt x="144780" y="13754884"/>
                  </a:lnTo>
                  <a:close/>
                  <a:moveTo>
                    <a:pt x="24319174" y="0"/>
                  </a:moveTo>
                  <a:lnTo>
                    <a:pt x="24463953" y="0"/>
                  </a:lnTo>
                  <a:lnTo>
                    <a:pt x="24463953" y="144780"/>
                  </a:lnTo>
                  <a:lnTo>
                    <a:pt x="24319174" y="144780"/>
                  </a:lnTo>
                  <a:lnTo>
                    <a:pt x="2431917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319174" y="0"/>
                  </a:lnTo>
                  <a:lnTo>
                    <a:pt x="2431917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772899" y="4468547"/>
            <a:ext cx="1831330" cy="266559"/>
            <a:chOff x="-1" y="-227"/>
            <a:chExt cx="2441774" cy="355412"/>
          </a:xfrm>
        </p:grpSpPr>
        <p:grpSp>
          <p:nvGrpSpPr>
            <p:cNvPr id="60" name="Group 60"/>
            <p:cNvGrpSpPr/>
            <p:nvPr/>
          </p:nvGrpSpPr>
          <p:grpSpPr>
            <a:xfrm>
              <a:off x="-1" y="-227"/>
              <a:ext cx="2441774" cy="355412"/>
              <a:chOff x="-11" y="-1858"/>
              <a:chExt cx="20010965" cy="2912696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72390" y="72390"/>
                <a:ext cx="19866185" cy="2767916"/>
              </a:xfrm>
              <a:custGeom>
                <a:avLst/>
                <a:gdLst/>
                <a:ahLst/>
                <a:cxnLst/>
                <a:rect l="l" t="t" r="r" b="b"/>
                <a:pathLst>
                  <a:path w="19866185" h="2767916">
                    <a:moveTo>
                      <a:pt x="0" y="0"/>
                    </a:moveTo>
                    <a:lnTo>
                      <a:pt x="19866185" y="0"/>
                    </a:lnTo>
                    <a:lnTo>
                      <a:pt x="19866185" y="2767916"/>
                    </a:lnTo>
                    <a:lnTo>
                      <a:pt x="0" y="2767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-11" y="-1858"/>
                <a:ext cx="20010965" cy="2912696"/>
              </a:xfrm>
              <a:custGeom>
                <a:avLst/>
                <a:gdLst/>
                <a:ahLst/>
                <a:cxnLst/>
                <a:rect l="l" t="t" r="r" b="b"/>
                <a:pathLst>
                  <a:path w="20010965" h="2912696">
                    <a:moveTo>
                      <a:pt x="19866184" y="2767917"/>
                    </a:moveTo>
                    <a:lnTo>
                      <a:pt x="20010965" y="2767917"/>
                    </a:lnTo>
                    <a:lnTo>
                      <a:pt x="20010965" y="2912696"/>
                    </a:lnTo>
                    <a:lnTo>
                      <a:pt x="19866184" y="2912696"/>
                    </a:lnTo>
                    <a:lnTo>
                      <a:pt x="19866184" y="276791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67917"/>
                    </a:lnTo>
                    <a:lnTo>
                      <a:pt x="0" y="2767917"/>
                    </a:lnTo>
                    <a:lnTo>
                      <a:pt x="0" y="144780"/>
                    </a:lnTo>
                    <a:close/>
                    <a:moveTo>
                      <a:pt x="0" y="2767917"/>
                    </a:moveTo>
                    <a:lnTo>
                      <a:pt x="144780" y="2767917"/>
                    </a:lnTo>
                    <a:lnTo>
                      <a:pt x="144780" y="2912696"/>
                    </a:lnTo>
                    <a:lnTo>
                      <a:pt x="0" y="2912696"/>
                    </a:lnTo>
                    <a:lnTo>
                      <a:pt x="0" y="2767917"/>
                    </a:lnTo>
                    <a:close/>
                    <a:moveTo>
                      <a:pt x="19866184" y="144780"/>
                    </a:moveTo>
                    <a:lnTo>
                      <a:pt x="20010965" y="144780"/>
                    </a:lnTo>
                    <a:lnTo>
                      <a:pt x="20010965" y="2767917"/>
                    </a:lnTo>
                    <a:lnTo>
                      <a:pt x="19866184" y="2767917"/>
                    </a:lnTo>
                    <a:lnTo>
                      <a:pt x="19866184" y="144780"/>
                    </a:lnTo>
                    <a:close/>
                    <a:moveTo>
                      <a:pt x="144780" y="2767917"/>
                    </a:moveTo>
                    <a:lnTo>
                      <a:pt x="19866186" y="2767917"/>
                    </a:lnTo>
                    <a:lnTo>
                      <a:pt x="19866186" y="2912696"/>
                    </a:lnTo>
                    <a:lnTo>
                      <a:pt x="144780" y="2912696"/>
                    </a:lnTo>
                    <a:lnTo>
                      <a:pt x="144780" y="2767917"/>
                    </a:lnTo>
                    <a:close/>
                    <a:moveTo>
                      <a:pt x="19866184" y="0"/>
                    </a:moveTo>
                    <a:lnTo>
                      <a:pt x="20010965" y="0"/>
                    </a:lnTo>
                    <a:lnTo>
                      <a:pt x="20010965" y="144780"/>
                    </a:lnTo>
                    <a:lnTo>
                      <a:pt x="19866184" y="144780"/>
                    </a:lnTo>
                    <a:lnTo>
                      <a:pt x="1986618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9866186" y="0"/>
                    </a:lnTo>
                    <a:lnTo>
                      <a:pt x="1986618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63" name="TextBox 63"/>
            <p:cNvSpPr txBox="1"/>
            <p:nvPr/>
          </p:nvSpPr>
          <p:spPr>
            <a:xfrm>
              <a:off x="190410" y="59493"/>
              <a:ext cx="2060953" cy="240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280"/>
                </a:lnSpc>
                <a:spcBef>
                  <a:spcPct val="0"/>
                </a:spcBef>
              </a:pPr>
              <a:r>
                <a:rPr lang="en-US" sz="1280" dirty="0">
                  <a:solidFill>
                    <a:srgbClr val="003432"/>
                  </a:solidFill>
                  <a:latin typeface="Barlow SemiCondensed Bold"/>
                </a:rPr>
                <a:t>Rationale for the CLIP</a:t>
              </a:r>
            </a:p>
          </p:txBody>
        </p:sp>
      </p:grpSp>
      <p:pic>
        <p:nvPicPr>
          <p:cNvPr id="65" name="Picture 65">
            <a:hlinkClick r:id="rId20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668285" y="70257"/>
            <a:ext cx="379504" cy="379504"/>
          </a:xfrm>
          <a:prstGeom prst="rect">
            <a:avLst/>
          </a:prstGeom>
        </p:spPr>
      </p:pic>
      <p:pic>
        <p:nvPicPr>
          <p:cNvPr id="66" name="Picture 66">
            <a:hlinkClick r:id="rId23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6126095" y="71164"/>
            <a:ext cx="384963" cy="384963"/>
          </a:xfrm>
          <a:prstGeom prst="rect">
            <a:avLst/>
          </a:prstGeom>
        </p:spPr>
      </p:pic>
      <p:pic>
        <p:nvPicPr>
          <p:cNvPr id="67" name="Picture 67">
            <a:hlinkClick r:id="rId26"/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6549084" y="71164"/>
            <a:ext cx="390592" cy="390592"/>
          </a:xfrm>
          <a:prstGeom prst="rect">
            <a:avLst/>
          </a:prstGeom>
        </p:spPr>
      </p:pic>
      <p:pic>
        <p:nvPicPr>
          <p:cNvPr id="68" name="Picture 68">
            <a:hlinkClick r:id="rId29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993899" y="71164"/>
            <a:ext cx="396006" cy="396006"/>
          </a:xfrm>
          <a:prstGeom prst="rect">
            <a:avLst/>
          </a:prstGeom>
        </p:spPr>
      </p:pic>
      <p:sp>
        <p:nvSpPr>
          <p:cNvPr id="69" name="TextBox 69"/>
          <p:cNvSpPr txBox="1"/>
          <p:nvPr/>
        </p:nvSpPr>
        <p:spPr>
          <a:xfrm>
            <a:off x="716967" y="5542503"/>
            <a:ext cx="2703326" cy="114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endParaRPr dirty="0"/>
          </a:p>
          <a:p>
            <a:pPr algn="just">
              <a:lnSpc>
                <a:spcPts val="1235"/>
              </a:lnSpc>
            </a:pPr>
            <a:endParaRPr dirty="0"/>
          </a:p>
          <a:p>
            <a:pPr algn="just">
              <a:lnSpc>
                <a:spcPts val="1235"/>
              </a:lnSpc>
            </a:pPr>
            <a:r>
              <a:rPr lang="en-US" sz="1029" dirty="0">
                <a:solidFill>
                  <a:srgbClr val="000000"/>
                </a:solidFill>
                <a:latin typeface="Barlow SemiCondensed"/>
              </a:rPr>
              <a:t> </a:t>
            </a: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4131634" y="6309721"/>
            <a:ext cx="270184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ctr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1512410" y="854360"/>
            <a:ext cx="4632007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</a:pPr>
            <a:r>
              <a:rPr lang="en-US" sz="2799" spc="117" dirty="0">
                <a:solidFill>
                  <a:srgbClr val="001489"/>
                </a:solidFill>
                <a:latin typeface="Barlow SemiCondensed Bold Bold"/>
              </a:rPr>
              <a:t> EU GENDER ACTION PLAN  III 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55828" y="3820367"/>
            <a:ext cx="264805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endParaRPr lang="en-US" sz="1029" dirty="0">
              <a:solidFill>
                <a:srgbClr val="001489"/>
              </a:solidFill>
              <a:latin typeface="Barlow SemiCondensed"/>
            </a:endParaRPr>
          </a:p>
          <a:p>
            <a:pPr marL="0" lvl="0" indent="0" algn="just">
              <a:lnSpc>
                <a:spcPts val="1155"/>
              </a:lnSpc>
            </a:pPr>
            <a:endParaRPr lang="en-US" sz="1029" dirty="0">
              <a:solidFill>
                <a:srgbClr val="003432"/>
              </a:solidFill>
              <a:latin typeface="Barlow SemiCondensed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305467" y="756000"/>
            <a:ext cx="679450" cy="2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"/>
              </a:lnSpc>
            </a:pPr>
            <a:r>
              <a:rPr lang="en-US" sz="900" dirty="0">
                <a:solidFill>
                  <a:srgbClr val="000000"/>
                </a:solidFill>
                <a:latin typeface="Arialle Bold"/>
              </a:rPr>
              <a:t>EUROPEAN </a:t>
            </a:r>
          </a:p>
          <a:p>
            <a:pPr algn="ctr">
              <a:lnSpc>
                <a:spcPts val="990"/>
              </a:lnSpc>
            </a:pPr>
            <a:r>
              <a:rPr lang="en-US" sz="900" dirty="0">
                <a:solidFill>
                  <a:srgbClr val="000000"/>
                </a:solidFill>
                <a:latin typeface="Arialle Bold"/>
              </a:rPr>
              <a:t>UNION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28619" y="1204880"/>
            <a:ext cx="5599588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Inter Italics"/>
              </a:rPr>
              <a:t>Country Level Implementation </a:t>
            </a:r>
            <a:r>
              <a:rPr lang="en-US" sz="1400" dirty="0" smtClean="0">
                <a:solidFill>
                  <a:srgbClr val="000000"/>
                </a:solidFill>
                <a:latin typeface="Inter Italics"/>
              </a:rPr>
              <a:t>Plan (CLIP) for Nigeria (2021-2025</a:t>
            </a:r>
            <a:r>
              <a:rPr lang="en-US" sz="1400" dirty="0">
                <a:solidFill>
                  <a:srgbClr val="000000"/>
                </a:solidFill>
                <a:latin typeface="Inter Italics"/>
              </a:rPr>
              <a:t>)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53453" y="1566919"/>
            <a:ext cx="653388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050" dirty="0">
                <a:solidFill>
                  <a:srgbClr val="000000"/>
                </a:solidFill>
                <a:latin typeface="Alata"/>
              </a:rPr>
              <a:t>The </a:t>
            </a:r>
            <a:r>
              <a:rPr lang="en-US" sz="1050" dirty="0">
                <a:solidFill>
                  <a:srgbClr val="001489"/>
                </a:solidFill>
                <a:latin typeface="Alata"/>
              </a:rPr>
              <a:t>European Union</a:t>
            </a:r>
            <a:r>
              <a:rPr lang="en-US" sz="1050" dirty="0">
                <a:solidFill>
                  <a:srgbClr val="000000"/>
                </a:solidFill>
                <a:latin typeface="Alata"/>
              </a:rPr>
              <a:t> and its </a:t>
            </a:r>
            <a:r>
              <a:rPr lang="en-US" sz="1050" dirty="0">
                <a:solidFill>
                  <a:srgbClr val="001489"/>
                </a:solidFill>
                <a:latin typeface="Alata"/>
              </a:rPr>
              <a:t>Member States</a:t>
            </a:r>
            <a:r>
              <a:rPr lang="en-US" sz="1050" dirty="0">
                <a:solidFill>
                  <a:srgbClr val="000000"/>
                </a:solidFill>
                <a:latin typeface="Alata"/>
              </a:rPr>
              <a:t> are vigorously promoting </a:t>
            </a:r>
            <a:r>
              <a:rPr lang="en-US" sz="1050" dirty="0">
                <a:solidFill>
                  <a:srgbClr val="FF914D"/>
                </a:solidFill>
                <a:latin typeface="Alata"/>
              </a:rPr>
              <a:t>g</a:t>
            </a:r>
            <a:r>
              <a:rPr lang="en-US" sz="1050" dirty="0">
                <a:solidFill>
                  <a:srgbClr val="FA660A"/>
                </a:solidFill>
                <a:latin typeface="Alata"/>
              </a:rPr>
              <a:t>ender equality and women empowerment</a:t>
            </a:r>
            <a:r>
              <a:rPr lang="en-US" sz="1050" dirty="0">
                <a:solidFill>
                  <a:srgbClr val="FF914D"/>
                </a:solidFill>
                <a:latin typeface="Alata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Alata"/>
              </a:rPr>
              <a:t>in their relations with partner countries. </a:t>
            </a:r>
            <a:r>
              <a:rPr lang="en-US" sz="1050" dirty="0" smtClean="0">
                <a:solidFill>
                  <a:srgbClr val="000000"/>
                </a:solidFill>
                <a:latin typeface="Alata"/>
              </a:rPr>
              <a:t>The </a:t>
            </a:r>
            <a:r>
              <a:rPr lang="en-US" sz="1050" dirty="0">
                <a:solidFill>
                  <a:srgbClr val="000000"/>
                </a:solidFill>
                <a:latin typeface="Alata"/>
              </a:rPr>
              <a:t>new </a:t>
            </a:r>
            <a:r>
              <a:rPr lang="en-US" sz="1050" dirty="0">
                <a:solidFill>
                  <a:srgbClr val="FF1616"/>
                </a:solidFill>
                <a:latin typeface="Alata"/>
              </a:rPr>
              <a:t>EU's  Action Plan on Gender Equality and Women Empowerment in External Action (2021-2025)</a:t>
            </a:r>
            <a:r>
              <a:rPr lang="en-US" sz="1050" dirty="0">
                <a:solidFill>
                  <a:srgbClr val="000000"/>
                </a:solidFill>
                <a:latin typeface="Alata"/>
              </a:rPr>
              <a:t> is now operational in </a:t>
            </a:r>
            <a:r>
              <a:rPr lang="en-US" sz="1050" dirty="0" smtClean="0">
                <a:solidFill>
                  <a:srgbClr val="000000"/>
                </a:solidFill>
                <a:latin typeface="Alata"/>
              </a:rPr>
              <a:t>Nigeria.</a:t>
            </a:r>
            <a:endParaRPr lang="en-US" sz="1050" dirty="0">
              <a:solidFill>
                <a:srgbClr val="000000"/>
              </a:solidFill>
              <a:latin typeface="Alata"/>
            </a:endParaRPr>
          </a:p>
          <a:p>
            <a:pPr algn="ctr">
              <a:lnSpc>
                <a:spcPts val="1260"/>
              </a:lnSpc>
            </a:pPr>
            <a:endParaRPr lang="en-US" sz="1050" dirty="0">
              <a:solidFill>
                <a:srgbClr val="000000"/>
              </a:solidFill>
              <a:latin typeface="Alata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4741735" y="3260686"/>
            <a:ext cx="2106464" cy="575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endParaRPr dirty="0"/>
          </a:p>
          <a:p>
            <a:pPr algn="ctr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Gender mainstreaming and </a:t>
            </a: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targeted </a:t>
            </a: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actions </a:t>
            </a:r>
          </a:p>
          <a:p>
            <a:pPr algn="ctr">
              <a:lnSpc>
                <a:spcPts val="1132"/>
              </a:lnSpc>
            </a:pPr>
            <a:endParaRPr lang="en-US" sz="1029" dirty="0">
              <a:solidFill>
                <a:srgbClr val="001489"/>
              </a:solidFill>
              <a:latin typeface="Barlow SemiCondensed Bold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4178837" y="8087323"/>
            <a:ext cx="2782540" cy="55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Engagement in dialogue for gender equality and women empowerment</a:t>
            </a:r>
          </a:p>
          <a:p>
            <a:pPr algn="ctr">
              <a:lnSpc>
                <a:spcPts val="1029"/>
              </a:lnSpc>
            </a:pPr>
            <a:endParaRPr lang="en-US" sz="1029" dirty="0">
              <a:solidFill>
                <a:srgbClr val="001489"/>
              </a:solidFill>
              <a:latin typeface="Barlow SemiCondensed Bold"/>
            </a:endParaRPr>
          </a:p>
          <a:p>
            <a:pPr algn="ctr">
              <a:lnSpc>
                <a:spcPts val="1029"/>
              </a:lnSpc>
            </a:pPr>
            <a:endParaRPr lang="en-US" sz="1029" dirty="0">
              <a:solidFill>
                <a:srgbClr val="001489"/>
              </a:solidFill>
              <a:latin typeface="Barlow SemiCondensed Bold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5008775" y="6215160"/>
            <a:ext cx="1495933" cy="128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29"/>
              </a:lnSpc>
            </a:pP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Public Diplomacy Activities</a:t>
            </a:r>
            <a:endParaRPr lang="en-US" sz="1029" dirty="0">
              <a:solidFill>
                <a:srgbClr val="001489"/>
              </a:solidFill>
              <a:latin typeface="Barlow SemiCondensed Bold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520041" y="4813622"/>
            <a:ext cx="311963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                 The CLIP areas of engagement are based on</a:t>
            </a: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:</a:t>
            </a:r>
            <a:endParaRPr lang="en-US" sz="1029" dirty="0">
              <a:solidFill>
                <a:srgbClr val="001489"/>
              </a:solidFill>
              <a:latin typeface="Barlow SemiCondensed Bold"/>
            </a:endParaRPr>
          </a:p>
          <a:p>
            <a:pPr algn="just">
              <a:lnSpc>
                <a:spcPts val="1132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6" name="TextBox 86"/>
          <p:cNvSpPr txBox="1"/>
          <p:nvPr/>
        </p:nvSpPr>
        <p:spPr>
          <a:xfrm>
            <a:off x="3794864" y="8664298"/>
            <a:ext cx="314481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4348136" y="543845"/>
            <a:ext cx="4325844" cy="2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"/>
              </a:lnSpc>
            </a:pPr>
            <a:r>
              <a:rPr lang="en-US" sz="900" dirty="0" smtClean="0">
                <a:solidFill>
                  <a:srgbClr val="000000"/>
                </a:solidFill>
                <a:latin typeface="Arialle"/>
              </a:rPr>
              <a:t>Delegation of the European Union </a:t>
            </a:r>
          </a:p>
          <a:p>
            <a:pPr algn="ctr">
              <a:lnSpc>
                <a:spcPts val="990"/>
              </a:lnSpc>
            </a:pPr>
            <a:r>
              <a:rPr lang="en-US" sz="900" dirty="0" smtClean="0">
                <a:solidFill>
                  <a:srgbClr val="000000"/>
                </a:solidFill>
                <a:latin typeface="Arialle"/>
              </a:rPr>
              <a:t>to Nigeria and ECOWAS</a:t>
            </a:r>
            <a:endParaRPr lang="en-US" sz="900" dirty="0">
              <a:solidFill>
                <a:srgbClr val="000000"/>
              </a:solidFill>
              <a:latin typeface="Arialle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870797" y="8708371"/>
            <a:ext cx="286950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Different </a:t>
            </a: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instruments </a:t>
            </a: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will be used in the implementation of the CLIP: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3052" y="2500501"/>
            <a:ext cx="6340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The overall objective of the CLIP is to fast-track gender equality and women’s and girls’ empowerment </a:t>
            </a:r>
            <a:r>
              <a:rPr lang="en-GB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 the EU support to and dialogue with Nigeria.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9098" y="3439986"/>
            <a:ext cx="2918744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132"/>
              </a:lnSpc>
            </a:pPr>
            <a:r>
              <a:rPr lang="en-US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fast-track </a:t>
            </a:r>
            <a:r>
              <a:rPr lang="en-US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 equality and women’s empowerment in Nigeria by translating </a:t>
            </a:r>
            <a:r>
              <a:rPr lang="en-GB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000" dirty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Gender Action Plan </a:t>
            </a:r>
            <a:r>
              <a:rPr lang="en-GB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2021 - 2025 </a:t>
            </a:r>
            <a:r>
              <a:rPr lang="en-GB" sz="1000" dirty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priorities and actions for </a:t>
            </a:r>
            <a:r>
              <a:rPr lang="en-GB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Nigeria, </a:t>
            </a:r>
            <a:r>
              <a:rPr lang="en-US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n-US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policies, </a:t>
            </a:r>
            <a:r>
              <a:rPr lang="en-US" sz="1000" dirty="0" err="1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political </a:t>
            </a:r>
            <a:r>
              <a:rPr lang="en-US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</a:t>
            </a:r>
            <a:r>
              <a:rPr lang="en-US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000" dirty="0" err="1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emphasise</a:t>
            </a:r>
            <a:r>
              <a:rPr lang="en-US" sz="1000" dirty="0" smtClean="0">
                <a:solidFill>
                  <a:srgbClr val="0034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government ownership</a:t>
            </a:r>
            <a:endParaRPr lang="en-US" sz="1000" dirty="0">
              <a:solidFill>
                <a:srgbClr val="0034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132"/>
              </a:lnSpc>
            </a:pPr>
            <a:endParaRPr lang="en-GB" sz="1200" dirty="0">
              <a:solidFill>
                <a:srgbClr val="0034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132"/>
              </a:lnSpc>
            </a:pPr>
            <a:endParaRPr lang="en-US" sz="1200" dirty="0">
              <a:solidFill>
                <a:srgbClr val="0034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5471" y="6770789"/>
            <a:ext cx="301900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EUD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will:</a:t>
            </a: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 economic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educational and social rights of girls and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challenges and harness the opportunities offered by the green transition and the digital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women’s equal participation and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</a:p>
          <a:p>
            <a:pPr marL="171450" indent="-171450">
              <a:buFontTx/>
              <a:buChar char="-"/>
            </a:pP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upport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women, peace and security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related to gender-based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violence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and reproductive health and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10068" y="9009807"/>
            <a:ext cx="30998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Gender mainstreaming across all priority areas of the EU support to Nigeria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Targeted action on gender equality</a:t>
            </a:r>
          </a:p>
          <a:p>
            <a:pPr marL="171450" indent="-171450">
              <a:buFontTx/>
              <a:buChar char="-"/>
            </a:pP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olitical 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and policy 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dialogues with government partners and other stakeholders</a:t>
            </a:r>
          </a:p>
          <a:p>
            <a:pPr marL="171450" indent="-171450">
              <a:buFontTx/>
              <a:buChar char="-"/>
            </a:pP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ublic 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diplomacy events on gender 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equality 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Technical assistance through the EU cooperation facility</a:t>
            </a:r>
            <a:endParaRPr lang="en-GB" sz="1000" dirty="0"/>
          </a:p>
        </p:txBody>
      </p:sp>
      <p:sp>
        <p:nvSpPr>
          <p:cNvPr id="72" name="Rectangle 71"/>
          <p:cNvSpPr/>
          <p:nvPr/>
        </p:nvSpPr>
        <p:spPr>
          <a:xfrm>
            <a:off x="572862" y="4942482"/>
            <a:ext cx="3059348" cy="163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 Action Plan 2021 – 2025</a:t>
            </a: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EU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profile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Nigeria 2021 </a:t>
            </a: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priorities in the EU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Multiannual Indicative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(MIP) 2021-2027</a:t>
            </a:r>
            <a:r>
              <a:rPr lang="en-US" sz="1000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Nigeria (Green and Digital Economy; Governance, Peace and Migration; and Human Development)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r>
              <a:rPr lang="en-GB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CLIP is aligned with the Human Rights and Democracy Country Strategy 2021-2024 for Nigeria and the CSO Roadmap 2021-2025 for Nigeria</a:t>
            </a:r>
          </a:p>
          <a:p>
            <a:pPr marL="171450" indent="-171450" algn="just">
              <a:lnSpc>
                <a:spcPts val="1132"/>
              </a:lnSpc>
              <a:buFontTx/>
              <a:buChar char="-"/>
            </a:pPr>
            <a:endParaRPr lang="en-GB" sz="9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944295" y="6450417"/>
            <a:ext cx="294895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EUD and MS will engage in 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high-level advocacy 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ensure 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gender equality and women’s empowerment is 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priority and adequately reflected in the national budget. 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address root 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causes of gender inequality, and promote equitable social norms, attitudes and behaviours, the EUD will engage in </a:t>
            </a:r>
            <a:r>
              <a:rPr lang="en-GB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 diplomacy. 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865556" y="3818477"/>
            <a:ext cx="3092312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029"/>
              </a:lnSpc>
            </a:pP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reach GAP III targets, the EUD will ensure that at least 85% of all new actions in the programming 2021-2027 will have gender equality as a significant (Gender Marker 1) or principal objective (Gender marker 2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Using a gender lens, the EUD will address the root causes of gender inequality with an approach that is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sustainable, gender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transformative, intersectional and rights-based. </a:t>
            </a:r>
          </a:p>
          <a:p>
            <a:pPr algn="just">
              <a:lnSpc>
                <a:spcPts val="1029"/>
              </a:lnSpc>
            </a:pPr>
            <a:endParaRPr lang="en-US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29"/>
              </a:lnSpc>
            </a:pP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argeted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 </a:t>
            </a:r>
            <a:r>
              <a:rPr lang="en-US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(5% of country allocation for Nigeria) will be developed.</a:t>
            </a:r>
          </a:p>
          <a:p>
            <a:pPr algn="just">
              <a:lnSpc>
                <a:spcPts val="1029"/>
              </a:lnSpc>
            </a:pPr>
            <a:endParaRPr lang="en-US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29"/>
              </a:lnSpc>
            </a:pP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women </a:t>
            </a:r>
            <a:r>
              <a:rPr lang="en-US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organisations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CSO projects aiming at women empowerment through various funding </a:t>
            </a:r>
            <a:r>
              <a:rPr lang="en-US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calls for proposals</a:t>
            </a:r>
          </a:p>
          <a:p>
            <a:pPr algn="just">
              <a:lnSpc>
                <a:spcPts val="1029"/>
              </a:lnSpc>
            </a:pPr>
            <a:endParaRPr lang="en-US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29"/>
              </a:lnSpc>
            </a:pP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865556" y="8429935"/>
            <a:ext cx="32309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with the government of Nigeria through various platforms: EU-Nigeria Ministerial Dialogue, Human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Rights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Dialogue, Regional and Sectoral dialogues, High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Meetings and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events. </a:t>
            </a: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high-level dialogue on gender equality per year.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national and local CSOs using the framework of the EU roadmap for engagement with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 2021-2024.</a:t>
            </a:r>
          </a:p>
        </p:txBody>
      </p:sp>
      <p:pic>
        <p:nvPicPr>
          <p:cNvPr id="90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79525" y="8721474"/>
            <a:ext cx="272968" cy="345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580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Times New Roman</vt:lpstr>
      <vt:lpstr>Barlow SemiCondensed</vt:lpstr>
      <vt:lpstr>Alata</vt:lpstr>
      <vt:lpstr>Arial</vt:lpstr>
      <vt:lpstr>Barlow SemiCondensed Bold</vt:lpstr>
      <vt:lpstr>Calibri</vt:lpstr>
      <vt:lpstr>Arialle</vt:lpstr>
      <vt:lpstr>Inter Italics</vt:lpstr>
      <vt:lpstr>Arialle Bold</vt:lpstr>
      <vt:lpstr>Barlow SemiCondensed Bold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- GAP III</dc:title>
  <dc:creator>RAMIREZ Ma Elaine (EEAS-MANILA)</dc:creator>
  <cp:lastModifiedBy>STUART Esme (EEAS-ABUJA)</cp:lastModifiedBy>
  <cp:revision>33</cp:revision>
  <dcterms:created xsi:type="dcterms:W3CDTF">2006-08-16T00:00:00Z</dcterms:created>
  <dcterms:modified xsi:type="dcterms:W3CDTF">2021-11-19T11:47:20Z</dcterms:modified>
  <dc:identifier>DAEsea91qeI</dc:identifier>
</cp:coreProperties>
</file>