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4030" r:id="rId4"/>
    <p:sldId id="4027" r:id="rId5"/>
    <p:sldId id="958" r:id="rId6"/>
    <p:sldId id="299" r:id="rId7"/>
    <p:sldId id="4022" r:id="rId8"/>
    <p:sldId id="291" r:id="rId9"/>
    <p:sldId id="966" r:id="rId10"/>
    <p:sldId id="374" r:id="rId11"/>
    <p:sldId id="4035" r:id="rId12"/>
    <p:sldId id="4028" r:id="rId13"/>
    <p:sldId id="331" r:id="rId14"/>
    <p:sldId id="4032" r:id="rId15"/>
    <p:sldId id="314" r:id="rId16"/>
    <p:sldId id="403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0" d="100"/>
          <a:sy n="120" d="100"/>
        </p:scale>
        <p:origin x="240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387CB-765C-4C43-B4EB-E8B5024A6F49}" type="datetimeFigureOut">
              <a:rPr lang="fr-FR" smtClean="0"/>
              <a:t>30/10/2021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A906A-14CF-D346-8CA0-3C0A8E4E1D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768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BBE52-458A-4560-805F-35766DF6D2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35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37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098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BBE52-458A-4560-805F-35766DF6D2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21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BBE52-458A-4560-805F-35766DF6D2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89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2BBE52-458A-4560-805F-35766DF6D2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0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893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71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‹N°›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8730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0C2749-689B-A14C-B2A9-19423B7FABA6}"/>
              </a:ext>
            </a:extLst>
          </p:cNvPr>
          <p:cNvSpPr txBox="1">
            <a:spLocks/>
          </p:cNvSpPr>
          <p:nvPr userDrawn="1"/>
        </p:nvSpPr>
        <p:spPr>
          <a:xfrm>
            <a:off x="0" y="-20044"/>
            <a:ext cx="12192000" cy="770337"/>
          </a:xfrm>
          <a:prstGeom prst="rect">
            <a:avLst/>
          </a:prstGeom>
          <a:solidFill>
            <a:srgbClr val="FF9933"/>
          </a:solidFill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2000" b="1" dirty="0"/>
            </a:br>
            <a:br>
              <a:rPr lang="en-GB" sz="2000" b="1" dirty="0">
                <a:latin typeface="+mn-lt"/>
              </a:rPr>
            </a:br>
            <a:r>
              <a:rPr lang="en-GB" sz="2000" b="1" dirty="0">
                <a:latin typeface="+mn-lt"/>
              </a:rPr>
              <a:t>	</a:t>
            </a:r>
            <a:r>
              <a:rPr lang="en-GB" sz="2700" b="1" dirty="0">
                <a:solidFill>
                  <a:schemeClr val="bg1"/>
                </a:solidFill>
                <a:latin typeface="+mn-lt"/>
              </a:rPr>
              <a:t>Webinar INTPA F3 -         Agroecology in the 2021-2027 Multi-annual Financial Framework      </a:t>
            </a:r>
            <a:r>
              <a:rPr lang="en-GB" sz="2700" b="1" dirty="0">
                <a:latin typeface="+mn-lt"/>
              </a:rPr>
              <a:t>   </a:t>
            </a:r>
            <a:br>
              <a:rPr lang="en-GB" sz="2000" b="1" dirty="0">
                <a:latin typeface="+mn-lt"/>
              </a:rPr>
            </a:br>
            <a:r>
              <a:rPr lang="fr-BE" sz="2000" b="1" i="1" dirty="0">
                <a:solidFill>
                  <a:schemeClr val="bg1"/>
                </a:solidFill>
                <a:latin typeface="+mn-lt"/>
              </a:rPr>
              <a:t>						</a:t>
            </a:r>
            <a:fld id="{239E628C-726C-4C54-95A5-7FEC73F14EEC}" type="slidenum">
              <a:rPr lang="en-GB" sz="2000" b="1" smtClean="0"/>
              <a:pPr/>
              <a:t>‹N°›</a:t>
            </a:fld>
            <a:br>
              <a:rPr lang="en-GB" b="1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36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092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68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74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87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262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043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52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4205-44AB-4150-8E38-C7723F1717CD}" type="datetimeFigureOut">
              <a:rPr lang="en-GB" smtClean="0"/>
              <a:t>30/10/2021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93829-6E21-459A-B4CE-C0E1017CB5E9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0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ccafs.cgiar.org/blog/getting-climate-smart-talk-top-agen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007" y="1145512"/>
            <a:ext cx="11357986" cy="3547068"/>
          </a:xfrm>
          <a:solidFill>
            <a:srgbClr val="FF9933"/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sz="3200" b="1" dirty="0"/>
              <a:t>Agroecology in the 2021-2027 Multi-annual Financial Framework</a:t>
            </a:r>
            <a:br>
              <a:rPr lang="en-GB" sz="3200" dirty="0"/>
            </a:br>
            <a:br>
              <a:rPr lang="en-GB" sz="3200" dirty="0"/>
            </a:br>
            <a:br>
              <a:rPr lang="en-GB" b="1" dirty="0"/>
            </a:br>
            <a:r>
              <a:rPr lang="en-GB" b="1" i="1" dirty="0">
                <a:latin typeface="+mn-lt"/>
              </a:rPr>
              <a:t>The importance of agroecology for sustainable agri-food systems and the Green Deal objectives</a:t>
            </a:r>
            <a:endParaRPr lang="en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69280"/>
            <a:ext cx="9144000" cy="836022"/>
          </a:xfrm>
        </p:spPr>
        <p:txBody>
          <a:bodyPr>
            <a:normAutofit lnSpcReduction="10000"/>
          </a:bodyPr>
          <a:lstStyle/>
          <a:p>
            <a:r>
              <a:rPr lang="fr-BE" dirty="0"/>
              <a:t>INTPA F3 -  </a:t>
            </a:r>
            <a:r>
              <a:rPr lang="fr-BE" dirty="0" err="1"/>
              <a:t>Webinar</a:t>
            </a:r>
            <a:endParaRPr lang="fr-BE" dirty="0"/>
          </a:p>
          <a:p>
            <a:r>
              <a:rPr lang="fr-BE" dirty="0"/>
              <a:t>3, 4 and 8 </a:t>
            </a:r>
            <a:r>
              <a:rPr lang="fr-BE" dirty="0" err="1"/>
              <a:t>November</a:t>
            </a:r>
            <a:r>
              <a:rPr lang="fr-BE" dirty="0"/>
              <a:t>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764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B52BF3F4-AF21-CE42-BADF-F7B3B3C289B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452560" y="5562595"/>
            <a:ext cx="9144000" cy="995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fr-FR" sz="2000" dirty="0">
                <a:solidFill>
                  <a:schemeClr val="tx2"/>
                </a:solidFill>
                <a:ea typeface="ＭＳ Ｐゴシック" panose="020B0600070205080204" pitchFamily="34" charset="-128"/>
              </a:rPr>
              <a:t>Farmer-Managed Natural Regeneration of trees is being massively upscaled on the croplands in Niger &amp; Mali &amp; Senegal </a:t>
            </a:r>
          </a:p>
        </p:txBody>
      </p:sp>
      <p:pic>
        <p:nvPicPr>
          <p:cNvPr id="17410" name="Picture 3">
            <a:extLst>
              <a:ext uri="{FF2B5EF4-FFF2-40B4-BE49-F238E27FC236}">
                <a16:creationId xmlns:a16="http://schemas.microsoft.com/office/drawing/2014/main" id="{8BE9EBE8-FBC6-B641-8C4A-1057112F3E59}"/>
              </a:ext>
            </a:extLst>
          </p:cNvPr>
          <p:cNvPicPr>
            <a:picLocks noGrp="1" noChangeAspect="1" noChangeArrowheads="1"/>
          </p:cNvPicPr>
          <p:nvPr>
            <p:ph type="ctrTitle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2"/>
          <a:stretch/>
        </p:blipFill>
        <p:spPr>
          <a:xfrm>
            <a:off x="1489402" y="312425"/>
            <a:ext cx="9178599" cy="5089286"/>
          </a:xfrm>
        </p:spPr>
      </p:pic>
    </p:spTree>
    <p:extLst>
      <p:ext uri="{BB962C8B-B14F-4D97-AF65-F5344CB8AC3E}">
        <p14:creationId xmlns:p14="http://schemas.microsoft.com/office/powerpoint/2010/main" val="99895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A1FF2-9196-4C4B-9DBF-63C33297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4101"/>
            <a:ext cx="10515600" cy="1325563"/>
          </a:xfrm>
        </p:spPr>
        <p:txBody>
          <a:bodyPr/>
          <a:lstStyle/>
          <a:p>
            <a:r>
              <a:rPr lang="fr-FR" dirty="0"/>
              <a:t>Transformation at </a:t>
            </a:r>
            <a:r>
              <a:rPr lang="fr-FR" dirty="0" err="1"/>
              <a:t>scale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C79083-7960-1942-9D96-0DC03757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192"/>
            <a:ext cx="10515600" cy="4351338"/>
          </a:xfrm>
        </p:spPr>
        <p:txBody>
          <a:bodyPr/>
          <a:lstStyle/>
          <a:p>
            <a:r>
              <a:rPr lang="fr-FR" dirty="0"/>
              <a:t>Sahel: millions of Ha of </a:t>
            </a:r>
            <a:r>
              <a:rPr lang="fr-FR" dirty="0" err="1"/>
              <a:t>farmer-managed</a:t>
            </a:r>
            <a:r>
              <a:rPr lang="fr-FR" dirty="0"/>
              <a:t> </a:t>
            </a:r>
            <a:r>
              <a:rPr lang="fr-FR" dirty="0" err="1"/>
              <a:t>natural</a:t>
            </a:r>
            <a:r>
              <a:rPr lang="fr-FR" dirty="0"/>
              <a:t> </a:t>
            </a:r>
            <a:r>
              <a:rPr lang="fr-FR" dirty="0" err="1"/>
              <a:t>regeneration</a:t>
            </a:r>
            <a:endParaRPr lang="fr-FR" dirty="0"/>
          </a:p>
          <a:p>
            <a:r>
              <a:rPr lang="fr-FR" dirty="0" err="1"/>
              <a:t>Andrah</a:t>
            </a:r>
            <a:r>
              <a:rPr lang="fr-FR" dirty="0"/>
              <a:t> </a:t>
            </a:r>
            <a:r>
              <a:rPr lang="fr-FR" dirty="0" err="1"/>
              <a:t>Pradesh</a:t>
            </a:r>
            <a:r>
              <a:rPr lang="fr-FR" dirty="0"/>
              <a:t>: 750,000 </a:t>
            </a:r>
            <a:r>
              <a:rPr lang="fr-FR" dirty="0" err="1"/>
              <a:t>framers</a:t>
            </a:r>
            <a:r>
              <a:rPr lang="fr-FR" dirty="0"/>
              <a:t>, + 20% </a:t>
            </a:r>
            <a:r>
              <a:rPr lang="fr-FR" dirty="0" err="1"/>
              <a:t>productivity</a:t>
            </a:r>
            <a:r>
              <a:rPr lang="fr-FR" dirty="0"/>
              <a:t>, + 50% net </a:t>
            </a:r>
            <a:r>
              <a:rPr lang="fr-FR" dirty="0" err="1"/>
              <a:t>income</a:t>
            </a:r>
            <a:endParaRPr lang="fr-FR" dirty="0"/>
          </a:p>
          <a:p>
            <a:r>
              <a:rPr lang="fr-FR" dirty="0"/>
              <a:t>Alliance for </a:t>
            </a:r>
            <a:r>
              <a:rPr lang="fr-FR" dirty="0" err="1"/>
              <a:t>Agroecology</a:t>
            </a:r>
            <a:r>
              <a:rPr lang="fr-FR" dirty="0"/>
              <a:t> in West </a:t>
            </a:r>
            <a:r>
              <a:rPr lang="fr-FR" dirty="0" err="1"/>
              <a:t>Africa</a:t>
            </a:r>
            <a:r>
              <a:rPr lang="fr-FR" dirty="0"/>
              <a:t>: 70 </a:t>
            </a:r>
            <a:r>
              <a:rPr lang="fr-FR" dirty="0" err="1"/>
              <a:t>organizations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practical</a:t>
            </a:r>
            <a:r>
              <a:rPr lang="fr-FR" dirty="0"/>
              <a:t> </a:t>
            </a:r>
            <a:r>
              <a:rPr lang="fr-FR" dirty="0" err="1"/>
              <a:t>evidence</a:t>
            </a:r>
            <a:endParaRPr lang="fr-FR" dirty="0"/>
          </a:p>
          <a:p>
            <a:r>
              <a:rPr lang="fr-FR" dirty="0"/>
              <a:t>ROPPA and AFA </a:t>
            </a:r>
            <a:r>
              <a:rPr lang="fr-FR" dirty="0" err="1"/>
              <a:t>adopt</a:t>
            </a:r>
            <a:r>
              <a:rPr lang="fr-FR" dirty="0"/>
              <a:t> </a:t>
            </a:r>
            <a:r>
              <a:rPr lang="fr-FR" dirty="0" err="1"/>
              <a:t>agroecology</a:t>
            </a:r>
            <a:r>
              <a:rPr lang="fr-FR" dirty="0"/>
              <a:t> in </a:t>
            </a:r>
            <a:r>
              <a:rPr lang="fr-FR" dirty="0" err="1"/>
              <a:t>their</a:t>
            </a:r>
            <a:r>
              <a:rPr lang="fr-FR" dirty="0"/>
              <a:t> </a:t>
            </a:r>
            <a:r>
              <a:rPr lang="fr-FR" dirty="0" err="1"/>
              <a:t>strategy</a:t>
            </a:r>
            <a:endParaRPr lang="fr-FR" dirty="0"/>
          </a:p>
          <a:p>
            <a:r>
              <a:rPr lang="fr-FR" dirty="0" err="1"/>
              <a:t>Agroecology</a:t>
            </a:r>
            <a:r>
              <a:rPr lang="fr-FR" dirty="0"/>
              <a:t> </a:t>
            </a:r>
            <a:r>
              <a:rPr lang="fr-FR" dirty="0" err="1"/>
              <a:t>supportive</a:t>
            </a:r>
            <a:r>
              <a:rPr lang="fr-FR" dirty="0"/>
              <a:t> </a:t>
            </a:r>
            <a:r>
              <a:rPr lang="fr-FR" dirty="0" err="1"/>
              <a:t>policies</a:t>
            </a:r>
            <a:r>
              <a:rPr lang="fr-FR" dirty="0"/>
              <a:t> in more and more countries (Mexico, Sri Lanka, Nicaragua, …)</a:t>
            </a:r>
          </a:p>
        </p:txBody>
      </p:sp>
    </p:spTree>
    <p:extLst>
      <p:ext uri="{BB962C8B-B14F-4D97-AF65-F5344CB8AC3E}">
        <p14:creationId xmlns:p14="http://schemas.microsoft.com/office/powerpoint/2010/main" val="368200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467D7F5-F403-144A-9F35-E3D0F732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9165"/>
            <a:ext cx="10515600" cy="1325563"/>
          </a:xfrm>
        </p:spPr>
        <p:txBody>
          <a:bodyPr/>
          <a:lstStyle/>
          <a:p>
            <a:r>
              <a:rPr lang="fr-FR" dirty="0" err="1"/>
              <a:t>Supporting</a:t>
            </a:r>
            <a:r>
              <a:rPr lang="fr-FR" dirty="0"/>
              <a:t> the transition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46F2D8-4D0C-9544-8226-60E528192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2399786"/>
            <a:ext cx="10103678" cy="3881904"/>
          </a:xfrm>
        </p:spPr>
        <p:txBody>
          <a:bodyPr/>
          <a:lstStyle/>
          <a:p>
            <a:r>
              <a:rPr lang="en-GB" dirty="0"/>
              <a:t>Support farmers during the conversion</a:t>
            </a:r>
          </a:p>
          <a:p>
            <a:r>
              <a:rPr lang="en-GB" dirty="0"/>
              <a:t>True cost accounting: tax unsustainable practices and  subsidize sustainable practices</a:t>
            </a:r>
          </a:p>
          <a:p>
            <a:r>
              <a:rPr lang="en-GB" dirty="0"/>
              <a:t>Facilitate access to land for young farmers starting sustainable diversified agroecological farming</a:t>
            </a:r>
          </a:p>
          <a:p>
            <a:r>
              <a:rPr lang="en-GB" dirty="0"/>
              <a:t>Support short value chains linking consumers and producers</a:t>
            </a:r>
          </a:p>
        </p:txBody>
      </p:sp>
    </p:spTree>
    <p:extLst>
      <p:ext uri="{BB962C8B-B14F-4D97-AF65-F5344CB8AC3E}">
        <p14:creationId xmlns:p14="http://schemas.microsoft.com/office/powerpoint/2010/main" val="207515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4032" y="2501357"/>
            <a:ext cx="6893719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144">
              <a:tabLst>
                <a:tab pos="221456" algn="l"/>
              </a:tabLst>
            </a:pPr>
            <a:endParaRPr sz="2250" b="1">
              <a:latin typeface="Calibri Light" charset="0"/>
              <a:cs typeface="Calibri Light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87231C5-D938-5047-80CB-FF9466D5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>
                <a:ea typeface="MS PGothic" charset="-128"/>
              </a:rPr>
              <a:t>The transition is already underway…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BE3510F-CE24-0849-9361-FDF35D5A4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1599" y="1825625"/>
            <a:ext cx="2946401" cy="391067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7CFC73F6-6B8D-4F4E-B206-7321E169A7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722" y="1552047"/>
            <a:ext cx="5587580" cy="470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1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A6BD3F-FD7F-9A4D-8A45-20505EBC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7265"/>
            <a:ext cx="10515600" cy="1325563"/>
          </a:xfrm>
        </p:spPr>
        <p:txBody>
          <a:bodyPr/>
          <a:lstStyle/>
          <a:p>
            <a:r>
              <a:rPr lang="fr-FR" dirty="0"/>
              <a:t>Coalition on </a:t>
            </a:r>
            <a:r>
              <a:rPr lang="fr-FR" dirty="0" err="1"/>
              <a:t>agroecology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21A508-9EB6-6746-82F6-FE08D3BB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193"/>
            <a:ext cx="10515600" cy="4351338"/>
          </a:xfrm>
        </p:spPr>
        <p:txBody>
          <a:bodyPr/>
          <a:lstStyle/>
          <a:p>
            <a:r>
              <a:rPr lang="fr-FR" dirty="0"/>
              <a:t>A major </a:t>
            </a:r>
            <a:r>
              <a:rPr lang="fr-FR" dirty="0" err="1"/>
              <a:t>outcome</a:t>
            </a:r>
            <a:r>
              <a:rPr lang="fr-FR" dirty="0"/>
              <a:t> of the UN </a:t>
            </a:r>
            <a:r>
              <a:rPr lang="fr-FR" dirty="0" err="1"/>
              <a:t>FoodSystems</a:t>
            </a:r>
            <a:r>
              <a:rPr lang="fr-FR" dirty="0"/>
              <a:t> </a:t>
            </a:r>
            <a:r>
              <a:rPr lang="fr-FR" dirty="0" err="1"/>
              <a:t>Summit</a:t>
            </a:r>
            <a:endParaRPr lang="fr-FR" dirty="0"/>
          </a:p>
          <a:p>
            <a:endParaRPr lang="fr-FR" dirty="0"/>
          </a:p>
          <a:p>
            <a:r>
              <a:rPr lang="fr-FR" dirty="0" err="1"/>
              <a:t>Already</a:t>
            </a:r>
            <a:r>
              <a:rPr lang="fr-FR" dirty="0"/>
              <a:t> 27 countries (13 </a:t>
            </a:r>
            <a:r>
              <a:rPr lang="fr-FR" dirty="0" err="1"/>
              <a:t>Africa</a:t>
            </a:r>
            <a:r>
              <a:rPr lang="fr-FR" dirty="0"/>
              <a:t>, 6 Europe, 5 Asia, 3 Latin </a:t>
            </a:r>
            <a:r>
              <a:rPr lang="fr-FR" dirty="0" err="1"/>
              <a:t>America</a:t>
            </a:r>
            <a:r>
              <a:rPr lang="fr-FR" dirty="0"/>
              <a:t>)</a:t>
            </a:r>
          </a:p>
          <a:p>
            <a:endParaRPr lang="fr-FR" dirty="0"/>
          </a:p>
          <a:p>
            <a:r>
              <a:rPr lang="fr-FR" dirty="0"/>
              <a:t>35 </a:t>
            </a:r>
            <a:r>
              <a:rPr lang="fr-FR" dirty="0" err="1"/>
              <a:t>Organizations</a:t>
            </a:r>
            <a:r>
              <a:rPr lang="fr-FR" dirty="0"/>
              <a:t> (5 UN, </a:t>
            </a:r>
            <a:r>
              <a:rPr lang="fr-FR" dirty="0" err="1"/>
              <a:t>Farmers</a:t>
            </a:r>
            <a:r>
              <a:rPr lang="fr-FR" dirty="0"/>
              <a:t>’, </a:t>
            </a:r>
            <a:r>
              <a:rPr lang="fr-FR" dirty="0" err="1"/>
              <a:t>Research</a:t>
            </a:r>
            <a:r>
              <a:rPr lang="fr-FR" dirty="0"/>
              <a:t>, Civil Society, </a:t>
            </a:r>
            <a:r>
              <a:rPr lang="fr-FR" dirty="0" err="1"/>
              <a:t>Indigenous</a:t>
            </a:r>
            <a:r>
              <a:rPr lang="fr-FR" dirty="0"/>
              <a:t> people and </a:t>
            </a:r>
            <a:r>
              <a:rPr lang="fr-FR" dirty="0" err="1"/>
              <a:t>Philanthropic</a:t>
            </a:r>
            <a:r>
              <a:rPr lang="fr-FR" dirty="0"/>
              <a:t> </a:t>
            </a:r>
            <a:r>
              <a:rPr lang="fr-FR" dirty="0" err="1"/>
              <a:t>organizations</a:t>
            </a:r>
            <a:r>
              <a:rPr lang="fr-F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3063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9" y="1644588"/>
            <a:ext cx="9144000" cy="476747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145975" y="5697819"/>
            <a:ext cx="1840675" cy="783772"/>
            <a:chOff x="3621974" y="5474526"/>
            <a:chExt cx="1840675" cy="783772"/>
          </a:xfrm>
        </p:grpSpPr>
        <p:sp>
          <p:nvSpPr>
            <p:cNvPr id="2" name="Right Arrow 1"/>
            <p:cNvSpPr/>
            <p:nvPr/>
          </p:nvSpPr>
          <p:spPr>
            <a:xfrm>
              <a:off x="3621974" y="5735783"/>
              <a:ext cx="1840675" cy="29688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Multiply 3"/>
            <p:cNvSpPr/>
            <p:nvPr/>
          </p:nvSpPr>
          <p:spPr>
            <a:xfrm>
              <a:off x="4144488" y="5474526"/>
              <a:ext cx="878774" cy="783772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5C1DF8F-26F4-074C-9562-2A4BFC3E7FEF}"/>
              </a:ext>
            </a:extLst>
          </p:cNvPr>
          <p:cNvSpPr/>
          <p:nvPr/>
        </p:nvSpPr>
        <p:spPr>
          <a:xfrm>
            <a:off x="7474687" y="1749766"/>
            <a:ext cx="36445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ym typeface="Wingdings" panose="05000000000000000000" pitchFamily="2" charset="2"/>
              </a:rPr>
              <a:t>Agroecology: to achieve food security while addressing the climate and biodiversity challenges</a:t>
            </a:r>
            <a:endParaRPr lang="fr-FR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998D15-7184-4717-9F36-5D9A44F2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076" y="719518"/>
            <a:ext cx="10515600" cy="1325563"/>
          </a:xfrm>
        </p:spPr>
        <p:txBody>
          <a:bodyPr/>
          <a:lstStyle/>
          <a:p>
            <a:r>
              <a:rPr lang="en-US" altLang="en-US" sz="4000" dirty="0">
                <a:ea typeface="MS PGothic" charset="-128"/>
              </a:rPr>
              <a:t>Different pathways, common goal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85759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011F2A9-479E-4A43-B575-802421B6CD3B}"/>
              </a:ext>
            </a:extLst>
          </p:cNvPr>
          <p:cNvSpPr txBox="1">
            <a:spLocks/>
          </p:cNvSpPr>
          <p:nvPr/>
        </p:nvSpPr>
        <p:spPr>
          <a:xfrm>
            <a:off x="928157" y="2185619"/>
            <a:ext cx="10156297" cy="12403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latin typeface="Calibri" charset="0"/>
                <a:ea typeface="MS PGothic" charset="0"/>
              </a:rPr>
              <a:t>Thank you!</a:t>
            </a:r>
            <a:endParaRPr lang="en-BE" dirty="0"/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3BCC1510-C495-B042-85B1-A28E422792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4473" y="3979837"/>
            <a:ext cx="3833309" cy="144046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CF1B3B2-9CF4-AA47-9D93-0B7264B2165E}"/>
              </a:ext>
            </a:extLst>
          </p:cNvPr>
          <p:cNvSpPr txBox="1">
            <a:spLocks/>
          </p:cNvSpPr>
          <p:nvPr/>
        </p:nvSpPr>
        <p:spPr>
          <a:xfrm>
            <a:off x="6520883" y="5276169"/>
            <a:ext cx="3738828" cy="85740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>
                <a:solidFill>
                  <a:schemeClr val="tx2"/>
                </a:solidFill>
                <a:latin typeface="+mn-lt"/>
                <a:ea typeface="MS PGothic" charset="0"/>
              </a:rPr>
              <a:t>www.ipes-food.org</a:t>
            </a:r>
          </a:p>
        </p:txBody>
      </p:sp>
    </p:spTree>
    <p:extLst>
      <p:ext uri="{BB962C8B-B14F-4D97-AF65-F5344CB8AC3E}">
        <p14:creationId xmlns:p14="http://schemas.microsoft.com/office/powerpoint/2010/main" val="110415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54;p15">
            <a:extLst>
              <a:ext uri="{FF2B5EF4-FFF2-40B4-BE49-F238E27FC236}">
                <a16:creationId xmlns:a16="http://schemas.microsoft.com/office/drawing/2014/main" id="{188AA36B-EA23-104F-94C8-296980D2855C}"/>
              </a:ext>
            </a:extLst>
          </p:cNvPr>
          <p:cNvSpPr txBox="1">
            <a:spLocks/>
          </p:cNvSpPr>
          <p:nvPr/>
        </p:nvSpPr>
        <p:spPr>
          <a:xfrm>
            <a:off x="838200" y="2299345"/>
            <a:ext cx="10515600" cy="1630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4800" dirty="0"/>
              <a:t>Agroecological systems for food security, climate mitigation and adaptation  and biodiversity conservation</a:t>
            </a:r>
            <a:endParaRPr lang="en-US" sz="3600" dirty="0"/>
          </a:p>
        </p:txBody>
      </p:sp>
      <p:sp>
        <p:nvSpPr>
          <p:cNvPr id="5" name="Google Shape;55;p15">
            <a:extLst>
              <a:ext uri="{FF2B5EF4-FFF2-40B4-BE49-F238E27FC236}">
                <a16:creationId xmlns:a16="http://schemas.microsoft.com/office/drawing/2014/main" id="{E4AC4621-0BDF-7D41-ACF9-070F821D09F2}"/>
              </a:ext>
            </a:extLst>
          </p:cNvPr>
          <p:cNvSpPr txBox="1">
            <a:spLocks/>
          </p:cNvSpPr>
          <p:nvPr/>
        </p:nvSpPr>
        <p:spPr>
          <a:xfrm>
            <a:off x="1550440" y="4901513"/>
            <a:ext cx="5970400" cy="51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Emile A. Frison, iPES Food</a:t>
            </a:r>
            <a:endParaRPr 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A4DCDD9-3062-4C42-B0D2-AE2EBAF815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317" y="4762031"/>
            <a:ext cx="3833309" cy="144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3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237E9E-7E3E-3040-AA7A-BA724B720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935" y="737270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/>
              <a:t>20th </a:t>
            </a:r>
            <a:r>
              <a:rPr lang="fr-FR" dirty="0" err="1"/>
              <a:t>century</a:t>
            </a:r>
            <a:r>
              <a:rPr lang="fr-FR" dirty="0"/>
              <a:t> agriculture </a:t>
            </a:r>
            <a:r>
              <a:rPr lang="fr-FR" dirty="0" err="1"/>
              <a:t>works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nature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390A25-5BCC-EB4E-A01D-4D5E3EB48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722" y="2003110"/>
            <a:ext cx="7543801" cy="447404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FR" dirty="0" err="1"/>
              <a:t>Industrial</a:t>
            </a:r>
            <a:r>
              <a:rPr lang="fr-FR" dirty="0"/>
              <a:t>/</a:t>
            </a:r>
            <a:r>
              <a:rPr lang="fr-FR" dirty="0" err="1"/>
              <a:t>conventional</a:t>
            </a:r>
            <a:r>
              <a:rPr lang="fr-FR" dirty="0"/>
              <a:t> agriculture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based</a:t>
            </a:r>
            <a:r>
              <a:rPr lang="fr-FR" dirty="0"/>
              <a:t> on: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 </a:t>
            </a:r>
            <a:r>
              <a:rPr lang="fr-FR" dirty="0" err="1"/>
              <a:t>Uniformity</a:t>
            </a:r>
            <a:r>
              <a:rPr lang="fr-FR" dirty="0"/>
              <a:t>/simplification</a:t>
            </a:r>
          </a:p>
          <a:p>
            <a:pPr>
              <a:buFont typeface="Wingdings" pitchFamily="2" charset="2"/>
              <a:buChar char="§"/>
            </a:pPr>
            <a:r>
              <a:rPr lang="fr-FR" dirty="0"/>
              <a:t>Economies of </a:t>
            </a:r>
            <a:r>
              <a:rPr lang="fr-FR" dirty="0" err="1"/>
              <a:t>scale</a:t>
            </a:r>
            <a:r>
              <a:rPr lang="fr-FR" dirty="0"/>
              <a:t>/</a:t>
            </a:r>
            <a:r>
              <a:rPr lang="fr-FR" dirty="0" err="1"/>
              <a:t>specialisation</a:t>
            </a:r>
            <a:endParaRPr lang="fr-FR" dirty="0"/>
          </a:p>
          <a:p>
            <a:pPr>
              <a:buFont typeface="Wingdings" pitchFamily="2" charset="2"/>
              <a:buChar char="§"/>
            </a:pPr>
            <a:r>
              <a:rPr lang="fr-FR" dirty="0"/>
              <a:t> </a:t>
            </a:r>
            <a:r>
              <a:rPr lang="fr-FR" dirty="0" err="1"/>
              <a:t>Chemistry</a:t>
            </a:r>
            <a:r>
              <a:rPr lang="fr-FR" dirty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fr-FR" dirty="0"/>
              <a:t> </a:t>
            </a:r>
            <a:r>
              <a:rPr lang="fr-FR" dirty="0" err="1"/>
              <a:t>Feeding</a:t>
            </a:r>
            <a:r>
              <a:rPr lang="fr-FR" dirty="0"/>
              <a:t> plants </a:t>
            </a:r>
            <a:r>
              <a:rPr lang="fr-FR" dirty="0" err="1"/>
              <a:t>directly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fertilizers</a:t>
            </a:r>
            <a:endParaRPr lang="fr-FR" dirty="0"/>
          </a:p>
          <a:p>
            <a:pPr lvl="1">
              <a:buFont typeface="Wingdings" pitchFamily="2" charset="2"/>
              <a:buChar char="§"/>
            </a:pPr>
            <a:r>
              <a:rPr lang="fr-FR" dirty="0"/>
              <a:t> </a:t>
            </a:r>
            <a:r>
              <a:rPr lang="fr-FR" dirty="0" err="1"/>
              <a:t>Protecting</a:t>
            </a:r>
            <a:r>
              <a:rPr lang="fr-FR" dirty="0"/>
              <a:t> plants </a:t>
            </a:r>
            <a:r>
              <a:rPr lang="fr-FR" dirty="0" err="1"/>
              <a:t>with</a:t>
            </a:r>
            <a:r>
              <a:rPr lang="fr-FR" dirty="0"/>
              <a:t> pesticides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dirty="0"/>
              <a:t>→ Land </a:t>
            </a:r>
            <a:r>
              <a:rPr lang="fr-FR" dirty="0" err="1"/>
              <a:t>degradation</a:t>
            </a:r>
            <a:r>
              <a:rPr lang="fr-FR" dirty="0"/>
              <a:t>: </a:t>
            </a:r>
            <a:r>
              <a:rPr lang="fr-FR" dirty="0" err="1"/>
              <a:t>loss</a:t>
            </a:r>
            <a:r>
              <a:rPr lang="fr-FR" dirty="0"/>
              <a:t> of </a:t>
            </a:r>
            <a:r>
              <a:rPr lang="fr-FR" dirty="0" err="1"/>
              <a:t>carbon</a:t>
            </a:r>
            <a:r>
              <a:rPr lang="fr-FR" dirty="0"/>
              <a:t> in </a:t>
            </a:r>
            <a:r>
              <a:rPr lang="fr-FR" dirty="0" err="1"/>
              <a:t>soils</a:t>
            </a:r>
            <a:r>
              <a:rPr lang="fr-FR" dirty="0"/>
              <a:t> and </a:t>
            </a:r>
            <a:r>
              <a:rPr lang="fr-FR" dirty="0" err="1"/>
              <a:t>loss</a:t>
            </a:r>
            <a:r>
              <a:rPr lang="fr-FR" dirty="0"/>
              <a:t> of </a:t>
            </a:r>
            <a:r>
              <a:rPr lang="fr-FR" dirty="0" err="1"/>
              <a:t>biodiversity</a:t>
            </a:r>
            <a:r>
              <a:rPr lang="fr-FR" dirty="0"/>
              <a:t> and destruction of life in the </a:t>
            </a:r>
            <a:r>
              <a:rPr lang="fr-FR" dirty="0" err="1"/>
              <a:t>soil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9587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421F9D-F219-0340-8F6C-51F2EA7AA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6000"/>
            <a:ext cx="10515600" cy="1325563"/>
          </a:xfrm>
        </p:spPr>
        <p:txBody>
          <a:bodyPr/>
          <a:lstStyle/>
          <a:p>
            <a:r>
              <a:rPr lang="fr-FR" dirty="0" err="1"/>
              <a:t>Unsustainable</a:t>
            </a:r>
            <a:r>
              <a:rPr lang="fr-FR" dirty="0"/>
              <a:t> </a:t>
            </a:r>
            <a:r>
              <a:rPr lang="fr-FR" dirty="0" err="1"/>
              <a:t>food</a:t>
            </a:r>
            <a:r>
              <a:rPr lang="fr-FR" dirty="0"/>
              <a:t> </a:t>
            </a:r>
            <a:r>
              <a:rPr lang="fr-FR" dirty="0" err="1"/>
              <a:t>systems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535D54-614B-114A-A263-8935C4A70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65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Food systems produce about </a:t>
            </a:r>
            <a:r>
              <a:rPr lang="en-GB" sz="2800" b="1" dirty="0">
                <a:solidFill>
                  <a:schemeClr val="tx2"/>
                </a:solidFill>
              </a:rPr>
              <a:t>1/3 of GHGs with agriculture, forestry &amp; land-use sectors account for nearly a quarter (24%)</a:t>
            </a:r>
            <a:r>
              <a:rPr lang="en-GB" sz="2800" dirty="0"/>
              <a:t>.   In addition: Pollution,, malnutrition, inequity …</a:t>
            </a:r>
          </a:p>
          <a:p>
            <a:pPr marL="0" indent="0">
              <a:buNone/>
            </a:pPr>
            <a:r>
              <a:rPr lang="en-GB" sz="2800" dirty="0"/>
              <a:t>Current </a:t>
            </a:r>
            <a:r>
              <a:rPr lang="en-GB" sz="2800" b="1" dirty="0">
                <a:solidFill>
                  <a:schemeClr val="tx2"/>
                </a:solidFill>
              </a:rPr>
              <a:t>food systems are vulnerable to climate change </a:t>
            </a:r>
            <a:r>
              <a:rPr lang="en-GB" sz="2800" dirty="0"/>
              <a:t>and need to adapt.</a:t>
            </a:r>
          </a:p>
          <a:p>
            <a:pPr marL="0" indent="0">
              <a:buNone/>
            </a:pPr>
            <a:r>
              <a:rPr lang="en-GB" sz="2800" b="1" dirty="0">
                <a:solidFill>
                  <a:schemeClr val="tx2"/>
                </a:solidFill>
              </a:rPr>
              <a:t>Agriculture is responsible for 80% of biodiversity losses</a:t>
            </a:r>
            <a:r>
              <a:rPr lang="en-GB" sz="2800" dirty="0"/>
              <a:t>: simplification of agricultural landscapes and deforestation.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Increasing of food insecurity </a:t>
            </a:r>
            <a:r>
              <a:rPr lang="en-GB" dirty="0"/>
              <a:t>(triple burden of malnutrition)</a:t>
            </a:r>
            <a:endParaRPr lang="en-GB" sz="2800" dirty="0"/>
          </a:p>
          <a:p>
            <a:pPr marL="0" indent="0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63424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563" y="1690688"/>
            <a:ext cx="9144000" cy="484061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0443F92-24D3-1F43-8932-0FA9178246C4}"/>
              </a:ext>
            </a:extLst>
          </p:cNvPr>
          <p:cNvSpPr txBox="1"/>
          <p:nvPr/>
        </p:nvSpPr>
        <p:spPr>
          <a:xfrm>
            <a:off x="970721" y="1896800"/>
            <a:ext cx="381568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IPBES report on land </a:t>
            </a:r>
            <a:r>
              <a:rPr lang="fr-FR" sz="1600" dirty="0" err="1"/>
              <a:t>degradation</a:t>
            </a:r>
            <a:r>
              <a:rPr lang="fr-FR" sz="1600" dirty="0"/>
              <a:t> 2018</a:t>
            </a:r>
          </a:p>
          <a:p>
            <a:r>
              <a:rPr lang="fr-FR" sz="1600" dirty="0"/>
              <a:t>TEEB for Agriculture and Food 2018</a:t>
            </a:r>
          </a:p>
          <a:p>
            <a:r>
              <a:rPr lang="fr-FR" sz="1600" dirty="0"/>
              <a:t>IPBES report on </a:t>
            </a:r>
            <a:r>
              <a:rPr lang="fr-FR" sz="1600" dirty="0" err="1"/>
              <a:t>Biodiversity</a:t>
            </a:r>
            <a:r>
              <a:rPr lang="fr-FR" sz="1600" dirty="0"/>
              <a:t> 2019</a:t>
            </a:r>
          </a:p>
          <a:p>
            <a:r>
              <a:rPr lang="fr-FR" sz="1600" dirty="0"/>
              <a:t>HLPE report on </a:t>
            </a:r>
            <a:r>
              <a:rPr lang="fr-FR" sz="1600" dirty="0" err="1"/>
              <a:t>Agroecology</a:t>
            </a:r>
            <a:r>
              <a:rPr lang="fr-FR" sz="1600" dirty="0"/>
              <a:t> 2019</a:t>
            </a:r>
          </a:p>
          <a:p>
            <a:r>
              <a:rPr lang="fr-FR" sz="1600" dirty="0"/>
              <a:t>IDDRI report on </a:t>
            </a:r>
            <a:r>
              <a:rPr lang="fr-FR" sz="1600" dirty="0" err="1"/>
              <a:t>Agroecology</a:t>
            </a:r>
            <a:r>
              <a:rPr lang="fr-FR" sz="1600" dirty="0"/>
              <a:t> 2019</a:t>
            </a:r>
          </a:p>
          <a:p>
            <a:r>
              <a:rPr lang="fr-FR" sz="1600" b="1" dirty="0"/>
              <a:t>IPCC report on CC &amp; land 2019</a:t>
            </a:r>
          </a:p>
          <a:p>
            <a:r>
              <a:rPr lang="fr-FR" sz="1600" dirty="0"/>
              <a:t>GSDR 2019</a:t>
            </a:r>
          </a:p>
          <a:p>
            <a:r>
              <a:rPr lang="fr-FR" sz="1600" dirty="0"/>
              <a:t>Global </a:t>
            </a:r>
            <a:r>
              <a:rPr lang="fr-FR" sz="1600" dirty="0" err="1"/>
              <a:t>comm</a:t>
            </a:r>
            <a:r>
              <a:rPr lang="fr-FR" sz="1600" dirty="0"/>
              <a:t>. adaptation 2019</a:t>
            </a:r>
          </a:p>
          <a:p>
            <a:r>
              <a:rPr lang="fr-FR" sz="1600" dirty="0"/>
              <a:t>GBO-5 2020</a:t>
            </a:r>
          </a:p>
          <a:p>
            <a:r>
              <a:rPr lang="fr-FR" sz="1600" dirty="0"/>
              <a:t>HLPE 2020 report</a:t>
            </a:r>
          </a:p>
          <a:p>
            <a:r>
              <a:rPr lang="fr-FR" sz="1600" dirty="0"/>
              <a:t>Mission on </a:t>
            </a:r>
            <a:r>
              <a:rPr lang="fr-FR" sz="1600" dirty="0" err="1"/>
              <a:t>soil</a:t>
            </a:r>
            <a:r>
              <a:rPr lang="fr-FR" sz="1600" dirty="0"/>
              <a:t> </a:t>
            </a:r>
            <a:r>
              <a:rPr lang="fr-FR" sz="1600" dirty="0" err="1"/>
              <a:t>health</a:t>
            </a:r>
            <a:r>
              <a:rPr lang="fr-FR" sz="1600" dirty="0"/>
              <a:t> and </a:t>
            </a:r>
            <a:r>
              <a:rPr lang="fr-FR" sz="1600" dirty="0" err="1"/>
              <a:t>food</a:t>
            </a:r>
            <a:endParaRPr lang="fr-FR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E522505-3CCC-4288-9ED6-4953B9B8D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833" y="581981"/>
            <a:ext cx="10515600" cy="1325563"/>
          </a:xfrm>
        </p:spPr>
        <p:txBody>
          <a:bodyPr/>
          <a:lstStyle/>
          <a:p>
            <a:r>
              <a:rPr lang="en-US" altLang="en-US" sz="4000" b="1" dirty="0">
                <a:ea typeface="MS PGothic" charset="-128"/>
              </a:rPr>
              <a:t>We need transformational change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76120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47903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 different paradigm: diversified resilient and sustainable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0722" y="2852800"/>
            <a:ext cx="3542663" cy="3740396"/>
          </a:xfrm>
        </p:spPr>
        <p:txBody>
          <a:bodyPr>
            <a:normAutofit/>
          </a:bodyPr>
          <a:lstStyle/>
          <a:p>
            <a:pPr lvl="1">
              <a:spcAft>
                <a:spcPts val="1600"/>
              </a:spcAft>
            </a:pPr>
            <a:r>
              <a:rPr lang="en-US" sz="2400" dirty="0"/>
              <a:t>Economic</a:t>
            </a:r>
          </a:p>
          <a:p>
            <a:pPr lvl="1">
              <a:spcAft>
                <a:spcPts val="1600"/>
              </a:spcAft>
            </a:pPr>
            <a:r>
              <a:rPr lang="en-US" sz="2400" b="1" dirty="0"/>
              <a:t>Environmental</a:t>
            </a:r>
          </a:p>
          <a:p>
            <a:pPr lvl="1">
              <a:spcAft>
                <a:spcPts val="1600"/>
              </a:spcAft>
            </a:pPr>
            <a:r>
              <a:rPr lang="en-US" sz="2400" b="1" dirty="0"/>
              <a:t>Climate M &amp; A</a:t>
            </a:r>
            <a:endParaRPr lang="en-US" sz="2400" dirty="0"/>
          </a:p>
          <a:p>
            <a:pPr lvl="1">
              <a:spcAft>
                <a:spcPts val="1600"/>
              </a:spcAft>
            </a:pPr>
            <a:r>
              <a:rPr lang="en-US" sz="2400" dirty="0"/>
              <a:t>Health</a:t>
            </a:r>
          </a:p>
          <a:p>
            <a:pPr lvl="1">
              <a:spcAft>
                <a:spcPts val="1600"/>
              </a:spcAft>
            </a:pPr>
            <a:r>
              <a:rPr lang="en-US" sz="2400" dirty="0"/>
              <a:t>Social</a:t>
            </a:r>
          </a:p>
          <a:p>
            <a:pPr lvl="1">
              <a:spcAft>
                <a:spcPts val="1600"/>
              </a:spcAft>
            </a:pPr>
            <a:r>
              <a:rPr lang="en-US" sz="2400" dirty="0"/>
              <a:t>Cultural objectives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F2D6F14-F163-C24A-8E82-00A831BC774B}"/>
              </a:ext>
            </a:extLst>
          </p:cNvPr>
          <p:cNvGrpSpPr/>
          <p:nvPr/>
        </p:nvGrpSpPr>
        <p:grpSpPr>
          <a:xfrm>
            <a:off x="4602466" y="2671716"/>
            <a:ext cx="6171043" cy="3921480"/>
            <a:chOff x="3078465" y="1407751"/>
            <a:chExt cx="6171043" cy="39214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1782"/>
            <a:stretch/>
          </p:blipFill>
          <p:spPr>
            <a:xfrm>
              <a:off x="3078465" y="1407751"/>
              <a:ext cx="6171043" cy="3921480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4D0FCBC-8BF6-604C-9D6D-DD114E0F4DD9}"/>
                </a:ext>
              </a:extLst>
            </p:cNvPr>
            <p:cNvSpPr txBox="1"/>
            <p:nvPr/>
          </p:nvSpPr>
          <p:spPr>
            <a:xfrm>
              <a:off x="3681046" y="4396153"/>
              <a:ext cx="4876800" cy="83099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DIVERSIFIED</a:t>
              </a:r>
              <a:br>
                <a:rPr lang="fr-FR" sz="2400" dirty="0">
                  <a:solidFill>
                    <a:schemeClr val="bg1"/>
                  </a:solidFill>
                </a:rPr>
              </a:br>
              <a:r>
                <a:rPr lang="fr-FR" sz="2400" dirty="0">
                  <a:solidFill>
                    <a:schemeClr val="bg1"/>
                  </a:solidFill>
                </a:rPr>
                <a:t>AGROECOLOGICAL SYTEMS</a:t>
              </a:r>
              <a:endParaRPr lang="fr-FR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A705DA34-C4A3-1243-B81F-19F3B2F08F2D}"/>
              </a:ext>
            </a:extLst>
          </p:cNvPr>
          <p:cNvSpPr/>
          <p:nvPr/>
        </p:nvSpPr>
        <p:spPr>
          <a:xfrm>
            <a:off x="970722" y="2123450"/>
            <a:ext cx="10418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A holistic, integrated approach to simultaneously reach: </a:t>
            </a:r>
          </a:p>
        </p:txBody>
      </p:sp>
    </p:spTree>
    <p:extLst>
      <p:ext uri="{BB962C8B-B14F-4D97-AF65-F5344CB8AC3E}">
        <p14:creationId xmlns:p14="http://schemas.microsoft.com/office/powerpoint/2010/main" val="285926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0F4E7C-3348-7141-BC2F-9557BEFC8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978" y="681794"/>
            <a:ext cx="8112370" cy="987084"/>
          </a:xfrm>
        </p:spPr>
        <p:txBody>
          <a:bodyPr>
            <a:normAutofit/>
          </a:bodyPr>
          <a:lstStyle/>
          <a:p>
            <a:r>
              <a:rPr lang="fr-FR" dirty="0"/>
              <a:t>A </a:t>
            </a:r>
            <a:r>
              <a:rPr lang="fr-FR" dirty="0" err="1"/>
              <a:t>different</a:t>
            </a:r>
            <a:r>
              <a:rPr lang="fr-FR" dirty="0"/>
              <a:t> </a:t>
            </a:r>
            <a:r>
              <a:rPr lang="fr-FR" dirty="0" err="1"/>
              <a:t>paradigm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89BC53C-320B-D646-80A9-557C87B6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978" y="1778190"/>
            <a:ext cx="10343662" cy="5026558"/>
          </a:xfrm>
        </p:spPr>
        <p:txBody>
          <a:bodyPr>
            <a:normAutofit/>
          </a:bodyPr>
          <a:lstStyle/>
          <a:p>
            <a:r>
              <a:rPr lang="en-GB" dirty="0"/>
              <a:t>It is not about promoting a set of agricultural practices, or innovations among others such as climate smart agriculture, nutrition sensitive agriculture, precision agriculture, sustainable intensification …</a:t>
            </a:r>
          </a:p>
          <a:p>
            <a:r>
              <a:rPr lang="en-GB" dirty="0"/>
              <a:t>Diversified agroecological systems are knowledge intensive and </a:t>
            </a:r>
            <a:r>
              <a:rPr lang="en-GB" b="1" dirty="0">
                <a:solidFill>
                  <a:schemeClr val="accent5"/>
                </a:solidFill>
              </a:rPr>
              <a:t>take the best of all innovations </a:t>
            </a:r>
            <a:r>
              <a:rPr lang="en-GB" dirty="0"/>
              <a:t>that are compatible with the 13 principles of agroecology, combined with traditional and farmer knowledge through co-innovation to develop locally adapted sustainable solutions</a:t>
            </a:r>
          </a:p>
          <a:p>
            <a:r>
              <a:rPr lang="en-GB" dirty="0"/>
              <a:t>It is also about changing social relations, empowering farmers, adding value locally and privileging short value chains that link consumers and producers</a:t>
            </a:r>
          </a:p>
        </p:txBody>
      </p:sp>
    </p:spTree>
    <p:extLst>
      <p:ext uri="{BB962C8B-B14F-4D97-AF65-F5344CB8AC3E}">
        <p14:creationId xmlns:p14="http://schemas.microsoft.com/office/powerpoint/2010/main" val="371485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960" y="289820"/>
            <a:ext cx="5532562" cy="1342765"/>
          </a:xfrm>
        </p:spPr>
        <p:txBody>
          <a:bodyPr anchor="b">
            <a:noAutofit/>
          </a:bodyPr>
          <a:lstStyle/>
          <a:p>
            <a:r>
              <a:rPr lang="en-US" altLang="en-US" sz="3200" dirty="0"/>
              <a:t>Environmental/climate outcomes of diversified agroecological systems</a:t>
            </a:r>
            <a:endParaRPr lang="en-US" sz="32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E9B63C-F5EC-3840-9A7B-8F1D64C7A8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143" r="15322" b="1"/>
          <a:stretch/>
        </p:blipFill>
        <p:spPr>
          <a:xfrm>
            <a:off x="-46383" y="-46383"/>
            <a:ext cx="6142383" cy="696401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94650C-0D78-4591-BCEF-8CBAF9342EC6}"/>
              </a:ext>
            </a:extLst>
          </p:cNvPr>
          <p:cNvSpPr txBox="1"/>
          <p:nvPr/>
        </p:nvSpPr>
        <p:spPr>
          <a:xfrm>
            <a:off x="6410960" y="1985356"/>
            <a:ext cx="54559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Diversity provides </a:t>
            </a:r>
            <a:r>
              <a:rPr lang="en-GB" sz="2400" b="1" dirty="0">
                <a:solidFill>
                  <a:srgbClr val="0070C0"/>
                </a:solidFill>
              </a:rPr>
              <a:t>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Keep/</a:t>
            </a:r>
            <a:r>
              <a:rPr lang="en-US" altLang="en-US" sz="2400" b="1" dirty="0">
                <a:solidFill>
                  <a:schemeClr val="accent5"/>
                </a:solidFill>
              </a:rPr>
              <a:t>put carbon in the soil</a:t>
            </a:r>
            <a:r>
              <a:rPr lang="en-US" altLang="en-US" sz="2400" dirty="0"/>
              <a:t> -  turns agriculture into a solution rather than a problem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rgbClr val="0070C0"/>
                </a:solidFill>
              </a:rPr>
              <a:t>Boost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b="1" dirty="0">
                <a:solidFill>
                  <a:schemeClr val="accent5"/>
                </a:solidFill>
              </a:rPr>
              <a:t>Restore degraded 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Improve ecosystem services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Water and nutrient cycling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Pollination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en-US" sz="2400" dirty="0"/>
              <a:t>Pest and disease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en-US" b="1" dirty="0">
              <a:solidFill>
                <a:schemeClr val="accent5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78381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8026DB-16E8-114E-B602-694306F5B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5440" y="1513841"/>
            <a:ext cx="5048457" cy="46743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sz="3400" i="1" dirty="0">
                <a:ea typeface="ＭＳ Ｐゴシック" panose="020B0600070205080204" pitchFamily="34" charset="-128"/>
              </a:rPr>
              <a:t>IPPC: “Biological approaches to carbon capture are the most promising prospects  for negative emissions”</a:t>
            </a:r>
          </a:p>
          <a:p>
            <a:pPr marL="457200" indent="-457200">
              <a:buFontTx/>
              <a:buChar char="•"/>
            </a:pPr>
            <a:r>
              <a:rPr lang="en-US" altLang="en-US" sz="3300" i="0" dirty="0">
                <a:ea typeface="ＭＳ Ｐゴシック" panose="020B0600070205080204" pitchFamily="34" charset="-128"/>
              </a:rPr>
              <a:t>Protect current forests</a:t>
            </a:r>
          </a:p>
          <a:p>
            <a:pPr marL="457200" indent="-457200">
              <a:buFontTx/>
              <a:buChar char="•"/>
            </a:pPr>
            <a:r>
              <a:rPr lang="en-US" altLang="en-US" sz="3300" i="0" dirty="0">
                <a:ea typeface="ＭＳ Ｐゴシック" panose="020B0600070205080204" pitchFamily="34" charset="-128"/>
              </a:rPr>
              <a:t>Restore degraded lands </a:t>
            </a:r>
          </a:p>
          <a:p>
            <a:pPr marL="457200" indent="-457200">
              <a:buFontTx/>
              <a:buChar char="•"/>
            </a:pPr>
            <a:r>
              <a:rPr lang="en-US" altLang="en-US" sz="3300" i="0" dirty="0">
                <a:ea typeface="ＭＳ Ｐゴシック" panose="020B0600070205080204" pitchFamily="34" charset="-128"/>
              </a:rPr>
              <a:t>Increase tree cover on agricultural lands through agroforestry </a:t>
            </a:r>
          </a:p>
          <a:p>
            <a:pPr marL="457200" indent="-457200">
              <a:buFontTx/>
              <a:buChar char="•"/>
            </a:pPr>
            <a:r>
              <a:rPr lang="en-US" altLang="en-US" sz="3300" i="0" dirty="0">
                <a:ea typeface="ＭＳ Ｐゴシック" panose="020B0600070205080204" pitchFamily="34" charset="-128"/>
              </a:rPr>
              <a:t>Increase the biomass production of pasturelands</a:t>
            </a:r>
          </a:p>
          <a:p>
            <a:pPr marL="0" indent="0" algn="ctr">
              <a:buNone/>
            </a:pPr>
            <a:r>
              <a:rPr lang="en-US" altLang="en-US" sz="3400" i="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→    </a:t>
            </a:r>
            <a:r>
              <a:rPr lang="en-US" altLang="en-US" sz="3400" b="1" i="0" dirty="0">
                <a:solidFill>
                  <a:schemeClr val="accent5"/>
                </a:solidFill>
                <a:ea typeface="ＭＳ Ｐゴシック" panose="020B0600070205080204" pitchFamily="34" charset="-128"/>
              </a:rPr>
              <a:t>This can be achieved through agroecology</a:t>
            </a:r>
          </a:p>
          <a:p>
            <a:pPr marL="0" indent="0" algn="ctr">
              <a:buNone/>
            </a:pPr>
            <a:endParaRPr lang="en-US" altLang="en-US" sz="3400" b="1" i="0" dirty="0">
              <a:solidFill>
                <a:schemeClr val="accent5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fr-BE" sz="3600" dirty="0" err="1"/>
              <a:t>Agroecology</a:t>
            </a:r>
            <a:r>
              <a:rPr lang="fr-BE" sz="3600" dirty="0"/>
              <a:t> (</a:t>
            </a:r>
            <a:r>
              <a:rPr lang="fr-BE" sz="3600" dirty="0" err="1"/>
              <a:t>including</a:t>
            </a:r>
            <a:r>
              <a:rPr lang="fr-BE" sz="3600" dirty="0"/>
              <a:t> </a:t>
            </a:r>
            <a:r>
              <a:rPr lang="fr-BE" sz="3600" dirty="0" err="1"/>
              <a:t>agroforestry</a:t>
            </a:r>
            <a:r>
              <a:rPr lang="fr-BE" sz="3600" dirty="0"/>
              <a:t>) </a:t>
            </a:r>
            <a:r>
              <a:rPr lang="fr-BE" sz="3600" dirty="0" err="1"/>
              <a:t>could</a:t>
            </a:r>
            <a:r>
              <a:rPr lang="fr-BE" sz="3600" dirty="0"/>
              <a:t> more </a:t>
            </a:r>
            <a:r>
              <a:rPr lang="fr-BE" sz="3600" dirty="0" err="1"/>
              <a:t>than</a:t>
            </a:r>
            <a:r>
              <a:rPr lang="fr-BE" sz="3600" dirty="0"/>
              <a:t> offset agricultural GHG </a:t>
            </a:r>
            <a:r>
              <a:rPr lang="fr-BE" sz="3600" dirty="0" err="1"/>
              <a:t>emissions</a:t>
            </a:r>
            <a:endParaRPr lang="fr-BE" sz="3600" dirty="0"/>
          </a:p>
          <a:p>
            <a:pPr marL="0" indent="0">
              <a:buNone/>
            </a:pPr>
            <a:endParaRPr lang="en-US" altLang="en-US" sz="3400" b="1" i="0" dirty="0">
              <a:solidFill>
                <a:schemeClr val="accent5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63A3BD-876B-9F42-83E3-8BF9CE06C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dirty="0" err="1"/>
              <a:t>Agroecology</a:t>
            </a:r>
            <a:r>
              <a:rPr lang="fr-FR" sz="3600" dirty="0"/>
              <a:t> for </a:t>
            </a:r>
            <a:r>
              <a:rPr lang="fr-FR" sz="3600" dirty="0" err="1"/>
              <a:t>climate</a:t>
            </a:r>
            <a:r>
              <a:rPr lang="fr-FR" sz="3600" dirty="0"/>
              <a:t> mitigation</a:t>
            </a:r>
          </a:p>
        </p:txBody>
      </p:sp>
      <p:pic>
        <p:nvPicPr>
          <p:cNvPr id="6" name="Picture Placeholder 5" descr="A person working in a plantation&#10;&#10;Description automatically generated with low confidence">
            <a:extLst>
              <a:ext uri="{FF2B5EF4-FFF2-40B4-BE49-F238E27FC236}">
                <a16:creationId xmlns:a16="http://schemas.microsoft.com/office/drawing/2014/main" id="{E4F6B429-6D99-4693-A575-365CCE2D0E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697" r="20697"/>
          <a:stretch/>
        </p:blipFill>
        <p:spPr/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E1E0AF-3E8A-425D-8E5F-319393E3C013}"/>
              </a:ext>
            </a:extLst>
          </p:cNvPr>
          <p:cNvSpPr txBox="1"/>
          <p:nvPr/>
        </p:nvSpPr>
        <p:spPr>
          <a:xfrm>
            <a:off x="-59635" y="6924261"/>
            <a:ext cx="61556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900">
                <a:hlinkClick r:id="rId4" tooltip="http://ccafs.cgiar.org/blog/getting-climate-smart-talk-top-agenda"/>
              </a:rPr>
              <a:t>This Photo</a:t>
            </a:r>
            <a:r>
              <a:rPr lang="en-BE" sz="900"/>
              <a:t> by Unknown Author is licensed under </a:t>
            </a:r>
            <a:r>
              <a:rPr lang="en-BE" sz="900">
                <a:hlinkClick r:id="rId5" tooltip="https://creativecommons.org/licenses/by-nc/3.0/"/>
              </a:rPr>
              <a:t>CC BY-NC</a:t>
            </a:r>
            <a:endParaRPr lang="en-BE" sz="900"/>
          </a:p>
        </p:txBody>
      </p:sp>
    </p:spTree>
    <p:extLst>
      <p:ext uri="{BB962C8B-B14F-4D97-AF65-F5344CB8AC3E}">
        <p14:creationId xmlns:p14="http://schemas.microsoft.com/office/powerpoint/2010/main" val="630703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92639FEB808B44A6E17CB471A4FF5D" ma:contentTypeVersion="12" ma:contentTypeDescription="Create a new document." ma:contentTypeScope="" ma:versionID="20fd653594f24783e809cfb423b0bfd8">
  <xsd:schema xmlns:xsd="http://www.w3.org/2001/XMLSchema" xmlns:xs="http://www.w3.org/2001/XMLSchema" xmlns:p="http://schemas.microsoft.com/office/2006/metadata/properties" xmlns:ns2="b194aedd-ff49-45f7-87dd-5c844ff5d3f3" xmlns:ns3="5143f1b2-a864-4c0c-b09a-1d9e375137bd" targetNamespace="http://schemas.microsoft.com/office/2006/metadata/properties" ma:root="true" ma:fieldsID="979c74ef7939ed853b2837c487bd213b" ns2:_="" ns3:_="">
    <xsd:import namespace="b194aedd-ff49-45f7-87dd-5c844ff5d3f3"/>
    <xsd:import namespace="5143f1b2-a864-4c0c-b09a-1d9e375137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94aedd-ff49-45f7-87dd-5c844ff5d3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43f1b2-a864-4c0c-b09a-1d9e375137b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995E3F-AD08-46E5-9DA8-3D574AD11B22}"/>
</file>

<file path=customXml/itemProps2.xml><?xml version="1.0" encoding="utf-8"?>
<ds:datastoreItem xmlns:ds="http://schemas.openxmlformats.org/officeDocument/2006/customXml" ds:itemID="{6E765827-C03D-4DBB-B9FC-46163CF04A37}"/>
</file>

<file path=customXml/itemProps3.xml><?xml version="1.0" encoding="utf-8"?>
<ds:datastoreItem xmlns:ds="http://schemas.openxmlformats.org/officeDocument/2006/customXml" ds:itemID="{DC4D113A-E3DF-483B-8BC7-24D4BF709E20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693</Words>
  <Application>Microsoft Macintosh PowerPoint</Application>
  <PresentationFormat>Grand écran</PresentationFormat>
  <Paragraphs>94</Paragraphs>
  <Slides>16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Calibri Light</vt:lpstr>
      <vt:lpstr>Wingdings</vt:lpstr>
      <vt:lpstr>Office Theme</vt:lpstr>
      <vt:lpstr>Agroecology in the 2021-2027 Multi-annual Financial Framework   The importance of agroecology for sustainable agri-food systems and the Green Deal objectives</vt:lpstr>
      <vt:lpstr>Présentation PowerPoint</vt:lpstr>
      <vt:lpstr>20th century agriculture works against nature</vt:lpstr>
      <vt:lpstr>Unsustainable food systems</vt:lpstr>
      <vt:lpstr>We need transformational change</vt:lpstr>
      <vt:lpstr>A different paradigm: diversified resilient and sustainable systems</vt:lpstr>
      <vt:lpstr>A different paradigm</vt:lpstr>
      <vt:lpstr>Environmental/climate outcomes of diversified agroecological systems</vt:lpstr>
      <vt:lpstr>Agroecology for climate mitigation</vt:lpstr>
      <vt:lpstr>Présentation PowerPoint</vt:lpstr>
      <vt:lpstr>Transformation at scale</vt:lpstr>
      <vt:lpstr>Supporting the transition</vt:lpstr>
      <vt:lpstr>The transition is already underway…</vt:lpstr>
      <vt:lpstr>Coalition on agroecology</vt:lpstr>
      <vt:lpstr>Different pathways, common goal</vt:lpstr>
      <vt:lpstr>Présentation PowerPoint</vt:lpstr>
    </vt:vector>
  </TitlesOfParts>
  <Company>European Commission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Agroecology in the 2021-2027 Multi-annual Financial Framework The importance of agroecology for sustainable agri-food systems and Green Deal objectives.</dc:title>
  <dc:creator>QUENTREC Helene (INTPA)</dc:creator>
  <cp:lastModifiedBy>Emile Frison</cp:lastModifiedBy>
  <cp:revision>11</cp:revision>
  <dcterms:created xsi:type="dcterms:W3CDTF">2021-10-08T09:52:09Z</dcterms:created>
  <dcterms:modified xsi:type="dcterms:W3CDTF">2021-10-30T10:04:04Z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0x0101006E92639FEB808B44A6E17CB471A4FF5D</vt:lpwstr>
  </property>
</Properties>
</file>