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4030" r:id="rId7"/>
    <p:sldId id="4027" r:id="rId8"/>
    <p:sldId id="958" r:id="rId9"/>
    <p:sldId id="299" r:id="rId10"/>
    <p:sldId id="4022" r:id="rId11"/>
    <p:sldId id="291" r:id="rId12"/>
    <p:sldId id="966" r:id="rId13"/>
    <p:sldId id="374" r:id="rId14"/>
    <p:sldId id="4035" r:id="rId15"/>
    <p:sldId id="4028" r:id="rId16"/>
    <p:sldId id="331" r:id="rId17"/>
    <p:sldId id="4032" r:id="rId18"/>
    <p:sldId id="314" r:id="rId19"/>
    <p:sldId id="40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0FAF7-46C5-478E-9FAE-BAA25B1FB7E1}" v="288" dt="2021-11-13T16:52:20.861"/>
    <p1510:client id="{586FAB4D-FF13-429F-878C-AFA1B8850283}" v="5" dt="2021-11-13T16:16:06.971"/>
    <p1510:client id="{E3E36642-EA5D-4396-BB8E-70C78B0CBCDB}" v="17" dt="2021-11-13T16:18:34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24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.paliotta91" userId="S::isabel.paliotta91_gmail.com#ext#@gfa365.onmicrosoft.com::6fe92d54-7c29-48db-8cd1-f2827087c545" providerId="AD" clId="Web-{E3E36642-EA5D-4396-BB8E-70C78B0CBCDB}"/>
    <pc:docChg chg="modSld">
      <pc:chgData name="isabel.paliotta91" userId="S::isabel.paliotta91_gmail.com#ext#@gfa365.onmicrosoft.com::6fe92d54-7c29-48db-8cd1-f2827087c545" providerId="AD" clId="Web-{E3E36642-EA5D-4396-BB8E-70C78B0CBCDB}" dt="2021-11-13T16:18:34.483" v="14" actId="20577"/>
      <pc:docMkLst>
        <pc:docMk/>
      </pc:docMkLst>
      <pc:sldChg chg="modSp">
        <pc:chgData name="isabel.paliotta91" userId="S::isabel.paliotta91_gmail.com#ext#@gfa365.onmicrosoft.com::6fe92d54-7c29-48db-8cd1-f2827087c545" providerId="AD" clId="Web-{E3E36642-EA5D-4396-BB8E-70C78B0CBCDB}" dt="2021-11-13T16:18:14.201" v="13" actId="20577"/>
        <pc:sldMkLst>
          <pc:docMk/>
          <pc:sldMk cId="1692764931" sldId="256"/>
        </pc:sldMkLst>
        <pc:spChg chg="mod">
          <ac:chgData name="isabel.paliotta91" userId="S::isabel.paliotta91_gmail.com#ext#@gfa365.onmicrosoft.com::6fe92d54-7c29-48db-8cd1-f2827087c545" providerId="AD" clId="Web-{E3E36642-EA5D-4396-BB8E-70C78B0CBCDB}" dt="2021-11-13T16:18:14.201" v="13" actId="20577"/>
          <ac:spMkLst>
            <pc:docMk/>
            <pc:sldMk cId="1692764931" sldId="256"/>
            <ac:spMk id="2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E3E36642-EA5D-4396-BB8E-70C78B0CBCDB}" dt="2021-11-13T16:17:32.137" v="4" actId="20577"/>
          <ac:spMkLst>
            <pc:docMk/>
            <pc:sldMk cId="1692764931" sldId="256"/>
            <ac:spMk id="3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E3E36642-EA5D-4396-BB8E-70C78B0CBCDB}" dt="2021-11-13T16:18:34.483" v="14" actId="20577"/>
        <pc:sldMkLst>
          <pc:docMk/>
          <pc:sldMk cId="3624463805" sldId="257"/>
        </pc:sldMkLst>
        <pc:spChg chg="mod">
          <ac:chgData name="isabel.paliotta91" userId="S::isabel.paliotta91_gmail.com#ext#@gfa365.onmicrosoft.com::6fe92d54-7c29-48db-8cd1-f2827087c545" providerId="AD" clId="Web-{E3E36642-EA5D-4396-BB8E-70C78B0CBCDB}" dt="2021-11-13T16:18:34.483" v="14" actId="20577"/>
          <ac:spMkLst>
            <pc:docMk/>
            <pc:sldMk cId="3624463805" sldId="257"/>
            <ac:spMk id="4" creationId="{188AA36B-EA23-104F-94C8-296980D2855C}"/>
          </ac:spMkLst>
        </pc:spChg>
      </pc:sldChg>
    </pc:docChg>
  </pc:docChgLst>
  <pc:docChgLst>
    <pc:chgData name="isabel.paliotta91" userId="S::isabel.paliotta91_gmail.com#ext#@gfa365.onmicrosoft.com::6fe92d54-7c29-48db-8cd1-f2827087c545" providerId="AD" clId="Web-{586FAB4D-FF13-429F-878C-AFA1B8850283}"/>
    <pc:docChg chg="modSld">
      <pc:chgData name="isabel.paliotta91" userId="S::isabel.paliotta91_gmail.com#ext#@gfa365.onmicrosoft.com::6fe92d54-7c29-48db-8cd1-f2827087c545" providerId="AD" clId="Web-{586FAB4D-FF13-429F-878C-AFA1B8850283}" dt="2021-11-13T16:16:06.971" v="4" actId="20577"/>
      <pc:docMkLst>
        <pc:docMk/>
      </pc:docMkLst>
      <pc:sldChg chg="modSp">
        <pc:chgData name="isabel.paliotta91" userId="S::isabel.paliotta91_gmail.com#ext#@gfa365.onmicrosoft.com::6fe92d54-7c29-48db-8cd1-f2827087c545" providerId="AD" clId="Web-{586FAB4D-FF13-429F-878C-AFA1B8850283}" dt="2021-11-13T16:16:06.971" v="4" actId="20577"/>
        <pc:sldMkLst>
          <pc:docMk/>
          <pc:sldMk cId="1692764931" sldId="256"/>
        </pc:sldMkLst>
        <pc:spChg chg="mod">
          <ac:chgData name="isabel.paliotta91" userId="S::isabel.paliotta91_gmail.com#ext#@gfa365.onmicrosoft.com::6fe92d54-7c29-48db-8cd1-f2827087c545" providerId="AD" clId="Web-{586FAB4D-FF13-429F-878C-AFA1B8850283}" dt="2021-11-13T16:16:06.971" v="4" actId="20577"/>
          <ac:spMkLst>
            <pc:docMk/>
            <pc:sldMk cId="1692764931" sldId="256"/>
            <ac:spMk id="2" creationId="{00000000-0000-0000-0000-000000000000}"/>
          </ac:spMkLst>
        </pc:spChg>
      </pc:sldChg>
    </pc:docChg>
  </pc:docChgLst>
  <pc:docChgLst>
    <pc:chgData name="isabel.paliotta91" userId="S::isabel.paliotta91_gmail.com#ext#@gfa365.onmicrosoft.com::6fe92d54-7c29-48db-8cd1-f2827087c545" providerId="AD" clId="Web-{01E0FAF7-46C5-478E-9FAE-BAA25B1FB7E1}"/>
    <pc:docChg chg="modSld">
      <pc:chgData name="isabel.paliotta91" userId="S::isabel.paliotta91_gmail.com#ext#@gfa365.onmicrosoft.com::6fe92d54-7c29-48db-8cd1-f2827087c545" providerId="AD" clId="Web-{01E0FAF7-46C5-478E-9FAE-BAA25B1FB7E1}" dt="2021-11-13T16:52:20.861" v="225" actId="20577"/>
      <pc:docMkLst>
        <pc:docMk/>
      </pc:docMkLst>
      <pc:sldChg chg="modSp">
        <pc:chgData name="isabel.paliotta91" userId="S::isabel.paliotta91_gmail.com#ext#@gfa365.onmicrosoft.com::6fe92d54-7c29-48db-8cd1-f2827087c545" providerId="AD" clId="Web-{01E0FAF7-46C5-478E-9FAE-BAA25B1FB7E1}" dt="2021-11-13T16:38:56.309" v="131" actId="20577"/>
        <pc:sldMkLst>
          <pc:docMk/>
          <pc:sldMk cId="2578381843" sldId="291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34:32.862" v="112" actId="20577"/>
          <ac:spMkLst>
            <pc:docMk/>
            <pc:sldMk cId="2578381843" sldId="291"/>
            <ac:spMk id="2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38:56.309" v="131" actId="20577"/>
          <ac:spMkLst>
            <pc:docMk/>
            <pc:sldMk cId="2578381843" sldId="291"/>
            <ac:spMk id="6" creationId="{9694650C-0D78-4591-BCEF-8CBAF9342EC6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40:14.889" v="159" actId="20577"/>
        <pc:sldMkLst>
          <pc:docMk/>
          <pc:sldMk cId="2859262706" sldId="299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28:21.479" v="60" actId="20577"/>
          <ac:spMkLst>
            <pc:docMk/>
            <pc:sldMk cId="2859262706" sldId="299"/>
            <ac:spMk id="2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40:14.889" v="159" actId="20577"/>
          <ac:spMkLst>
            <pc:docMk/>
            <pc:sldMk cId="2859262706" sldId="299"/>
            <ac:spMk id="3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28:45.527" v="61" actId="20577"/>
          <ac:spMkLst>
            <pc:docMk/>
            <pc:sldMk cId="2859262706" sldId="299"/>
            <ac:spMk id="6" creationId="{A705DA34-C4A3-1243-B81F-19F3B2F08F2D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51:53.954" v="217" actId="20577"/>
        <pc:sldMkLst>
          <pc:docMk/>
          <pc:sldMk cId="1857599611" sldId="314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51:53.954" v="217" actId="20577"/>
          <ac:spMkLst>
            <pc:docMk/>
            <pc:sldMk cId="1857599611" sldId="314"/>
            <ac:spMk id="3" creationId="{E5C1DF8F-26F4-074C-9562-2A4BFC3E7FEF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51:22.782" v="212" actId="20577"/>
          <ac:spMkLst>
            <pc:docMk/>
            <pc:sldMk cId="1857599611" sldId="314"/>
            <ac:spMk id="11" creationId="{01998D15-7184-4717-9F36-5D9A44F2911B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49:10.731" v="199" actId="20577"/>
        <pc:sldMkLst>
          <pc:docMk/>
          <pc:sldMk cId="1747116901" sldId="331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49:10.731" v="199" actId="20577"/>
          <ac:spMkLst>
            <pc:docMk/>
            <pc:sldMk cId="1747116901" sldId="331"/>
            <ac:spMk id="12" creationId="{987231C5-D938-5047-80CB-FF9466D52307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43:58.816" v="178" actId="20577"/>
        <pc:sldMkLst>
          <pc:docMk/>
          <pc:sldMk cId="998950006" sldId="374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43:58.816" v="178" actId="20577"/>
          <ac:spMkLst>
            <pc:docMk/>
            <pc:sldMk cId="998950006" sldId="374"/>
            <ac:spMk id="17409" creationId="{B52BF3F4-AF21-CE42-BADF-F7B3B3C289B3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28:01.510" v="59" actId="20577"/>
        <pc:sldMkLst>
          <pc:docMk/>
          <pc:sldMk cId="976120657" sldId="958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28:01.510" v="59" actId="20577"/>
          <ac:spMkLst>
            <pc:docMk/>
            <pc:sldMk cId="976120657" sldId="958"/>
            <ac:spMk id="3" creationId="{20443F92-24D3-1F43-8932-0FA9178246C4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25:08.298" v="29" actId="20577"/>
          <ac:spMkLst>
            <pc:docMk/>
            <pc:sldMk cId="976120657" sldId="958"/>
            <ac:spMk id="4" creationId="{EE522505-3CCC-4288-9ED6-4953B9B8DCD3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43:29.362" v="175" actId="20577"/>
        <pc:sldMkLst>
          <pc:docMk/>
          <pc:sldMk cId="630703648" sldId="966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39:19.935" v="133" actId="20577"/>
          <ac:spMkLst>
            <pc:docMk/>
            <pc:sldMk cId="630703648" sldId="966"/>
            <ac:spMk id="2" creationId="{6263A3BD-876B-9F42-83E3-8BF9CE06CFA6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43:29.362" v="175" actId="20577"/>
          <ac:spMkLst>
            <pc:docMk/>
            <pc:sldMk cId="630703648" sldId="966"/>
            <ac:spMk id="3" creationId="{E28026DB-16E8-114E-B602-694306F5B558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34:00.783" v="107" actId="20577"/>
        <pc:sldMkLst>
          <pc:docMk/>
          <pc:sldMk cId="3714855590" sldId="4022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31:38.702" v="100" actId="20577"/>
          <ac:spMkLst>
            <pc:docMk/>
            <pc:sldMk cId="3714855590" sldId="4022"/>
            <ac:spMk id="2" creationId="{430F4E7C-3348-7141-BC2F-9557BEFC8021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34:00.783" v="107" actId="20577"/>
          <ac:spMkLst>
            <pc:docMk/>
            <pc:sldMk cId="3714855590" sldId="4022"/>
            <ac:spMk id="3" creationId="{789BC53C-320B-D646-80A9-557C87B61E0F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24:46.688" v="28" actId="20577"/>
        <pc:sldMkLst>
          <pc:docMk/>
          <pc:sldMk cId="2863424816" sldId="4027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22:36.091" v="14" actId="20577"/>
          <ac:spMkLst>
            <pc:docMk/>
            <pc:sldMk cId="2863424816" sldId="4027"/>
            <ac:spMk id="2" creationId="{5C421F9D-F219-0340-8F6C-51F2EA7AA307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24:46.688" v="28" actId="20577"/>
          <ac:spMkLst>
            <pc:docMk/>
            <pc:sldMk cId="2863424816" sldId="4027"/>
            <ac:spMk id="3" creationId="{69535D54-614B-114A-A263-8935C4A70B0F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48:42.403" v="197" actId="20577"/>
        <pc:sldMkLst>
          <pc:docMk/>
          <pc:sldMk cId="2075158181" sldId="4028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47:00.182" v="189" actId="20577"/>
          <ac:spMkLst>
            <pc:docMk/>
            <pc:sldMk cId="2075158181" sldId="4028"/>
            <ac:spMk id="2" creationId="{8467D7F5-F403-144A-9F35-E3D0F732DF9E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48:42.403" v="197" actId="20577"/>
          <ac:spMkLst>
            <pc:docMk/>
            <pc:sldMk cId="2075158181" sldId="4028"/>
            <ac:spMk id="3" creationId="{0646F2D8-4D0C-9544-8226-60E528192E29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21:59.965" v="13" actId="20577"/>
        <pc:sldMkLst>
          <pc:docMk/>
          <pc:sldMk cId="1579587734" sldId="4030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19:46.568" v="1" actId="20577"/>
          <ac:spMkLst>
            <pc:docMk/>
            <pc:sldMk cId="1579587734" sldId="4030"/>
            <ac:spMk id="2" creationId="{1D237E9E-7E3E-3040-AA7A-BA724B720449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21:59.965" v="13" actId="20577"/>
          <ac:spMkLst>
            <pc:docMk/>
            <pc:sldMk cId="1579587734" sldId="4030"/>
            <ac:spMk id="3" creationId="{35390A25-5BCC-EB4E-A01D-4D5E3EB48EBA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51:01.625" v="210" actId="20577"/>
        <pc:sldMkLst>
          <pc:docMk/>
          <pc:sldMk cId="273063591" sldId="4032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49:28.529" v="200" actId="20577"/>
          <ac:spMkLst>
            <pc:docMk/>
            <pc:sldMk cId="273063591" sldId="4032"/>
            <ac:spMk id="2" creationId="{FBA6BD3F-FD7F-9A4D-8A45-20505EBCDF06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51:01.625" v="210" actId="20577"/>
          <ac:spMkLst>
            <pc:docMk/>
            <pc:sldMk cId="273063591" sldId="4032"/>
            <ac:spMk id="3" creationId="{8621A508-9EB6-6746-82F6-FE08D3BB8473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52:20.861" v="225" actId="20577"/>
        <pc:sldMkLst>
          <pc:docMk/>
          <pc:sldMk cId="1104154003" sldId="4033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52:20.861" v="225" actId="20577"/>
          <ac:spMkLst>
            <pc:docMk/>
            <pc:sldMk cId="1104154003" sldId="4033"/>
            <ac:spMk id="10" creationId="{0011F2A9-479E-4A43-B575-802421B6CD3B}"/>
          </ac:spMkLst>
        </pc:spChg>
      </pc:sldChg>
      <pc:sldChg chg="modSp">
        <pc:chgData name="isabel.paliotta91" userId="S::isabel.paliotta91_gmail.com#ext#@gfa365.onmicrosoft.com::6fe92d54-7c29-48db-8cd1-f2827087c545" providerId="AD" clId="Web-{01E0FAF7-46C5-478E-9FAE-BAA25B1FB7E1}" dt="2021-11-13T16:46:45.838" v="188" actId="20577"/>
        <pc:sldMkLst>
          <pc:docMk/>
          <pc:sldMk cId="3682002999" sldId="4035"/>
        </pc:sldMkLst>
        <pc:spChg chg="mod">
          <ac:chgData name="isabel.paliotta91" userId="S::isabel.paliotta91_gmail.com#ext#@gfa365.onmicrosoft.com::6fe92d54-7c29-48db-8cd1-f2827087c545" providerId="AD" clId="Web-{01E0FAF7-46C5-478E-9FAE-BAA25B1FB7E1}" dt="2021-11-13T16:44:14.301" v="179" actId="20577"/>
          <ac:spMkLst>
            <pc:docMk/>
            <pc:sldMk cId="3682002999" sldId="4035"/>
            <ac:spMk id="2" creationId="{1EDA1FF2-9196-4C4B-9DBF-63C33297CF9B}"/>
          </ac:spMkLst>
        </pc:spChg>
        <pc:spChg chg="mod">
          <ac:chgData name="isabel.paliotta91" userId="S::isabel.paliotta91_gmail.com#ext#@gfa365.onmicrosoft.com::6fe92d54-7c29-48db-8cd1-f2827087c545" providerId="AD" clId="Web-{01E0FAF7-46C5-478E-9FAE-BAA25B1FB7E1}" dt="2021-11-13T16:46:45.838" v="188" actId="20577"/>
          <ac:spMkLst>
            <pc:docMk/>
            <pc:sldMk cId="3682002999" sldId="4035"/>
            <ac:spMk id="3" creationId="{E3C79083-7960-1942-9D96-0DC03757C7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387CB-765C-4C43-B4EB-E8B5024A6F49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906A-14CF-D346-8CA0-3C0A8E4E1DF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68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BBE52-458A-4560-805F-35766DF6D2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9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BBE52-458A-4560-805F-35766DF6D2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2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BBE52-458A-4560-805F-35766DF6D2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BBE52-458A-4560-805F-35766DF6D2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9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873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0C2749-689B-A14C-B2A9-19423B7FABA6}"/>
              </a:ext>
            </a:extLst>
          </p:cNvPr>
          <p:cNvSpPr txBox="1">
            <a:spLocks/>
          </p:cNvSpPr>
          <p:nvPr userDrawn="1"/>
        </p:nvSpPr>
        <p:spPr>
          <a:xfrm>
            <a:off x="0" y="-20044"/>
            <a:ext cx="12192000" cy="770337"/>
          </a:xfrm>
          <a:prstGeom prst="rect">
            <a:avLst/>
          </a:prstGeom>
          <a:solidFill>
            <a:srgbClr val="FF9933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	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Webinar INTPA F3 -         Agroecology in the 2021-2027 Multi-annual Financial Framework      </a:t>
            </a:r>
            <a:r>
              <a:rPr lang="en-GB" sz="27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fr-BE" sz="2000" b="1" i="1" dirty="0">
                <a:solidFill>
                  <a:schemeClr val="bg1"/>
                </a:solidFill>
                <a:latin typeface="+mn-lt"/>
              </a:rPr>
              <a:t>						</a:t>
            </a:r>
            <a:fld id="{239E628C-726C-4C54-95A5-7FEC73F14EEC}" type="slidenum">
              <a:rPr lang="en-GB" sz="2000" b="1" smtClean="0"/>
              <a:pPr/>
              <a:t>‹N›</a:t>
            </a:fld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36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2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8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4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7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6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4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2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4205-44AB-4150-8E38-C7723F1717CD}" type="datetimeFigureOut">
              <a:rPr lang="en-GB" smtClean="0"/>
              <a:t>13/11/2021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93829-6E21-459A-B4CE-C0E1017CB5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0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ccafs.cgiar.org/blog/getting-climate-smart-talk-top-agen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07" y="1145512"/>
            <a:ext cx="11357986" cy="3547068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3200" dirty="0" err="1">
                <a:latin typeface="Calibri"/>
                <a:ea typeface="+mj-lt"/>
                <a:cs typeface="+mj-lt"/>
              </a:rPr>
              <a:t>L'agroécologie</a:t>
            </a:r>
            <a:r>
              <a:rPr lang="en-GB" sz="3200" dirty="0">
                <a:latin typeface="Calibri"/>
                <a:ea typeface="+mj-lt"/>
                <a:cs typeface="+mj-lt"/>
              </a:rPr>
              <a:t> dans le Cadre financier </a:t>
            </a:r>
            <a:r>
              <a:rPr lang="en-GB" sz="3200" dirty="0" err="1">
                <a:latin typeface="Calibri"/>
                <a:ea typeface="+mj-lt"/>
                <a:cs typeface="+mj-lt"/>
              </a:rPr>
              <a:t>pluriannuel</a:t>
            </a:r>
            <a:r>
              <a:rPr lang="en-GB" sz="3200" dirty="0">
                <a:latin typeface="Calibri"/>
                <a:ea typeface="+mj-lt"/>
                <a:cs typeface="+mj-lt"/>
              </a:rPr>
              <a:t> 2021-2027</a:t>
            </a:r>
            <a:br>
              <a:rPr lang="en-GB" sz="3200" dirty="0"/>
            </a:br>
            <a:br>
              <a:rPr lang="en-GB" sz="3200" dirty="0"/>
            </a:br>
            <a:br>
              <a:rPr lang="en-GB" b="1" i="1" dirty="0"/>
            </a:br>
            <a:r>
              <a:rPr lang="en-GB" b="1" i="1" dirty="0" err="1">
                <a:latin typeface="Calibri"/>
                <a:ea typeface="+mj-lt"/>
                <a:cs typeface="+mj-lt"/>
              </a:rPr>
              <a:t>L'importance</a:t>
            </a:r>
            <a:r>
              <a:rPr lang="en-GB" b="1" i="1" dirty="0">
                <a:latin typeface="Calibri"/>
                <a:ea typeface="+mj-lt"/>
                <a:cs typeface="+mj-lt"/>
              </a:rPr>
              <a:t> de </a:t>
            </a:r>
            <a:r>
              <a:rPr lang="en-GB" b="1" i="1" dirty="0" err="1">
                <a:latin typeface="Calibri"/>
                <a:ea typeface="+mj-lt"/>
                <a:cs typeface="+mj-lt"/>
              </a:rPr>
              <a:t>l'agroécologie</a:t>
            </a:r>
            <a:r>
              <a:rPr lang="en-GB" b="1" i="1" dirty="0">
                <a:latin typeface="Calibri"/>
                <a:ea typeface="+mj-lt"/>
                <a:cs typeface="+mj-lt"/>
              </a:rPr>
              <a:t> pour les </a:t>
            </a:r>
            <a:r>
              <a:rPr lang="en-GB" b="1" i="1" dirty="0" err="1">
                <a:latin typeface="Calibri"/>
                <a:ea typeface="+mj-lt"/>
                <a:cs typeface="+mj-lt"/>
              </a:rPr>
              <a:t>systèmes</a:t>
            </a:r>
            <a:r>
              <a:rPr lang="en-GB" b="1" i="1" dirty="0">
                <a:latin typeface="Calibri"/>
                <a:ea typeface="+mj-lt"/>
                <a:cs typeface="+mj-lt"/>
              </a:rPr>
              <a:t> </a:t>
            </a:r>
            <a:r>
              <a:rPr lang="en-GB" b="1" i="1" dirty="0" err="1">
                <a:latin typeface="Calibri"/>
                <a:ea typeface="+mj-lt"/>
                <a:cs typeface="+mj-lt"/>
              </a:rPr>
              <a:t>agroalimentaires</a:t>
            </a:r>
            <a:r>
              <a:rPr lang="en-GB" b="1" i="1" dirty="0">
                <a:latin typeface="Calibri"/>
                <a:ea typeface="+mj-lt"/>
                <a:cs typeface="+mj-lt"/>
              </a:rPr>
              <a:t> durables et les </a:t>
            </a:r>
            <a:r>
              <a:rPr lang="en-GB" b="1" i="1" dirty="0" err="1">
                <a:latin typeface="Calibri"/>
                <a:ea typeface="+mj-lt"/>
                <a:cs typeface="+mj-lt"/>
              </a:rPr>
              <a:t>objectifs</a:t>
            </a:r>
            <a:r>
              <a:rPr lang="en-GB" b="1" i="1" dirty="0">
                <a:latin typeface="Calibri"/>
                <a:ea typeface="+mj-lt"/>
                <a:cs typeface="+mj-lt"/>
              </a:rPr>
              <a:t> du Green Deal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69280"/>
            <a:ext cx="9144000" cy="8360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BE" dirty="0"/>
              <a:t>INTPA F3 -  </a:t>
            </a:r>
            <a:r>
              <a:rPr lang="fr-BE" dirty="0">
                <a:ea typeface="+mn-lt"/>
                <a:cs typeface="+mn-lt"/>
              </a:rPr>
              <a:t>Webinaire</a:t>
            </a:r>
            <a:endParaRPr lang="fr-BE" dirty="0"/>
          </a:p>
          <a:p>
            <a:r>
              <a:rPr lang="fr-BE" dirty="0">
                <a:ea typeface="+mn-lt"/>
                <a:cs typeface="+mn-lt"/>
              </a:rPr>
              <a:t>3, 4 et 8 novembre 2021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76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52BF3F4-AF21-CE42-BADF-F7B3B3C289B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452560" y="5562595"/>
            <a:ext cx="9144000" cy="995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</a:rPr>
              <a:t>La </a:t>
            </a:r>
            <a:r>
              <a:rPr lang="en-US" sz="2000" dirty="0" err="1">
                <a:ea typeface="+mn-lt"/>
                <a:cs typeface="+mn-lt"/>
              </a:rPr>
              <a:t>régénération</a:t>
            </a:r>
            <a:r>
              <a:rPr lang="en-US" sz="2000" dirty="0">
                <a:ea typeface="+mn-lt"/>
                <a:cs typeface="+mn-lt"/>
              </a:rPr>
              <a:t> naturelle des </a:t>
            </a:r>
            <a:r>
              <a:rPr lang="en-US" sz="2000" dirty="0" err="1">
                <a:ea typeface="+mn-lt"/>
                <a:cs typeface="+mn-lt"/>
              </a:rPr>
              <a:t>arbres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gérée</a:t>
            </a:r>
            <a:r>
              <a:rPr lang="en-US" sz="2000" dirty="0">
                <a:ea typeface="+mn-lt"/>
                <a:cs typeface="+mn-lt"/>
              </a:rPr>
              <a:t> par les </a:t>
            </a:r>
            <a:r>
              <a:rPr lang="en-US" sz="2000" dirty="0" err="1">
                <a:ea typeface="+mn-lt"/>
                <a:cs typeface="+mn-lt"/>
              </a:rPr>
              <a:t>agriculteurs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est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massivement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développée</a:t>
            </a:r>
            <a:r>
              <a:rPr lang="en-US" sz="2000" dirty="0">
                <a:ea typeface="+mn-lt"/>
                <a:cs typeface="+mn-lt"/>
              </a:rPr>
              <a:t> sur les </a:t>
            </a:r>
            <a:r>
              <a:rPr lang="en-US" sz="2000" dirty="0" err="1">
                <a:ea typeface="+mn-lt"/>
                <a:cs typeface="+mn-lt"/>
              </a:rPr>
              <a:t>terres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cultivées</a:t>
            </a:r>
            <a:r>
              <a:rPr lang="en-US" sz="2000" dirty="0">
                <a:ea typeface="+mn-lt"/>
                <a:cs typeface="+mn-lt"/>
              </a:rPr>
              <a:t> au Niger, au Mali et au Sénégal</a:t>
            </a:r>
            <a:endParaRPr lang="it-IT" dirty="0">
              <a:ea typeface="+mn-lt"/>
              <a:cs typeface="+mn-lt"/>
            </a:endParaRPr>
          </a:p>
        </p:txBody>
      </p:sp>
      <p:pic>
        <p:nvPicPr>
          <p:cNvPr id="17410" name="Picture 3">
            <a:extLst>
              <a:ext uri="{FF2B5EF4-FFF2-40B4-BE49-F238E27FC236}">
                <a16:creationId xmlns:a16="http://schemas.microsoft.com/office/drawing/2014/main" id="{8BE9EBE8-FBC6-B641-8C4A-1057112F3E59}"/>
              </a:ext>
            </a:extLst>
          </p:cNvPr>
          <p:cNvPicPr>
            <a:picLocks noGrp="1" noChangeAspect="1" noChangeArrowheads="1"/>
          </p:cNvPicPr>
          <p:nvPr>
            <p:ph type="ctrTitle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2"/>
          <a:stretch/>
        </p:blipFill>
        <p:spPr>
          <a:xfrm>
            <a:off x="1489402" y="312425"/>
            <a:ext cx="9178599" cy="5089286"/>
          </a:xfrm>
        </p:spPr>
      </p:pic>
    </p:spTree>
    <p:extLst>
      <p:ext uri="{BB962C8B-B14F-4D97-AF65-F5344CB8AC3E}">
        <p14:creationId xmlns:p14="http://schemas.microsoft.com/office/powerpoint/2010/main" val="99895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A1FF2-9196-4C4B-9DBF-63C33297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01"/>
            <a:ext cx="10515600" cy="1325563"/>
          </a:xfrm>
        </p:spPr>
        <p:txBody>
          <a:bodyPr/>
          <a:lstStyle/>
          <a:p>
            <a:r>
              <a:rPr lang="fr-FR" dirty="0">
                <a:ea typeface="+mj-lt"/>
                <a:cs typeface="+mj-lt"/>
              </a:rPr>
              <a:t>Transformation à l'échelle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C79083-7960-1942-9D96-0DC03757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19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ea typeface="+mn-lt"/>
                <a:cs typeface="+mn-lt"/>
              </a:rPr>
              <a:t>Sahel : des millions d'hectares de régénération naturelle gérée par les agriculteurs</a:t>
            </a:r>
            <a:endParaRPr lang="fr-FR">
              <a:cs typeface="Calibri"/>
            </a:endParaRPr>
          </a:p>
          <a:p>
            <a:r>
              <a:rPr lang="fr-FR" dirty="0"/>
              <a:t>Andhra Pradesh: 750,000 </a:t>
            </a:r>
            <a:r>
              <a:rPr lang="fr-FR" dirty="0" err="1"/>
              <a:t>framers</a:t>
            </a:r>
            <a:r>
              <a:rPr lang="fr-FR" dirty="0"/>
              <a:t>, + 20% </a:t>
            </a:r>
            <a:r>
              <a:rPr lang="fr-FR" dirty="0" err="1"/>
              <a:t>productivity</a:t>
            </a:r>
            <a:r>
              <a:rPr lang="fr-FR" dirty="0"/>
              <a:t>, + 50% net </a:t>
            </a:r>
            <a:r>
              <a:rPr lang="fr-FR" dirty="0" err="1"/>
              <a:t>income</a:t>
            </a:r>
            <a:endParaRPr lang="fr-FR" dirty="0"/>
          </a:p>
          <a:p>
            <a:r>
              <a:rPr lang="fr-FR" dirty="0">
                <a:ea typeface="+mn-lt"/>
                <a:cs typeface="+mn-lt"/>
              </a:rPr>
              <a:t>Alliance pour l'agroécologie en Afrique de l'Ouest : 70 organisations avec des preuves pratiques</a:t>
            </a:r>
            <a:endParaRPr lang="fr-FR" dirty="0"/>
          </a:p>
          <a:p>
            <a:r>
              <a:rPr lang="fr-FR" dirty="0">
                <a:ea typeface="+mn-lt"/>
                <a:cs typeface="+mn-lt"/>
              </a:rPr>
              <a:t>Le ROPPA et l'AFA adoptent l'agroécologie dans leur stratégie</a:t>
            </a:r>
            <a:endParaRPr lang="fr-FR">
              <a:cs typeface="Calibri"/>
            </a:endParaRPr>
          </a:p>
          <a:p>
            <a:r>
              <a:rPr lang="fr-FR" dirty="0">
                <a:ea typeface="+mn-lt"/>
                <a:cs typeface="+mn-lt"/>
              </a:rPr>
              <a:t>Des politiques de soutien à l'agroécologie dans de plus en plus de pays (Mexique, Sri Lanka, Nicaragua, ...)</a:t>
            </a:r>
          </a:p>
        </p:txBody>
      </p:sp>
    </p:spTree>
    <p:extLst>
      <p:ext uri="{BB962C8B-B14F-4D97-AF65-F5344CB8AC3E}">
        <p14:creationId xmlns:p14="http://schemas.microsoft.com/office/powerpoint/2010/main" val="368200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7D7F5-F403-144A-9F35-E3D0F732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65"/>
            <a:ext cx="10515600" cy="1325563"/>
          </a:xfrm>
        </p:spPr>
        <p:txBody>
          <a:bodyPr/>
          <a:lstStyle/>
          <a:p>
            <a:r>
              <a:rPr lang="fr-FR" dirty="0">
                <a:ea typeface="+mj-lt"/>
                <a:cs typeface="+mj-lt"/>
              </a:rPr>
              <a:t>Soutenir la transition</a:t>
            </a:r>
            <a:endParaRPr lang="it-IT" dirty="0">
              <a:ea typeface="+mj-lt"/>
              <a:cs typeface="+mj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46F2D8-4D0C-9544-8226-60E528192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2399786"/>
            <a:ext cx="10103678" cy="38819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ea typeface="+mn-lt"/>
                <a:cs typeface="+mn-lt"/>
              </a:rPr>
              <a:t>Soutenir</a:t>
            </a:r>
            <a:r>
              <a:rPr lang="en-GB" dirty="0">
                <a:ea typeface="+mn-lt"/>
                <a:cs typeface="+mn-lt"/>
              </a:rPr>
              <a:t> les </a:t>
            </a:r>
            <a:r>
              <a:rPr lang="en-GB" dirty="0" err="1">
                <a:ea typeface="+mn-lt"/>
                <a:cs typeface="+mn-lt"/>
              </a:rPr>
              <a:t>agriculteurs</a:t>
            </a:r>
            <a:r>
              <a:rPr lang="en-GB" dirty="0">
                <a:ea typeface="+mn-lt"/>
                <a:cs typeface="+mn-lt"/>
              </a:rPr>
              <a:t> pendant la conversion</a:t>
            </a:r>
          </a:p>
          <a:p>
            <a:r>
              <a:rPr lang="en-GB" dirty="0" err="1">
                <a:ea typeface="+mn-lt"/>
                <a:cs typeface="+mn-lt"/>
              </a:rPr>
              <a:t>Véritable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comptabilité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analytique</a:t>
            </a:r>
            <a:r>
              <a:rPr lang="en-GB" dirty="0">
                <a:ea typeface="+mn-lt"/>
                <a:cs typeface="+mn-lt"/>
              </a:rPr>
              <a:t> : taxer les pratiques non durables et </a:t>
            </a:r>
            <a:r>
              <a:rPr lang="en-GB" dirty="0" err="1">
                <a:ea typeface="+mn-lt"/>
                <a:cs typeface="+mn-lt"/>
              </a:rPr>
              <a:t>subventionner</a:t>
            </a:r>
            <a:r>
              <a:rPr lang="en-GB" dirty="0">
                <a:ea typeface="+mn-lt"/>
                <a:cs typeface="+mn-lt"/>
              </a:rPr>
              <a:t> les pratiques durables</a:t>
            </a:r>
          </a:p>
          <a:p>
            <a:r>
              <a:rPr lang="en-GB" dirty="0" err="1">
                <a:ea typeface="+mn-lt"/>
                <a:cs typeface="+mn-lt"/>
              </a:rPr>
              <a:t>Faciliter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l'accès</a:t>
            </a:r>
            <a:r>
              <a:rPr lang="en-GB" dirty="0">
                <a:ea typeface="+mn-lt"/>
                <a:cs typeface="+mn-lt"/>
              </a:rPr>
              <a:t> à la </a:t>
            </a:r>
            <a:r>
              <a:rPr lang="en-GB" dirty="0" err="1">
                <a:ea typeface="+mn-lt"/>
                <a:cs typeface="+mn-lt"/>
              </a:rPr>
              <a:t>terre</a:t>
            </a:r>
            <a:r>
              <a:rPr lang="en-GB" dirty="0">
                <a:ea typeface="+mn-lt"/>
                <a:cs typeface="+mn-lt"/>
              </a:rPr>
              <a:t> pour les </a:t>
            </a:r>
            <a:r>
              <a:rPr lang="en-GB" dirty="0" err="1">
                <a:ea typeface="+mn-lt"/>
                <a:cs typeface="+mn-lt"/>
              </a:rPr>
              <a:t>jeunes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agriculteurs</a:t>
            </a:r>
            <a:r>
              <a:rPr lang="en-GB" dirty="0">
                <a:ea typeface="+mn-lt"/>
                <a:cs typeface="+mn-lt"/>
              </a:rPr>
              <a:t> qui se </a:t>
            </a:r>
            <a:r>
              <a:rPr lang="en-GB" dirty="0" err="1">
                <a:ea typeface="+mn-lt"/>
                <a:cs typeface="+mn-lt"/>
              </a:rPr>
              <a:t>lancent</a:t>
            </a:r>
            <a:r>
              <a:rPr lang="en-GB" dirty="0">
                <a:ea typeface="+mn-lt"/>
                <a:cs typeface="+mn-lt"/>
              </a:rPr>
              <a:t> dans </a:t>
            </a:r>
            <a:r>
              <a:rPr lang="en-GB" dirty="0" err="1">
                <a:ea typeface="+mn-lt"/>
                <a:cs typeface="+mn-lt"/>
              </a:rPr>
              <a:t>l'agriculture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agroécologique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diversifiée</a:t>
            </a:r>
            <a:r>
              <a:rPr lang="en-GB" dirty="0">
                <a:ea typeface="+mn-lt"/>
                <a:cs typeface="+mn-lt"/>
              </a:rPr>
              <a:t> et durable</a:t>
            </a:r>
          </a:p>
          <a:p>
            <a:r>
              <a:rPr lang="en-GB" dirty="0" err="1">
                <a:ea typeface="+mn-lt"/>
                <a:cs typeface="+mn-lt"/>
              </a:rPr>
              <a:t>Soutenir</a:t>
            </a:r>
            <a:r>
              <a:rPr lang="en-GB" dirty="0">
                <a:ea typeface="+mn-lt"/>
                <a:cs typeface="+mn-lt"/>
              </a:rPr>
              <a:t> les </a:t>
            </a:r>
            <a:r>
              <a:rPr lang="en-GB" dirty="0" err="1">
                <a:ea typeface="+mn-lt"/>
                <a:cs typeface="+mn-lt"/>
              </a:rPr>
              <a:t>chaînes</a:t>
            </a:r>
            <a:r>
              <a:rPr lang="en-GB" dirty="0">
                <a:ea typeface="+mn-lt"/>
                <a:cs typeface="+mn-lt"/>
              </a:rPr>
              <a:t> de </a:t>
            </a:r>
            <a:r>
              <a:rPr lang="en-GB" dirty="0" err="1">
                <a:ea typeface="+mn-lt"/>
                <a:cs typeface="+mn-lt"/>
              </a:rPr>
              <a:t>valeur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courtes</a:t>
            </a:r>
            <a:r>
              <a:rPr lang="en-GB" dirty="0">
                <a:ea typeface="+mn-lt"/>
                <a:cs typeface="+mn-lt"/>
              </a:rPr>
              <a:t> reliant les </a:t>
            </a:r>
            <a:r>
              <a:rPr lang="en-GB" dirty="0" err="1">
                <a:ea typeface="+mn-lt"/>
                <a:cs typeface="+mn-lt"/>
              </a:rPr>
              <a:t>consommateurs</a:t>
            </a:r>
            <a:r>
              <a:rPr lang="en-GB" dirty="0">
                <a:ea typeface="+mn-lt"/>
                <a:cs typeface="+mn-lt"/>
              </a:rPr>
              <a:t> et les </a:t>
            </a:r>
            <a:r>
              <a:rPr lang="en-GB" dirty="0" err="1">
                <a:ea typeface="+mn-lt"/>
                <a:cs typeface="+mn-lt"/>
              </a:rPr>
              <a:t>producteurs</a:t>
            </a:r>
          </a:p>
        </p:txBody>
      </p:sp>
    </p:spTree>
    <p:extLst>
      <p:ext uri="{BB962C8B-B14F-4D97-AF65-F5344CB8AC3E}">
        <p14:creationId xmlns:p14="http://schemas.microsoft.com/office/powerpoint/2010/main" val="207515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4032" y="2501357"/>
            <a:ext cx="689371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4">
              <a:tabLst>
                <a:tab pos="221456" algn="l"/>
              </a:tabLst>
            </a:pPr>
            <a:endParaRPr sz="2250" b="1">
              <a:latin typeface="Calibri Light" charset="0"/>
              <a:cs typeface="Calibri Light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7231C5-D938-5047-80CB-FF9466D5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+mj-lt"/>
                <a:cs typeface="+mj-lt"/>
              </a:rPr>
              <a:t>La transition </a:t>
            </a:r>
            <a:r>
              <a:rPr lang="en-US" sz="3600" dirty="0" err="1">
                <a:ea typeface="+mj-lt"/>
                <a:cs typeface="+mj-lt"/>
              </a:rPr>
              <a:t>est</a:t>
            </a:r>
            <a:r>
              <a:rPr lang="en-US" sz="3600" dirty="0">
                <a:ea typeface="+mj-lt"/>
                <a:cs typeface="+mj-lt"/>
              </a:rPr>
              <a:t> déjà </a:t>
            </a:r>
            <a:r>
              <a:rPr lang="en-US" sz="3600" dirty="0" err="1">
                <a:ea typeface="+mj-lt"/>
                <a:cs typeface="+mj-lt"/>
              </a:rPr>
              <a:t>en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cours</a:t>
            </a:r>
            <a:r>
              <a:rPr lang="en-US" sz="3600" dirty="0">
                <a:ea typeface="+mj-lt"/>
                <a:cs typeface="+mj-lt"/>
              </a:rPr>
              <a:t>...</a:t>
            </a:r>
            <a:endParaRPr lang="it-IT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E3510F-CE24-0849-9361-FDF35D5A4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599" y="1825625"/>
            <a:ext cx="2946401" cy="39106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FC73F6-6B8D-4F4E-B206-7321E169A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722" y="1552047"/>
            <a:ext cx="5587580" cy="47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1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6BD3F-FD7F-9A4D-8A45-20505EBC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265"/>
            <a:ext cx="10515600" cy="1325563"/>
          </a:xfrm>
        </p:spPr>
        <p:txBody>
          <a:bodyPr/>
          <a:lstStyle/>
          <a:p>
            <a:r>
              <a:rPr lang="fr-FR" dirty="0">
                <a:ea typeface="+mj-lt"/>
                <a:cs typeface="+mj-lt"/>
              </a:rPr>
              <a:t>Coalition sur l'agroécologie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1A508-9EB6-6746-82F6-FE08D3BB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19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ea typeface="+mn-lt"/>
                <a:cs typeface="+mn-lt"/>
              </a:rPr>
              <a:t>Un résultat majeur du Sommet des Nations Unies sur les Systèmes Alimentaires</a:t>
            </a:r>
            <a:endParaRPr lang="fr-FR" dirty="0"/>
          </a:p>
          <a:p>
            <a:endParaRPr lang="fr-FR" dirty="0"/>
          </a:p>
          <a:p>
            <a:r>
              <a:rPr lang="fr-FR" dirty="0">
                <a:ea typeface="+mn-lt"/>
                <a:cs typeface="+mn-lt"/>
              </a:rPr>
              <a:t>Déjà 27 pays (13 Afrique, 6 Europe, 5 Asie, 3 Amérique Latine)</a:t>
            </a:r>
          </a:p>
          <a:p>
            <a:endParaRPr lang="fr-FR" dirty="0"/>
          </a:p>
          <a:p>
            <a:r>
              <a:rPr lang="fr-FR" dirty="0">
                <a:ea typeface="+mn-lt"/>
                <a:cs typeface="+mn-lt"/>
              </a:rPr>
              <a:t>35 organisations (5 organisations de l'ONU, d'agriculteurs, de recherche, de la société civile, de peuples autochtones et des organisations philanthropiques)</a:t>
            </a:r>
          </a:p>
        </p:txBody>
      </p:sp>
    </p:spTree>
    <p:extLst>
      <p:ext uri="{BB962C8B-B14F-4D97-AF65-F5344CB8AC3E}">
        <p14:creationId xmlns:p14="http://schemas.microsoft.com/office/powerpoint/2010/main" val="27306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1644588"/>
            <a:ext cx="9144000" cy="47674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45975" y="5697819"/>
            <a:ext cx="1840675" cy="783772"/>
            <a:chOff x="3621974" y="5474526"/>
            <a:chExt cx="1840675" cy="783772"/>
          </a:xfrm>
        </p:grpSpPr>
        <p:sp>
          <p:nvSpPr>
            <p:cNvPr id="2" name="Right Arrow 1"/>
            <p:cNvSpPr/>
            <p:nvPr/>
          </p:nvSpPr>
          <p:spPr>
            <a:xfrm>
              <a:off x="3621974" y="5735783"/>
              <a:ext cx="1840675" cy="2968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ultiply 3"/>
            <p:cNvSpPr/>
            <p:nvPr/>
          </p:nvSpPr>
          <p:spPr>
            <a:xfrm>
              <a:off x="4144488" y="5474526"/>
              <a:ext cx="878774" cy="78377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5C1DF8F-26F4-074C-9562-2A4BFC3E7FEF}"/>
              </a:ext>
            </a:extLst>
          </p:cNvPr>
          <p:cNvSpPr/>
          <p:nvPr/>
        </p:nvSpPr>
        <p:spPr>
          <a:xfrm>
            <a:off x="7474687" y="1749766"/>
            <a:ext cx="3644575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 err="1">
                <a:ea typeface="+mn-lt"/>
                <a:cs typeface="+mn-lt"/>
                <a:sym typeface="Wingdings" panose="05000000000000000000" pitchFamily="2" charset="2"/>
              </a:rPr>
              <a:t>L'agroécologie</a:t>
            </a:r>
            <a:r>
              <a:rPr lang="en-US" sz="1600" b="1" dirty="0">
                <a:ea typeface="+mn-lt"/>
                <a:cs typeface="+mn-lt"/>
                <a:sym typeface="Wingdings" panose="05000000000000000000" pitchFamily="2" charset="2"/>
              </a:rPr>
              <a:t> : pour assurer la </a:t>
            </a:r>
            <a:r>
              <a:rPr lang="en-US" sz="1600" b="1" dirty="0" err="1">
                <a:ea typeface="+mn-lt"/>
                <a:cs typeface="+mn-lt"/>
                <a:sym typeface="Wingdings" panose="05000000000000000000" pitchFamily="2" charset="2"/>
              </a:rPr>
              <a:t>sécurité</a:t>
            </a:r>
            <a:r>
              <a:rPr lang="en-US" sz="1600" b="1" dirty="0"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ea typeface="+mn-lt"/>
                <a:cs typeface="+mn-lt"/>
                <a:sym typeface="Wingdings" panose="05000000000000000000" pitchFamily="2" charset="2"/>
              </a:rPr>
              <a:t>alimentaire</a:t>
            </a:r>
            <a:r>
              <a:rPr lang="en-US" sz="1600" b="1" dirty="0">
                <a:ea typeface="+mn-lt"/>
                <a:cs typeface="+mn-lt"/>
                <a:sym typeface="Wingdings" panose="05000000000000000000" pitchFamily="2" charset="2"/>
              </a:rPr>
              <a:t> tout </a:t>
            </a:r>
            <a:r>
              <a:rPr lang="en-US" sz="1600" b="1" dirty="0" err="1">
                <a:ea typeface="+mn-lt"/>
                <a:cs typeface="+mn-lt"/>
                <a:sym typeface="Wingdings" panose="05000000000000000000" pitchFamily="2" charset="2"/>
              </a:rPr>
              <a:t>en</a:t>
            </a:r>
            <a:r>
              <a:rPr lang="en-US" sz="1600" b="1" dirty="0">
                <a:ea typeface="+mn-lt"/>
                <a:cs typeface="+mn-lt"/>
                <a:sym typeface="Wingdings" panose="05000000000000000000" pitchFamily="2" charset="2"/>
              </a:rPr>
              <a:t> relevant les </a:t>
            </a:r>
            <a:r>
              <a:rPr lang="en-US" sz="1600" b="1" dirty="0" err="1">
                <a:ea typeface="+mn-lt"/>
                <a:cs typeface="+mn-lt"/>
                <a:sym typeface="Wingdings" panose="05000000000000000000" pitchFamily="2" charset="2"/>
              </a:rPr>
              <a:t>défis</a:t>
            </a:r>
            <a:r>
              <a:rPr lang="en-US" sz="1600" b="1" dirty="0">
                <a:ea typeface="+mn-lt"/>
                <a:cs typeface="+mn-lt"/>
                <a:sym typeface="Wingdings" panose="05000000000000000000" pitchFamily="2" charset="2"/>
              </a:rPr>
              <a:t> du </a:t>
            </a:r>
            <a:r>
              <a:rPr lang="en-US" sz="1600" b="1" dirty="0" err="1">
                <a:ea typeface="+mn-lt"/>
                <a:cs typeface="+mn-lt"/>
                <a:sym typeface="Wingdings" panose="05000000000000000000" pitchFamily="2" charset="2"/>
              </a:rPr>
              <a:t>climat</a:t>
            </a:r>
            <a:r>
              <a:rPr lang="en-US" sz="1600" b="1" dirty="0">
                <a:ea typeface="+mn-lt"/>
                <a:cs typeface="+mn-lt"/>
                <a:sym typeface="Wingdings" panose="05000000000000000000" pitchFamily="2" charset="2"/>
              </a:rPr>
              <a:t> et de la </a:t>
            </a:r>
            <a:r>
              <a:rPr lang="en-US" sz="1600" b="1" dirty="0" err="1">
                <a:ea typeface="+mn-lt"/>
                <a:cs typeface="+mn-lt"/>
                <a:sym typeface="Wingdings" panose="05000000000000000000" pitchFamily="2" charset="2"/>
              </a:rPr>
              <a:t>biodiversité</a:t>
            </a:r>
            <a:endParaRPr lang="it-IT" sz="1600" b="1" dirty="0" err="1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998D15-7184-4717-9F36-5D9A44F2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76" y="719518"/>
            <a:ext cx="10515600" cy="1325563"/>
          </a:xfrm>
        </p:spPr>
        <p:txBody>
          <a:bodyPr/>
          <a:lstStyle/>
          <a:p>
            <a:r>
              <a:rPr lang="en-US" sz="4000" dirty="0">
                <a:ea typeface="+mj-lt"/>
                <a:cs typeface="+mj-lt"/>
              </a:rPr>
              <a:t>Des </a:t>
            </a:r>
            <a:r>
              <a:rPr lang="en-US" sz="4000" dirty="0" err="1">
                <a:ea typeface="+mj-lt"/>
                <a:cs typeface="+mj-lt"/>
              </a:rPr>
              <a:t>voies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différentes</a:t>
            </a:r>
            <a:r>
              <a:rPr lang="en-US" sz="4000" dirty="0">
                <a:ea typeface="+mj-lt"/>
                <a:cs typeface="+mj-lt"/>
              </a:rPr>
              <a:t>, un </a:t>
            </a:r>
            <a:r>
              <a:rPr lang="en-US" sz="4000" dirty="0" err="1">
                <a:ea typeface="+mj-lt"/>
                <a:cs typeface="+mj-lt"/>
              </a:rPr>
              <a:t>objectif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commun</a:t>
            </a:r>
            <a:endParaRPr lang="it-IT" dirty="0" err="1"/>
          </a:p>
        </p:txBody>
      </p:sp>
    </p:spTree>
    <p:extLst>
      <p:ext uri="{BB962C8B-B14F-4D97-AF65-F5344CB8AC3E}">
        <p14:creationId xmlns:p14="http://schemas.microsoft.com/office/powerpoint/2010/main" val="18575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11F2A9-479E-4A43-B575-802421B6CD3B}"/>
              </a:ext>
            </a:extLst>
          </p:cNvPr>
          <p:cNvSpPr txBox="1">
            <a:spLocks/>
          </p:cNvSpPr>
          <p:nvPr/>
        </p:nvSpPr>
        <p:spPr>
          <a:xfrm>
            <a:off x="928157" y="2185619"/>
            <a:ext cx="10156297" cy="124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Calibri"/>
                <a:ea typeface="MS PGothic"/>
                <a:cs typeface="Calibri"/>
              </a:rPr>
              <a:t>Merci!</a:t>
            </a:r>
            <a:endParaRPr lang="en-BE">
              <a:latin typeface="Calibri"/>
              <a:ea typeface="MS PGothic"/>
              <a:cs typeface="Calibri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BCC1510-C495-B042-85B1-A28E42279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473" y="3979837"/>
            <a:ext cx="3833309" cy="144046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CF1B3B2-9CF4-AA47-9D93-0B7264B2165E}"/>
              </a:ext>
            </a:extLst>
          </p:cNvPr>
          <p:cNvSpPr txBox="1">
            <a:spLocks/>
          </p:cNvSpPr>
          <p:nvPr/>
        </p:nvSpPr>
        <p:spPr>
          <a:xfrm>
            <a:off x="6520883" y="5276169"/>
            <a:ext cx="3738828" cy="8574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ea typeface="MS PGothic" charset="0"/>
              </a:rPr>
              <a:t>www.ipes-food.org</a:t>
            </a:r>
          </a:p>
        </p:txBody>
      </p:sp>
    </p:spTree>
    <p:extLst>
      <p:ext uri="{BB962C8B-B14F-4D97-AF65-F5344CB8AC3E}">
        <p14:creationId xmlns:p14="http://schemas.microsoft.com/office/powerpoint/2010/main" val="110415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5">
            <a:extLst>
              <a:ext uri="{FF2B5EF4-FFF2-40B4-BE49-F238E27FC236}">
                <a16:creationId xmlns:a16="http://schemas.microsoft.com/office/drawing/2014/main" id="{188AA36B-EA23-104F-94C8-296980D2855C}"/>
              </a:ext>
            </a:extLst>
          </p:cNvPr>
          <p:cNvSpPr txBox="1">
            <a:spLocks/>
          </p:cNvSpPr>
          <p:nvPr/>
        </p:nvSpPr>
        <p:spPr>
          <a:xfrm>
            <a:off x="838200" y="2299345"/>
            <a:ext cx="10515600" cy="163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>
                <a:ea typeface="+mj-lt"/>
                <a:cs typeface="+mj-lt"/>
              </a:rPr>
              <a:t>Systèmes agroécologiques pour la sécurité alimentaire, l'atténuation et l'adaptation au climat et la conservation de la biodiversité</a:t>
            </a:r>
            <a:endParaRPr lang="it-IT"/>
          </a:p>
        </p:txBody>
      </p:sp>
      <p:sp>
        <p:nvSpPr>
          <p:cNvPr id="5" name="Google Shape;55;p15">
            <a:extLst>
              <a:ext uri="{FF2B5EF4-FFF2-40B4-BE49-F238E27FC236}">
                <a16:creationId xmlns:a16="http://schemas.microsoft.com/office/drawing/2014/main" id="{E4AC4621-0BDF-7D41-ACF9-070F821D09F2}"/>
              </a:ext>
            </a:extLst>
          </p:cNvPr>
          <p:cNvSpPr txBox="1">
            <a:spLocks/>
          </p:cNvSpPr>
          <p:nvPr/>
        </p:nvSpPr>
        <p:spPr>
          <a:xfrm>
            <a:off x="1550440" y="4901513"/>
            <a:ext cx="5970400" cy="5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Emile A. Frison, iPES Food</a:t>
            </a: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A4DCDD9-3062-4C42-B0D2-AE2EBAF815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317" y="4762031"/>
            <a:ext cx="3833309" cy="14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37E9E-7E3E-3040-AA7A-BA724B72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5" y="737270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ea typeface="+mj-lt"/>
                <a:cs typeface="+mj-lt"/>
              </a:rPr>
              <a:t>L'agriculture du 20e siècle va à l'encontre de la nature</a:t>
            </a:r>
            <a:endParaRPr lang="it-IT" dirty="0">
              <a:ea typeface="+mj-lt"/>
              <a:cs typeface="+mj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390A25-5BCC-EB4E-A01D-4D5E3EB4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2003110"/>
            <a:ext cx="7543801" cy="447404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L'agriculture industrielle/conventionnelle est basée sur:</a:t>
            </a:r>
            <a:endParaRPr lang="it-IT"/>
          </a:p>
          <a:p>
            <a:pPr>
              <a:buFont typeface="Wingdings" pitchFamily="2" charset="2"/>
              <a:buChar char="§"/>
            </a:pPr>
            <a:r>
              <a:rPr lang="fr-FR" dirty="0"/>
              <a:t> </a:t>
            </a:r>
            <a:r>
              <a:rPr lang="fr-FR" dirty="0">
                <a:ea typeface="+mn-lt"/>
                <a:cs typeface="+mn-lt"/>
              </a:rPr>
              <a:t>Uniformité/simplification</a:t>
            </a:r>
          </a:p>
          <a:p>
            <a:pPr>
              <a:buFont typeface="Wingdings" pitchFamily="2" charset="2"/>
              <a:buChar char="§"/>
            </a:pPr>
            <a:r>
              <a:rPr lang="fr-FR" dirty="0">
                <a:ea typeface="+mn-lt"/>
                <a:cs typeface="+mn-lt"/>
              </a:rPr>
              <a:t>Economies d'échelle/spécialisation</a:t>
            </a:r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dirty="0"/>
              <a:t> </a:t>
            </a:r>
            <a:r>
              <a:rPr lang="fr-FR" dirty="0">
                <a:ea typeface="+mn-lt"/>
                <a:cs typeface="+mn-lt"/>
              </a:rPr>
              <a:t>La chimie : 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/>
              <a:t> </a:t>
            </a:r>
            <a:r>
              <a:rPr lang="fr-FR" dirty="0">
                <a:ea typeface="+mn-lt"/>
                <a:cs typeface="+mn-lt"/>
              </a:rPr>
              <a:t>Nourrir directement les plantes avec des engrais chimiques</a:t>
            </a:r>
            <a:endParaRPr lang="fr-FR" dirty="0"/>
          </a:p>
          <a:p>
            <a:pPr lvl="1">
              <a:buFont typeface="Wingdings" pitchFamily="2" charset="2"/>
              <a:buChar char="§"/>
            </a:pPr>
            <a:r>
              <a:rPr lang="fr-FR" dirty="0"/>
              <a:t> </a:t>
            </a:r>
            <a:r>
              <a:rPr lang="fr-FR" dirty="0">
                <a:ea typeface="+mn-lt"/>
                <a:cs typeface="+mn-lt"/>
              </a:rPr>
              <a:t>Protéger les plantes avec des pesticides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dirty="0"/>
              <a:t>→ </a:t>
            </a:r>
            <a:r>
              <a:rPr lang="fr-FR" dirty="0">
                <a:ea typeface="+mn-lt"/>
                <a:cs typeface="+mn-lt"/>
              </a:rPr>
              <a:t>Dégradation des sols : perte de carbone dans les sols, perte de biodiversité et destruction de la vie dans le sol.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8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21F9D-F219-0340-8F6C-51F2EA7A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000"/>
            <a:ext cx="10515600" cy="1325563"/>
          </a:xfrm>
        </p:spPr>
        <p:txBody>
          <a:bodyPr/>
          <a:lstStyle/>
          <a:p>
            <a:r>
              <a:rPr lang="fr-FR" dirty="0">
                <a:ea typeface="+mj-lt"/>
                <a:cs typeface="+mj-lt"/>
              </a:rPr>
              <a:t>Systèmes alimentaires non durables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35D54-614B-114A-A263-8935C4A7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504"/>
            <a:ext cx="105156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Les </a:t>
            </a:r>
            <a:r>
              <a:rPr lang="en-GB" dirty="0" err="1">
                <a:ea typeface="+mn-lt"/>
                <a:cs typeface="+mn-lt"/>
              </a:rPr>
              <a:t>systèmes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alimentaires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produisent</a:t>
            </a:r>
            <a:r>
              <a:rPr lang="en-GB" dirty="0">
                <a:ea typeface="+mn-lt"/>
                <a:cs typeface="+mn-lt"/>
              </a:rPr>
              <a:t> environ </a:t>
            </a:r>
            <a:r>
              <a:rPr lang="en-GB" b="1" dirty="0">
                <a:ea typeface="+mn-lt"/>
                <a:cs typeface="+mn-lt"/>
              </a:rPr>
              <a:t>un tiers des GES, les </a:t>
            </a:r>
            <a:r>
              <a:rPr lang="en-GB" b="1" dirty="0" err="1">
                <a:ea typeface="+mn-lt"/>
                <a:cs typeface="+mn-lt"/>
              </a:rPr>
              <a:t>secteurs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l'agriculture</a:t>
            </a:r>
            <a:r>
              <a:rPr lang="en-GB" sz="2800" b="1" dirty="0">
                <a:ea typeface="+mn-lt"/>
                <a:cs typeface="+mn-lt"/>
              </a:rPr>
              <a:t>, </a:t>
            </a:r>
            <a:r>
              <a:rPr lang="en-GB" b="1" dirty="0">
                <a:ea typeface="+mn-lt"/>
                <a:cs typeface="+mn-lt"/>
              </a:rPr>
              <a:t>de la sylviculture et de l'utilisation des terres en représentant près d'un quart </a:t>
            </a:r>
            <a:r>
              <a:rPr lang="en-GB" sz="2800" b="1" dirty="0">
                <a:ea typeface="+mn-lt"/>
                <a:cs typeface="+mn-lt"/>
              </a:rPr>
              <a:t>(24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sz="2800" b="1" dirty="0">
                <a:ea typeface="+mn-lt"/>
                <a:cs typeface="+mn-lt"/>
              </a:rPr>
              <a:t>%)</a:t>
            </a:r>
            <a:r>
              <a:rPr lang="en-GB" sz="2800" dirty="0">
                <a:ea typeface="+mn-lt"/>
                <a:cs typeface="+mn-lt"/>
              </a:rPr>
              <a:t>.</a:t>
            </a:r>
            <a:r>
              <a:rPr lang="en-GB" dirty="0">
                <a:ea typeface="+mn-lt"/>
                <a:cs typeface="+mn-lt"/>
              </a:rPr>
              <a:t> A cela s'ajoutent </a:t>
            </a:r>
            <a:r>
              <a:rPr lang="en-GB" sz="2800" dirty="0">
                <a:ea typeface="+mn-lt"/>
                <a:cs typeface="+mn-lt"/>
              </a:rPr>
              <a:t>: </a:t>
            </a:r>
            <a:r>
              <a:rPr lang="en-GB" dirty="0">
                <a:ea typeface="+mn-lt"/>
                <a:cs typeface="+mn-lt"/>
              </a:rPr>
              <a:t>La pollution,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dirty="0">
                <a:ea typeface="+mn-lt"/>
                <a:cs typeface="+mn-lt"/>
              </a:rPr>
              <a:t>la </a:t>
            </a:r>
            <a:r>
              <a:rPr lang="en-GB" sz="2800" dirty="0">
                <a:ea typeface="+mn-lt"/>
                <a:cs typeface="+mn-lt"/>
              </a:rPr>
              <a:t>malnutrition, </a:t>
            </a:r>
            <a:r>
              <a:rPr lang="en-GB" dirty="0">
                <a:ea typeface="+mn-lt"/>
                <a:cs typeface="+mn-lt"/>
              </a:rPr>
              <a:t>les </a:t>
            </a:r>
            <a:r>
              <a:rPr lang="en-GB" dirty="0" err="1">
                <a:ea typeface="+mn-lt"/>
                <a:cs typeface="+mn-lt"/>
              </a:rPr>
              <a:t>inégalités</a:t>
            </a:r>
            <a:r>
              <a:rPr lang="en-GB" dirty="0">
                <a:ea typeface="+mn-lt"/>
                <a:cs typeface="+mn-lt"/>
              </a:rPr>
              <a:t>...</a:t>
            </a:r>
            <a:endParaRPr lang="it-IT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Les </a:t>
            </a:r>
            <a:r>
              <a:rPr lang="en-GB" b="1" dirty="0" err="1">
                <a:ea typeface="+mn-lt"/>
                <a:cs typeface="+mn-lt"/>
              </a:rPr>
              <a:t>systèmes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alimentaires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actuels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sont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vulnérables</a:t>
            </a:r>
            <a:r>
              <a:rPr lang="en-GB" b="1" dirty="0">
                <a:ea typeface="+mn-lt"/>
                <a:cs typeface="+mn-lt"/>
              </a:rPr>
              <a:t> au </a:t>
            </a:r>
            <a:r>
              <a:rPr lang="en-GB" b="1" dirty="0" err="1">
                <a:ea typeface="+mn-lt"/>
                <a:cs typeface="+mn-lt"/>
              </a:rPr>
              <a:t>changement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climatique</a:t>
            </a:r>
            <a:r>
              <a:rPr lang="en-GB" dirty="0">
                <a:ea typeface="+mn-lt"/>
                <a:cs typeface="+mn-lt"/>
              </a:rPr>
              <a:t> et </a:t>
            </a:r>
            <a:r>
              <a:rPr lang="en-GB" dirty="0" err="1">
                <a:ea typeface="+mn-lt"/>
                <a:cs typeface="+mn-lt"/>
              </a:rPr>
              <a:t>doivent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s'adapter</a:t>
            </a:r>
            <a:r>
              <a:rPr lang="en-GB" sz="2800" dirty="0">
                <a:ea typeface="+mn-lt"/>
                <a:cs typeface="+mn-lt"/>
              </a:rPr>
              <a:t>.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b="1" dirty="0" err="1">
                <a:ea typeface="+mn-lt"/>
                <a:cs typeface="+mn-lt"/>
              </a:rPr>
              <a:t>L'agriculture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est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responsable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sz="2800" b="1" dirty="0">
                <a:ea typeface="+mn-lt"/>
                <a:cs typeface="+mn-lt"/>
              </a:rPr>
              <a:t>80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sz="2800" b="1" dirty="0">
                <a:ea typeface="+mn-lt"/>
                <a:cs typeface="+mn-lt"/>
              </a:rPr>
              <a:t>% </a:t>
            </a:r>
            <a:r>
              <a:rPr lang="en-GB" b="1" dirty="0">
                <a:ea typeface="+mn-lt"/>
                <a:cs typeface="+mn-lt"/>
              </a:rPr>
              <a:t>des </a:t>
            </a:r>
            <a:r>
              <a:rPr lang="en-GB" b="1" dirty="0" err="1">
                <a:ea typeface="+mn-lt"/>
                <a:cs typeface="+mn-lt"/>
              </a:rPr>
              <a:t>pertes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biodiversité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sz="2800" dirty="0">
                <a:ea typeface="+mn-lt"/>
                <a:cs typeface="+mn-lt"/>
              </a:rPr>
              <a:t>: simplification </a:t>
            </a:r>
            <a:r>
              <a:rPr lang="en-GB" dirty="0">
                <a:ea typeface="+mn-lt"/>
                <a:cs typeface="+mn-lt"/>
              </a:rPr>
              <a:t>des </a:t>
            </a:r>
            <a:r>
              <a:rPr lang="en-GB" dirty="0" err="1">
                <a:ea typeface="+mn-lt"/>
                <a:cs typeface="+mn-lt"/>
              </a:rPr>
              <a:t>paysages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agricoles</a:t>
            </a:r>
            <a:r>
              <a:rPr lang="en-GB" dirty="0">
                <a:ea typeface="+mn-lt"/>
                <a:cs typeface="+mn-lt"/>
              </a:rPr>
              <a:t> et </a:t>
            </a:r>
            <a:r>
              <a:rPr lang="en-GB" dirty="0" err="1">
                <a:ea typeface="+mn-lt"/>
                <a:cs typeface="+mn-lt"/>
              </a:rPr>
              <a:t>déforestation</a:t>
            </a:r>
            <a:r>
              <a:rPr lang="en-GB" sz="2800" dirty="0">
                <a:ea typeface="+mn-lt"/>
                <a:cs typeface="+mn-lt"/>
              </a:rPr>
              <a:t>.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Augmentation de </a:t>
            </a:r>
            <a:r>
              <a:rPr lang="en-GB" b="1" dirty="0" err="1">
                <a:ea typeface="+mn-lt"/>
                <a:cs typeface="+mn-lt"/>
              </a:rPr>
              <a:t>l'insécurité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alimentaire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dirty="0">
                <a:ea typeface="+mn-lt"/>
                <a:cs typeface="+mn-lt"/>
              </a:rPr>
              <a:t>(triple charge de la malnutrition)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6342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563" y="1690688"/>
            <a:ext cx="9144000" cy="484061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443F92-24D3-1F43-8932-0FA9178246C4}"/>
              </a:ext>
            </a:extLst>
          </p:cNvPr>
          <p:cNvSpPr txBox="1"/>
          <p:nvPr/>
        </p:nvSpPr>
        <p:spPr>
          <a:xfrm>
            <a:off x="970721" y="1896800"/>
            <a:ext cx="381568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/>
              <a:t>IPBES </a:t>
            </a:r>
            <a:r>
              <a:rPr lang="fr-FR" sz="1600" dirty="0">
                <a:ea typeface="+mn-lt"/>
                <a:cs typeface="+mn-lt"/>
              </a:rPr>
              <a:t>rapport sur la dégradation des terres</a:t>
            </a:r>
            <a:r>
              <a:rPr lang="fr-FR" sz="1600" dirty="0"/>
              <a:t> 2018</a:t>
            </a:r>
          </a:p>
          <a:p>
            <a:r>
              <a:rPr lang="fr-FR" sz="1600" dirty="0"/>
              <a:t>TEEB </a:t>
            </a:r>
            <a:r>
              <a:rPr lang="fr-FR" sz="1600" dirty="0">
                <a:ea typeface="+mn-lt"/>
                <a:cs typeface="+mn-lt"/>
              </a:rPr>
              <a:t>pour l'agriculture et l'alimentation</a:t>
            </a:r>
            <a:r>
              <a:rPr lang="fr-FR" sz="1600" dirty="0"/>
              <a:t> 2018</a:t>
            </a:r>
            <a:endParaRPr lang="fr-FR" sz="1600">
              <a:cs typeface="Calibri"/>
            </a:endParaRPr>
          </a:p>
          <a:p>
            <a:r>
              <a:rPr lang="fr-FR" sz="1600" dirty="0"/>
              <a:t>IPBES rapport sur la biodiversité 2019</a:t>
            </a:r>
          </a:p>
          <a:p>
            <a:r>
              <a:rPr lang="fr-FR" sz="1600" dirty="0"/>
              <a:t>HLPE </a:t>
            </a:r>
            <a:r>
              <a:rPr lang="fr-FR" sz="1600" dirty="0">
                <a:ea typeface="+mn-lt"/>
                <a:cs typeface="+mn-lt"/>
              </a:rPr>
              <a:t>rapport sur l'agroécologie</a:t>
            </a:r>
            <a:r>
              <a:rPr lang="fr-FR" sz="1600" dirty="0"/>
              <a:t> 2019</a:t>
            </a:r>
            <a:endParaRPr lang="fr-FR" sz="1600">
              <a:cs typeface="Calibri"/>
            </a:endParaRPr>
          </a:p>
          <a:p>
            <a:r>
              <a:rPr lang="fr-FR" sz="1600" dirty="0" err="1"/>
              <a:t>IDDRI</a:t>
            </a:r>
            <a:r>
              <a:rPr lang="fr-FR" sz="1600" dirty="0" err="1">
                <a:ea typeface="+mn-lt"/>
                <a:cs typeface="+mn-lt"/>
              </a:rPr>
              <a:t>rapport</a:t>
            </a:r>
            <a:r>
              <a:rPr lang="fr-FR" sz="1600" dirty="0">
                <a:ea typeface="+mn-lt"/>
                <a:cs typeface="+mn-lt"/>
              </a:rPr>
              <a:t> sur l'agroécologie</a:t>
            </a:r>
            <a:r>
              <a:rPr lang="fr-FR" sz="1600" dirty="0"/>
              <a:t> 2019</a:t>
            </a:r>
            <a:endParaRPr lang="fr-FR" sz="1600">
              <a:cs typeface="Calibri"/>
            </a:endParaRPr>
          </a:p>
          <a:p>
            <a:r>
              <a:rPr lang="fr-FR" sz="1600" b="1" dirty="0"/>
              <a:t>IPCC </a:t>
            </a:r>
            <a:r>
              <a:rPr lang="fr-FR" sz="1600" dirty="0">
                <a:ea typeface="+mn-lt"/>
                <a:cs typeface="+mn-lt"/>
              </a:rPr>
              <a:t>rapport sur le CC et le terrain</a:t>
            </a:r>
            <a:r>
              <a:rPr lang="fr-FR" sz="1600" b="1" dirty="0"/>
              <a:t> 2019</a:t>
            </a:r>
            <a:endParaRPr lang="fr-FR" sz="1600" b="1">
              <a:cs typeface="Calibri"/>
            </a:endParaRPr>
          </a:p>
          <a:p>
            <a:r>
              <a:rPr lang="fr-FR" sz="1600" dirty="0"/>
              <a:t>GSDR 2019</a:t>
            </a:r>
          </a:p>
          <a:p>
            <a:r>
              <a:rPr lang="fr-FR" sz="1600" dirty="0"/>
              <a:t>Global </a:t>
            </a:r>
            <a:r>
              <a:rPr lang="fr-FR" sz="1600" dirty="0" err="1"/>
              <a:t>comm</a:t>
            </a:r>
            <a:r>
              <a:rPr lang="fr-FR" sz="1600" dirty="0"/>
              <a:t>. adaptation 2019</a:t>
            </a:r>
          </a:p>
          <a:p>
            <a:r>
              <a:rPr lang="fr-FR" sz="1600" dirty="0"/>
              <a:t>GBO-5 2020</a:t>
            </a:r>
          </a:p>
          <a:p>
            <a:r>
              <a:rPr lang="fr-FR" sz="1600" dirty="0"/>
              <a:t>HLPE 2020 rapport</a:t>
            </a:r>
            <a:endParaRPr lang="fr-FR" sz="1600" dirty="0">
              <a:cs typeface="Calibri"/>
            </a:endParaRPr>
          </a:p>
          <a:p>
            <a:r>
              <a:rPr lang="fr-FR" sz="1600" dirty="0">
                <a:ea typeface="+mn-lt"/>
                <a:cs typeface="+mn-lt"/>
              </a:rPr>
              <a:t>Mission sur la santé des sols et l'alimentation</a:t>
            </a:r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522505-3CCC-4288-9ED6-4953B9B8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581981"/>
            <a:ext cx="10515600" cy="1325563"/>
          </a:xfrm>
        </p:spPr>
        <p:txBody>
          <a:bodyPr/>
          <a:lstStyle/>
          <a:p>
            <a:r>
              <a:rPr lang="en-US" sz="4000" dirty="0">
                <a:ea typeface="+mj-lt"/>
                <a:cs typeface="+mj-lt"/>
              </a:rPr>
              <a:t>Nous </a:t>
            </a:r>
            <a:r>
              <a:rPr lang="en-US" sz="4000" dirty="0" err="1">
                <a:ea typeface="+mj-lt"/>
                <a:cs typeface="+mj-lt"/>
              </a:rPr>
              <a:t>avons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besoin</a:t>
            </a:r>
            <a:r>
              <a:rPr lang="en-US" sz="4000" dirty="0">
                <a:ea typeface="+mj-lt"/>
                <a:cs typeface="+mj-lt"/>
              </a:rPr>
              <a:t> d'un </a:t>
            </a:r>
            <a:r>
              <a:rPr lang="en-US" sz="4000" dirty="0" err="1">
                <a:ea typeface="+mj-lt"/>
                <a:cs typeface="+mj-lt"/>
              </a:rPr>
              <a:t>changement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transformationnel</a:t>
            </a:r>
            <a:endParaRPr lang="it-IT" dirty="0" err="1"/>
          </a:p>
        </p:txBody>
      </p:sp>
    </p:spTree>
    <p:extLst>
      <p:ext uri="{BB962C8B-B14F-4D97-AF65-F5344CB8AC3E}">
        <p14:creationId xmlns:p14="http://schemas.microsoft.com/office/powerpoint/2010/main" val="97612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790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Un </a:t>
            </a:r>
            <a:r>
              <a:rPr lang="en-US" dirty="0" err="1">
                <a:ea typeface="+mj-lt"/>
                <a:cs typeface="+mj-lt"/>
              </a:rPr>
              <a:t>paradigme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différent</a:t>
            </a:r>
            <a:r>
              <a:rPr lang="en-US" dirty="0">
                <a:ea typeface="+mj-lt"/>
                <a:cs typeface="+mj-lt"/>
              </a:rPr>
              <a:t> : des </a:t>
            </a:r>
            <a:r>
              <a:rPr lang="en-US" dirty="0" err="1">
                <a:ea typeface="+mj-lt"/>
                <a:cs typeface="+mj-lt"/>
              </a:rPr>
              <a:t>systèmes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diversifiés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résilients</a:t>
            </a:r>
            <a:r>
              <a:rPr lang="en-US" dirty="0">
                <a:ea typeface="+mj-lt"/>
                <a:cs typeface="+mj-lt"/>
              </a:rPr>
              <a:t> et durables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722" y="2852800"/>
            <a:ext cx="3542663" cy="374039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1">
              <a:spcAft>
                <a:spcPts val="1600"/>
              </a:spcAft>
            </a:pPr>
            <a:r>
              <a:rPr lang="en-US" dirty="0" err="1"/>
              <a:t>Objectifs</a:t>
            </a:r>
            <a:r>
              <a:rPr lang="en-US" dirty="0"/>
              <a:t>: </a:t>
            </a:r>
            <a:r>
              <a:rPr lang="en-US" dirty="0" err="1"/>
              <a:t>économiques</a:t>
            </a:r>
            <a:endParaRPr lang="en-US" sz="2400">
              <a:cs typeface="Calibri"/>
            </a:endParaRPr>
          </a:p>
          <a:p>
            <a:pPr lvl="1">
              <a:spcAft>
                <a:spcPts val="1600"/>
              </a:spcAft>
            </a:pPr>
            <a:r>
              <a:rPr lang="en-US" dirty="0" err="1">
                <a:ea typeface="+mn-lt"/>
                <a:cs typeface="+mn-lt"/>
              </a:rPr>
              <a:t>environnementaux</a:t>
            </a:r>
            <a:endParaRPr lang="en-US" sz="2400">
              <a:ea typeface="+mn-lt"/>
              <a:cs typeface="+mn-lt"/>
            </a:endParaRPr>
          </a:p>
          <a:p>
            <a:pPr lvl="1">
              <a:spcAft>
                <a:spcPts val="1600"/>
              </a:spcAft>
            </a:pPr>
            <a:r>
              <a:rPr lang="en-US" b="1" dirty="0" err="1"/>
              <a:t>atténuation</a:t>
            </a:r>
            <a:r>
              <a:rPr lang="en-US" b="1" dirty="0"/>
              <a:t>/adaptation </a:t>
            </a:r>
            <a:r>
              <a:rPr lang="en-US" b="1" dirty="0" err="1"/>
              <a:t>climat</a:t>
            </a:r>
            <a:endParaRPr lang="en-US" sz="2400" dirty="0" err="1"/>
          </a:p>
          <a:p>
            <a:pPr lvl="1">
              <a:spcAft>
                <a:spcPts val="1600"/>
              </a:spcAft>
            </a:pPr>
            <a:r>
              <a:rPr lang="en-US" dirty="0">
                <a:ea typeface="+mn-lt"/>
                <a:cs typeface="+mn-lt"/>
              </a:rPr>
              <a:t>de </a:t>
            </a:r>
            <a:r>
              <a:rPr lang="en-US" dirty="0" err="1">
                <a:ea typeface="+mn-lt"/>
                <a:cs typeface="+mn-lt"/>
              </a:rPr>
              <a:t>santé</a:t>
            </a:r>
            <a:endParaRPr lang="en-US" sz="2400">
              <a:ea typeface="+mn-lt"/>
              <a:cs typeface="+mn-lt"/>
            </a:endParaRPr>
          </a:p>
          <a:p>
            <a:pPr lvl="1">
              <a:spcAft>
                <a:spcPts val="1600"/>
              </a:spcAft>
            </a:pPr>
            <a:r>
              <a:rPr lang="en-US" dirty="0" err="1">
                <a:ea typeface="+mn-lt"/>
                <a:cs typeface="+mn-lt"/>
              </a:rPr>
              <a:t>sociaux</a:t>
            </a:r>
            <a:endParaRPr lang="en-US" sz="2400">
              <a:ea typeface="+mn-lt"/>
              <a:cs typeface="+mn-lt"/>
            </a:endParaRPr>
          </a:p>
          <a:p>
            <a:pPr lvl="1">
              <a:spcAft>
                <a:spcPts val="1600"/>
              </a:spcAft>
            </a:pPr>
            <a:r>
              <a:rPr lang="en-US" dirty="0" err="1"/>
              <a:t>culturels</a:t>
            </a:r>
            <a:endParaRPr lang="en-US" sz="2400" dirty="0" err="1">
              <a:cs typeface="Calibri" panose="020F0502020204030204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F2D6F14-F163-C24A-8E82-00A831BC774B}"/>
              </a:ext>
            </a:extLst>
          </p:cNvPr>
          <p:cNvGrpSpPr/>
          <p:nvPr/>
        </p:nvGrpSpPr>
        <p:grpSpPr>
          <a:xfrm>
            <a:off x="4602466" y="2671716"/>
            <a:ext cx="6171043" cy="3921480"/>
            <a:chOff x="3078465" y="1407751"/>
            <a:chExt cx="6171043" cy="39214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1782"/>
            <a:stretch/>
          </p:blipFill>
          <p:spPr>
            <a:xfrm>
              <a:off x="3078465" y="1407751"/>
              <a:ext cx="6171043" cy="3921480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4D0FCBC-8BF6-604C-9D6D-DD114E0F4DD9}"/>
                </a:ext>
              </a:extLst>
            </p:cNvPr>
            <p:cNvSpPr txBox="1"/>
            <p:nvPr/>
          </p:nvSpPr>
          <p:spPr>
            <a:xfrm>
              <a:off x="3681046" y="4396153"/>
              <a:ext cx="4876800" cy="83099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DIVERSIFIED</a:t>
              </a:r>
              <a:br>
                <a:rPr lang="fr-FR" sz="2400" dirty="0">
                  <a:solidFill>
                    <a:schemeClr val="bg1"/>
                  </a:solidFill>
                </a:rPr>
              </a:br>
              <a:r>
                <a:rPr lang="fr-FR" sz="2400" dirty="0">
                  <a:solidFill>
                    <a:schemeClr val="bg1"/>
                  </a:solidFill>
                </a:rPr>
                <a:t>AGROECOLOGICAL SYTEMS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705DA34-C4A3-1243-B81F-19F3B2F08F2D}"/>
              </a:ext>
            </a:extLst>
          </p:cNvPr>
          <p:cNvSpPr/>
          <p:nvPr/>
        </p:nvSpPr>
        <p:spPr>
          <a:xfrm>
            <a:off x="970722" y="2123450"/>
            <a:ext cx="10418638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ea typeface="+mn-lt"/>
                <a:cs typeface="+mn-lt"/>
              </a:rPr>
              <a:t>Une </a:t>
            </a:r>
            <a:r>
              <a:rPr lang="en-GB" sz="2800" dirty="0" err="1">
                <a:ea typeface="+mn-lt"/>
                <a:cs typeface="+mn-lt"/>
              </a:rPr>
              <a:t>approche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holistique</a:t>
            </a:r>
            <a:r>
              <a:rPr lang="en-GB" sz="2800" dirty="0">
                <a:ea typeface="+mn-lt"/>
                <a:cs typeface="+mn-lt"/>
              </a:rPr>
              <a:t> et </a:t>
            </a:r>
            <a:r>
              <a:rPr lang="en-GB" sz="2800" dirty="0" err="1">
                <a:ea typeface="+mn-lt"/>
                <a:cs typeface="+mn-lt"/>
              </a:rPr>
              <a:t>intégrée</a:t>
            </a:r>
            <a:r>
              <a:rPr lang="en-GB" sz="2800" dirty="0">
                <a:ea typeface="+mn-lt"/>
                <a:cs typeface="+mn-lt"/>
              </a:rPr>
              <a:t> pour </a:t>
            </a:r>
            <a:r>
              <a:rPr lang="en-GB" sz="2800" dirty="0" err="1">
                <a:ea typeface="+mn-lt"/>
                <a:cs typeface="+mn-lt"/>
              </a:rPr>
              <a:t>atteindre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simultanément</a:t>
            </a:r>
            <a:r>
              <a:rPr lang="en-GB" sz="2800" dirty="0">
                <a:ea typeface="+mn-lt"/>
                <a:cs typeface="+mn-lt"/>
              </a:rPr>
              <a:t> : </a:t>
            </a:r>
            <a:endParaRPr lang="it-I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26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F4E7C-3348-7141-BC2F-9557BEFC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978" y="681794"/>
            <a:ext cx="8112370" cy="987084"/>
          </a:xfrm>
        </p:spPr>
        <p:txBody>
          <a:bodyPr>
            <a:normAutofit/>
          </a:bodyPr>
          <a:lstStyle/>
          <a:p>
            <a:r>
              <a:rPr lang="fr-FR" dirty="0">
                <a:ea typeface="+mj-lt"/>
                <a:cs typeface="+mj-lt"/>
              </a:rPr>
              <a:t>Un paradigme différent</a:t>
            </a:r>
            <a:endParaRPr lang="it-IT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9BC53C-320B-D646-80A9-557C87B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978" y="1778190"/>
            <a:ext cx="10343662" cy="502655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>
                <a:ea typeface="+mn-lt"/>
                <a:cs typeface="+mn-lt"/>
              </a:rPr>
              <a:t>Il ne </a:t>
            </a:r>
            <a:r>
              <a:rPr lang="en-GB" dirty="0" err="1">
                <a:ea typeface="+mn-lt"/>
                <a:cs typeface="+mn-lt"/>
              </a:rPr>
              <a:t>s'agit</a:t>
            </a:r>
            <a:r>
              <a:rPr lang="en-GB" dirty="0">
                <a:ea typeface="+mn-lt"/>
                <a:cs typeface="+mn-lt"/>
              </a:rPr>
              <a:t> pas de </a:t>
            </a:r>
            <a:r>
              <a:rPr lang="en-GB" dirty="0" err="1">
                <a:ea typeface="+mn-lt"/>
                <a:cs typeface="+mn-lt"/>
              </a:rPr>
              <a:t>promouvoir</a:t>
            </a:r>
            <a:r>
              <a:rPr lang="en-GB" dirty="0">
                <a:ea typeface="+mn-lt"/>
                <a:cs typeface="+mn-lt"/>
              </a:rPr>
              <a:t> un ensemble de pratiques </a:t>
            </a:r>
            <a:r>
              <a:rPr lang="en-GB" dirty="0" err="1">
                <a:ea typeface="+mn-lt"/>
                <a:cs typeface="+mn-lt"/>
              </a:rPr>
              <a:t>agricoles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ou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d'innovations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parmi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d'autres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telles</a:t>
            </a:r>
            <a:r>
              <a:rPr lang="en-GB" dirty="0">
                <a:ea typeface="+mn-lt"/>
                <a:cs typeface="+mn-lt"/>
              </a:rPr>
              <a:t> que </a:t>
            </a:r>
            <a:r>
              <a:rPr lang="en-GB" dirty="0" err="1">
                <a:ea typeface="+mn-lt"/>
                <a:cs typeface="+mn-lt"/>
              </a:rPr>
              <a:t>l'agriculture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intelligente</a:t>
            </a:r>
            <a:r>
              <a:rPr lang="en-GB" dirty="0">
                <a:ea typeface="+mn-lt"/>
                <a:cs typeface="+mn-lt"/>
              </a:rPr>
              <a:t> face au </a:t>
            </a:r>
            <a:r>
              <a:rPr lang="en-GB" dirty="0" err="1">
                <a:ea typeface="+mn-lt"/>
                <a:cs typeface="+mn-lt"/>
              </a:rPr>
              <a:t>climat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l'agriculture</a:t>
            </a:r>
            <a:r>
              <a:rPr lang="en-GB" dirty="0">
                <a:ea typeface="+mn-lt"/>
                <a:cs typeface="+mn-lt"/>
              </a:rPr>
              <a:t> sensible à la nutrition, </a:t>
            </a:r>
            <a:r>
              <a:rPr lang="en-GB" dirty="0" err="1">
                <a:ea typeface="+mn-lt"/>
                <a:cs typeface="+mn-lt"/>
              </a:rPr>
              <a:t>l'agriculture</a:t>
            </a:r>
            <a:r>
              <a:rPr lang="en-GB" dirty="0">
                <a:ea typeface="+mn-lt"/>
                <a:cs typeface="+mn-lt"/>
              </a:rPr>
              <a:t> de </a:t>
            </a:r>
            <a:r>
              <a:rPr lang="en-GB" dirty="0" err="1">
                <a:ea typeface="+mn-lt"/>
                <a:cs typeface="+mn-lt"/>
              </a:rPr>
              <a:t>précision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l'intensification</a:t>
            </a:r>
            <a:r>
              <a:rPr lang="en-GB" dirty="0">
                <a:ea typeface="+mn-lt"/>
                <a:cs typeface="+mn-lt"/>
              </a:rPr>
              <a:t> durable ....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Les </a:t>
            </a:r>
            <a:r>
              <a:rPr lang="en-GB" dirty="0" err="1">
                <a:ea typeface="+mn-lt"/>
                <a:cs typeface="+mn-lt"/>
              </a:rPr>
              <a:t>systèmes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agroécologiques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diversifiés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sont</a:t>
            </a:r>
            <a:r>
              <a:rPr lang="en-GB" dirty="0">
                <a:ea typeface="+mn-lt"/>
                <a:cs typeface="+mn-lt"/>
              </a:rPr>
              <a:t> à forte </a:t>
            </a:r>
            <a:r>
              <a:rPr lang="en-GB" dirty="0" err="1">
                <a:ea typeface="+mn-lt"/>
                <a:cs typeface="+mn-lt"/>
              </a:rPr>
              <a:t>intensité</a:t>
            </a:r>
            <a:r>
              <a:rPr lang="en-GB" dirty="0">
                <a:ea typeface="+mn-lt"/>
                <a:cs typeface="+mn-lt"/>
              </a:rPr>
              <a:t> de </a:t>
            </a:r>
            <a:r>
              <a:rPr lang="en-GB" dirty="0" err="1">
                <a:ea typeface="+mn-lt"/>
                <a:cs typeface="+mn-lt"/>
              </a:rPr>
              <a:t>connaissances</a:t>
            </a:r>
            <a:r>
              <a:rPr lang="en-GB" dirty="0">
                <a:ea typeface="+mn-lt"/>
                <a:cs typeface="+mn-lt"/>
              </a:rPr>
              <a:t> et </a:t>
            </a:r>
            <a:r>
              <a:rPr lang="en-GB" b="1" dirty="0" err="1">
                <a:ea typeface="+mn-lt"/>
                <a:cs typeface="+mn-lt"/>
              </a:rPr>
              <a:t>tirent</a:t>
            </a:r>
            <a:r>
              <a:rPr lang="en-GB" b="1" dirty="0">
                <a:ea typeface="+mn-lt"/>
                <a:cs typeface="+mn-lt"/>
              </a:rPr>
              <a:t> le </a:t>
            </a:r>
            <a:r>
              <a:rPr lang="en-GB" b="1" dirty="0" err="1">
                <a:ea typeface="+mn-lt"/>
                <a:cs typeface="+mn-lt"/>
              </a:rPr>
              <a:t>meilleur</a:t>
            </a:r>
            <a:r>
              <a:rPr lang="en-GB" b="1" dirty="0">
                <a:ea typeface="+mn-lt"/>
                <a:cs typeface="+mn-lt"/>
              </a:rPr>
              <a:t> de </a:t>
            </a:r>
            <a:r>
              <a:rPr lang="en-GB" b="1" dirty="0" err="1">
                <a:ea typeface="+mn-lt"/>
                <a:cs typeface="+mn-lt"/>
              </a:rPr>
              <a:t>toutes</a:t>
            </a:r>
            <a:r>
              <a:rPr lang="en-GB" b="1" dirty="0">
                <a:ea typeface="+mn-lt"/>
                <a:cs typeface="+mn-lt"/>
              </a:rPr>
              <a:t> les innovations</a:t>
            </a:r>
            <a:r>
              <a:rPr lang="en-GB" dirty="0">
                <a:ea typeface="+mn-lt"/>
                <a:cs typeface="+mn-lt"/>
              </a:rPr>
              <a:t> compatibles avec les 13 </a:t>
            </a:r>
            <a:r>
              <a:rPr lang="en-GB" dirty="0" err="1">
                <a:ea typeface="+mn-lt"/>
                <a:cs typeface="+mn-lt"/>
              </a:rPr>
              <a:t>principes</a:t>
            </a:r>
            <a:r>
              <a:rPr lang="en-GB" dirty="0">
                <a:ea typeface="+mn-lt"/>
                <a:cs typeface="+mn-lt"/>
              </a:rPr>
              <a:t> de </a:t>
            </a:r>
            <a:r>
              <a:rPr lang="en-GB" dirty="0" err="1">
                <a:ea typeface="+mn-lt"/>
                <a:cs typeface="+mn-lt"/>
              </a:rPr>
              <a:t>l'agroécologie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combinées</a:t>
            </a:r>
            <a:r>
              <a:rPr lang="en-GB" dirty="0">
                <a:ea typeface="+mn-lt"/>
                <a:cs typeface="+mn-lt"/>
              </a:rPr>
              <a:t> aux </a:t>
            </a:r>
            <a:r>
              <a:rPr lang="en-GB" dirty="0" err="1">
                <a:ea typeface="+mn-lt"/>
                <a:cs typeface="+mn-lt"/>
              </a:rPr>
              <a:t>connaissances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traditionnelles</a:t>
            </a:r>
            <a:r>
              <a:rPr lang="en-GB" dirty="0">
                <a:ea typeface="+mn-lt"/>
                <a:cs typeface="+mn-lt"/>
              </a:rPr>
              <a:t> et à </a:t>
            </a:r>
            <a:r>
              <a:rPr lang="en-GB" dirty="0" err="1">
                <a:ea typeface="+mn-lt"/>
                <a:cs typeface="+mn-lt"/>
              </a:rPr>
              <a:t>celles</a:t>
            </a:r>
            <a:r>
              <a:rPr lang="en-GB" dirty="0">
                <a:ea typeface="+mn-lt"/>
                <a:cs typeface="+mn-lt"/>
              </a:rPr>
              <a:t> des </a:t>
            </a:r>
            <a:r>
              <a:rPr lang="en-GB" dirty="0" err="1">
                <a:ea typeface="+mn-lt"/>
                <a:cs typeface="+mn-lt"/>
              </a:rPr>
              <a:t>agriculteurs</a:t>
            </a:r>
            <a:r>
              <a:rPr lang="en-GB" dirty="0">
                <a:ea typeface="+mn-lt"/>
                <a:cs typeface="+mn-lt"/>
              </a:rPr>
              <a:t> par le </a:t>
            </a:r>
            <a:r>
              <a:rPr lang="en-GB" dirty="0" err="1">
                <a:ea typeface="+mn-lt"/>
                <a:cs typeface="+mn-lt"/>
              </a:rPr>
              <a:t>biais</a:t>
            </a:r>
            <a:r>
              <a:rPr lang="en-GB" dirty="0">
                <a:ea typeface="+mn-lt"/>
                <a:cs typeface="+mn-lt"/>
              </a:rPr>
              <a:t> de la co-innovation </a:t>
            </a:r>
            <a:r>
              <a:rPr lang="en-GB" dirty="0" err="1">
                <a:ea typeface="+mn-lt"/>
                <a:cs typeface="+mn-lt"/>
              </a:rPr>
              <a:t>afin</a:t>
            </a:r>
            <a:r>
              <a:rPr lang="en-GB" dirty="0">
                <a:ea typeface="+mn-lt"/>
                <a:cs typeface="+mn-lt"/>
              </a:rPr>
              <a:t> de </a:t>
            </a:r>
            <a:r>
              <a:rPr lang="en-GB" dirty="0" err="1">
                <a:ea typeface="+mn-lt"/>
                <a:cs typeface="+mn-lt"/>
              </a:rPr>
              <a:t>développer</a:t>
            </a:r>
            <a:r>
              <a:rPr lang="en-GB" dirty="0">
                <a:ea typeface="+mn-lt"/>
                <a:cs typeface="+mn-lt"/>
              </a:rPr>
              <a:t> des solutions durables </a:t>
            </a:r>
            <a:r>
              <a:rPr lang="en-GB" dirty="0" err="1">
                <a:ea typeface="+mn-lt"/>
                <a:cs typeface="+mn-lt"/>
              </a:rPr>
              <a:t>adaptées</a:t>
            </a:r>
            <a:r>
              <a:rPr lang="en-GB" dirty="0">
                <a:ea typeface="+mn-lt"/>
                <a:cs typeface="+mn-lt"/>
              </a:rPr>
              <a:t> au </a:t>
            </a:r>
            <a:r>
              <a:rPr lang="en-GB" dirty="0" err="1">
                <a:ea typeface="+mn-lt"/>
                <a:cs typeface="+mn-lt"/>
              </a:rPr>
              <a:t>niveau</a:t>
            </a:r>
            <a:r>
              <a:rPr lang="en-GB" dirty="0">
                <a:ea typeface="+mn-lt"/>
                <a:cs typeface="+mn-lt"/>
              </a:rPr>
              <a:t> local</a:t>
            </a:r>
          </a:p>
          <a:p>
            <a:r>
              <a:rPr lang="en-GB" dirty="0">
                <a:ea typeface="+mn-lt"/>
                <a:cs typeface="+mn-lt"/>
              </a:rPr>
              <a:t>Il </a:t>
            </a:r>
            <a:r>
              <a:rPr lang="en-GB" dirty="0" err="1">
                <a:ea typeface="+mn-lt"/>
                <a:cs typeface="+mn-lt"/>
              </a:rPr>
              <a:t>s'agit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également</a:t>
            </a:r>
            <a:r>
              <a:rPr lang="en-GB" dirty="0">
                <a:ea typeface="+mn-lt"/>
                <a:cs typeface="+mn-lt"/>
              </a:rPr>
              <a:t> de modifier les relations </a:t>
            </a:r>
            <a:r>
              <a:rPr lang="en-GB" dirty="0" err="1">
                <a:ea typeface="+mn-lt"/>
                <a:cs typeface="+mn-lt"/>
              </a:rPr>
              <a:t>sociales</a:t>
            </a:r>
            <a:r>
              <a:rPr lang="en-GB" dirty="0">
                <a:ea typeface="+mn-lt"/>
                <a:cs typeface="+mn-lt"/>
              </a:rPr>
              <a:t>, de donner du </a:t>
            </a:r>
            <a:r>
              <a:rPr lang="en-GB" dirty="0" err="1">
                <a:ea typeface="+mn-lt"/>
                <a:cs typeface="+mn-lt"/>
              </a:rPr>
              <a:t>pouvoir</a:t>
            </a:r>
            <a:r>
              <a:rPr lang="en-GB" dirty="0">
                <a:ea typeface="+mn-lt"/>
                <a:cs typeface="+mn-lt"/>
              </a:rPr>
              <a:t> aux </a:t>
            </a:r>
            <a:r>
              <a:rPr lang="en-GB" dirty="0" err="1">
                <a:ea typeface="+mn-lt"/>
                <a:cs typeface="+mn-lt"/>
              </a:rPr>
              <a:t>agriculteurs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d'ajouter</a:t>
            </a:r>
            <a:r>
              <a:rPr lang="en-GB" dirty="0">
                <a:ea typeface="+mn-lt"/>
                <a:cs typeface="+mn-lt"/>
              </a:rPr>
              <a:t> de la </a:t>
            </a:r>
            <a:r>
              <a:rPr lang="en-GB" dirty="0" err="1">
                <a:ea typeface="+mn-lt"/>
                <a:cs typeface="+mn-lt"/>
              </a:rPr>
              <a:t>valeur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localement</a:t>
            </a:r>
            <a:r>
              <a:rPr lang="en-GB" dirty="0">
                <a:ea typeface="+mn-lt"/>
                <a:cs typeface="+mn-lt"/>
              </a:rPr>
              <a:t> et de </a:t>
            </a:r>
            <a:r>
              <a:rPr lang="en-GB" dirty="0" err="1">
                <a:ea typeface="+mn-lt"/>
                <a:cs typeface="+mn-lt"/>
              </a:rPr>
              <a:t>privilégier</a:t>
            </a:r>
            <a:r>
              <a:rPr lang="en-GB" dirty="0">
                <a:ea typeface="+mn-lt"/>
                <a:cs typeface="+mn-lt"/>
              </a:rPr>
              <a:t> les </a:t>
            </a:r>
            <a:r>
              <a:rPr lang="en-GB" dirty="0" err="1">
                <a:ea typeface="+mn-lt"/>
                <a:cs typeface="+mn-lt"/>
              </a:rPr>
              <a:t>chaînes</a:t>
            </a:r>
            <a:r>
              <a:rPr lang="en-GB" dirty="0">
                <a:ea typeface="+mn-lt"/>
                <a:cs typeface="+mn-lt"/>
              </a:rPr>
              <a:t> de </a:t>
            </a:r>
            <a:r>
              <a:rPr lang="en-GB" dirty="0" err="1">
                <a:ea typeface="+mn-lt"/>
                <a:cs typeface="+mn-lt"/>
              </a:rPr>
              <a:t>valeur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courtes</a:t>
            </a:r>
            <a:r>
              <a:rPr lang="en-GB" dirty="0">
                <a:ea typeface="+mn-lt"/>
                <a:cs typeface="+mn-lt"/>
              </a:rPr>
              <a:t> qui </a:t>
            </a:r>
            <a:r>
              <a:rPr lang="en-GB" dirty="0" err="1">
                <a:ea typeface="+mn-lt"/>
                <a:cs typeface="+mn-lt"/>
              </a:rPr>
              <a:t>relient</a:t>
            </a:r>
            <a:r>
              <a:rPr lang="en-GB" dirty="0">
                <a:ea typeface="+mn-lt"/>
                <a:cs typeface="+mn-lt"/>
              </a:rPr>
              <a:t> les </a:t>
            </a:r>
            <a:r>
              <a:rPr lang="en-GB" dirty="0" err="1">
                <a:ea typeface="+mn-lt"/>
                <a:cs typeface="+mn-lt"/>
              </a:rPr>
              <a:t>consommateurs</a:t>
            </a:r>
            <a:r>
              <a:rPr lang="en-GB" dirty="0">
                <a:ea typeface="+mn-lt"/>
                <a:cs typeface="+mn-lt"/>
              </a:rPr>
              <a:t> et les </a:t>
            </a:r>
            <a:r>
              <a:rPr lang="en-GB" dirty="0" err="1">
                <a:ea typeface="+mn-lt"/>
                <a:cs typeface="+mn-lt"/>
              </a:rPr>
              <a:t>producteurs</a:t>
            </a:r>
            <a:r>
              <a:rPr lang="en-GB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485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960" y="289820"/>
            <a:ext cx="5532562" cy="1342765"/>
          </a:xfrm>
        </p:spPr>
        <p:txBody>
          <a:bodyPr anchor="b">
            <a:noAutofit/>
          </a:bodyPr>
          <a:lstStyle/>
          <a:p>
            <a:r>
              <a:rPr lang="en-US" sz="2800" dirty="0" err="1">
                <a:ea typeface="+mj-lt"/>
                <a:cs typeface="+mj-lt"/>
              </a:rPr>
              <a:t>Résultats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environnementaux</a:t>
            </a:r>
            <a:r>
              <a:rPr lang="en-US" sz="2800" dirty="0">
                <a:ea typeface="+mj-lt"/>
                <a:cs typeface="+mj-lt"/>
              </a:rPr>
              <a:t>/</a:t>
            </a:r>
            <a:r>
              <a:rPr lang="en-US" sz="2800" dirty="0" err="1">
                <a:ea typeface="+mj-lt"/>
                <a:cs typeface="+mj-lt"/>
              </a:rPr>
              <a:t>climatiques</a:t>
            </a:r>
            <a:r>
              <a:rPr lang="en-US" sz="2800" dirty="0">
                <a:ea typeface="+mj-lt"/>
                <a:cs typeface="+mj-lt"/>
              </a:rPr>
              <a:t> des </a:t>
            </a:r>
            <a:r>
              <a:rPr lang="en-US" sz="2800" dirty="0" err="1">
                <a:ea typeface="+mj-lt"/>
                <a:cs typeface="+mj-lt"/>
              </a:rPr>
              <a:t>systèmes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agroécologiques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diversifiés</a:t>
            </a:r>
            <a:endParaRPr lang="it-IT" sz="2800" dirty="0" err="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E9B63C-F5EC-3840-9A7B-8F1D64C7A8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43" r="15322" b="1"/>
          <a:stretch/>
        </p:blipFill>
        <p:spPr>
          <a:xfrm>
            <a:off x="-46383" y="-46383"/>
            <a:ext cx="6142383" cy="696401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4650C-0D78-4591-BCEF-8CBAF9342EC6}"/>
              </a:ext>
            </a:extLst>
          </p:cNvPr>
          <p:cNvSpPr txBox="1"/>
          <p:nvPr/>
        </p:nvSpPr>
        <p:spPr>
          <a:xfrm>
            <a:off x="6410960" y="1985356"/>
            <a:ext cx="5455920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La </a:t>
            </a:r>
            <a:r>
              <a:rPr lang="en-GB" sz="2400" dirty="0" err="1">
                <a:ea typeface="+mn-lt"/>
                <a:cs typeface="+mn-lt"/>
              </a:rPr>
              <a:t>diversité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est</a:t>
            </a:r>
            <a:r>
              <a:rPr lang="en-GB" sz="2400" dirty="0">
                <a:ea typeface="+mn-lt"/>
                <a:cs typeface="+mn-lt"/>
              </a:rPr>
              <a:t> source de </a:t>
            </a:r>
            <a:r>
              <a:rPr lang="en-GB" sz="2400" b="1" dirty="0" err="1">
                <a:solidFill>
                  <a:srgbClr val="0070C0"/>
                </a:solidFill>
                <a:ea typeface="+mn-lt"/>
                <a:cs typeface="+mn-lt"/>
              </a:rPr>
              <a:t>résilience</a:t>
            </a:r>
            <a:endParaRPr lang="en-GB" sz="2400" b="1" dirty="0" err="1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Conserver/</a:t>
            </a:r>
            <a:r>
              <a:rPr lang="en-US" sz="2400" b="1" dirty="0" err="1">
                <a:solidFill>
                  <a:srgbClr val="0070C0"/>
                </a:solidFill>
                <a:ea typeface="+mn-lt"/>
                <a:cs typeface="+mn-lt"/>
              </a:rPr>
              <a:t>amener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 le </a:t>
            </a:r>
            <a:r>
              <a:rPr lang="en-US" sz="2400" b="1" dirty="0" err="1">
                <a:solidFill>
                  <a:srgbClr val="0070C0"/>
                </a:solidFill>
                <a:ea typeface="+mn-lt"/>
                <a:cs typeface="+mn-lt"/>
              </a:rPr>
              <a:t>carbone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 dans le sol</a:t>
            </a:r>
            <a:r>
              <a:rPr lang="en-US" sz="2400" dirty="0">
                <a:ea typeface="+mn-lt"/>
                <a:cs typeface="+mn-lt"/>
              </a:rPr>
              <a:t> - faire de </a:t>
            </a:r>
            <a:r>
              <a:rPr lang="en-US" sz="2400" dirty="0" err="1">
                <a:ea typeface="+mn-lt"/>
                <a:cs typeface="+mn-lt"/>
              </a:rPr>
              <a:t>l'agriculture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une</a:t>
            </a:r>
            <a:r>
              <a:rPr lang="en-US" sz="2400" dirty="0">
                <a:ea typeface="+mn-lt"/>
                <a:cs typeface="+mn-lt"/>
              </a:rPr>
              <a:t> solution </a:t>
            </a:r>
            <a:r>
              <a:rPr lang="en-US" sz="2400" dirty="0" err="1">
                <a:ea typeface="+mn-lt"/>
                <a:cs typeface="+mn-lt"/>
              </a:rPr>
              <a:t>plutôt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qu'un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problème</a:t>
            </a:r>
            <a:endParaRPr lang="en-US" sz="2400" dirty="0" err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  <a:ea typeface="+mn-lt"/>
                <a:cs typeface="+mn-lt"/>
              </a:rPr>
              <a:t>Favoriser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 la </a:t>
            </a:r>
            <a:r>
              <a:rPr lang="en-US" sz="2400" b="1" dirty="0" err="1">
                <a:solidFill>
                  <a:srgbClr val="0070C0"/>
                </a:solidFill>
                <a:ea typeface="+mn-lt"/>
                <a:cs typeface="+mn-lt"/>
              </a:rPr>
              <a:t>biodiversité</a:t>
            </a:r>
            <a:endParaRPr lang="en-US" b="1" dirty="0" err="1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  <a:ea typeface="+mn-lt"/>
                <a:cs typeface="+mn-lt"/>
              </a:rPr>
              <a:t>Restaurer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 les </a:t>
            </a:r>
            <a:r>
              <a:rPr lang="en-US" sz="2400" b="1" dirty="0" err="1">
                <a:solidFill>
                  <a:srgbClr val="0070C0"/>
                </a:solidFill>
                <a:ea typeface="+mn-lt"/>
                <a:cs typeface="+mn-lt"/>
              </a:rPr>
              <a:t>terres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a typeface="+mn-lt"/>
                <a:cs typeface="+mn-lt"/>
              </a:rPr>
              <a:t>dégradées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ea typeface="+mn-lt"/>
                <a:cs typeface="+mn-lt"/>
              </a:rPr>
              <a:t>Améliorer</a:t>
            </a:r>
            <a:r>
              <a:rPr lang="en-US" sz="2400" dirty="0">
                <a:ea typeface="+mn-lt"/>
                <a:cs typeface="+mn-lt"/>
              </a:rPr>
              <a:t> les services </a:t>
            </a:r>
            <a:r>
              <a:rPr lang="en-US" sz="2400" dirty="0" err="1">
                <a:ea typeface="+mn-lt"/>
                <a:cs typeface="+mn-lt"/>
              </a:rPr>
              <a:t>écosystémiques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Cycle de </a:t>
            </a:r>
            <a:r>
              <a:rPr lang="en-US" sz="2400" dirty="0" err="1">
                <a:ea typeface="+mn-lt"/>
                <a:cs typeface="+mn-lt"/>
              </a:rPr>
              <a:t>l'eau</a:t>
            </a:r>
            <a:r>
              <a:rPr lang="en-US" sz="2400" dirty="0">
                <a:ea typeface="+mn-lt"/>
                <a:cs typeface="+mn-lt"/>
              </a:rPr>
              <a:t> et des nutriments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ea typeface="+mn-lt"/>
                <a:cs typeface="+mn-lt"/>
              </a:rPr>
              <a:t>Pollinisation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Gestion des </a:t>
            </a:r>
            <a:r>
              <a:rPr lang="en-US" sz="2400" dirty="0" err="1">
                <a:ea typeface="+mn-lt"/>
                <a:cs typeface="+mn-lt"/>
              </a:rPr>
              <a:t>ravageurs</a:t>
            </a:r>
            <a:r>
              <a:rPr lang="en-US" sz="2400" dirty="0">
                <a:ea typeface="+mn-lt"/>
                <a:cs typeface="+mn-lt"/>
              </a:rPr>
              <a:t> et des maladies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7838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026DB-16E8-114E-B602-694306F5B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440" y="1513841"/>
            <a:ext cx="5048457" cy="467430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3400" i="1" dirty="0">
                <a:ea typeface="ＭＳ Ｐゴシック"/>
              </a:rPr>
              <a:t>IPPC: “</a:t>
            </a:r>
            <a:r>
              <a:rPr lang="en-US" i="1" dirty="0">
                <a:ea typeface="+mn-lt"/>
                <a:cs typeface="+mn-lt"/>
              </a:rPr>
              <a:t>Les </a:t>
            </a:r>
            <a:r>
              <a:rPr lang="en-US" i="1" dirty="0" err="1">
                <a:ea typeface="+mn-lt"/>
                <a:cs typeface="+mn-lt"/>
              </a:rPr>
              <a:t>approches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biologiques</a:t>
            </a:r>
            <a:r>
              <a:rPr lang="en-US" i="1" dirty="0">
                <a:ea typeface="+mn-lt"/>
                <a:cs typeface="+mn-lt"/>
              </a:rPr>
              <a:t> du </a:t>
            </a:r>
            <a:r>
              <a:rPr lang="en-US" i="1" dirty="0" err="1">
                <a:ea typeface="+mn-lt"/>
                <a:cs typeface="+mn-lt"/>
              </a:rPr>
              <a:t>piégeage</a:t>
            </a:r>
            <a:r>
              <a:rPr lang="en-US" i="1" dirty="0">
                <a:ea typeface="+mn-lt"/>
                <a:cs typeface="+mn-lt"/>
              </a:rPr>
              <a:t> du </a:t>
            </a:r>
            <a:r>
              <a:rPr lang="en-US" i="1" dirty="0" err="1">
                <a:ea typeface="+mn-lt"/>
                <a:cs typeface="+mn-lt"/>
              </a:rPr>
              <a:t>carbone</a:t>
            </a:r>
            <a:r>
              <a:rPr lang="en-US" i="1" dirty="0">
                <a:ea typeface="+mn-lt"/>
                <a:cs typeface="+mn-lt"/>
              </a:rPr>
              <a:t> constituent les perspectives les plus </a:t>
            </a:r>
            <a:r>
              <a:rPr lang="en-US" i="1" dirty="0" err="1">
                <a:ea typeface="+mn-lt"/>
                <a:cs typeface="+mn-lt"/>
              </a:rPr>
              <a:t>prometteuses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en</a:t>
            </a:r>
            <a:r>
              <a:rPr lang="en-US" i="1" dirty="0">
                <a:ea typeface="+mn-lt"/>
                <a:cs typeface="+mn-lt"/>
              </a:rPr>
              <a:t> matière </a:t>
            </a:r>
            <a:r>
              <a:rPr lang="en-US" i="1" dirty="0" err="1">
                <a:ea typeface="+mn-lt"/>
                <a:cs typeface="+mn-lt"/>
              </a:rPr>
              <a:t>d'émissions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négatives</a:t>
            </a:r>
            <a:r>
              <a:rPr lang="en-US" sz="3400" dirty="0">
                <a:ea typeface="+mn-lt"/>
                <a:cs typeface="+mn-lt"/>
              </a:rPr>
              <a:t>.</a:t>
            </a:r>
            <a:r>
              <a:rPr lang="en-US" altLang="en-US" sz="3400" i="1" dirty="0">
                <a:ea typeface="ＭＳ Ｐゴシック"/>
              </a:rPr>
              <a:t>”</a:t>
            </a:r>
            <a:endParaRPr lang="en-US" altLang="en-US" sz="3400" i="1" dirty="0">
              <a:ea typeface="ＭＳ Ｐゴシック" panose="020B0600070205080204" pitchFamily="34" charset="-128"/>
            </a:endParaRPr>
          </a:p>
          <a:p>
            <a:pPr marL="457200" indent="-457200">
              <a:buFont typeface="Arial"/>
              <a:buChar char="•"/>
            </a:pPr>
            <a:r>
              <a:rPr lang="en-US" sz="3300" dirty="0" err="1">
                <a:ea typeface="+mn-lt"/>
                <a:cs typeface="+mn-lt"/>
              </a:rPr>
              <a:t>Protéger</a:t>
            </a:r>
            <a:r>
              <a:rPr lang="en-US" sz="3300" dirty="0">
                <a:ea typeface="+mn-lt"/>
                <a:cs typeface="+mn-lt"/>
              </a:rPr>
              <a:t> les </a:t>
            </a:r>
            <a:r>
              <a:rPr lang="en-US" sz="3300" dirty="0" err="1">
                <a:ea typeface="+mn-lt"/>
                <a:cs typeface="+mn-lt"/>
              </a:rPr>
              <a:t>forêts</a:t>
            </a:r>
            <a:r>
              <a:rPr lang="en-US" sz="3300" dirty="0">
                <a:ea typeface="+mn-lt"/>
                <a:cs typeface="+mn-lt"/>
              </a:rPr>
              <a:t> </a:t>
            </a:r>
            <a:r>
              <a:rPr lang="en-US" sz="3300" dirty="0" err="1">
                <a:ea typeface="+mn-lt"/>
                <a:cs typeface="+mn-lt"/>
              </a:rPr>
              <a:t>actuelles</a:t>
            </a:r>
            <a:endParaRPr lang="en-US" sz="3300" i="0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3300" dirty="0" err="1">
                <a:ea typeface="+mn-lt"/>
                <a:cs typeface="+mn-lt"/>
              </a:rPr>
              <a:t>Restaurer</a:t>
            </a:r>
            <a:r>
              <a:rPr lang="en-US" sz="3300" dirty="0">
                <a:ea typeface="+mn-lt"/>
                <a:cs typeface="+mn-lt"/>
              </a:rPr>
              <a:t> les </a:t>
            </a:r>
            <a:r>
              <a:rPr lang="en-US" sz="3300" dirty="0" err="1">
                <a:ea typeface="+mn-lt"/>
                <a:cs typeface="+mn-lt"/>
              </a:rPr>
              <a:t>terres</a:t>
            </a:r>
            <a:r>
              <a:rPr lang="en-US" sz="3300" dirty="0">
                <a:ea typeface="+mn-lt"/>
                <a:cs typeface="+mn-lt"/>
              </a:rPr>
              <a:t> </a:t>
            </a:r>
            <a:r>
              <a:rPr lang="en-US" sz="3300" dirty="0" err="1">
                <a:ea typeface="+mn-lt"/>
                <a:cs typeface="+mn-lt"/>
              </a:rPr>
              <a:t>dégradées</a:t>
            </a:r>
            <a:r>
              <a:rPr lang="en-US" altLang="en-US" sz="3300" dirty="0">
                <a:ea typeface="ＭＳ Ｐゴシック"/>
              </a:rPr>
              <a:t> </a:t>
            </a:r>
            <a:endParaRPr lang="en-US" altLang="en-US" sz="3300" i="0">
              <a:ea typeface="ＭＳ Ｐゴシック" panose="020B0600070205080204" pitchFamily="34" charset="-128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300" dirty="0">
                <a:ea typeface="+mn-lt"/>
                <a:cs typeface="+mn-lt"/>
              </a:rPr>
              <a:t>Augmenter la couverture </a:t>
            </a:r>
            <a:r>
              <a:rPr lang="en-US" sz="3300" dirty="0" err="1">
                <a:ea typeface="+mn-lt"/>
                <a:cs typeface="+mn-lt"/>
              </a:rPr>
              <a:t>arborée</a:t>
            </a:r>
            <a:r>
              <a:rPr lang="en-US" sz="3300" dirty="0">
                <a:ea typeface="+mn-lt"/>
                <a:cs typeface="+mn-lt"/>
              </a:rPr>
              <a:t> des </a:t>
            </a:r>
            <a:r>
              <a:rPr lang="en-US" sz="3300" dirty="0" err="1">
                <a:ea typeface="+mn-lt"/>
                <a:cs typeface="+mn-lt"/>
              </a:rPr>
              <a:t>terres</a:t>
            </a:r>
            <a:r>
              <a:rPr lang="en-US" sz="3300" dirty="0">
                <a:ea typeface="+mn-lt"/>
                <a:cs typeface="+mn-lt"/>
              </a:rPr>
              <a:t> </a:t>
            </a:r>
            <a:r>
              <a:rPr lang="en-US" sz="3300" dirty="0" err="1">
                <a:ea typeface="+mn-lt"/>
                <a:cs typeface="+mn-lt"/>
              </a:rPr>
              <a:t>agricoles</a:t>
            </a:r>
            <a:r>
              <a:rPr lang="en-US" sz="3300" dirty="0">
                <a:ea typeface="+mn-lt"/>
                <a:cs typeface="+mn-lt"/>
              </a:rPr>
              <a:t> par </a:t>
            </a:r>
            <a:r>
              <a:rPr lang="en-US" sz="3300" dirty="0" err="1">
                <a:ea typeface="+mn-lt"/>
                <a:cs typeface="+mn-lt"/>
              </a:rPr>
              <a:t>l'agroforesterie</a:t>
            </a:r>
            <a:r>
              <a:rPr lang="en-US" sz="3300" dirty="0">
                <a:ea typeface="+mn-lt"/>
                <a:cs typeface="+mn-lt"/>
              </a:rPr>
              <a:t> </a:t>
            </a:r>
            <a:endParaRPr lang="en-US" sz="3300" i="0" dirty="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3300" dirty="0">
                <a:ea typeface="+mn-lt"/>
                <a:cs typeface="+mn-lt"/>
              </a:rPr>
              <a:t>Augmenter la </a:t>
            </a:r>
            <a:r>
              <a:rPr lang="en-US" sz="3300" i="0" dirty="0">
                <a:ea typeface="+mn-lt"/>
                <a:cs typeface="+mn-lt"/>
              </a:rPr>
              <a:t>production </a:t>
            </a:r>
            <a:r>
              <a:rPr lang="en-US" sz="3300" dirty="0">
                <a:ea typeface="+mn-lt"/>
                <a:cs typeface="+mn-lt"/>
              </a:rPr>
              <a:t>de </a:t>
            </a:r>
            <a:r>
              <a:rPr lang="en-US" sz="3300" dirty="0" err="1">
                <a:ea typeface="+mn-lt"/>
                <a:cs typeface="+mn-lt"/>
              </a:rPr>
              <a:t>biomasse</a:t>
            </a:r>
            <a:r>
              <a:rPr lang="en-US" sz="3300" dirty="0">
                <a:ea typeface="+mn-lt"/>
                <a:cs typeface="+mn-lt"/>
              </a:rPr>
              <a:t> des </a:t>
            </a:r>
            <a:r>
              <a:rPr lang="en-US" sz="3300" dirty="0" err="1">
                <a:ea typeface="+mn-lt"/>
                <a:cs typeface="+mn-lt"/>
              </a:rPr>
              <a:t>pâturages</a:t>
            </a:r>
            <a:endParaRPr lang="en-US" sz="3300" i="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altLang="en-US" sz="3400" i="0" dirty="0">
                <a:solidFill>
                  <a:schemeClr val="accent5"/>
                </a:solidFill>
                <a:ea typeface="ＭＳ Ｐゴシック"/>
              </a:rPr>
              <a:t>→</a:t>
            </a:r>
            <a:r>
              <a:rPr lang="en-US" altLang="en-US" sz="3400" dirty="0">
                <a:solidFill>
                  <a:schemeClr val="accent5"/>
                </a:solidFill>
                <a:ea typeface="ＭＳ Ｐゴシック"/>
              </a:rPr>
              <a:t>    </a:t>
            </a:r>
            <a:r>
              <a:rPr lang="en-US" sz="3400" b="1" dirty="0" err="1">
                <a:solidFill>
                  <a:srgbClr val="0070C0"/>
                </a:solidFill>
                <a:ea typeface="+mn-lt"/>
                <a:cs typeface="+mn-lt"/>
              </a:rPr>
              <a:t>Cet</a:t>
            </a:r>
            <a:r>
              <a:rPr lang="en-US" sz="34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ea typeface="+mn-lt"/>
                <a:cs typeface="+mn-lt"/>
              </a:rPr>
              <a:t>objectif</a:t>
            </a:r>
            <a:r>
              <a:rPr lang="en-US" sz="34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ea typeface="+mn-lt"/>
                <a:cs typeface="+mn-lt"/>
              </a:rPr>
              <a:t>peut</a:t>
            </a:r>
            <a:r>
              <a:rPr lang="en-US" sz="34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ea typeface="+mn-lt"/>
                <a:cs typeface="+mn-lt"/>
              </a:rPr>
              <a:t>être</a:t>
            </a:r>
            <a:r>
              <a:rPr lang="en-US" sz="34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ea typeface="+mn-lt"/>
                <a:cs typeface="+mn-lt"/>
              </a:rPr>
              <a:t>atteint</a:t>
            </a:r>
            <a:r>
              <a:rPr lang="en-US" sz="3400" b="1" dirty="0">
                <a:solidFill>
                  <a:srgbClr val="0070C0"/>
                </a:solidFill>
                <a:ea typeface="+mn-lt"/>
                <a:cs typeface="+mn-lt"/>
              </a:rPr>
              <a:t> grâce à </a:t>
            </a:r>
            <a:r>
              <a:rPr lang="en-US" sz="3400" b="1" dirty="0" err="1">
                <a:solidFill>
                  <a:srgbClr val="0070C0"/>
                </a:solidFill>
                <a:ea typeface="+mn-lt"/>
                <a:cs typeface="+mn-lt"/>
              </a:rPr>
              <a:t>l'agroécologie</a:t>
            </a:r>
            <a:endParaRPr lang="en-US" sz="3400" b="1" i="0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altLang="en-US" sz="3400" b="1" i="0" dirty="0">
              <a:solidFill>
                <a:schemeClr val="accent5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fr-BE" sz="3600" dirty="0">
                <a:ea typeface="+mn-lt"/>
                <a:cs typeface="+mn-lt"/>
              </a:rPr>
              <a:t>L'agroécologie (y compris l'agroforesterie) pourrait plus que compenser les émissions agricoles de GES</a:t>
            </a:r>
            <a:endParaRPr lang="fr-BE" dirty="0"/>
          </a:p>
          <a:p>
            <a:pPr marL="0" indent="0">
              <a:buNone/>
            </a:pPr>
            <a:endParaRPr lang="en-US" altLang="en-US" sz="3400" b="1" i="0" dirty="0">
              <a:solidFill>
                <a:schemeClr val="accent5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63A3BD-876B-9F42-83E3-8BF9CE06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ea typeface="+mj-lt"/>
                <a:cs typeface="+mj-lt"/>
              </a:rPr>
              <a:t>L'agroécologie pour l'atténuation du climat</a:t>
            </a:r>
            <a:endParaRPr lang="it-IT" dirty="0"/>
          </a:p>
        </p:txBody>
      </p:sp>
      <p:pic>
        <p:nvPicPr>
          <p:cNvPr id="6" name="Picture Placeholder 5" descr="A person working in a plantation&#10;&#10;Description automatically generated with low confidence">
            <a:extLst>
              <a:ext uri="{FF2B5EF4-FFF2-40B4-BE49-F238E27FC236}">
                <a16:creationId xmlns:a16="http://schemas.microsoft.com/office/drawing/2014/main" id="{E4F6B429-6D99-4693-A575-365CCE2D0E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697" r="20697"/>
          <a:stretch/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1E0AF-3E8A-425D-8E5F-319393E3C013}"/>
              </a:ext>
            </a:extLst>
          </p:cNvPr>
          <p:cNvSpPr txBox="1"/>
          <p:nvPr/>
        </p:nvSpPr>
        <p:spPr>
          <a:xfrm>
            <a:off x="-59635" y="6924261"/>
            <a:ext cx="6155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900">
                <a:hlinkClick r:id="rId4" tooltip="http://ccafs.cgiar.org/blog/getting-climate-smart-talk-top-agenda"/>
              </a:rPr>
              <a:t>This Photo</a:t>
            </a:r>
            <a:r>
              <a:rPr lang="en-BE" sz="900"/>
              <a:t> by Unknown Author is licensed under </a:t>
            </a:r>
            <a:r>
              <a:rPr lang="en-BE" sz="900">
                <a:hlinkClick r:id="rId5" tooltip="https://creativecommons.org/licenses/by-nc/3.0/"/>
              </a:rPr>
              <a:t>CC BY-NC</a:t>
            </a:r>
            <a:endParaRPr lang="en-BE" sz="900"/>
          </a:p>
        </p:txBody>
      </p:sp>
    </p:spTree>
    <p:extLst>
      <p:ext uri="{BB962C8B-B14F-4D97-AF65-F5344CB8AC3E}">
        <p14:creationId xmlns:p14="http://schemas.microsoft.com/office/powerpoint/2010/main" val="630703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639FEB808B44A6E17CB471A4FF5D" ma:contentTypeVersion="12" ma:contentTypeDescription="Create a new document." ma:contentTypeScope="" ma:versionID="20fd653594f24783e809cfb423b0bfd8">
  <xsd:schema xmlns:xsd="http://www.w3.org/2001/XMLSchema" xmlns:xs="http://www.w3.org/2001/XMLSchema" xmlns:p="http://schemas.microsoft.com/office/2006/metadata/properties" xmlns:ns2="b194aedd-ff49-45f7-87dd-5c844ff5d3f3" xmlns:ns3="5143f1b2-a864-4c0c-b09a-1d9e375137bd" targetNamespace="http://schemas.microsoft.com/office/2006/metadata/properties" ma:root="true" ma:fieldsID="979c74ef7939ed853b2837c487bd213b" ns2:_="" ns3:_="">
    <xsd:import namespace="b194aedd-ff49-45f7-87dd-5c844ff5d3f3"/>
    <xsd:import namespace="5143f1b2-a864-4c0c-b09a-1d9e37513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4aedd-ff49-45f7-87dd-5c844ff5d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3f1b2-a864-4c0c-b09a-1d9e37513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4D113A-E3DF-483B-8BC7-24D4BF709E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765827-C03D-4DBB-B9FC-46163CF04A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6CC72-A7AC-4DC9-A418-F62F2719E834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693</Words>
  <Application>Microsoft Office PowerPoint</Application>
  <PresentationFormat>Widescreen</PresentationFormat>
  <Paragraphs>94</Paragraphs>
  <Slides>16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Office Theme</vt:lpstr>
      <vt:lpstr>L'agroécologie dans le Cadre financier pluriannuel 2021-2027   L'importance de l'agroécologie pour les systèmes agroalimentaires durables et les objectifs du Green Deal</vt:lpstr>
      <vt:lpstr>Presentazione standard di PowerPoint</vt:lpstr>
      <vt:lpstr>L'agriculture du 20e siècle va à l'encontre de la nature</vt:lpstr>
      <vt:lpstr>Systèmes alimentaires non durables</vt:lpstr>
      <vt:lpstr>Nous avons besoin d'un changement transformationnel</vt:lpstr>
      <vt:lpstr>Un paradigme différent : des systèmes diversifiés, résilients et durables</vt:lpstr>
      <vt:lpstr>Un paradigme différent</vt:lpstr>
      <vt:lpstr>Résultats environnementaux/climatiques des systèmes agroécologiques diversifiés</vt:lpstr>
      <vt:lpstr>L'agroécologie pour l'atténuation du climat</vt:lpstr>
      <vt:lpstr>Presentazione standard di PowerPoint</vt:lpstr>
      <vt:lpstr>Transformation à l'échelle</vt:lpstr>
      <vt:lpstr>Soutenir la transition</vt:lpstr>
      <vt:lpstr>La transition est déjà en cours...</vt:lpstr>
      <vt:lpstr>Coalition sur l'agroécologie</vt:lpstr>
      <vt:lpstr>Des voies différentes, un objectif commun</vt:lpstr>
      <vt:lpstr>Presentazione standard di PowerPoint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Agroecology in the 2021-2027 Multi-annual Financial Framework The importance of agroecology for sustainable agri-food systems and Green Deal objectives.</dc:title>
  <dc:creator>QUENTREC Helene (INTPA)</dc:creator>
  <cp:lastModifiedBy>Emile Frison</cp:lastModifiedBy>
  <cp:revision>158</cp:revision>
  <dcterms:created xsi:type="dcterms:W3CDTF">2021-10-08T09:52:09Z</dcterms:created>
  <dcterms:modified xsi:type="dcterms:W3CDTF">2021-11-13T16:52:25Z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0x0101006E92639FEB808B44A6E17CB471A4FF5D</vt:lpwstr>
  </property>
</Properties>
</file>