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3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s/slide8.xml" ContentType="application/vnd.openxmlformats-officedocument.presentationml.slide+xml"/>
  <Override PartName="/ppt/slides/slide12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charts/style1.xml" ContentType="application/vnd.ms-office.chartstyl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olors1.xml" ContentType="application/vnd.ms-office.chartcolorstyle+xml"/>
  <Override PartName="/ppt/charts/style2.xml" ContentType="application/vnd.ms-office.chartstyle+xml"/>
  <Override PartName="/ppt/charts/colors2.xml" ContentType="application/vnd.ms-office.chartcolorstyl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gs/tag2.xml" ContentType="application/vnd.openxmlformats-officedocument.presentationml.tags+xml"/>
  <Override PartName="/docProps/app.xml" ContentType="application/vnd.openxmlformats-officedocument.extended-properties+xml"/>
  <Override PartName="/ppt/tags/tag1.xml" ContentType="application/vnd.openxmlformats-officedocument.presentationml.tags+xml"/>
  <Override PartName="/ppt/tags/tag5.xml" ContentType="application/vnd.openxmlformats-officedocument.presentationml.tags+xml"/>
  <Override PartName="/ppt/tags/tag4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61" r:id="rId4"/>
    <p:sldId id="258" r:id="rId5"/>
    <p:sldId id="260" r:id="rId6"/>
    <p:sldId id="263" r:id="rId7"/>
    <p:sldId id="262" r:id="rId8"/>
    <p:sldId id="264" r:id="rId9"/>
    <p:sldId id="267" r:id="rId10"/>
    <p:sldId id="265" r:id="rId11"/>
    <p:sldId id="269" r:id="rId12"/>
    <p:sldId id="266" r:id="rId13"/>
    <p:sldId id="268" r:id="rId14"/>
    <p:sldId id="27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menois" initials="d" lastIdx="3" clrIdx="0">
    <p:extLst>
      <p:ext uri="{19B8F6BF-5375-455C-9EA6-DF929625EA0E}">
        <p15:presenceInfo xmlns:p15="http://schemas.microsoft.com/office/powerpoint/2012/main" userId="demenois" providerId="None"/>
      </p:ext>
    </p:extLst>
  </p:cmAuthor>
  <p:cmAuthor id="2" name="Alain Karsenty" initials="AK" lastIdx="1" clrIdx="1">
    <p:extLst>
      <p:ext uri="{19B8F6BF-5375-455C-9EA6-DF929625EA0E}">
        <p15:presenceInfo xmlns:p15="http://schemas.microsoft.com/office/powerpoint/2012/main" userId="Alain Karsent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51" autoAdjust="0"/>
  </p:normalViewPr>
  <p:slideViewPr>
    <p:cSldViewPr snapToGrid="0">
      <p:cViewPr varScale="1">
        <p:scale>
          <a:sx n="102" d="100"/>
          <a:sy n="102" d="100"/>
        </p:scale>
        <p:origin x="120" y="18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2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ustomXml" Target="../customXml/item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D:\Mes%20Donnees\C&#244;te%20d'Ivoire\Banque%20mondiale%20fiscalite\Simulaton%20cacao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Mes%20Donnees\C&#244;te%20d'Ivoire\Banque%20mondiale%20fiscalite\SimulatoIn%20cacao%20TRANSFORM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r>
              <a:rPr lang="fr-FR" sz="1200" b="0" i="0" baseline="0" dirty="0" smtClean="0">
                <a:latin typeface="Arial" panose="020B0604020202020204" pitchFamily="34" charset="0"/>
              </a:rPr>
              <a:t>Total </a:t>
            </a:r>
            <a:r>
              <a:rPr lang="fr-FR" sz="1200" b="0" i="0" baseline="0" dirty="0" err="1" smtClean="0">
                <a:latin typeface="Arial" panose="020B0604020202020204" pitchFamily="34" charset="0"/>
              </a:rPr>
              <a:t>receipts</a:t>
            </a:r>
            <a:r>
              <a:rPr lang="fr-FR" sz="1200" b="0" i="0" baseline="0" dirty="0" smtClean="0">
                <a:latin typeface="Arial" panose="020B0604020202020204" pitchFamily="34" charset="0"/>
              </a:rPr>
              <a:t> are </a:t>
            </a:r>
            <a:r>
              <a:rPr lang="fr-FR" sz="1200" b="0" i="0" baseline="0" dirty="0" err="1" smtClean="0">
                <a:latin typeface="Arial" panose="020B0604020202020204" pitchFamily="34" charset="0"/>
              </a:rPr>
              <a:t>steady</a:t>
            </a:r>
            <a:r>
              <a:rPr lang="fr-FR" sz="1200" b="0" i="0" baseline="0" dirty="0" smtClean="0">
                <a:latin typeface="Arial" panose="020B0604020202020204" pitchFamily="34" charset="0"/>
              </a:rPr>
              <a:t> </a:t>
            </a:r>
            <a:endParaRPr lang="fr-FR" sz="1200" b="0" i="0" baseline="0" dirty="0">
              <a:latin typeface="Arial" panose="020B0604020202020204" pitchFamily="34" charset="0"/>
            </a:endParaRPr>
          </a:p>
        </c:rich>
      </c:tx>
      <c:layout>
        <c:manualLayout>
          <c:xMode val="edge"/>
          <c:yMode val="edge"/>
          <c:x val="0.3177022788585967"/>
          <c:y val="2.864271205499523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Malus</c:v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</c:spPr>
          <c:invertIfNegative val="0"/>
          <c:val>
            <c:numRef>
              <c:f>(Feuil1!$G$10,Feuil1!$G$13,Feuil1!$G$16,Feuil1!$G$19,Feuil1!$G$22,Feuil1!$G$25)</c:f>
              <c:numCache>
                <c:formatCode>#,##0</c:formatCode>
                <c:ptCount val="6"/>
                <c:pt idx="0">
                  <c:v>240645600000</c:v>
                </c:pt>
                <c:pt idx="1">
                  <c:v>192053700000</c:v>
                </c:pt>
                <c:pt idx="2">
                  <c:v>162898560000</c:v>
                </c:pt>
                <c:pt idx="3">
                  <c:v>86077080000</c:v>
                </c:pt>
                <c:pt idx="4">
                  <c:v>30234960000</c:v>
                </c:pt>
                <c:pt idx="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46-46E2-8294-02CA43419EBA}"/>
            </c:ext>
          </c:extLst>
        </c:ser>
        <c:ser>
          <c:idx val="1"/>
          <c:order val="1"/>
          <c:tx>
            <c:v>Bonus</c:v>
          </c:tx>
          <c:spPr>
            <a:gradFill rotWithShape="1">
              <a:gsLst>
                <a:gs pos="0">
                  <a:schemeClr val="accent2">
                    <a:satMod val="103000"/>
                    <a:lumMod val="102000"/>
                    <a:tint val="94000"/>
                  </a:schemeClr>
                </a:gs>
                <a:gs pos="50000">
                  <a:schemeClr val="accent2">
                    <a:satMod val="110000"/>
                    <a:lumMod val="100000"/>
                    <a:shade val="100000"/>
                  </a:schemeClr>
                </a:gs>
                <a:gs pos="100000">
                  <a:schemeClr val="accent2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 w="25400">
              <a:noFill/>
            </a:ln>
            <a:effectLst/>
          </c:spPr>
          <c:invertIfNegative val="0"/>
          <c:val>
            <c:numRef>
              <c:f>(Feuil1!$H$10,Feuil1!$H$13,Feuil1!$H$16,Feuil1!$H$19,Feuil1!$H$22,Feuil1!$H$25)</c:f>
              <c:numCache>
                <c:formatCode>#,##0</c:formatCode>
                <c:ptCount val="6"/>
                <c:pt idx="0">
                  <c:v>97183799999.999954</c:v>
                </c:pt>
                <c:pt idx="1">
                  <c:v>145775699999.99994</c:v>
                </c:pt>
                <c:pt idx="2">
                  <c:v>174930840000.00018</c:v>
                </c:pt>
                <c:pt idx="3">
                  <c:v>251752319999.99976</c:v>
                </c:pt>
                <c:pt idx="4">
                  <c:v>307594440000.00006</c:v>
                </c:pt>
                <c:pt idx="5">
                  <c:v>337829400000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D46-46E2-8294-02CA43419E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7"/>
        <c:axId val="575198792"/>
        <c:axId val="575199576"/>
      </c:barChart>
      <c:lineChart>
        <c:grouping val="standard"/>
        <c:varyColors val="0"/>
        <c:ser>
          <c:idx val="2"/>
          <c:order val="2"/>
          <c:tx>
            <c:v>Total recettes</c:v>
          </c:tx>
          <c:spPr>
            <a:ln w="31750" cap="rnd">
              <a:solidFill>
                <a:srgbClr val="7030A0"/>
              </a:solidFill>
              <a:round/>
            </a:ln>
            <a:effectLst/>
          </c:spPr>
          <c:marker>
            <c:symbol val="none"/>
          </c:marker>
          <c:dPt>
            <c:idx val="0"/>
            <c:marker>
              <c:symbol val="none"/>
            </c:marker>
            <c:bubble3D val="0"/>
            <c:spPr>
              <a:ln w="31750" cap="rnd">
                <a:solidFill>
                  <a:srgbClr val="7030A0"/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BD46-46E2-8294-02CA43419EBA}"/>
              </c:ext>
            </c:extLst>
          </c:dPt>
          <c:dLbls>
            <c:spPr>
              <a:solidFill>
                <a:schemeClr val="lt1"/>
              </a:solidFill>
              <a:ln>
                <a:solidFill>
                  <a:schemeClr val="dk1">
                    <a:lumMod val="25000"/>
                    <a:lumOff val="75000"/>
                  </a:scheme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downArrowCallout">
                    <a:avLst/>
                  </a:prstGeom>
                  <a:noFill/>
                  <a:ln>
                    <a:noFill/>
                  </a:ln>
                </c15:spPr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val>
            <c:numRef>
              <c:f>(Feuil1!$I$10,Feuil1!$I$13,Feuil1!$I$16,Feuil1!$I$19,Feuil1!$I$22,Feuil1!$I$25)</c:f>
              <c:numCache>
                <c:formatCode>#,##0</c:formatCode>
                <c:ptCount val="6"/>
                <c:pt idx="0">
                  <c:v>337829399999.99994</c:v>
                </c:pt>
                <c:pt idx="1">
                  <c:v>337829399999.99994</c:v>
                </c:pt>
                <c:pt idx="2">
                  <c:v>337829400000.00018</c:v>
                </c:pt>
                <c:pt idx="3">
                  <c:v>337829399999.99976</c:v>
                </c:pt>
                <c:pt idx="4">
                  <c:v>337829400000.00006</c:v>
                </c:pt>
                <c:pt idx="5">
                  <c:v>337829400000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BD46-46E2-8294-02CA43419E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75198792"/>
        <c:axId val="575199576"/>
      </c:lineChart>
      <c:catAx>
        <c:axId val="575198792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>
                    <a:latin typeface="Garamond" panose="02020404030301010803" pitchFamily="18" charset="0"/>
                  </a:rPr>
                  <a:t>Années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900" b="1" i="0" u="none" strike="noStrike" kern="1200" baseline="0">
                  <a:solidFill>
                    <a:schemeClr val="tx2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Garamond" panose="02020404030301010803" pitchFamily="18" charset="0"/>
                <a:ea typeface="+mn-ea"/>
                <a:cs typeface="+mn-cs"/>
              </a:defRPr>
            </a:pPr>
            <a:endParaRPr lang="en-US"/>
          </a:p>
        </c:txPr>
        <c:crossAx val="575199576"/>
        <c:crosses val="autoZero"/>
        <c:auto val="1"/>
        <c:lblAlgn val="ctr"/>
        <c:lblOffset val="100"/>
        <c:noMultiLvlLbl val="0"/>
      </c:catAx>
      <c:valAx>
        <c:axId val="5751995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75198792"/>
        <c:crosses val="autoZero"/>
        <c:crossBetween val="between"/>
        <c:dispUnits>
          <c:builtInUnit val="billions"/>
          <c:dispUnitsLbl>
            <c:layout>
              <c:manualLayout>
                <c:xMode val="edge"/>
                <c:yMode val="edge"/>
                <c:x val="2.2939537932164508E-2"/>
                <c:y val="0.29010304348390714"/>
              </c:manualLayout>
            </c:layout>
            <c:tx>
              <c:rich>
                <a:bodyPr rot="-5400000" spcFirstLastPara="1" vertOverflow="ellipsis" vert="horz" wrap="square" anchor="ctr" anchorCtr="1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sz="900" b="0" i="0" u="none" strike="noStrike" kern="1200" baseline="0">
                      <a:solidFill>
                        <a:schemeClr val="tx1"/>
                      </a:solidFill>
                      <a:latin typeface="Arial Narrow" panose="020B0606020202030204" pitchFamily="34" charset="0"/>
                      <a:ea typeface="+mn-ea"/>
                      <a:cs typeface="+mn-cs"/>
                    </a:defRPr>
                  </a:pPr>
                  <a:r>
                    <a:rPr lang="en-US" sz="900" b="0" i="0" baseline="0">
                      <a:solidFill>
                        <a:schemeClr val="tx1"/>
                      </a:solidFill>
                      <a:effectLst/>
                      <a:latin typeface="Arial Narrow" panose="020B0606020202030204" pitchFamily="34" charset="0"/>
                    </a:rPr>
                    <a:t>Milliards FCFA</a:t>
                  </a:r>
                  <a:endParaRPr lang="en-US" sz="900" b="0">
                    <a:solidFill>
                      <a:schemeClr val="tx1"/>
                    </a:solidFill>
                    <a:effectLst/>
                    <a:latin typeface="Arial Narrow" panose="020B0606020202030204" pitchFamily="34" charset="0"/>
                  </a:endParaRPr>
                </a:p>
              </c:rich>
            </c:tx>
            <c:spPr>
              <a:noFill/>
              <a:ln>
                <a:noFill/>
              </a:ln>
              <a:effectLst/>
            </c:spPr>
            <c:txPr>
              <a:bodyPr rot="-5400000" spcFirstLastPara="1" vertOverflow="ellipsis" vert="horz" wrap="square" anchor="ctr" anchorCtr="1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900" b="0" i="0" u="none" strike="noStrike" kern="1200" baseline="0">
                    <a:solidFill>
                      <a:schemeClr val="tx1"/>
                    </a:solidFill>
                    <a:latin typeface="Arial Narrow" panose="020B0606020202030204" pitchFamily="34" charset="0"/>
                    <a:ea typeface="+mn-ea"/>
                    <a:cs typeface="+mn-cs"/>
                  </a:defRPr>
                </a:pPr>
                <a:endParaRPr lang="en-US"/>
              </a:p>
            </c:txPr>
          </c:dispUnitsLbl>
        </c:dispUnits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2"/>
              </a:solidFill>
              <a:latin typeface="Garamond" panose="02020404030301010803" pitchFamily="18" charset="0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0"/>
  </c:chart>
  <c:spPr>
    <a:solidFill>
      <a:schemeClr val="bg1"/>
    </a:soli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2"/>
                </a:solidFill>
                <a:latin typeface="Arial Narrow" panose="020B0606020202030204" pitchFamily="34" charset="0"/>
                <a:ea typeface="+mn-ea"/>
                <a:cs typeface="+mn-cs"/>
              </a:defRPr>
            </a:pPr>
            <a:r>
              <a:rPr lang="en-GB" dirty="0" smtClean="0">
                <a:solidFill>
                  <a:schemeClr val="tx2"/>
                </a:solidFill>
                <a:latin typeface="Arial Narrow" panose="020B0606020202030204" pitchFamily="34" charset="0"/>
              </a:rPr>
              <a:t>Tax rates differential</a:t>
            </a:r>
            <a:endParaRPr lang="en-GB" dirty="0">
              <a:solidFill>
                <a:schemeClr val="tx2"/>
              </a:solidFill>
              <a:latin typeface="Arial Narrow" panose="020B0606020202030204" pitchFamily="34" charset="0"/>
            </a:endParaRPr>
          </a:p>
        </c:rich>
      </c:tx>
      <c:layout>
        <c:manualLayout>
          <c:xMode val="edge"/>
          <c:yMode val="edge"/>
          <c:x val="0.38292754916359956"/>
          <c:y val="5.463686275994455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2"/>
              </a:solidFill>
              <a:latin typeface="Arial Narrow" panose="020B0606020202030204" pitchFamily="34" charset="0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v>Non certifié</c:v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val>
            <c:numRef>
              <c:f>Feuil1!$J$7:$J$13</c:f>
              <c:numCache>
                <c:formatCode>0.00%</c:formatCode>
                <c:ptCount val="7"/>
                <c:pt idx="0">
                  <c:v>0.14599999999999999</c:v>
                </c:pt>
                <c:pt idx="1">
                  <c:v>0.156</c:v>
                </c:pt>
                <c:pt idx="2">
                  <c:v>0.16600000000000001</c:v>
                </c:pt>
                <c:pt idx="3">
                  <c:v>0.17599999999999999</c:v>
                </c:pt>
                <c:pt idx="4">
                  <c:v>0.186</c:v>
                </c:pt>
                <c:pt idx="5">
                  <c:v>0.19600000000000001</c:v>
                </c:pt>
                <c:pt idx="6">
                  <c:v>0.20599999999999999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DB1-403F-A409-856E28C423EC}"/>
            </c:ext>
          </c:extLst>
        </c:ser>
        <c:ser>
          <c:idx val="1"/>
          <c:order val="1"/>
          <c:tx>
            <c:v>Certifié</c:v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6.7338231072389787E-2"/>
                  <c:y val="6.556423531193336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5CAB-4FC7-8B15-E5D72C34483E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DB1-403F-A409-856E28C423EC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DB1-403F-A409-856E28C423EC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DB1-403F-A409-856E28C423EC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DB1-403F-A409-856E28C423EC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DB1-403F-A409-856E28C423EC}"/>
                </c:ext>
              </c:extLst>
            </c:dLbl>
            <c:dLbl>
              <c:idx val="6"/>
              <c:layout>
                <c:manualLayout>
                  <c:x val="-2.244607702413003E-2"/>
                  <c:y val="4.9173176483950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8-FDB1-403F-A409-856E28C423EC}"/>
                </c:ext>
              </c:extLst>
            </c:dLbl>
            <c:spPr>
              <a:solidFill>
                <a:schemeClr val="lt1"/>
              </a:solidFill>
              <a:ln>
                <a:solidFill>
                  <a:schemeClr val="dk1">
                    <a:lumMod val="25000"/>
                    <a:lumOff val="75000"/>
                  </a:scheme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upArrowCallout">
                    <a:avLst/>
                  </a:prstGeom>
                  <a:noFill/>
                  <a:ln>
                    <a:noFill/>
                  </a:ln>
                </c15:spPr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Feuil1!$K$7:$K$13</c:f>
              <c:numCache>
                <c:formatCode>0.00%</c:formatCode>
                <c:ptCount val="7"/>
                <c:pt idx="0" formatCode="0.0%">
                  <c:v>0.14599999999999999</c:v>
                </c:pt>
                <c:pt idx="1">
                  <c:v>0.12599999999999995</c:v>
                </c:pt>
                <c:pt idx="2">
                  <c:v>0.12599999999999995</c:v>
                </c:pt>
                <c:pt idx="3">
                  <c:v>0.12600000000000014</c:v>
                </c:pt>
                <c:pt idx="4">
                  <c:v>0.13599999999999987</c:v>
                </c:pt>
                <c:pt idx="5">
                  <c:v>0.14242857142857146</c:v>
                </c:pt>
                <c:pt idx="6">
                  <c:v>0.14599999999999999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DB1-403F-A409-856E28C423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645013008"/>
        <c:axId val="645012176"/>
      </c:lineChart>
      <c:catAx>
        <c:axId val="64501300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Années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5012176"/>
        <c:crosses val="autoZero"/>
        <c:auto val="1"/>
        <c:lblAlgn val="ctr"/>
        <c:lblOffset val="100"/>
        <c:noMultiLvlLbl val="0"/>
      </c:catAx>
      <c:valAx>
        <c:axId val="6450121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450130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l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26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dk1">
            <a:lumMod val="75000"/>
            <a:lumOff val="2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dk1">
            <a:lumMod val="75000"/>
            <a:lumOff val="25000"/>
          </a:schemeClr>
        </a:solidFill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C92A9F-8602-4BDC-8B93-F409A5AFBEDA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4EB9BE-7DEC-4B9B-886D-7BF9F8191A75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3409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4EB9BE-7DEC-4B9B-886D-7BF9F8191A75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06368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850509-784D-44C1-8C6B-7927A1F6A19B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48393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B4546-9AA5-44EC-B59A-5AB4C0C6BD54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BA02-7ADC-497E-B82A-43CC5773F50C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8212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B4546-9AA5-44EC-B59A-5AB4C0C6BD54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BA02-7ADC-497E-B82A-43CC5773F50C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5871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B4546-9AA5-44EC-B59A-5AB4C0C6BD54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BA02-7ADC-497E-B82A-43CC5773F50C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874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B4546-9AA5-44EC-B59A-5AB4C0C6BD54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BA02-7ADC-497E-B82A-43CC5773F50C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17811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B4546-9AA5-44EC-B59A-5AB4C0C6BD54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BA02-7ADC-497E-B82A-43CC5773F50C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699919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B4546-9AA5-44EC-B59A-5AB4C0C6BD54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BA02-7ADC-497E-B82A-43CC5773F50C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1246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B4546-9AA5-44EC-B59A-5AB4C0C6BD54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BA02-7ADC-497E-B82A-43CC5773F50C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5212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B4546-9AA5-44EC-B59A-5AB4C0C6BD54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BA02-7ADC-497E-B82A-43CC5773F50C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1487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B4546-9AA5-44EC-B59A-5AB4C0C6BD54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BA02-7ADC-497E-B82A-43CC5773F50C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6298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B4546-9AA5-44EC-B59A-5AB4C0C6BD54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BA02-7ADC-497E-B82A-43CC5773F50C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5910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5B4546-9AA5-44EC-B59A-5AB4C0C6BD54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2BA02-7ADC-497E-B82A-43CC5773F50C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3718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GB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GB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5B4546-9AA5-44EC-B59A-5AB4C0C6BD54}" type="datetimeFigureOut">
              <a:rPr lang="en-GB" smtClean="0"/>
              <a:t>01/11/2021</a:t>
            </a:fld>
            <a:endParaRPr lang="en-GB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E2BA02-7ADC-497E-B82A-43CC5773F50C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0157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tto.int/direct/topics/topics_pdf_download/topics_id=6682&amp;no=1&amp;disp=inline" TargetMode="External"/><Relationship Id="rId2" Type="http://schemas.openxmlformats.org/officeDocument/2006/relationships/hyperlink" Target="https://hal.archives-ouvertes.fr/hal-02080034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ecologie.gouv.fr/levaluation-francaise-des-ecosystemes-et-des-services-ecosystemiques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2311206"/>
            <a:ext cx="9144000" cy="1632109"/>
          </a:xfrm>
        </p:spPr>
        <p:txBody>
          <a:bodyPr>
            <a:noAutofit/>
          </a:bodyPr>
          <a:lstStyle/>
          <a:p>
            <a:r>
              <a:rPr lang="en-GB" sz="3600" noProof="0" dirty="0" smtClean="0">
                <a:latin typeface="Arial Black" panose="020B0A04020102020204" pitchFamily="34" charset="0"/>
              </a:rPr>
              <a:t>Incentive-based instruments for </a:t>
            </a:r>
            <a:r>
              <a:rPr lang="en-GB" sz="3600" noProof="0" dirty="0" err="1" smtClean="0">
                <a:latin typeface="Arial Black" panose="020B0A04020102020204" pitchFamily="34" charset="0"/>
              </a:rPr>
              <a:t>agroecology</a:t>
            </a:r>
            <a:r>
              <a:rPr lang="en-GB" sz="3600" noProof="0" dirty="0" smtClean="0">
                <a:latin typeface="Arial Black" panose="020B0A04020102020204" pitchFamily="34" charset="0"/>
              </a:rPr>
              <a:t> (and possible financing mechanism)</a:t>
            </a:r>
            <a:endParaRPr lang="en-GB" sz="3600" noProof="0" dirty="0">
              <a:latin typeface="Arial Black" panose="020B0A04020102020204" pitchFamily="34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4260272"/>
            <a:ext cx="9144000" cy="997527"/>
          </a:xfrm>
        </p:spPr>
        <p:txBody>
          <a:bodyPr/>
          <a:lstStyle/>
          <a:p>
            <a:r>
              <a:rPr lang="fr-FR" dirty="0" smtClean="0"/>
              <a:t>Alain Karsenty, Julien Demenois</a:t>
            </a:r>
            <a:endParaRPr lang="en-GB" dirty="0"/>
          </a:p>
        </p:txBody>
      </p:sp>
      <p:pic>
        <p:nvPicPr>
          <p:cNvPr id="6" name="Image 5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935" y="366872"/>
            <a:ext cx="2643659" cy="15109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0483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dirty="0">
                <a:latin typeface="Arial Black" panose="020B0A04020102020204" pitchFamily="34" charset="0"/>
              </a:rPr>
              <a:t>Carbon credits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19328" y="1505585"/>
            <a:ext cx="10792968" cy="4351338"/>
          </a:xfrm>
        </p:spPr>
        <p:txBody>
          <a:bodyPr>
            <a:normAutofit fontScale="85000" lnSpcReduction="20000"/>
          </a:bodyPr>
          <a:lstStyle/>
          <a:p>
            <a:r>
              <a:rPr lang="en-GB" dirty="0" smtClean="0"/>
              <a:t>Carbon credits started with the CDM (UN, Kyoto Protocol mechanism) for afforestation/reforestation (not avoided deforestation), without success (non-permanence issue, transaction costs not affordable for small-scale projects, EU rejection of CDM forestry credits …)</a:t>
            </a:r>
          </a:p>
          <a:p>
            <a:r>
              <a:rPr lang="en-GB" dirty="0" smtClean="0"/>
              <a:t>Corporate voluntary initiatives have superseded  former UN mechanisms (REDD+ is at country or sub-national level, </a:t>
            </a:r>
            <a:r>
              <a:rPr lang="en-GB" smtClean="0"/>
              <a:t>not </a:t>
            </a:r>
            <a:r>
              <a:rPr lang="en-GB" smtClean="0"/>
              <a:t>at project </a:t>
            </a:r>
            <a:r>
              <a:rPr lang="en-GB" dirty="0" smtClean="0"/>
              <a:t>level)</a:t>
            </a:r>
            <a:endParaRPr lang="en-GB" dirty="0" smtClean="0"/>
          </a:p>
          <a:p>
            <a:r>
              <a:rPr lang="en-GB" dirty="0" smtClean="0"/>
              <a:t>Private certification standards, such as VERRA-VCS, have developed methodologies covering a wide range of activities (</a:t>
            </a:r>
            <a:r>
              <a:rPr lang="en-GB" dirty="0" err="1" smtClean="0"/>
              <a:t>e.g</a:t>
            </a:r>
            <a:r>
              <a:rPr lang="en-GB" dirty="0" smtClean="0"/>
              <a:t> soil carbon, including changes to agricultural practices, grassland and rangeland restorations)</a:t>
            </a:r>
          </a:p>
          <a:p>
            <a:r>
              <a:rPr lang="en-GB" dirty="0" smtClean="0"/>
              <a:t>Forestry projects (especially avoided deforestation) are now the main source of carbon credits on the voluntary carbon market (expected to be close to $1 </a:t>
            </a:r>
            <a:r>
              <a:rPr lang="en-GB" dirty="0" err="1" smtClean="0"/>
              <a:t>bn</a:t>
            </a:r>
            <a:r>
              <a:rPr lang="en-GB" dirty="0" smtClean="0"/>
              <a:t> in 2021,  360-380 Mt CO</a:t>
            </a:r>
            <a:r>
              <a:rPr lang="en-GB" baseline="-25000" dirty="0" smtClean="0"/>
              <a:t>2</a:t>
            </a:r>
            <a:r>
              <a:rPr lang="en-GB" dirty="0" smtClean="0"/>
              <a:t>)</a:t>
            </a:r>
          </a:p>
          <a:p>
            <a:r>
              <a:rPr lang="en-GB" dirty="0" smtClean="0"/>
              <a:t>Some EU countries propose public labels to orient voluntary offsetting investment: </a:t>
            </a:r>
            <a:r>
              <a:rPr lang="en-GB" i="1" dirty="0" smtClean="0"/>
              <a:t>’Label Bas-Carbone</a:t>
            </a:r>
            <a:r>
              <a:rPr lang="en-GB" dirty="0" smtClean="0"/>
              <a:t>’ in France</a:t>
            </a:r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6765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dirty="0" smtClean="0">
                <a:latin typeface="Arial Black" panose="020B0A04020102020204" pitchFamily="34" charset="0"/>
              </a:rPr>
              <a:t>Towards soil carbon farming for carbon credits ?</a:t>
            </a:r>
            <a:endParaRPr lang="en-GB" sz="2800" dirty="0">
              <a:latin typeface="Arial Black" panose="020B0A040201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19327" y="1505584"/>
            <a:ext cx="11049885" cy="4806725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A growing number </a:t>
            </a:r>
            <a:r>
              <a:rPr lang="en-GB" dirty="0"/>
              <a:t>of p</a:t>
            </a:r>
            <a:r>
              <a:rPr lang="en-GB" dirty="0" smtClean="0"/>
              <a:t>rivate </a:t>
            </a:r>
            <a:r>
              <a:rPr lang="en-GB" dirty="0"/>
              <a:t>certification </a:t>
            </a:r>
            <a:r>
              <a:rPr lang="en-GB" dirty="0" smtClean="0"/>
              <a:t>standards (</a:t>
            </a:r>
            <a:r>
              <a:rPr lang="en-GB" dirty="0"/>
              <a:t>VERRA-VCS</a:t>
            </a:r>
            <a:r>
              <a:rPr lang="en-GB" dirty="0" smtClean="0"/>
              <a:t>, </a:t>
            </a:r>
            <a:r>
              <a:rPr lang="en-GB" dirty="0" err="1" smtClean="0"/>
              <a:t>Nori</a:t>
            </a:r>
            <a:r>
              <a:rPr lang="en-GB" dirty="0" smtClean="0"/>
              <a:t>, Indigo, Gold Standard, Label Bas Carbone…) that might seem attractive for farmers</a:t>
            </a:r>
          </a:p>
          <a:p>
            <a:r>
              <a:rPr lang="en-GB" dirty="0" smtClean="0"/>
              <a:t>A poor transparency on costs and benefits for farmers and a high complexity : is it really incentivizing ?</a:t>
            </a:r>
          </a:p>
          <a:p>
            <a:r>
              <a:rPr lang="en-GB" dirty="0" smtClean="0"/>
              <a:t>A tool dedicated to large farm (~1000 ha) not smallholders due to soil carbon increase rates (~1 </a:t>
            </a:r>
            <a:r>
              <a:rPr lang="en-GB" dirty="0" err="1" smtClean="0"/>
              <a:t>tC</a:t>
            </a:r>
            <a:r>
              <a:rPr lang="en-GB" dirty="0" smtClean="0"/>
              <a:t>/ha/year) =&gt; not adapted for many </a:t>
            </a:r>
            <a:r>
              <a:rPr lang="en-GB" dirty="0" err="1" smtClean="0"/>
              <a:t>agroecological</a:t>
            </a:r>
            <a:r>
              <a:rPr lang="en-GB" dirty="0" smtClean="0"/>
              <a:t> farms in the South</a:t>
            </a:r>
          </a:p>
          <a:p>
            <a:r>
              <a:rPr lang="en-GB" dirty="0" smtClean="0"/>
              <a:t>A single asset approach : maximising soil carbon. How risky is it for food production in a context of Race to Zero ?</a:t>
            </a:r>
          </a:p>
          <a:p>
            <a:endParaRPr lang="en-GB" dirty="0" smtClean="0"/>
          </a:p>
          <a:p>
            <a:pPr marL="0" indent="0">
              <a:buNone/>
            </a:pPr>
            <a:r>
              <a:rPr lang="en-GB" b="1" dirty="0" smtClean="0"/>
              <a:t>=&gt; Soil carbon enhancement via holistic third party certifications to be preferred</a:t>
            </a:r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2163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2800" dirty="0">
                <a:latin typeface="Arial Black" panose="020B0A04020102020204" pitchFamily="34" charset="0"/>
              </a:rPr>
              <a:t>Toward new </a:t>
            </a:r>
            <a:r>
              <a:rPr lang="en-GB" sz="2800" dirty="0" smtClean="0">
                <a:latin typeface="Arial Black" panose="020B0A04020102020204" pitchFamily="34" charset="0"/>
              </a:rPr>
              <a:t>layers </a:t>
            </a:r>
            <a:r>
              <a:rPr lang="en-GB" sz="2800" dirty="0">
                <a:latin typeface="Arial Black" panose="020B0A04020102020204" pitchFamily="34" charset="0"/>
              </a:rPr>
              <a:t>of credits? Water quality, elements of biodiversity, habitats…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Private certification standards try to create markets for other ES (e.g. water quality)</a:t>
            </a:r>
          </a:p>
          <a:p>
            <a:r>
              <a:rPr lang="en-GB" dirty="0" smtClean="0"/>
              <a:t>Lead to </a:t>
            </a:r>
            <a:r>
              <a:rPr lang="en-GB" b="1" u="sng" dirty="0" smtClean="0"/>
              <a:t>stacking</a:t>
            </a:r>
            <a:r>
              <a:rPr lang="en-GB" dirty="0" smtClean="0"/>
              <a:t>: separate marketing of multiple ecosystem service credits from a single activity on a single site</a:t>
            </a:r>
          </a:p>
          <a:p>
            <a:r>
              <a:rPr lang="en-GB" dirty="0" smtClean="0"/>
              <a:t>Difference with PES: no more a payment for practices or management quality that will enhance a bundle of ES, but for portions of ES taken separately</a:t>
            </a:r>
          </a:p>
          <a:p>
            <a:pPr lvl="1"/>
            <a:r>
              <a:rPr lang="en-GB" dirty="0" smtClean="0"/>
              <a:t>Overlooks interactions and interdependence between several ES</a:t>
            </a:r>
          </a:p>
          <a:p>
            <a:pPr lvl="1"/>
            <a:r>
              <a:rPr lang="en-GB" dirty="0" smtClean="0"/>
              <a:t>Need a reference (baseline) and additionality tests </a:t>
            </a:r>
          </a:p>
          <a:p>
            <a:pPr lvl="1"/>
            <a:r>
              <a:rPr lang="en-GB" dirty="0" smtClean="0"/>
              <a:t>Generate a range of credits to be traded globally that allows for multiple destruction when the compensation has been done once as an integrated process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6510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930128" cy="988187"/>
          </a:xfrm>
        </p:spPr>
        <p:txBody>
          <a:bodyPr>
            <a:normAutofit/>
          </a:bodyPr>
          <a:lstStyle/>
          <a:p>
            <a:r>
              <a:rPr lang="en-GB" sz="2800" dirty="0">
                <a:latin typeface="Arial Black" panose="020B0A04020102020204" pitchFamily="34" charset="0"/>
              </a:rPr>
              <a:t>Conclusion: combining instruments </a:t>
            </a:r>
            <a:r>
              <a:rPr lang="en-GB" sz="2800" dirty="0" smtClean="0">
                <a:latin typeface="Arial Black" panose="020B0A04020102020204" pitchFamily="34" charset="0"/>
              </a:rPr>
              <a:t>to get the right </a:t>
            </a:r>
            <a:r>
              <a:rPr lang="en-GB" sz="2800" dirty="0">
                <a:latin typeface="Arial Black" panose="020B0A04020102020204" pitchFamily="34" charset="0"/>
              </a:rPr>
              <a:t>mix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353312"/>
            <a:ext cx="10515600" cy="4351338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Linking </a:t>
            </a:r>
            <a:r>
              <a:rPr lang="en-GB" dirty="0" err="1" smtClean="0"/>
              <a:t>feebates</a:t>
            </a:r>
            <a:r>
              <a:rPr lang="en-GB" dirty="0" smtClean="0"/>
              <a:t> (</a:t>
            </a:r>
            <a:r>
              <a:rPr lang="en-GB" i="1" dirty="0" smtClean="0"/>
              <a:t>bonus-</a:t>
            </a:r>
            <a:r>
              <a:rPr lang="en-GB" i="1" dirty="0" err="1" smtClean="0"/>
              <a:t>malus</a:t>
            </a:r>
            <a:r>
              <a:rPr lang="en-GB" dirty="0" smtClean="0"/>
              <a:t>) to certification can result into a combination of price premiums (certification) and costs reduction (bonus)</a:t>
            </a:r>
          </a:p>
          <a:p>
            <a:pPr lvl="1"/>
            <a:r>
              <a:rPr lang="en-GB" dirty="0" smtClean="0"/>
              <a:t>In addition, it allows public authorities to get involved in the evolution of certification standards (conditional accreditation, continuous evaluation)</a:t>
            </a:r>
          </a:p>
          <a:p>
            <a:r>
              <a:rPr lang="en-GB" dirty="0" smtClean="0"/>
              <a:t>Well-designed PES programmes can lead to systemic changes toward </a:t>
            </a:r>
            <a:r>
              <a:rPr lang="en-GB" dirty="0" err="1" smtClean="0"/>
              <a:t>agroecology</a:t>
            </a:r>
            <a:r>
              <a:rPr lang="en-GB" dirty="0" smtClean="0"/>
              <a:t>.</a:t>
            </a:r>
          </a:p>
          <a:p>
            <a:pPr lvl="1"/>
            <a:r>
              <a:rPr lang="en-GB" dirty="0" smtClean="0"/>
              <a:t>PES can lead to certification, then fiscal incentives</a:t>
            </a:r>
          </a:p>
          <a:p>
            <a:r>
              <a:rPr lang="en-GB" dirty="0" smtClean="0"/>
              <a:t>Taxation can be used as an incentive instrument but also can be mobilised for funding large-scale PES programmes</a:t>
            </a:r>
          </a:p>
          <a:p>
            <a:r>
              <a:rPr lang="en-GB" dirty="0" smtClean="0"/>
              <a:t>Carbon credits selling can fund PES projects or programmes, but high transaction costs, risk of trade-offs between services and questionable environmental integrity (additionality and non-permanence)</a:t>
            </a:r>
          </a:p>
          <a:p>
            <a:r>
              <a:rPr lang="fr-FR" dirty="0" err="1" smtClean="0"/>
              <a:t>Stacking</a:t>
            </a:r>
            <a:r>
              <a:rPr lang="fr-FR" dirty="0" smtClean="0"/>
              <a:t> </a:t>
            </a:r>
            <a:r>
              <a:rPr lang="fr-FR" dirty="0" err="1" smtClean="0"/>
              <a:t>ecosystem</a:t>
            </a:r>
            <a:r>
              <a:rPr lang="fr-FR" dirty="0" smtClean="0"/>
              <a:t> </a:t>
            </a:r>
            <a:r>
              <a:rPr lang="fr-FR" dirty="0" err="1" smtClean="0"/>
              <a:t>credits</a:t>
            </a:r>
            <a:r>
              <a:rPr lang="fr-FR" dirty="0" smtClean="0"/>
              <a:t> </a:t>
            </a:r>
            <a:r>
              <a:rPr lang="fr-FR" dirty="0" err="1" smtClean="0"/>
              <a:t>seems</a:t>
            </a:r>
            <a:r>
              <a:rPr lang="fr-FR" dirty="0" smtClean="0"/>
              <a:t> a </a:t>
            </a:r>
            <a:r>
              <a:rPr lang="fr-FR" dirty="0" err="1" smtClean="0"/>
              <a:t>dangerous</a:t>
            </a:r>
            <a:r>
              <a:rPr lang="fr-FR" dirty="0" smtClean="0"/>
              <a:t> avenue.</a:t>
            </a:r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0261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800" dirty="0" err="1" smtClean="0">
                <a:latin typeface="Arial Black" panose="020B0A04020102020204" pitchFamily="34" charset="0"/>
              </a:rPr>
              <a:t>References</a:t>
            </a:r>
            <a:endParaRPr lang="en-GB" sz="2800" dirty="0">
              <a:latin typeface="Arial Black" panose="020B0A040201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r-FR" dirty="0"/>
              <a:t>Demenois J., Dayet A., Karsenty A. (</a:t>
            </a:r>
            <a:r>
              <a:rPr lang="fr-FR" dirty="0" err="1"/>
              <a:t>forthcoming</a:t>
            </a:r>
            <a:r>
              <a:rPr lang="fr-FR" dirty="0" smtClean="0"/>
              <a:t>), </a:t>
            </a:r>
            <a:r>
              <a:rPr lang="fr-FR" dirty="0" err="1"/>
              <a:t>Surviving</a:t>
            </a:r>
            <a:r>
              <a:rPr lang="fr-FR" dirty="0"/>
              <a:t> the jungle of </a:t>
            </a:r>
            <a:r>
              <a:rPr lang="fr-FR" dirty="0" err="1"/>
              <a:t>soil</a:t>
            </a:r>
            <a:r>
              <a:rPr lang="fr-FR" dirty="0"/>
              <a:t> </a:t>
            </a:r>
            <a:r>
              <a:rPr lang="fr-FR" dirty="0" err="1"/>
              <a:t>organic</a:t>
            </a:r>
            <a:r>
              <a:rPr lang="fr-FR" dirty="0"/>
              <a:t> </a:t>
            </a:r>
            <a:r>
              <a:rPr lang="fr-FR" dirty="0" err="1"/>
              <a:t>carbon</a:t>
            </a:r>
            <a:r>
              <a:rPr lang="fr-FR" dirty="0"/>
              <a:t> certification standards: an </a:t>
            </a:r>
            <a:r>
              <a:rPr lang="fr-FR" dirty="0" err="1"/>
              <a:t>analytic</a:t>
            </a:r>
            <a:r>
              <a:rPr lang="fr-FR" dirty="0"/>
              <a:t> and </a:t>
            </a:r>
            <a:r>
              <a:rPr lang="fr-FR" dirty="0" err="1"/>
              <a:t>critical</a:t>
            </a:r>
            <a:r>
              <a:rPr lang="fr-FR" dirty="0"/>
              <a:t> </a:t>
            </a:r>
            <a:r>
              <a:rPr lang="fr-FR" dirty="0" err="1"/>
              <a:t>review</a:t>
            </a:r>
            <a:r>
              <a:rPr lang="fr-FR" dirty="0"/>
              <a:t>, </a:t>
            </a:r>
            <a:r>
              <a:rPr lang="fr-FR" i="1" dirty="0"/>
              <a:t>Mitigation and Adaptation </a:t>
            </a:r>
            <a:r>
              <a:rPr lang="fr-FR" i="1" dirty="0" err="1"/>
              <a:t>Strategies</a:t>
            </a:r>
            <a:r>
              <a:rPr lang="fr-FR" i="1" dirty="0"/>
              <a:t> for Global Change </a:t>
            </a:r>
          </a:p>
          <a:p>
            <a:r>
              <a:rPr lang="en-GB" dirty="0" smtClean="0"/>
              <a:t>Farley J., </a:t>
            </a:r>
            <a:r>
              <a:rPr lang="en-GB" dirty="0" err="1" smtClean="0"/>
              <a:t>Costanza</a:t>
            </a:r>
            <a:r>
              <a:rPr lang="en-GB" dirty="0" smtClean="0"/>
              <a:t> </a:t>
            </a:r>
            <a:r>
              <a:rPr lang="en-GB" dirty="0"/>
              <a:t>R</a:t>
            </a:r>
            <a:r>
              <a:rPr lang="en-GB" dirty="0" smtClean="0"/>
              <a:t>.,</a:t>
            </a:r>
            <a:r>
              <a:rPr lang="en-GB" dirty="0"/>
              <a:t> </a:t>
            </a:r>
            <a:r>
              <a:rPr lang="en-GB" dirty="0" smtClean="0"/>
              <a:t>2010. Payments </a:t>
            </a:r>
            <a:r>
              <a:rPr lang="en-GB" dirty="0"/>
              <a:t>for ecosystem services: From local to </a:t>
            </a:r>
            <a:r>
              <a:rPr lang="en-GB" dirty="0" smtClean="0"/>
              <a:t>global, </a:t>
            </a:r>
            <a:r>
              <a:rPr lang="en-GB" i="1" dirty="0" smtClean="0"/>
              <a:t>Ecological Economics</a:t>
            </a:r>
            <a:r>
              <a:rPr lang="en-GB" dirty="0"/>
              <a:t>, vol. 69, </a:t>
            </a:r>
            <a:r>
              <a:rPr lang="en-GB" dirty="0" smtClean="0"/>
              <a:t>n° 6</a:t>
            </a:r>
          </a:p>
          <a:p>
            <a:r>
              <a:rPr lang="fr-FR" dirty="0" smtClean="0"/>
              <a:t>Karsenty A. 2019. Les PSE dans les pays en développement : compenser ou récompenser ? In: Langlais A. (</a:t>
            </a:r>
            <a:r>
              <a:rPr lang="fr-FR" dirty="0" err="1" smtClean="0"/>
              <a:t>ed</a:t>
            </a:r>
            <a:r>
              <a:rPr lang="fr-FR" dirty="0" smtClean="0"/>
              <a:t>)</a:t>
            </a:r>
            <a:r>
              <a:rPr lang="fr-FR" dirty="0"/>
              <a:t> </a:t>
            </a:r>
            <a:r>
              <a:rPr lang="fr-FR" i="1" dirty="0"/>
              <a:t>L’agriculture et les Paiements pour Services Environnementaux – Quels questionnements juridiques </a:t>
            </a:r>
            <a:r>
              <a:rPr lang="fr-FR" i="1" dirty="0" smtClean="0"/>
              <a:t>?</a:t>
            </a:r>
            <a:r>
              <a:rPr lang="fr-FR" dirty="0" smtClean="0"/>
              <a:t>, PUR </a:t>
            </a:r>
            <a:r>
              <a:rPr lang="fr-FR" dirty="0" smtClean="0">
                <a:hlinkClick r:id="rId2"/>
              </a:rPr>
              <a:t>https</a:t>
            </a:r>
            <a:r>
              <a:rPr lang="fr-FR" dirty="0">
                <a:hlinkClick r:id="rId2"/>
              </a:rPr>
              <a:t>://</a:t>
            </a:r>
            <a:r>
              <a:rPr lang="fr-FR" dirty="0" smtClean="0">
                <a:hlinkClick r:id="rId2"/>
              </a:rPr>
              <a:t>hal.archives-ouvertes.fr/hal-02080034</a:t>
            </a:r>
            <a:r>
              <a:rPr lang="fr-FR" dirty="0" smtClean="0"/>
              <a:t> </a:t>
            </a:r>
          </a:p>
          <a:p>
            <a:r>
              <a:rPr lang="en-US" dirty="0"/>
              <a:t>Karsenty A., 2019</a:t>
            </a:r>
            <a:r>
              <a:rPr lang="en-US" dirty="0" smtClean="0"/>
              <a:t>. Certification of tropical forests: A private instrument of public interest? A focus on the Congo Basin. </a:t>
            </a:r>
            <a:r>
              <a:rPr lang="en-US" i="1" dirty="0"/>
              <a:t>Forest Policy and </a:t>
            </a:r>
            <a:r>
              <a:rPr lang="en-US" i="1" dirty="0" smtClean="0"/>
              <a:t>Economics</a:t>
            </a:r>
            <a:r>
              <a:rPr lang="en-US" dirty="0" smtClean="0"/>
              <a:t>, vol. 106</a:t>
            </a:r>
          </a:p>
          <a:p>
            <a:r>
              <a:rPr lang="en-US" dirty="0" smtClean="0"/>
              <a:t>Karsenty A., 2021. Fiscal and non fiscal incentives for sustainable forest management, ITTO Technical series n°48 </a:t>
            </a:r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www.itto.int/direct/topics/topics_pdf_download/topics_id=6682&amp;no=1&amp;disp=inline</a:t>
            </a:r>
            <a:r>
              <a:rPr lang="en-US" dirty="0" smtClean="0"/>
              <a:t> </a:t>
            </a:r>
            <a:endParaRPr lang="fr-FR" dirty="0" smtClean="0"/>
          </a:p>
          <a:p>
            <a:r>
              <a:rPr lang="fr-FR" dirty="0"/>
              <a:t>Ministère de la Transition Écologique. Rapport de première phase de l’évaluation française des écosystèmes et des services écosystémiques (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EFESE), 2021.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https://www.ecologie.gouv.fr/levaluation-francaise-des-ecosystemes-et-des-services-ecosystemiques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r-FR" i="1" dirty="0" smtClean="0"/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6322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60171"/>
          </a:xfrm>
        </p:spPr>
        <p:txBody>
          <a:bodyPr>
            <a:normAutofit/>
          </a:bodyPr>
          <a:lstStyle/>
          <a:p>
            <a:r>
              <a:rPr lang="fr-FR" sz="2800" dirty="0">
                <a:latin typeface="Arial Black" panose="020B0A04020102020204" pitchFamily="34" charset="0"/>
              </a:rPr>
              <a:t>An </a:t>
            </a:r>
            <a:r>
              <a:rPr lang="fr-FR" sz="2800" dirty="0" err="1">
                <a:latin typeface="Arial Black" panose="020B0A04020102020204" pitchFamily="34" charset="0"/>
              </a:rPr>
              <a:t>attempt</a:t>
            </a:r>
            <a:r>
              <a:rPr lang="fr-FR" sz="2800" dirty="0">
                <a:latin typeface="Arial Black" panose="020B0A04020102020204" pitchFamily="34" charset="0"/>
              </a:rPr>
              <a:t> at classification</a:t>
            </a:r>
            <a:endParaRPr lang="en-GB" sz="2800" noProof="0" dirty="0">
              <a:latin typeface="Arial Black" panose="020B0A040201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19328" y="1432432"/>
            <a:ext cx="5343144" cy="4831207"/>
          </a:xfrm>
        </p:spPr>
        <p:txBody>
          <a:bodyPr>
            <a:normAutofit fontScale="92500" lnSpcReduction="10000"/>
          </a:bodyPr>
          <a:lstStyle/>
          <a:p>
            <a:r>
              <a:rPr lang="en-GB" noProof="0" dirty="0" smtClean="0"/>
              <a:t>Incentives-based does not mean automatically “market-based”</a:t>
            </a:r>
          </a:p>
          <a:p>
            <a:r>
              <a:rPr lang="en-GB" noProof="0" dirty="0" smtClean="0"/>
              <a:t>Change of relative prices (without exchange) to encourage stewardship </a:t>
            </a:r>
          </a:p>
          <a:p>
            <a:r>
              <a:rPr lang="en-GB" noProof="0" dirty="0" smtClean="0"/>
              <a:t>4 categories:</a:t>
            </a:r>
          </a:p>
          <a:p>
            <a:pPr lvl="1"/>
            <a:r>
              <a:rPr lang="en-GB" dirty="0"/>
              <a:t>Incentives based on market prices (certification &amp; labels)</a:t>
            </a:r>
          </a:p>
          <a:p>
            <a:pPr lvl="1"/>
            <a:r>
              <a:rPr lang="en-GB" noProof="0" dirty="0" smtClean="0"/>
              <a:t>Incentives based on costs (taxation)</a:t>
            </a:r>
          </a:p>
          <a:p>
            <a:pPr lvl="1"/>
            <a:r>
              <a:rPr lang="en-GB" noProof="0" dirty="0" smtClean="0"/>
              <a:t>Incentives based on subsidies (eco-schemes, PES &amp; PES-like)</a:t>
            </a:r>
          </a:p>
          <a:p>
            <a:pPr lvl="1"/>
            <a:r>
              <a:rPr lang="en-GB" noProof="0" dirty="0" smtClean="0"/>
              <a:t>Incentives based on benefits from selling “credits”</a:t>
            </a:r>
          </a:p>
          <a:p>
            <a:r>
              <a:rPr lang="en-GB" noProof="0" dirty="0" smtClean="0"/>
              <a:t>Some of them (the most promising?) needs to be financed by someone</a:t>
            </a:r>
          </a:p>
          <a:p>
            <a:pPr marL="0" indent="0">
              <a:buNone/>
            </a:pPr>
            <a:endParaRPr lang="en-GB" noProof="0" dirty="0" smtClean="0"/>
          </a:p>
          <a:p>
            <a:endParaRPr lang="en-GB" noProof="0" dirty="0"/>
          </a:p>
        </p:txBody>
      </p:sp>
      <p:pic>
        <p:nvPicPr>
          <p:cNvPr id="4" name="Picture 6" descr="Résultat de recherche d'images pour &quot;économie écologique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5180" y="1787779"/>
            <a:ext cx="4816475" cy="320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8282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52195"/>
          </a:xfrm>
        </p:spPr>
        <p:txBody>
          <a:bodyPr>
            <a:normAutofit/>
          </a:bodyPr>
          <a:lstStyle/>
          <a:p>
            <a:r>
              <a:rPr lang="en-GB" sz="2800" dirty="0" smtClean="0">
                <a:latin typeface="Arial Black" panose="020B0A04020102020204" pitchFamily="34" charset="0"/>
              </a:rPr>
              <a:t>Independent &amp; third-party certifications </a:t>
            </a:r>
            <a:endParaRPr lang="en-GB" sz="2800" dirty="0">
              <a:latin typeface="Arial Black" panose="020B0A040201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73607" y="1417320"/>
            <a:ext cx="8029065" cy="5184648"/>
          </a:xfrm>
        </p:spPr>
        <p:txBody>
          <a:bodyPr>
            <a:normAutofit fontScale="70000" lnSpcReduction="20000"/>
          </a:bodyPr>
          <a:lstStyle/>
          <a:p>
            <a:r>
              <a:rPr lang="en-GB" dirty="0" smtClean="0"/>
              <a:t>Advantage:  </a:t>
            </a:r>
          </a:p>
          <a:p>
            <a:pPr lvl="1"/>
            <a:r>
              <a:rPr lang="en-GB" dirty="0" smtClean="0"/>
              <a:t>Holistic/integrative approach of the farm (including social dimensions)</a:t>
            </a:r>
          </a:p>
          <a:p>
            <a:pPr lvl="1"/>
            <a:r>
              <a:rPr lang="en-GB" dirty="0" smtClean="0"/>
              <a:t>Associated traceability systems </a:t>
            </a:r>
          </a:p>
          <a:p>
            <a:pPr lvl="1"/>
            <a:r>
              <a:rPr lang="en-GB" dirty="0" smtClean="0"/>
              <a:t>Not only single producers, but group certification possible. Potentially, territorial certification (jurisdictions)</a:t>
            </a:r>
          </a:p>
          <a:p>
            <a:r>
              <a:rPr lang="en-GB" dirty="0" smtClean="0"/>
              <a:t>Drawbacks: </a:t>
            </a:r>
          </a:p>
          <a:p>
            <a:pPr lvl="1"/>
            <a:r>
              <a:rPr lang="en-GB" dirty="0" smtClean="0"/>
              <a:t>Affordability for small-scale producers</a:t>
            </a:r>
          </a:p>
          <a:p>
            <a:pPr lvl="1"/>
            <a:r>
              <a:rPr lang="en-GB" dirty="0" smtClean="0"/>
              <a:t>‘Capture’ of auditors (adverse selection)</a:t>
            </a:r>
          </a:p>
          <a:p>
            <a:pPr lvl="1"/>
            <a:r>
              <a:rPr lang="en-GB" dirty="0" smtClean="0"/>
              <a:t>Consumers’ willingness to pay (especially in developing countries)</a:t>
            </a:r>
          </a:p>
          <a:p>
            <a:r>
              <a:rPr lang="en-GB" dirty="0" smtClean="0"/>
              <a:t>To compensate for insufficient price premium, public policies can provide subsidies or modulate taxes (e.g. organic grown rice in Cambodia)</a:t>
            </a:r>
          </a:p>
          <a:p>
            <a:r>
              <a:rPr lang="en-GB" dirty="0" smtClean="0"/>
              <a:t>In forestry, private certifications more and more used in public policies</a:t>
            </a:r>
          </a:p>
          <a:p>
            <a:pPr lvl="1"/>
            <a:r>
              <a:rPr lang="en-GB" dirty="0" smtClean="0"/>
              <a:t>In Brazil and Peru, fiscal rebates for FSC certified timber</a:t>
            </a:r>
          </a:p>
          <a:p>
            <a:pPr lvl="1"/>
            <a:r>
              <a:rPr lang="en-GB" dirty="0" smtClean="0"/>
              <a:t>In Gabon, three different area tax levels for FSC or PAFC/PEFC concessions</a:t>
            </a:r>
          </a:p>
          <a:p>
            <a:r>
              <a:rPr lang="en-GB" dirty="0" smtClean="0"/>
              <a:t>Through accreditation and fiscal advantages, governments can ‘govern’ private certifications </a:t>
            </a:r>
            <a:endParaRPr lang="en-GB" dirty="0"/>
          </a:p>
        </p:txBody>
      </p:sp>
      <p:pic>
        <p:nvPicPr>
          <p:cNvPr id="4" name="Picture 10" descr="upload.wikimedia.org/wikipedia/en/thumb/d/d3/Fo...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 flipH="1" flipV="1">
            <a:off x="9264927" y="1633777"/>
            <a:ext cx="692076" cy="828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12" descr="La certification PEFC - La gestion des forêts en Auvergne Rhône-Alpes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878" t="10744" r="28916" b="11781"/>
          <a:stretch/>
        </p:blipFill>
        <p:spPr bwMode="auto">
          <a:xfrm>
            <a:off x="10720143" y="1773333"/>
            <a:ext cx="811026" cy="9604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16" descr="RSPO - Rountable on Sustainable Palm Oil - Certification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2067" y="2678995"/>
            <a:ext cx="1098681" cy="10986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8" descr="Rainforest Alliance sustainable agriculture certification | Ecocert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71924" y="3168520"/>
            <a:ext cx="1022001" cy="1023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0" descr="Fairtrade Labelling Organizations — Wikipédia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697"/>
          <a:stretch/>
        </p:blipFill>
        <p:spPr bwMode="auto">
          <a:xfrm>
            <a:off x="9439958" y="4192499"/>
            <a:ext cx="783034" cy="926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03134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756392" cy="777875"/>
          </a:xfrm>
        </p:spPr>
        <p:txBody>
          <a:bodyPr>
            <a:noAutofit/>
          </a:bodyPr>
          <a:lstStyle/>
          <a:p>
            <a:r>
              <a:rPr lang="en-GB" sz="2800" dirty="0" smtClean="0">
                <a:latin typeface="Arial Black" panose="020B0A04020102020204" pitchFamily="34" charset="0"/>
              </a:rPr>
              <a:t>Taxation and </a:t>
            </a:r>
            <a:r>
              <a:rPr lang="en-GB" sz="2800" dirty="0" err="1" smtClean="0">
                <a:latin typeface="Arial Black" panose="020B0A04020102020204" pitchFamily="34" charset="0"/>
              </a:rPr>
              <a:t>feebates</a:t>
            </a:r>
            <a:r>
              <a:rPr lang="en-GB" sz="2800" dirty="0" smtClean="0">
                <a:latin typeface="Arial Black" panose="020B0A04020102020204" pitchFamily="34" charset="0"/>
              </a:rPr>
              <a:t> (</a:t>
            </a:r>
            <a:r>
              <a:rPr lang="en-GB" sz="2800" i="1" dirty="0" smtClean="0">
                <a:latin typeface="Arial Black" panose="020B0A04020102020204" pitchFamily="34" charset="0"/>
              </a:rPr>
              <a:t>bonus-</a:t>
            </a:r>
            <a:r>
              <a:rPr lang="en-GB" sz="2800" i="1" dirty="0" err="1" smtClean="0">
                <a:latin typeface="Arial Black" panose="020B0A04020102020204" pitchFamily="34" charset="0"/>
              </a:rPr>
              <a:t>malus</a:t>
            </a:r>
            <a:r>
              <a:rPr lang="en-GB" sz="2800" dirty="0" smtClean="0">
                <a:latin typeface="Arial Black" panose="020B0A04020102020204" pitchFamily="34" charset="0"/>
              </a:rPr>
              <a:t>) on externalities</a:t>
            </a:r>
            <a:endParaRPr lang="en-GB" sz="2800" dirty="0">
              <a:latin typeface="Arial Black" panose="020B0A040201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504950"/>
            <a:ext cx="10515600" cy="4672013"/>
          </a:xfrm>
        </p:spPr>
        <p:txBody>
          <a:bodyPr>
            <a:normAutofit fontScale="85000" lnSpcReduction="20000"/>
          </a:bodyPr>
          <a:lstStyle/>
          <a:p>
            <a:r>
              <a:rPr lang="en-GB" dirty="0" smtClean="0"/>
              <a:t>Taxes on inputs (nitrogen) not pertinent in many developing countries </a:t>
            </a:r>
          </a:p>
          <a:p>
            <a:r>
              <a:rPr lang="en-GB" dirty="0" smtClean="0"/>
              <a:t>Area tax on farms may encourage intensification but not automatically ecological intensification</a:t>
            </a:r>
          </a:p>
          <a:p>
            <a:r>
              <a:rPr lang="en-GB" dirty="0" smtClean="0"/>
              <a:t>Feebates : an instrument of ecological taxation that combines an increase in taxes on unsustainably produced commodities with a decrease in taxes on products deemed sustainable </a:t>
            </a:r>
          </a:p>
          <a:p>
            <a:pPr marL="914400" lvl="2" indent="0">
              <a:buNone/>
            </a:pPr>
            <a:r>
              <a:rPr lang="en-GB" sz="2100" i="1" dirty="0" smtClean="0"/>
              <a:t>The aim is to achieve </a:t>
            </a:r>
            <a:r>
              <a:rPr lang="en-GB" sz="2100" i="1" u="sng" dirty="0" smtClean="0"/>
              <a:t>budget neutrality </a:t>
            </a:r>
            <a:r>
              <a:rPr lang="en-GB" sz="2100" i="1" dirty="0" smtClean="0"/>
              <a:t>by balancing (on an annual basis) tax increases and decreases</a:t>
            </a:r>
          </a:p>
          <a:p>
            <a:r>
              <a:rPr lang="en-GB" dirty="0" smtClean="0"/>
              <a:t>Feebates should be associated to certifications, whether they are private or public (traceability, adaptation to contexts)</a:t>
            </a:r>
          </a:p>
          <a:p>
            <a:pPr lvl="1"/>
            <a:r>
              <a:rPr lang="en-GB" dirty="0" smtClean="0"/>
              <a:t>Organic, zero pesticide</a:t>
            </a:r>
          </a:p>
          <a:p>
            <a:pPr lvl="1"/>
            <a:r>
              <a:rPr lang="en-GB" dirty="0" smtClean="0"/>
              <a:t>Agroforestry</a:t>
            </a:r>
          </a:p>
          <a:p>
            <a:pPr lvl="1"/>
            <a:r>
              <a:rPr lang="en-GB" dirty="0" smtClean="0"/>
              <a:t>Zero-deforestation</a:t>
            </a:r>
          </a:p>
          <a:p>
            <a:r>
              <a:rPr lang="en-GB" dirty="0" smtClean="0"/>
              <a:t>Export taxes are a good lever for implementing </a:t>
            </a:r>
            <a:r>
              <a:rPr lang="en-GB" dirty="0" err="1" smtClean="0"/>
              <a:t>feebates</a:t>
            </a:r>
            <a:r>
              <a:rPr lang="en-GB" dirty="0" smtClean="0"/>
              <a:t> (but not  all products concerned)</a:t>
            </a:r>
          </a:p>
          <a:p>
            <a:r>
              <a:rPr lang="en-GB" dirty="0" smtClean="0"/>
              <a:t>However, need dynamic adaptation of tax rates (bonus rates) over time</a:t>
            </a:r>
          </a:p>
          <a:p>
            <a:pPr lvl="1"/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56686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4918" y="188666"/>
            <a:ext cx="11483721" cy="488890"/>
          </a:xfrm>
        </p:spPr>
        <p:txBody>
          <a:bodyPr>
            <a:noAutofit/>
          </a:bodyPr>
          <a:lstStyle/>
          <a:p>
            <a:r>
              <a:rPr lang="en-GB" sz="2800" dirty="0">
                <a:latin typeface="Arial Black" panose="020B0A04020102020204" pitchFamily="34" charset="0"/>
              </a:rPr>
              <a:t>Dynamic </a:t>
            </a:r>
            <a:r>
              <a:rPr lang="en-GB" sz="2800" dirty="0" err="1">
                <a:latin typeface="Arial Black" panose="020B0A04020102020204" pitchFamily="34" charset="0"/>
              </a:rPr>
              <a:t>feebates</a:t>
            </a:r>
            <a:r>
              <a:rPr lang="en-GB" sz="2800" dirty="0">
                <a:latin typeface="Arial Black" panose="020B0A04020102020204" pitchFamily="34" charset="0"/>
              </a:rPr>
              <a:t>: certified cocoa example (theoretical)</a:t>
            </a: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5558787"/>
              </p:ext>
            </p:extLst>
          </p:nvPr>
        </p:nvGraphicFramePr>
        <p:xfrm>
          <a:off x="284607" y="771475"/>
          <a:ext cx="6974456" cy="5638034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279614">
                  <a:extLst>
                    <a:ext uri="{9D8B030D-6E8A-4147-A177-3AD203B41FA5}">
                      <a16:colId xmlns:a16="http://schemas.microsoft.com/office/drawing/2014/main" val="2504157127"/>
                    </a:ext>
                  </a:extLst>
                </a:gridCol>
                <a:gridCol w="804075">
                  <a:extLst>
                    <a:ext uri="{9D8B030D-6E8A-4147-A177-3AD203B41FA5}">
                      <a16:colId xmlns:a16="http://schemas.microsoft.com/office/drawing/2014/main" val="3581590341"/>
                    </a:ext>
                  </a:extLst>
                </a:gridCol>
                <a:gridCol w="626905">
                  <a:extLst>
                    <a:ext uri="{9D8B030D-6E8A-4147-A177-3AD203B41FA5}">
                      <a16:colId xmlns:a16="http://schemas.microsoft.com/office/drawing/2014/main" val="1988498450"/>
                    </a:ext>
                  </a:extLst>
                </a:gridCol>
                <a:gridCol w="1459722">
                  <a:extLst>
                    <a:ext uri="{9D8B030D-6E8A-4147-A177-3AD203B41FA5}">
                      <a16:colId xmlns:a16="http://schemas.microsoft.com/office/drawing/2014/main" val="844430090"/>
                    </a:ext>
                  </a:extLst>
                </a:gridCol>
                <a:gridCol w="1246462">
                  <a:extLst>
                    <a:ext uri="{9D8B030D-6E8A-4147-A177-3AD203B41FA5}">
                      <a16:colId xmlns:a16="http://schemas.microsoft.com/office/drawing/2014/main" val="756379351"/>
                    </a:ext>
                  </a:extLst>
                </a:gridCol>
                <a:gridCol w="1557678">
                  <a:extLst>
                    <a:ext uri="{9D8B030D-6E8A-4147-A177-3AD203B41FA5}">
                      <a16:colId xmlns:a16="http://schemas.microsoft.com/office/drawing/2014/main" val="2197105483"/>
                    </a:ext>
                  </a:extLst>
                </a:gridCol>
              </a:tblGrid>
              <a:tr h="12192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200" dirty="0">
                          <a:effectLst/>
                        </a:rPr>
                        <a:t> </a:t>
                      </a:r>
                      <a:endParaRPr lang="en-GB" sz="12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Tons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100" b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fr-FR" sz="1100" b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planned</a:t>
                      </a:r>
                      <a:r>
                        <a:rPr lang="fr-FR" sz="1100" b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GB" sz="1100" b="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baseline="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Export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baseline="0" dirty="0" err="1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tax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Malus 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(x1000 CFA)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Bonus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(x1000 CFA)</a:t>
                      </a:r>
                      <a:endParaRPr lang="en-GB" sz="1400" dirty="0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Difference</a:t>
                      </a:r>
                      <a:r>
                        <a:rPr lang="fr-FR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  <a:r>
                        <a:rPr lang="fr-FR" sz="1400" dirty="0" err="1" smtClean="0">
                          <a:solidFill>
                            <a:schemeClr val="tx1"/>
                          </a:solidFill>
                          <a:effectLst/>
                        </a:rPr>
                        <a:t>between</a:t>
                      </a:r>
                      <a:r>
                        <a:rPr lang="fr-FR" sz="1400" dirty="0" smtClean="0">
                          <a:solidFill>
                            <a:schemeClr val="tx1"/>
                          </a:solidFill>
                          <a:effectLst/>
                        </a:rPr>
                        <a:t> </a:t>
                      </a:r>
                    </a:p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dirty="0" smtClean="0">
                          <a:solidFill>
                            <a:schemeClr val="tx1"/>
                          </a:solidFill>
                          <a:effectLst/>
                        </a:rPr>
                        <a:t>bonus and malus</a:t>
                      </a:r>
                    </a:p>
                    <a:p>
                      <a:pPr algn="ctr">
                        <a:lnSpc>
                          <a:spcPct val="115000"/>
                        </a:lnSpc>
                        <a:tabLst>
                          <a:tab pos="2066925" algn="l"/>
                        </a:tabLst>
                      </a:pPr>
                      <a:r>
                        <a:rPr lang="fr-FR" sz="1400" dirty="0" smtClean="0">
                          <a:solidFill>
                            <a:schemeClr val="tx1"/>
                          </a:solidFill>
                          <a:effectLst/>
                        </a:rPr>
                        <a:t> and total revenues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dirty="0" smtClean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</a:rPr>
                        <a:t>(x1000 CFA)</a:t>
                      </a:r>
                      <a:endParaRPr lang="en-GB" sz="1400" dirty="0" smtClean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</a:pP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074442998"/>
                  </a:ext>
                </a:extLst>
              </a:tr>
              <a:tr h="3802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fr-FR" sz="1200" dirty="0" smtClean="0">
                          <a:solidFill>
                            <a:schemeClr val="tx1"/>
                          </a:solidFill>
                          <a:effectLst/>
                        </a:rPr>
                        <a:t>T 0 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100" dirty="0" smtClean="0">
                          <a:effectLst/>
                        </a:rPr>
                        <a:t>1 500 </a:t>
                      </a:r>
                      <a:r>
                        <a:rPr lang="fr-FR" sz="1100" dirty="0">
                          <a:effectLst/>
                        </a:rPr>
                        <a:t>000</a:t>
                      </a:r>
                      <a:endParaRPr lang="en-GB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100">
                          <a:effectLst/>
                        </a:rPr>
                        <a:t> </a:t>
                      </a:r>
                      <a:endParaRPr lang="en-GB" sz="1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  <a:effectLst/>
                        </a:rPr>
                        <a:t>14,6%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b="1" dirty="0">
                          <a:effectLst/>
                        </a:rPr>
                        <a:t>337 829 </a:t>
                      </a:r>
                      <a:r>
                        <a:rPr lang="fr-FR" sz="1400" b="1" dirty="0" smtClean="0">
                          <a:effectLst/>
                        </a:rPr>
                        <a:t>400</a:t>
                      </a:r>
                      <a:endParaRPr lang="en-GB" sz="1400" b="1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157037997"/>
                  </a:ext>
                </a:extLst>
              </a:tr>
              <a:tr h="22180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</a:rPr>
                        <a:t>T+1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100">
                          <a:effectLst/>
                        </a:rPr>
                        <a:t> </a:t>
                      </a:r>
                      <a:endParaRPr lang="en-GB" sz="1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200" dirty="0" smtClean="0">
                          <a:effectLst/>
                        </a:rPr>
                        <a:t>Rate</a:t>
                      </a:r>
                      <a:endParaRPr lang="en-GB" sz="12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b="1" dirty="0">
                          <a:effectLst/>
                        </a:rPr>
                        <a:t>15,6 %</a:t>
                      </a:r>
                      <a:endParaRPr lang="en-GB" sz="1400" b="1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b="1" dirty="0">
                          <a:effectLst/>
                        </a:rPr>
                        <a:t>12,6 %</a:t>
                      </a:r>
                      <a:endParaRPr lang="en-GB" sz="1400" b="1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3 %</a:t>
                      </a:r>
                      <a:endParaRPr lang="en-GB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449868505"/>
                  </a:ext>
                </a:extLst>
              </a:tr>
              <a:tr h="1901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200" dirty="0" err="1" smtClean="0">
                          <a:solidFill>
                            <a:schemeClr val="tx1"/>
                          </a:solidFill>
                          <a:effectLst/>
                        </a:rPr>
                        <a:t>Certified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100">
                          <a:effectLst/>
                        </a:rPr>
                        <a:t>500 000</a:t>
                      </a:r>
                      <a:endParaRPr lang="en-GB" sz="1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200" dirty="0" err="1" smtClean="0">
                          <a:effectLst/>
                        </a:rPr>
                        <a:t>Receipts</a:t>
                      </a:r>
                      <a:endParaRPr lang="en-GB" sz="12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240 </a:t>
                      </a:r>
                      <a:r>
                        <a:rPr lang="fr-FR" sz="1400" dirty="0" smtClean="0">
                          <a:effectLst/>
                        </a:rPr>
                        <a:t>645 600</a:t>
                      </a:r>
                      <a:endParaRPr lang="en-GB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97 183 </a:t>
                      </a:r>
                      <a:r>
                        <a:rPr lang="fr-FR" sz="1400" dirty="0" smtClean="0">
                          <a:effectLst/>
                        </a:rPr>
                        <a:t>800</a:t>
                      </a:r>
                      <a:endParaRPr lang="en-GB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b="1" dirty="0">
                          <a:effectLst/>
                        </a:rPr>
                        <a:t>337 829 </a:t>
                      </a:r>
                      <a:r>
                        <a:rPr lang="fr-FR" sz="1400" b="1" dirty="0" smtClean="0">
                          <a:effectLst/>
                        </a:rPr>
                        <a:t>400</a:t>
                      </a:r>
                      <a:endParaRPr lang="en-GB" sz="1400" b="1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866069793"/>
                  </a:ext>
                </a:extLst>
              </a:tr>
              <a:tr h="1901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</a:rPr>
                        <a:t>Non </a:t>
                      </a:r>
                      <a:r>
                        <a:rPr lang="fr-FR" sz="1200" dirty="0" err="1" smtClean="0">
                          <a:solidFill>
                            <a:schemeClr val="tx1"/>
                          </a:solidFill>
                          <a:effectLst/>
                        </a:rPr>
                        <a:t>certified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100">
                          <a:effectLst/>
                        </a:rPr>
                        <a:t>1 000 000</a:t>
                      </a:r>
                      <a:endParaRPr lang="en-GB" sz="1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349138"/>
                  </a:ext>
                </a:extLst>
              </a:tr>
              <a:tr h="22180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</a:rPr>
                        <a:t>T+2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100">
                          <a:effectLst/>
                        </a:rPr>
                        <a:t> </a:t>
                      </a:r>
                      <a:endParaRPr lang="en-GB" sz="1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GB" sz="12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b="1" dirty="0">
                          <a:effectLst/>
                        </a:rPr>
                        <a:t>16,6 %</a:t>
                      </a:r>
                      <a:endParaRPr lang="en-GB" sz="1400" b="1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b="1" dirty="0">
                          <a:effectLst/>
                        </a:rPr>
                        <a:t>12,6 %</a:t>
                      </a:r>
                      <a:endParaRPr lang="en-GB" sz="1400" b="1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>
                          <a:effectLst/>
                        </a:rPr>
                        <a:t>4 %</a:t>
                      </a:r>
                      <a:endParaRPr lang="en-GB" sz="1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847900533"/>
                  </a:ext>
                </a:extLst>
              </a:tr>
              <a:tr h="1901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200" dirty="0" err="1" smtClean="0">
                          <a:solidFill>
                            <a:schemeClr val="tx1"/>
                          </a:solidFill>
                          <a:effectLst/>
                        </a:rPr>
                        <a:t>Certified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100" dirty="0">
                          <a:effectLst/>
                        </a:rPr>
                        <a:t>750 000</a:t>
                      </a:r>
                      <a:endParaRPr lang="en-GB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 smtClean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192 </a:t>
                      </a:r>
                      <a:r>
                        <a:rPr lang="fr-FR" sz="1400" dirty="0" smtClean="0">
                          <a:effectLst/>
                        </a:rPr>
                        <a:t>053 700</a:t>
                      </a:r>
                      <a:endParaRPr lang="en-GB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145 775 </a:t>
                      </a:r>
                      <a:r>
                        <a:rPr lang="fr-FR" sz="1400" dirty="0" smtClean="0">
                          <a:effectLst/>
                        </a:rPr>
                        <a:t>700</a:t>
                      </a:r>
                      <a:endParaRPr lang="en-GB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b="1" dirty="0">
                          <a:effectLst/>
                        </a:rPr>
                        <a:t>337 829 </a:t>
                      </a:r>
                      <a:r>
                        <a:rPr lang="fr-FR" sz="1400" b="1" dirty="0" smtClean="0">
                          <a:effectLst/>
                        </a:rPr>
                        <a:t>400</a:t>
                      </a:r>
                      <a:endParaRPr lang="en-GB" sz="1400" b="1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45557499"/>
                  </a:ext>
                </a:extLst>
              </a:tr>
              <a:tr h="1901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</a:rPr>
                        <a:t>Non </a:t>
                      </a:r>
                      <a:r>
                        <a:rPr lang="fr-FR" sz="1200" dirty="0" err="1" smtClean="0">
                          <a:solidFill>
                            <a:schemeClr val="tx1"/>
                          </a:solidFill>
                          <a:effectLst/>
                        </a:rPr>
                        <a:t>certified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100" dirty="0">
                          <a:effectLst/>
                        </a:rPr>
                        <a:t>750 000</a:t>
                      </a:r>
                      <a:endParaRPr lang="en-GB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7326776"/>
                  </a:ext>
                </a:extLst>
              </a:tr>
              <a:tr h="22180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</a:rPr>
                        <a:t>T+3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100" dirty="0">
                          <a:effectLst/>
                        </a:rPr>
                        <a:t> </a:t>
                      </a:r>
                      <a:endParaRPr lang="en-GB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 smtClean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b="1" dirty="0">
                          <a:effectLst/>
                        </a:rPr>
                        <a:t>17,6 %</a:t>
                      </a:r>
                      <a:endParaRPr lang="en-GB" sz="1400" b="1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b="1" dirty="0">
                          <a:effectLst/>
                        </a:rPr>
                        <a:t>12,6 %</a:t>
                      </a:r>
                      <a:endParaRPr lang="en-GB" sz="1400" b="1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>
                          <a:effectLst/>
                        </a:rPr>
                        <a:t>5 %</a:t>
                      </a:r>
                      <a:endParaRPr lang="en-GB" sz="1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886035867"/>
                  </a:ext>
                </a:extLst>
              </a:tr>
              <a:tr h="1901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200" dirty="0" err="1" smtClean="0">
                          <a:solidFill>
                            <a:schemeClr val="tx1"/>
                          </a:solidFill>
                          <a:effectLst/>
                        </a:rPr>
                        <a:t>Certified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100" dirty="0">
                          <a:effectLst/>
                        </a:rPr>
                        <a:t>900 000</a:t>
                      </a:r>
                      <a:endParaRPr lang="en-GB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GB" sz="12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162 </a:t>
                      </a:r>
                      <a:r>
                        <a:rPr lang="fr-FR" sz="1400" dirty="0" smtClean="0">
                          <a:effectLst/>
                        </a:rPr>
                        <a:t>898 560</a:t>
                      </a:r>
                      <a:endParaRPr lang="en-GB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174 930 </a:t>
                      </a:r>
                      <a:r>
                        <a:rPr lang="fr-FR" sz="1400" dirty="0" smtClean="0">
                          <a:effectLst/>
                        </a:rPr>
                        <a:t>840</a:t>
                      </a:r>
                      <a:endParaRPr lang="en-GB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b="1" dirty="0">
                          <a:effectLst/>
                        </a:rPr>
                        <a:t>337 829 </a:t>
                      </a:r>
                      <a:r>
                        <a:rPr lang="fr-FR" sz="1400" b="1" dirty="0" smtClean="0">
                          <a:effectLst/>
                        </a:rPr>
                        <a:t>400</a:t>
                      </a:r>
                      <a:endParaRPr lang="en-GB" sz="1400" b="1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685791953"/>
                  </a:ext>
                </a:extLst>
              </a:tr>
              <a:tr h="1901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</a:rPr>
                        <a:t>Non </a:t>
                      </a:r>
                      <a:r>
                        <a:rPr lang="fr-FR" sz="1200" dirty="0" err="1" smtClean="0">
                          <a:solidFill>
                            <a:schemeClr val="tx1"/>
                          </a:solidFill>
                          <a:effectLst/>
                        </a:rPr>
                        <a:t>certified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100" dirty="0">
                          <a:effectLst/>
                        </a:rPr>
                        <a:t>600 000</a:t>
                      </a:r>
                      <a:endParaRPr lang="en-GB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9041167"/>
                  </a:ext>
                </a:extLst>
              </a:tr>
              <a:tr h="22180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</a:rPr>
                        <a:t>T+4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100" dirty="0">
                          <a:effectLst/>
                        </a:rPr>
                        <a:t> </a:t>
                      </a:r>
                      <a:endParaRPr lang="en-GB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 smtClean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  <a:effectLst/>
                        </a:rPr>
                        <a:t>18,6 %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  <a:effectLst/>
                        </a:rPr>
                        <a:t>13,6 %</a:t>
                      </a:r>
                      <a:endParaRPr lang="en-GB" sz="1400" b="1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>
                          <a:effectLst/>
                        </a:rPr>
                        <a:t>5 %</a:t>
                      </a:r>
                      <a:endParaRPr lang="en-GB" sz="1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971140437"/>
                  </a:ext>
                </a:extLst>
              </a:tr>
              <a:tr h="1901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200" dirty="0" err="1" smtClean="0">
                          <a:solidFill>
                            <a:schemeClr val="tx1"/>
                          </a:solidFill>
                          <a:effectLst/>
                        </a:rPr>
                        <a:t>Certified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100" dirty="0">
                          <a:effectLst/>
                        </a:rPr>
                        <a:t>1 200 000</a:t>
                      </a:r>
                      <a:endParaRPr lang="en-GB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GB" sz="12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86 077 </a:t>
                      </a:r>
                      <a:r>
                        <a:rPr lang="fr-FR" sz="1400" dirty="0" smtClean="0">
                          <a:effectLst/>
                        </a:rPr>
                        <a:t>080</a:t>
                      </a:r>
                      <a:endParaRPr lang="en-GB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251 752 </a:t>
                      </a:r>
                      <a:r>
                        <a:rPr lang="fr-FR" sz="1400" dirty="0" smtClean="0">
                          <a:effectLst/>
                        </a:rPr>
                        <a:t>320</a:t>
                      </a:r>
                      <a:endParaRPr lang="en-GB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b="1" dirty="0">
                          <a:effectLst/>
                        </a:rPr>
                        <a:t>337 829 </a:t>
                      </a:r>
                      <a:r>
                        <a:rPr lang="fr-FR" sz="1400" b="1" dirty="0" smtClean="0">
                          <a:effectLst/>
                        </a:rPr>
                        <a:t>400</a:t>
                      </a:r>
                      <a:endParaRPr lang="en-GB" sz="1400" b="1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841421942"/>
                  </a:ext>
                </a:extLst>
              </a:tr>
              <a:tr h="1901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</a:rPr>
                        <a:t>Non </a:t>
                      </a:r>
                      <a:r>
                        <a:rPr lang="fr-FR" sz="1200" dirty="0" err="1" smtClean="0">
                          <a:solidFill>
                            <a:schemeClr val="tx1"/>
                          </a:solidFill>
                          <a:effectLst/>
                        </a:rPr>
                        <a:t>certified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100">
                          <a:effectLst/>
                        </a:rPr>
                        <a:t>300 000</a:t>
                      </a:r>
                      <a:endParaRPr lang="en-GB" sz="1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3085136"/>
                  </a:ext>
                </a:extLst>
              </a:tr>
              <a:tr h="22180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</a:rPr>
                        <a:t>T+5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100">
                          <a:effectLst/>
                        </a:rPr>
                        <a:t> </a:t>
                      </a:r>
                      <a:endParaRPr lang="en-GB" sz="1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GB" sz="12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b="1" dirty="0">
                          <a:effectLst/>
                        </a:rPr>
                        <a:t>19,6 %</a:t>
                      </a:r>
                      <a:endParaRPr lang="en-GB" sz="1400" b="1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b="1" dirty="0">
                          <a:effectLst/>
                        </a:rPr>
                        <a:t>14,24 %</a:t>
                      </a:r>
                      <a:endParaRPr lang="en-GB" sz="1400" b="1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>
                          <a:effectLst/>
                        </a:rPr>
                        <a:t>5,4 %</a:t>
                      </a:r>
                      <a:endParaRPr lang="en-GB" sz="1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669461517"/>
                  </a:ext>
                </a:extLst>
              </a:tr>
              <a:tr h="1901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200" dirty="0" err="1" smtClean="0">
                          <a:solidFill>
                            <a:schemeClr val="tx1"/>
                          </a:solidFill>
                          <a:effectLst/>
                        </a:rPr>
                        <a:t>Certified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100">
                          <a:effectLst/>
                        </a:rPr>
                        <a:t>1 400 000</a:t>
                      </a:r>
                      <a:endParaRPr lang="en-GB" sz="1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GB" sz="12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30 234 </a:t>
                      </a:r>
                      <a:r>
                        <a:rPr lang="fr-FR" sz="1400" dirty="0" smtClean="0">
                          <a:effectLst/>
                        </a:rPr>
                        <a:t>960</a:t>
                      </a:r>
                      <a:endParaRPr lang="en-GB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307 594 </a:t>
                      </a:r>
                      <a:r>
                        <a:rPr lang="fr-FR" sz="1400" dirty="0" smtClean="0">
                          <a:effectLst/>
                        </a:rPr>
                        <a:t>440</a:t>
                      </a:r>
                      <a:endParaRPr lang="en-GB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b="1" dirty="0">
                          <a:effectLst/>
                        </a:rPr>
                        <a:t>337 829 </a:t>
                      </a:r>
                      <a:r>
                        <a:rPr lang="fr-FR" sz="1400" b="1" dirty="0" smtClean="0">
                          <a:effectLst/>
                        </a:rPr>
                        <a:t>400</a:t>
                      </a:r>
                      <a:endParaRPr lang="en-GB" sz="1400" b="1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516590775"/>
                  </a:ext>
                </a:extLst>
              </a:tr>
              <a:tr h="1901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</a:rPr>
                        <a:t>Non </a:t>
                      </a:r>
                      <a:r>
                        <a:rPr lang="fr-FR" sz="1200" dirty="0" err="1" smtClean="0">
                          <a:solidFill>
                            <a:schemeClr val="tx1"/>
                          </a:solidFill>
                          <a:effectLst/>
                        </a:rPr>
                        <a:t>certified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100">
                          <a:effectLst/>
                        </a:rPr>
                        <a:t>100 000</a:t>
                      </a:r>
                      <a:endParaRPr lang="en-GB" sz="1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6277118"/>
                  </a:ext>
                </a:extLst>
              </a:tr>
              <a:tr h="22180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</a:rPr>
                        <a:t>T+6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100">
                          <a:effectLst/>
                        </a:rPr>
                        <a:t> </a:t>
                      </a:r>
                      <a:endParaRPr lang="en-GB" sz="1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GB" sz="12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b="1" dirty="0">
                          <a:effectLst/>
                        </a:rPr>
                        <a:t>20,60 %</a:t>
                      </a:r>
                      <a:endParaRPr lang="en-GB" sz="1400" b="1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b="1" dirty="0">
                          <a:effectLst/>
                        </a:rPr>
                        <a:t>14,6 %</a:t>
                      </a:r>
                      <a:endParaRPr lang="en-GB" sz="1400" b="1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6 %</a:t>
                      </a:r>
                      <a:endParaRPr lang="en-GB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227413668"/>
                  </a:ext>
                </a:extLst>
              </a:tr>
              <a:tr h="1901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200" dirty="0" err="1" smtClean="0">
                          <a:solidFill>
                            <a:schemeClr val="tx1"/>
                          </a:solidFill>
                          <a:effectLst/>
                        </a:rPr>
                        <a:t>Certified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100">
                          <a:effectLst/>
                        </a:rPr>
                        <a:t>1 500 000</a:t>
                      </a:r>
                      <a:endParaRPr lang="en-GB" sz="140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endParaRPr lang="en-GB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0</a:t>
                      </a:r>
                      <a:endParaRPr lang="en-GB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dirty="0">
                          <a:effectLst/>
                        </a:rPr>
                        <a:t>337 829 </a:t>
                      </a:r>
                      <a:r>
                        <a:rPr lang="fr-FR" sz="1400" dirty="0" smtClean="0">
                          <a:effectLst/>
                        </a:rPr>
                        <a:t>400</a:t>
                      </a:r>
                      <a:endParaRPr lang="en-GB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400" b="1" dirty="0">
                          <a:effectLst/>
                        </a:rPr>
                        <a:t>337 829 </a:t>
                      </a:r>
                      <a:r>
                        <a:rPr lang="fr-FR" sz="1400" b="1" dirty="0" smtClean="0">
                          <a:effectLst/>
                        </a:rPr>
                        <a:t>400</a:t>
                      </a:r>
                      <a:endParaRPr lang="en-GB" sz="1400" b="1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952701958"/>
                  </a:ext>
                </a:extLst>
              </a:tr>
              <a:tr h="19011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200" dirty="0">
                          <a:solidFill>
                            <a:schemeClr val="tx1"/>
                          </a:solidFill>
                          <a:effectLst/>
                        </a:rPr>
                        <a:t>Non </a:t>
                      </a:r>
                      <a:r>
                        <a:rPr lang="fr-FR" sz="1200" dirty="0" err="1" smtClean="0">
                          <a:solidFill>
                            <a:schemeClr val="tx1"/>
                          </a:solidFill>
                          <a:effectLst/>
                        </a:rPr>
                        <a:t>certified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</a:pPr>
                      <a:r>
                        <a:rPr lang="fr-FR" sz="1100" dirty="0">
                          <a:effectLst/>
                        </a:rPr>
                        <a:t>0</a:t>
                      </a:r>
                      <a:endParaRPr lang="en-GB" sz="1400" dirty="0">
                        <a:effectLst/>
                        <a:latin typeface="Garamond" panose="02020404030301010803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2980147"/>
                  </a:ext>
                </a:extLst>
              </a:tr>
            </a:tbl>
          </a:graphicData>
        </a:graphic>
      </p:graphicFrame>
      <p:sp>
        <p:nvSpPr>
          <p:cNvPr id="5" name="Bouée 4"/>
          <p:cNvSpPr/>
          <p:nvPr/>
        </p:nvSpPr>
        <p:spPr>
          <a:xfrm>
            <a:off x="3828132" y="1952544"/>
            <a:ext cx="1017917" cy="508959"/>
          </a:xfrm>
          <a:prstGeom prst="donut">
            <a:avLst/>
          </a:prstGeom>
          <a:solidFill>
            <a:schemeClr val="accent2">
              <a:alpha val="49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Bouée 5"/>
          <p:cNvSpPr/>
          <p:nvPr/>
        </p:nvSpPr>
        <p:spPr>
          <a:xfrm>
            <a:off x="4458921" y="5651775"/>
            <a:ext cx="1230668" cy="514772"/>
          </a:xfrm>
          <a:prstGeom prst="donut">
            <a:avLst/>
          </a:prstGeom>
          <a:solidFill>
            <a:schemeClr val="accent2">
              <a:alpha val="49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7794868" y="794870"/>
            <a:ext cx="4258566" cy="9233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/>
              <a:t>Potential role of donors</a:t>
            </a:r>
            <a:r>
              <a:rPr lang="en-US" dirty="0"/>
              <a:t>: annual budgetary support mechanism guaranteeing “zero revenue </a:t>
            </a:r>
            <a:r>
              <a:rPr lang="en-US" dirty="0" smtClean="0"/>
              <a:t>loss”</a:t>
            </a:r>
            <a:endParaRPr lang="en-US" dirty="0"/>
          </a:p>
        </p:txBody>
      </p:sp>
      <p:sp>
        <p:nvSpPr>
          <p:cNvPr id="14" name="Bouée 13"/>
          <p:cNvSpPr/>
          <p:nvPr/>
        </p:nvSpPr>
        <p:spPr>
          <a:xfrm>
            <a:off x="1460305" y="5909332"/>
            <a:ext cx="1012222" cy="354457"/>
          </a:xfrm>
          <a:prstGeom prst="donut">
            <a:avLst/>
          </a:prstGeom>
          <a:solidFill>
            <a:srgbClr val="00B050">
              <a:alpha val="55000"/>
            </a:srgb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7" name="Bouée 16"/>
          <p:cNvSpPr/>
          <p:nvPr/>
        </p:nvSpPr>
        <p:spPr>
          <a:xfrm>
            <a:off x="1486527" y="1952544"/>
            <a:ext cx="1045208" cy="508959"/>
          </a:xfrm>
          <a:prstGeom prst="donu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9" name="Graphique 8"/>
          <p:cNvGraphicFramePr/>
          <p:nvPr>
            <p:extLst>
              <p:ext uri="{D42A27DB-BD31-4B8C-83A1-F6EECF244321}">
                <p14:modId xmlns:p14="http://schemas.microsoft.com/office/powerpoint/2010/main" val="2375645988"/>
              </p:ext>
            </p:extLst>
          </p:nvPr>
        </p:nvGraphicFramePr>
        <p:xfrm>
          <a:off x="7809973" y="4128097"/>
          <a:ext cx="3875405" cy="26181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Graphique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05862230"/>
              </p:ext>
            </p:extLst>
          </p:nvPr>
        </p:nvGraphicFramePr>
        <p:xfrm>
          <a:off x="7724775" y="1803659"/>
          <a:ext cx="3960603" cy="23244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5" name="Bouée 14"/>
          <p:cNvSpPr/>
          <p:nvPr/>
        </p:nvSpPr>
        <p:spPr>
          <a:xfrm>
            <a:off x="6007643" y="2283765"/>
            <a:ext cx="1017917" cy="493746"/>
          </a:xfrm>
          <a:prstGeom prst="donut">
            <a:avLst/>
          </a:prstGeom>
          <a:solidFill>
            <a:schemeClr val="accent1">
              <a:alpha val="69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2" name="Bouée 11"/>
          <p:cNvSpPr/>
          <p:nvPr/>
        </p:nvSpPr>
        <p:spPr>
          <a:xfrm>
            <a:off x="5948173" y="5651775"/>
            <a:ext cx="1017917" cy="493746"/>
          </a:xfrm>
          <a:prstGeom prst="donut">
            <a:avLst/>
          </a:prstGeom>
          <a:solidFill>
            <a:schemeClr val="accent1">
              <a:alpha val="69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2016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14" grpId="0" animBg="1"/>
      <p:bldP spid="17" grpId="0" animBg="1"/>
      <p:bldGraphic spid="9" grpId="0">
        <p:bldAsOne/>
      </p:bldGraphic>
      <p:bldGraphic spid="13" grpId="0">
        <p:bldAsOne/>
      </p:bldGraphic>
      <p:bldP spid="15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838200" y="365125"/>
            <a:ext cx="10515600" cy="597401"/>
          </a:xfrm>
        </p:spPr>
        <p:txBody>
          <a:bodyPr>
            <a:normAutofit/>
          </a:bodyPr>
          <a:lstStyle/>
          <a:p>
            <a:r>
              <a:rPr lang="en-GB" sz="2800" dirty="0">
                <a:latin typeface="Arial Black" panose="020B0A04020102020204" pitchFamily="34" charset="0"/>
              </a:rPr>
              <a:t>What are PES about?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607193" y="1171633"/>
            <a:ext cx="10515600" cy="5094939"/>
          </a:xfrm>
        </p:spPr>
        <p:txBody>
          <a:bodyPr>
            <a:normAutofit fontScale="92500" lnSpcReduction="20000"/>
          </a:bodyPr>
          <a:lstStyle/>
          <a:p>
            <a:r>
              <a:rPr lang="en-GB" b="1" noProof="0" dirty="0" smtClean="0"/>
              <a:t>Useful distinction</a:t>
            </a:r>
            <a:r>
              <a:rPr lang="en-GB" noProof="0" dirty="0" smtClean="0"/>
              <a:t> </a:t>
            </a:r>
            <a:r>
              <a:rPr lang="en-GB" dirty="0" smtClean="0"/>
              <a:t>to make </a:t>
            </a:r>
            <a:r>
              <a:rPr lang="en-GB" noProof="0" dirty="0" smtClean="0"/>
              <a:t>between :</a:t>
            </a:r>
          </a:p>
          <a:p>
            <a:pPr lvl="1"/>
            <a:r>
              <a:rPr lang="en-GB" b="1" noProof="0" dirty="0" smtClean="0"/>
              <a:t>Ecosystem services</a:t>
            </a:r>
            <a:r>
              <a:rPr lang="en-GB" noProof="0" dirty="0" smtClean="0"/>
              <a:t>: “</a:t>
            </a:r>
            <a:r>
              <a:rPr lang="en-GB" i="1" noProof="0" dirty="0" smtClean="0"/>
              <a:t>Ecosystem services are the benefits people obtain from ecosystems” (MEA, 2005), i.e. </a:t>
            </a:r>
            <a:r>
              <a:rPr lang="en-GB" noProof="0" dirty="0" smtClean="0"/>
              <a:t>services rendered by nature to people</a:t>
            </a:r>
          </a:p>
          <a:p>
            <a:pPr lvl="1"/>
            <a:r>
              <a:rPr lang="en-GB" b="1" noProof="0" dirty="0" smtClean="0"/>
              <a:t>Environmental services</a:t>
            </a:r>
            <a:r>
              <a:rPr lang="en-GB" noProof="0" dirty="0" smtClean="0"/>
              <a:t>: services rendered </a:t>
            </a:r>
            <a:r>
              <a:rPr lang="en-GB" i="1" noProof="0" dirty="0" smtClean="0"/>
              <a:t>by </a:t>
            </a:r>
            <a:r>
              <a:rPr lang="en-GB" b="1" noProof="0" dirty="0" smtClean="0"/>
              <a:t>people to other </a:t>
            </a:r>
            <a:r>
              <a:rPr lang="en-GB" b="1" noProof="0" dirty="0" smtClean="0"/>
              <a:t>people</a:t>
            </a:r>
            <a:r>
              <a:rPr lang="en-GB" noProof="0" dirty="0" smtClean="0"/>
              <a:t>. </a:t>
            </a:r>
            <a:endParaRPr lang="en-GB" noProof="0" dirty="0" smtClean="0"/>
          </a:p>
          <a:p>
            <a:r>
              <a:rPr lang="en-GB" noProof="0" dirty="0" smtClean="0"/>
              <a:t>Adopted by the French study EFESE (</a:t>
            </a:r>
            <a:r>
              <a:rPr lang="en-GB" i="1" noProof="0" dirty="0" err="1" smtClean="0"/>
              <a:t>Évaluation</a:t>
            </a:r>
            <a:r>
              <a:rPr lang="en-GB" i="1" noProof="0" dirty="0" smtClean="0"/>
              <a:t> </a:t>
            </a:r>
            <a:r>
              <a:rPr lang="en-GB" i="1" dirty="0" smtClean="0"/>
              <a:t>f</a:t>
            </a:r>
            <a:r>
              <a:rPr lang="en-GB" i="1" noProof="0" dirty="0" err="1" smtClean="0"/>
              <a:t>rançaise</a:t>
            </a:r>
            <a:r>
              <a:rPr lang="en-GB" i="1" noProof="0" dirty="0" smtClean="0"/>
              <a:t> des </a:t>
            </a:r>
            <a:r>
              <a:rPr lang="en-GB" i="1" noProof="0" dirty="0" err="1" smtClean="0"/>
              <a:t>écosystèmes</a:t>
            </a:r>
            <a:r>
              <a:rPr lang="en-GB" i="1" noProof="0" dirty="0" smtClean="0"/>
              <a:t> et des services </a:t>
            </a:r>
            <a:r>
              <a:rPr lang="en-GB" i="1" noProof="0" dirty="0" err="1" smtClean="0"/>
              <a:t>écosystémiques</a:t>
            </a:r>
            <a:r>
              <a:rPr lang="en-GB" noProof="0" dirty="0" smtClean="0"/>
              <a:t>): </a:t>
            </a:r>
          </a:p>
          <a:p>
            <a:pPr lvl="1"/>
            <a:r>
              <a:rPr lang="en-GB" noProof="0" dirty="0" smtClean="0"/>
              <a:t>“</a:t>
            </a:r>
            <a:r>
              <a:rPr lang="en-GB" i="1" noProof="0" dirty="0" smtClean="0"/>
              <a:t>Ecosystem service: a function of an ecosystem whose use provides a benefit (for the farmer, or more generally for society)</a:t>
            </a:r>
          </a:p>
          <a:p>
            <a:pPr lvl="1"/>
            <a:r>
              <a:rPr lang="en-GB" i="1" noProof="0" dirty="0" smtClean="0"/>
              <a:t>Environmental service: action or management method of an actor (e.g</a:t>
            </a:r>
            <a:r>
              <a:rPr lang="en-GB" i="1" noProof="0" dirty="0" smtClean="0"/>
              <a:t>. </a:t>
            </a:r>
            <a:r>
              <a:rPr lang="en-GB" i="1" noProof="0" dirty="0" smtClean="0"/>
              <a:t>farmer) that improves the state of the environment by enabling an ecosystem service to be increased</a:t>
            </a:r>
            <a:r>
              <a:rPr lang="en-GB" noProof="0" dirty="0" smtClean="0"/>
              <a:t>"</a:t>
            </a:r>
          </a:p>
          <a:p>
            <a:pPr>
              <a:lnSpc>
                <a:spcPct val="100000"/>
              </a:lnSpc>
            </a:pPr>
            <a:r>
              <a:rPr lang="en-GB" dirty="0" smtClean="0"/>
              <a:t>Payment for </a:t>
            </a:r>
            <a:r>
              <a:rPr lang="en-GB" b="1" dirty="0" smtClean="0"/>
              <a:t>Environmental</a:t>
            </a:r>
            <a:r>
              <a:rPr lang="en-GB" dirty="0" smtClean="0"/>
              <a:t> Services are generally about “proxies”: </a:t>
            </a:r>
            <a:r>
              <a:rPr lang="en-GB" u="sng" dirty="0" smtClean="0"/>
              <a:t>contracts</a:t>
            </a:r>
            <a:r>
              <a:rPr lang="en-GB" dirty="0" smtClean="0"/>
              <a:t> are related to land-use practices and/or zoning assumed to be favourable to regulating (or cultural) ecosystem service (e.g. forest maintenance and water quality), even if the service is poorly defined (bundled services)</a:t>
            </a:r>
          </a:p>
          <a:p>
            <a:endParaRPr lang="en-GB" noProof="0" dirty="0" smtClean="0"/>
          </a:p>
          <a:p>
            <a:endParaRPr lang="en-GB" noProof="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46EDC1E7-9407-497E-BDBE-6F67C6DB2557}" type="slidenum">
              <a:rPr lang="fr-FR" smtClean="0"/>
              <a:t>6</a:t>
            </a:fld>
            <a:endParaRPr lang="fr-FR" dirty="0"/>
          </a:p>
        </p:txBody>
      </p:sp>
      <p:sp>
        <p:nvSpPr>
          <p:cNvPr id="5" name="ZoneTexte 4"/>
          <p:cNvSpPr txBox="1"/>
          <p:nvPr>
            <p:custDataLst>
              <p:tags r:id="rId4"/>
            </p:custDataLst>
          </p:nvPr>
        </p:nvSpPr>
        <p:spPr>
          <a:xfrm>
            <a:off x="933249" y="6237021"/>
            <a:ext cx="103255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EFESE: https</a:t>
            </a:r>
            <a:r>
              <a:rPr lang="en-US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://www.ecologie.gouv.fr/levaluation-francaise-des-ecosystemes-et-des-services-ecosystemiques</a:t>
            </a:r>
          </a:p>
        </p:txBody>
      </p:sp>
    </p:spTree>
    <p:extLst>
      <p:ext uri="{BB962C8B-B14F-4D97-AF65-F5344CB8AC3E}">
        <p14:creationId xmlns:p14="http://schemas.microsoft.com/office/powerpoint/2010/main" val="2056583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512064"/>
            <a:ext cx="10515600" cy="785432"/>
          </a:xfrm>
        </p:spPr>
        <p:txBody>
          <a:bodyPr>
            <a:normAutofit/>
          </a:bodyPr>
          <a:lstStyle/>
          <a:p>
            <a:r>
              <a:rPr lang="en-GB" sz="2800" dirty="0" smtClean="0">
                <a:latin typeface="Arial Black" panose="020B0A04020102020204" pitchFamily="34" charset="0"/>
              </a:rPr>
              <a:t>Using PES within a systemic approach</a:t>
            </a:r>
            <a:endParaRPr lang="en-GB" sz="2800" dirty="0">
              <a:latin typeface="Arial Black" panose="020B0A04020102020204" pitchFamily="34" charset="0"/>
            </a:endParaRPr>
          </a:p>
        </p:txBody>
      </p:sp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838200" y="1508760"/>
            <a:ext cx="4748784" cy="4421315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Need to avoid strategic behaviour of some farmers for getting subsidies without coherent </a:t>
            </a:r>
            <a:r>
              <a:rPr lang="en-GB" dirty="0" err="1" smtClean="0"/>
              <a:t>agroecological</a:t>
            </a:r>
            <a:r>
              <a:rPr lang="en-GB" dirty="0" smtClean="0"/>
              <a:t> practices on their whole estate (e.g. installing living hedges, keep a wetland but intensifying with large use of pesticides in other parts of the estate)</a:t>
            </a:r>
          </a:p>
          <a:p>
            <a:r>
              <a:rPr lang="en-GB" dirty="0" smtClean="0"/>
              <a:t>Scoring system (+ / -) better than payments for activities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5150" y="1491806"/>
            <a:ext cx="4329594" cy="4177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085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44296" y="301117"/>
            <a:ext cx="10515600" cy="1325563"/>
          </a:xfrm>
        </p:spPr>
        <p:txBody>
          <a:bodyPr>
            <a:normAutofit/>
          </a:bodyPr>
          <a:lstStyle/>
          <a:p>
            <a:r>
              <a:rPr lang="en-GB" sz="2800" dirty="0" smtClean="0">
                <a:latin typeface="Arial Black" panose="020B0A04020102020204" pitchFamily="34" charset="0"/>
              </a:rPr>
              <a:t>Financing PES</a:t>
            </a:r>
            <a:endParaRPr lang="en-GB" sz="2800" dirty="0">
              <a:latin typeface="Arial Black" panose="020B0A04020102020204" pitchFamily="34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542161"/>
            <a:ext cx="10515600" cy="4351338"/>
          </a:xfrm>
        </p:spPr>
        <p:txBody>
          <a:bodyPr>
            <a:normAutofit fontScale="70000" lnSpcReduction="20000"/>
          </a:bodyPr>
          <a:lstStyle/>
          <a:p>
            <a:r>
              <a:rPr lang="en-GB" dirty="0" smtClean="0"/>
              <a:t>“</a:t>
            </a:r>
            <a:r>
              <a:rPr lang="en-GB" i="1" dirty="0" smtClean="0"/>
              <a:t>Whether payments should be voluntary or coerced through taxation should in fact be determined by the physical characteristics of the resource (…): services dominated by private good characteristics are amenable to voluntary payments, while services with public good characteristics are not</a:t>
            </a:r>
            <a:r>
              <a:rPr lang="en-GB" dirty="0" smtClean="0"/>
              <a:t>” (</a:t>
            </a:r>
            <a:r>
              <a:rPr lang="en-GB" dirty="0" smtClean="0"/>
              <a:t>Farley </a:t>
            </a:r>
            <a:r>
              <a:rPr lang="en-GB" dirty="0" smtClean="0"/>
              <a:t>and </a:t>
            </a:r>
            <a:r>
              <a:rPr lang="en-GB" dirty="0" err="1" smtClean="0"/>
              <a:t>Costanza</a:t>
            </a:r>
            <a:r>
              <a:rPr lang="en-GB" dirty="0" smtClean="0"/>
              <a:t>, 2010)</a:t>
            </a:r>
          </a:p>
          <a:p>
            <a:r>
              <a:rPr lang="en-GB" dirty="0" smtClean="0"/>
              <a:t>Payers can be either private companies, donors, councils or governments</a:t>
            </a:r>
          </a:p>
          <a:p>
            <a:pPr lvl="1"/>
            <a:r>
              <a:rPr lang="en-GB" dirty="0" smtClean="0"/>
              <a:t>Water quality PES often funded by private or public direct beneficiaries</a:t>
            </a:r>
          </a:p>
          <a:p>
            <a:pPr lvl="1"/>
            <a:r>
              <a:rPr lang="en-GB" dirty="0" smtClean="0"/>
              <a:t>Biodiversity </a:t>
            </a:r>
          </a:p>
          <a:p>
            <a:r>
              <a:rPr lang="en-GB" b="1" dirty="0" smtClean="0"/>
              <a:t>Earmarked fees </a:t>
            </a:r>
            <a:r>
              <a:rPr lang="en-GB" dirty="0" smtClean="0"/>
              <a:t>often the most reliable and sustainable financing modality</a:t>
            </a:r>
          </a:p>
          <a:p>
            <a:pPr lvl="1"/>
            <a:r>
              <a:rPr lang="en-GB" dirty="0" smtClean="0"/>
              <a:t>In national PES schemes of Costa Rica and Mexico, levies on fuel (CR only) and water are </a:t>
            </a:r>
            <a:r>
              <a:rPr lang="en-GB" b="1" dirty="0" smtClean="0"/>
              <a:t>earmarked</a:t>
            </a:r>
            <a:r>
              <a:rPr lang="en-GB" dirty="0" smtClean="0"/>
              <a:t> for PES funds</a:t>
            </a:r>
          </a:p>
          <a:p>
            <a:pPr lvl="1"/>
            <a:r>
              <a:rPr lang="en-GB" dirty="0" smtClean="0"/>
              <a:t>Politically feasible:  levies with a very large basis (allowing low rates) on some goods and services used mostly by urban people (financial transfers from urban to rural citizens)</a:t>
            </a:r>
          </a:p>
          <a:p>
            <a:pPr lvl="1"/>
            <a:r>
              <a:rPr lang="en-GB" dirty="0" smtClean="0"/>
              <a:t>Potential levies support: beverages (beers and sodas), mobile phone credit units, access to social networks…</a:t>
            </a:r>
          </a:p>
          <a:p>
            <a:r>
              <a:rPr lang="en-GB" dirty="0" smtClean="0"/>
              <a:t>PES can also be financed by carbon credits selling</a:t>
            </a:r>
          </a:p>
          <a:p>
            <a:pPr lvl="1"/>
            <a:r>
              <a:rPr lang="en-GB" dirty="0" smtClean="0"/>
              <a:t>Risk of trade-offs between ecosystem services</a:t>
            </a:r>
          </a:p>
          <a:p>
            <a:pPr lvl="1"/>
            <a:r>
              <a:rPr lang="en-GB" dirty="0" smtClean="0"/>
              <a:t>Stability of the financial flow? </a:t>
            </a:r>
          </a:p>
          <a:p>
            <a:pPr lvl="1"/>
            <a:r>
              <a:rPr lang="en-GB" dirty="0" smtClean="0"/>
              <a:t>Benefit sharing issue if “profits in excess”</a:t>
            </a:r>
          </a:p>
          <a:p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185772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llipse 2"/>
          <p:cNvSpPr/>
          <p:nvPr/>
        </p:nvSpPr>
        <p:spPr>
          <a:xfrm>
            <a:off x="3712845" y="918211"/>
            <a:ext cx="1441450" cy="873125"/>
          </a:xfrm>
          <a:prstGeom prst="ellipse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fr-FR" sz="1100" b="1">
                <a:solidFill>
                  <a:srgbClr val="FF0000"/>
                </a:solidFill>
                <a:ea typeface="Times New Roman"/>
                <a:cs typeface="Times New Roman"/>
              </a:rPr>
              <a:t>Buyer of  C. credits</a:t>
            </a:r>
            <a:endParaRPr lang="fr-FR" sz="1100">
              <a:ea typeface="Times New Roman"/>
              <a:cs typeface="Times New Roman"/>
            </a:endParaRPr>
          </a:p>
        </p:txBody>
      </p:sp>
      <p:sp>
        <p:nvSpPr>
          <p:cNvPr id="4" name="Ellipse 3"/>
          <p:cNvSpPr/>
          <p:nvPr/>
        </p:nvSpPr>
        <p:spPr>
          <a:xfrm>
            <a:off x="4445636" y="2854961"/>
            <a:ext cx="2792095" cy="1400175"/>
          </a:xfrm>
          <a:prstGeom prst="ellipse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600"/>
              </a:spcAft>
            </a:pPr>
            <a:r>
              <a:rPr lang="en-US" sz="1100" b="1" dirty="0">
                <a:solidFill>
                  <a:srgbClr val="000000"/>
                </a:solidFill>
                <a:ea typeface="Times New Roman"/>
                <a:cs typeface="Times New Roman"/>
              </a:rPr>
              <a:t>PROJECT PROMOTERS</a:t>
            </a:r>
            <a:endParaRPr lang="fr-FR" sz="1100" dirty="0">
              <a:ea typeface="Times New Roman"/>
              <a:cs typeface="Times New Roman"/>
            </a:endParaRPr>
          </a:p>
          <a:p>
            <a:pPr>
              <a:spcAft>
                <a:spcPts val="600"/>
              </a:spcAft>
            </a:pPr>
            <a:r>
              <a:rPr lang="en-US" sz="1100" b="1" dirty="0">
                <a:solidFill>
                  <a:srgbClr val="000000"/>
                </a:solidFill>
                <a:ea typeface="Times New Roman"/>
                <a:cs typeface="Times New Roman"/>
              </a:rPr>
              <a:t>(conservation area, afforestation…)</a:t>
            </a:r>
            <a:endParaRPr lang="fr-FR" sz="1100" dirty="0">
              <a:ea typeface="Times New Roman"/>
              <a:cs typeface="Times New Roman"/>
            </a:endParaRPr>
          </a:p>
        </p:txBody>
      </p:sp>
      <p:sp>
        <p:nvSpPr>
          <p:cNvPr id="5" name="Organigramme : Multidocument 4"/>
          <p:cNvSpPr/>
          <p:nvPr/>
        </p:nvSpPr>
        <p:spPr>
          <a:xfrm>
            <a:off x="6587491" y="3232785"/>
            <a:ext cx="1771015" cy="650240"/>
          </a:xfrm>
          <a:prstGeom prst="flowChartMultidocumen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600"/>
              </a:spcAft>
            </a:pPr>
            <a:r>
              <a:rPr lang="fr-FR" sz="1100" b="1">
                <a:solidFill>
                  <a:srgbClr val="000000"/>
                </a:solidFill>
                <a:ea typeface="Times New Roman"/>
                <a:cs typeface="Times New Roman"/>
              </a:rPr>
              <a:t>CARBON COMPONENT</a:t>
            </a:r>
            <a:br>
              <a:rPr lang="fr-FR" sz="1100" b="1">
                <a:solidFill>
                  <a:srgbClr val="000000"/>
                </a:solidFill>
                <a:ea typeface="Times New Roman"/>
                <a:cs typeface="Times New Roman"/>
              </a:rPr>
            </a:br>
            <a:r>
              <a:rPr lang="fr-FR" sz="1100" b="1">
                <a:solidFill>
                  <a:srgbClr val="000000"/>
                </a:solidFill>
                <a:ea typeface="Times New Roman"/>
                <a:cs typeface="Times New Roman"/>
              </a:rPr>
              <a:t>(standardised trials)</a:t>
            </a:r>
            <a:endParaRPr lang="fr-FR" sz="1100">
              <a:ea typeface="Times New Roman"/>
              <a:cs typeface="Times New Roman"/>
            </a:endParaRPr>
          </a:p>
        </p:txBody>
      </p:sp>
      <p:sp>
        <p:nvSpPr>
          <p:cNvPr id="6" name="Ellipse 5"/>
          <p:cNvSpPr/>
          <p:nvPr/>
        </p:nvSpPr>
        <p:spPr>
          <a:xfrm>
            <a:off x="5285740" y="917576"/>
            <a:ext cx="1441450" cy="873125"/>
          </a:xfrm>
          <a:prstGeom prst="ellipse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fr-FR" sz="1100" b="1">
                <a:solidFill>
                  <a:srgbClr val="FF0000"/>
                </a:solidFill>
                <a:ea typeface="Times New Roman"/>
                <a:cs typeface="Times New Roman"/>
              </a:rPr>
              <a:t>Buyer of C. credits</a:t>
            </a:r>
            <a:endParaRPr lang="fr-FR" sz="1100">
              <a:ea typeface="Times New Roman"/>
              <a:cs typeface="Times New Roman"/>
            </a:endParaRPr>
          </a:p>
        </p:txBody>
      </p:sp>
      <p:sp>
        <p:nvSpPr>
          <p:cNvPr id="7" name="Ellipse 6"/>
          <p:cNvSpPr/>
          <p:nvPr/>
        </p:nvSpPr>
        <p:spPr>
          <a:xfrm>
            <a:off x="7484110" y="916941"/>
            <a:ext cx="1441450" cy="873125"/>
          </a:xfrm>
          <a:prstGeom prst="ellipse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fr-FR" sz="1100" b="1">
                <a:solidFill>
                  <a:srgbClr val="FF0000"/>
                </a:solidFill>
                <a:ea typeface="Times New Roman"/>
                <a:cs typeface="Times New Roman"/>
              </a:rPr>
              <a:t>Buyer of C. credits</a:t>
            </a:r>
            <a:endParaRPr lang="fr-FR" sz="1100">
              <a:ea typeface="Times New Roman"/>
              <a:cs typeface="Times New Roman"/>
            </a:endParaRPr>
          </a:p>
        </p:txBody>
      </p:sp>
      <p:sp>
        <p:nvSpPr>
          <p:cNvPr id="8" name="Flèche vers le bas 7"/>
          <p:cNvSpPr/>
          <p:nvPr/>
        </p:nvSpPr>
        <p:spPr>
          <a:xfrm>
            <a:off x="5434331" y="4461511"/>
            <a:ext cx="584835" cy="67500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sp>
        <p:nvSpPr>
          <p:cNvPr id="9" name="Organigramme : Processus 8"/>
          <p:cNvSpPr/>
          <p:nvPr/>
        </p:nvSpPr>
        <p:spPr>
          <a:xfrm>
            <a:off x="4716781" y="5251450"/>
            <a:ext cx="2059305" cy="1186180"/>
          </a:xfrm>
          <a:prstGeom prst="flowChartProcess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fr-FR" sz="1100" b="1">
                <a:solidFill>
                  <a:srgbClr val="000000"/>
                </a:solidFill>
                <a:ea typeface="Times New Roman"/>
                <a:cs typeface="Times New Roman"/>
              </a:rPr>
              <a:t>ECOSYSTEM USERS</a:t>
            </a:r>
            <a:endParaRPr lang="fr-FR" sz="1100">
              <a:ea typeface="Times New Roman"/>
              <a:cs typeface="Times New Roman"/>
            </a:endParaRPr>
          </a:p>
        </p:txBody>
      </p:sp>
      <p:sp>
        <p:nvSpPr>
          <p:cNvPr id="10" name="Zone de texte 2"/>
          <p:cNvSpPr txBox="1">
            <a:spLocks noChangeArrowheads="1"/>
          </p:cNvSpPr>
          <p:nvPr/>
        </p:nvSpPr>
        <p:spPr bwMode="auto">
          <a:xfrm>
            <a:off x="6356985" y="4264026"/>
            <a:ext cx="2783840" cy="9632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spcAft>
                <a:spcPts val="600"/>
              </a:spcAft>
            </a:pPr>
            <a:r>
              <a:rPr lang="en-US" sz="1100">
                <a:latin typeface="Calibri"/>
                <a:ea typeface="Times New Roman"/>
                <a:cs typeface="Times New Roman"/>
              </a:rPr>
              <a:t>Bilateral PES agreement with remuneration in line with the opportunity costs of conservation and/or remuneration for effort, or direct investment for alternative assets</a:t>
            </a:r>
            <a:endParaRPr lang="fr-FR" sz="1100">
              <a:latin typeface="Calibri"/>
              <a:ea typeface="Times New Roman"/>
              <a:cs typeface="Times New Roman"/>
            </a:endParaRPr>
          </a:p>
        </p:txBody>
      </p:sp>
      <p:sp>
        <p:nvSpPr>
          <p:cNvPr id="11" name="Ellipse 10"/>
          <p:cNvSpPr/>
          <p:nvPr/>
        </p:nvSpPr>
        <p:spPr>
          <a:xfrm>
            <a:off x="3432175" y="958851"/>
            <a:ext cx="1441450" cy="873125"/>
          </a:xfrm>
          <a:prstGeom prst="ellipse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fr-FR" sz="1100" b="1">
                <a:solidFill>
                  <a:srgbClr val="FF0000"/>
                </a:solidFill>
                <a:ea typeface="Times New Roman"/>
                <a:cs typeface="Times New Roman"/>
              </a:rPr>
              <a:t>Buyer of  C. credits</a:t>
            </a:r>
            <a:endParaRPr lang="fr-FR" sz="1100">
              <a:ea typeface="Times New Roman"/>
              <a:cs typeface="Times New Roman"/>
            </a:endParaRPr>
          </a:p>
        </p:txBody>
      </p:sp>
      <p:sp>
        <p:nvSpPr>
          <p:cNvPr id="12" name="Ellipse 11"/>
          <p:cNvSpPr/>
          <p:nvPr/>
        </p:nvSpPr>
        <p:spPr>
          <a:xfrm>
            <a:off x="4873625" y="917576"/>
            <a:ext cx="1441450" cy="873125"/>
          </a:xfrm>
          <a:prstGeom prst="ellipse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fr-FR" sz="1100" b="1">
                <a:solidFill>
                  <a:srgbClr val="000000"/>
                </a:solidFill>
                <a:ea typeface="Times New Roman"/>
                <a:cs typeface="Times New Roman"/>
              </a:rPr>
              <a:t>BUYERS OF CARBON CREDITS</a:t>
            </a:r>
            <a:endParaRPr lang="fr-FR" sz="1100">
              <a:ea typeface="Times New Roman"/>
              <a:cs typeface="Times New Roman"/>
            </a:endParaRPr>
          </a:p>
          <a:p>
            <a:pPr algn="ctr">
              <a:spcAft>
                <a:spcPts val="600"/>
              </a:spcAft>
            </a:pPr>
            <a:r>
              <a:rPr lang="fr-FR" sz="1100" b="1">
                <a:solidFill>
                  <a:srgbClr val="FF0000"/>
                </a:solidFill>
                <a:ea typeface="Times New Roman"/>
                <a:cs typeface="Times New Roman"/>
              </a:rPr>
              <a:t> </a:t>
            </a:r>
            <a:endParaRPr lang="fr-FR" sz="1100">
              <a:ea typeface="Times New Roman"/>
              <a:cs typeface="Times New Roman"/>
            </a:endParaRPr>
          </a:p>
        </p:txBody>
      </p:sp>
      <p:sp>
        <p:nvSpPr>
          <p:cNvPr id="13" name="Ellipse 12"/>
          <p:cNvSpPr/>
          <p:nvPr/>
        </p:nvSpPr>
        <p:spPr>
          <a:xfrm>
            <a:off x="3110865" y="958851"/>
            <a:ext cx="1441450" cy="873125"/>
          </a:xfrm>
          <a:prstGeom prst="ellipse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fr-FR" sz="1100" b="1">
                <a:solidFill>
                  <a:srgbClr val="000000"/>
                </a:solidFill>
                <a:ea typeface="Times New Roman"/>
                <a:cs typeface="Times New Roman"/>
              </a:rPr>
              <a:t>BUYERS OF CARBON CREDITS</a:t>
            </a:r>
            <a:endParaRPr lang="fr-FR" sz="1100">
              <a:ea typeface="Times New Roman"/>
              <a:cs typeface="Times New Roman"/>
            </a:endParaRPr>
          </a:p>
        </p:txBody>
      </p:sp>
      <p:sp>
        <p:nvSpPr>
          <p:cNvPr id="14" name="Ellipse 13"/>
          <p:cNvSpPr/>
          <p:nvPr/>
        </p:nvSpPr>
        <p:spPr>
          <a:xfrm>
            <a:off x="7146290" y="916306"/>
            <a:ext cx="1441450" cy="873125"/>
          </a:xfrm>
          <a:prstGeom prst="ellipse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600"/>
              </a:spcAft>
            </a:pPr>
            <a:r>
              <a:rPr lang="fr-FR" sz="1100" b="1">
                <a:solidFill>
                  <a:srgbClr val="FF0000"/>
                </a:solidFill>
                <a:ea typeface="Times New Roman"/>
                <a:cs typeface="Times New Roman"/>
              </a:rPr>
              <a:t>credits</a:t>
            </a:r>
            <a:endParaRPr lang="fr-FR" sz="1100">
              <a:ea typeface="Times New Roman"/>
              <a:cs typeface="Times New Roman"/>
            </a:endParaRPr>
          </a:p>
        </p:txBody>
      </p:sp>
      <p:sp>
        <p:nvSpPr>
          <p:cNvPr id="15" name="Ellipse 14"/>
          <p:cNvSpPr/>
          <p:nvPr/>
        </p:nvSpPr>
        <p:spPr>
          <a:xfrm>
            <a:off x="6676390" y="916306"/>
            <a:ext cx="1441450" cy="873125"/>
          </a:xfrm>
          <a:prstGeom prst="ellipse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fr-FR" sz="1100" b="1">
                <a:solidFill>
                  <a:srgbClr val="FF0000"/>
                </a:solidFill>
                <a:ea typeface="Times New Roman"/>
                <a:cs typeface="Times New Roman"/>
              </a:rPr>
              <a:t>Buyer of C. credits</a:t>
            </a:r>
            <a:endParaRPr lang="fr-FR" sz="1100">
              <a:ea typeface="Times New Roman"/>
              <a:cs typeface="Times New Roman"/>
            </a:endParaRPr>
          </a:p>
        </p:txBody>
      </p:sp>
      <p:sp>
        <p:nvSpPr>
          <p:cNvPr id="16" name="Ellipse 15"/>
          <p:cNvSpPr/>
          <p:nvPr/>
        </p:nvSpPr>
        <p:spPr>
          <a:xfrm>
            <a:off x="6428740" y="916306"/>
            <a:ext cx="1441450" cy="873125"/>
          </a:xfrm>
          <a:prstGeom prst="ellipse">
            <a:avLst/>
          </a:prstGeom>
          <a:solidFill>
            <a:schemeClr val="bg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fr-FR" sz="1100" b="1">
                <a:solidFill>
                  <a:srgbClr val="000000"/>
                </a:solidFill>
                <a:ea typeface="Times New Roman"/>
                <a:cs typeface="Times New Roman"/>
              </a:rPr>
              <a:t>BUYERS OF CARBON CREDITS</a:t>
            </a:r>
            <a:endParaRPr lang="fr-FR" sz="1100">
              <a:ea typeface="Times New Roman"/>
              <a:cs typeface="Times New Roman"/>
            </a:endParaRPr>
          </a:p>
          <a:p>
            <a:pPr algn="ctr">
              <a:spcAft>
                <a:spcPts val="600"/>
              </a:spcAft>
            </a:pPr>
            <a:r>
              <a:rPr lang="fr-FR" sz="1100" b="1">
                <a:solidFill>
                  <a:srgbClr val="FF0000"/>
                </a:solidFill>
                <a:ea typeface="Times New Roman"/>
                <a:cs typeface="Times New Roman"/>
              </a:rPr>
              <a:t> </a:t>
            </a:r>
            <a:endParaRPr lang="fr-FR" sz="1100">
              <a:ea typeface="Times New Roman"/>
              <a:cs typeface="Times New Roman"/>
            </a:endParaRPr>
          </a:p>
        </p:txBody>
      </p:sp>
      <p:sp>
        <p:nvSpPr>
          <p:cNvPr id="17" name="Zone de texte 2"/>
          <p:cNvSpPr txBox="1">
            <a:spLocks noChangeArrowheads="1"/>
          </p:cNvSpPr>
          <p:nvPr/>
        </p:nvSpPr>
        <p:spPr bwMode="auto">
          <a:xfrm>
            <a:off x="2567306" y="2129156"/>
            <a:ext cx="1927225" cy="11283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spcAft>
                <a:spcPts val="600"/>
              </a:spcAft>
            </a:pPr>
            <a:r>
              <a:rPr lang="en-US" sz="1100">
                <a:latin typeface="Calibri"/>
                <a:ea typeface="Times New Roman"/>
                <a:cs typeface="Times New Roman"/>
              </a:rPr>
              <a:t>Multilateral or bilateral transactions where carbon credits created through the carbon component of the project, are transferred to buyers</a:t>
            </a:r>
            <a:endParaRPr lang="fr-FR" sz="1100">
              <a:latin typeface="Calibri"/>
              <a:ea typeface="Times New Roman"/>
              <a:cs typeface="Times New Roman"/>
            </a:endParaRPr>
          </a:p>
        </p:txBody>
      </p:sp>
      <p:sp>
        <p:nvSpPr>
          <p:cNvPr id="18" name="Rectangle avec flèche vers la gauche 17"/>
          <p:cNvSpPr/>
          <p:nvPr/>
        </p:nvSpPr>
        <p:spPr>
          <a:xfrm>
            <a:off x="8449310" y="3050991"/>
            <a:ext cx="1967170" cy="1008112"/>
          </a:xfrm>
          <a:prstGeom prst="leftArrowCallou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fr-FR" sz="1600" dirty="0" err="1">
                <a:ea typeface="Times New Roman"/>
                <a:cs typeface="Times New Roman"/>
              </a:rPr>
              <a:t>Creation</a:t>
            </a:r>
            <a:r>
              <a:rPr lang="fr-FR" sz="1600" dirty="0">
                <a:ea typeface="Times New Roman"/>
                <a:cs typeface="Times New Roman"/>
              </a:rPr>
              <a:t> of </a:t>
            </a:r>
            <a:r>
              <a:rPr lang="fr-FR" sz="1600" dirty="0" err="1">
                <a:ea typeface="Times New Roman"/>
                <a:cs typeface="Times New Roman"/>
              </a:rPr>
              <a:t>carbon</a:t>
            </a:r>
            <a:r>
              <a:rPr lang="fr-FR" sz="1600" dirty="0">
                <a:ea typeface="Times New Roman"/>
                <a:cs typeface="Times New Roman"/>
              </a:rPr>
              <a:t> </a:t>
            </a:r>
            <a:r>
              <a:rPr lang="fr-FR" sz="1600" dirty="0" err="1">
                <a:ea typeface="Times New Roman"/>
                <a:cs typeface="Times New Roman"/>
              </a:rPr>
              <a:t>credits</a:t>
            </a:r>
            <a:endParaRPr lang="fr-FR" sz="1600" dirty="0">
              <a:ea typeface="Times New Roman"/>
              <a:cs typeface="Times New Roman"/>
            </a:endParaRPr>
          </a:p>
        </p:txBody>
      </p:sp>
      <p:sp>
        <p:nvSpPr>
          <p:cNvPr id="19" name="Forme automatique 2"/>
          <p:cNvSpPr>
            <a:spLocks noChangeArrowheads="1"/>
          </p:cNvSpPr>
          <p:nvPr/>
        </p:nvSpPr>
        <p:spPr bwMode="auto">
          <a:xfrm>
            <a:off x="8012430" y="2129790"/>
            <a:ext cx="1546860" cy="633730"/>
          </a:xfrm>
          <a:prstGeom prst="bracketPair">
            <a:avLst>
              <a:gd name="adj" fmla="val 8051"/>
            </a:avLst>
          </a:prstGeom>
          <a:noFill/>
          <a:ln w="38100">
            <a:solidFill>
              <a:srgbClr val="9BBB5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943634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BBB59">
                      <a:gamma/>
                      <a:shade val="60000"/>
                      <a:invGamma/>
                    </a:srgbClr>
                  </a:outerShdw>
                </a:effectLst>
              </a14:hiddenEffects>
            </a:ext>
          </a:extLst>
        </p:spPr>
        <p:txBody>
          <a:bodyPr rot="0" vert="horz" wrap="square" lIns="45720" tIns="45720" rIns="45720" bIns="45720" anchor="t" anchorCtr="0" upright="1">
            <a:noAutofit/>
          </a:bodyPr>
          <a:lstStyle/>
          <a:p>
            <a:pPr algn="ctr"/>
            <a:r>
              <a:rPr lang="fr-FR" sz="1200" i="1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Commodity (carbon credits) market</a:t>
            </a:r>
            <a:endParaRPr lang="fr-FR" sz="1100">
              <a:latin typeface="Calibri"/>
              <a:ea typeface="Times New Roman"/>
              <a:cs typeface="Times New Roman"/>
            </a:endParaRPr>
          </a:p>
        </p:txBody>
      </p:sp>
      <p:sp>
        <p:nvSpPr>
          <p:cNvPr id="20" name="Forme automatique 2"/>
          <p:cNvSpPr>
            <a:spLocks noChangeArrowheads="1"/>
          </p:cNvSpPr>
          <p:nvPr/>
        </p:nvSpPr>
        <p:spPr bwMode="auto">
          <a:xfrm>
            <a:off x="2731770" y="4395471"/>
            <a:ext cx="1546860" cy="864235"/>
          </a:xfrm>
          <a:prstGeom prst="bracketPair">
            <a:avLst>
              <a:gd name="adj" fmla="val 8051"/>
            </a:avLst>
          </a:prstGeom>
          <a:noFill/>
          <a:ln w="38100">
            <a:solidFill>
              <a:srgbClr val="9BBB5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943634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rgbClr val="9BBB59">
                      <a:gamma/>
                      <a:shade val="60000"/>
                      <a:invGamma/>
                    </a:srgbClr>
                  </a:outerShdw>
                </a:effectLst>
              </a14:hiddenEffects>
            </a:ext>
          </a:extLst>
        </p:spPr>
        <p:txBody>
          <a:bodyPr rot="0" vert="horz" wrap="square" lIns="45720" tIns="45720" rIns="45720" bIns="45720" anchor="t" anchorCtr="0" upright="1">
            <a:noAutofit/>
          </a:bodyPr>
          <a:lstStyle/>
          <a:p>
            <a:pPr algn="ctr"/>
            <a:r>
              <a:rPr lang="fr-FR" sz="1200" i="1" dirty="0" err="1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Compensated</a:t>
            </a:r>
            <a:r>
              <a:rPr lang="fr-FR" sz="1200" i="1" dirty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fr-FR" sz="1200" i="1" dirty="0" err="1" smtClean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easements</a:t>
            </a:r>
            <a:r>
              <a:rPr lang="fr-FR" sz="1200" i="1" dirty="0" smtClean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 or direct </a:t>
            </a:r>
            <a:r>
              <a:rPr lang="fr-FR" sz="1200" i="1" dirty="0" err="1" smtClean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incentives</a:t>
            </a:r>
            <a:r>
              <a:rPr lang="fr-FR" sz="1200" i="1" dirty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,</a:t>
            </a:r>
            <a:r>
              <a:rPr lang="fr-FR" sz="1200" i="1" dirty="0" smtClean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fr-FR" sz="1200" i="1" dirty="0" err="1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without</a:t>
            </a:r>
            <a:r>
              <a:rPr lang="fr-FR" sz="1200" i="1" dirty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 </a:t>
            </a:r>
            <a:r>
              <a:rPr lang="fr-FR" sz="1200" i="1" dirty="0" smtClean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exchange of </a:t>
            </a:r>
            <a:r>
              <a:rPr lang="fr-FR" sz="1200" i="1" dirty="0" err="1" smtClean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rights</a:t>
            </a:r>
            <a:endParaRPr lang="fr-FR" sz="1100" dirty="0">
              <a:latin typeface="Calibri"/>
              <a:ea typeface="Times New Roman"/>
              <a:cs typeface="Times New Roman"/>
            </a:endParaRPr>
          </a:p>
        </p:txBody>
      </p:sp>
      <p:sp>
        <p:nvSpPr>
          <p:cNvPr id="21" name="Double flèche verticale 20"/>
          <p:cNvSpPr/>
          <p:nvPr/>
        </p:nvSpPr>
        <p:spPr>
          <a:xfrm>
            <a:off x="4592320" y="1915795"/>
            <a:ext cx="716280" cy="938530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sp>
        <p:nvSpPr>
          <p:cNvPr id="22" name="Double flèche verticale 21"/>
          <p:cNvSpPr/>
          <p:nvPr/>
        </p:nvSpPr>
        <p:spPr>
          <a:xfrm>
            <a:off x="5515610" y="1824990"/>
            <a:ext cx="716280" cy="938530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sp>
        <p:nvSpPr>
          <p:cNvPr id="23" name="Double flèche verticale 22"/>
          <p:cNvSpPr/>
          <p:nvPr/>
        </p:nvSpPr>
        <p:spPr>
          <a:xfrm>
            <a:off x="6437630" y="1915160"/>
            <a:ext cx="716280" cy="938530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fr-FR"/>
          </a:p>
        </p:txBody>
      </p:sp>
      <p:sp>
        <p:nvSpPr>
          <p:cNvPr id="24" name="Rectangle 22"/>
          <p:cNvSpPr>
            <a:spLocks noChangeArrowheads="1"/>
          </p:cNvSpPr>
          <p:nvPr/>
        </p:nvSpPr>
        <p:spPr bwMode="auto">
          <a:xfrm>
            <a:off x="2304416" y="65861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5" name="ZoneTexte 24"/>
          <p:cNvSpPr txBox="1"/>
          <p:nvPr/>
        </p:nvSpPr>
        <p:spPr>
          <a:xfrm>
            <a:off x="2249500" y="271311"/>
            <a:ext cx="74639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Carbon credit making within a REDD+ project</a:t>
            </a:r>
          </a:p>
        </p:txBody>
      </p:sp>
      <p:sp>
        <p:nvSpPr>
          <p:cNvPr id="27" name="Rectangle 26"/>
          <p:cNvSpPr/>
          <p:nvPr/>
        </p:nvSpPr>
        <p:spPr>
          <a:xfrm rot="19493927">
            <a:off x="198643" y="1501307"/>
            <a:ext cx="2012218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Market</a:t>
            </a:r>
            <a:r>
              <a:rPr lang="fr-FR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fr-FR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transactions</a:t>
            </a:r>
            <a:endParaRPr lang="fr-FR" sz="54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28" name="Rectangle 27"/>
          <p:cNvSpPr/>
          <p:nvPr/>
        </p:nvSpPr>
        <p:spPr>
          <a:xfrm rot="19493927">
            <a:off x="210524" y="4444019"/>
            <a:ext cx="2063962" cy="138499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Non-</a:t>
            </a:r>
            <a:r>
              <a:rPr lang="fr-FR" sz="2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market</a:t>
            </a:r>
            <a:r>
              <a:rPr lang="fr-FR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fr-FR" sz="2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contractual</a:t>
            </a:r>
            <a:r>
              <a:rPr lang="fr-FR" sz="2800" b="1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fr-FR" sz="2800" b="1" dirty="0" err="1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agreements</a:t>
            </a:r>
            <a:endParaRPr lang="fr-FR" sz="54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rgbClr val="FFFFFF"/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81279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4"/>
</p:tagLst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E92639FEB808B44A6E17CB471A4FF5D" ma:contentTypeVersion="12" ma:contentTypeDescription="Create a new document." ma:contentTypeScope="" ma:versionID="20fd653594f24783e809cfb423b0bfd8">
  <xsd:schema xmlns:xsd="http://www.w3.org/2001/XMLSchema" xmlns:xs="http://www.w3.org/2001/XMLSchema" xmlns:p="http://schemas.microsoft.com/office/2006/metadata/properties" xmlns:ns2="b194aedd-ff49-45f7-87dd-5c844ff5d3f3" xmlns:ns3="5143f1b2-a864-4c0c-b09a-1d9e375137bd" targetNamespace="http://schemas.microsoft.com/office/2006/metadata/properties" ma:root="true" ma:fieldsID="979c74ef7939ed853b2837c487bd213b" ns2:_="" ns3:_="">
    <xsd:import namespace="b194aedd-ff49-45f7-87dd-5c844ff5d3f3"/>
    <xsd:import namespace="5143f1b2-a864-4c0c-b09a-1d9e375137b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94aedd-ff49-45f7-87dd-5c844ff5d3f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43f1b2-a864-4c0c-b09a-1d9e375137bd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5B53D1A-322C-4E09-AF1B-3DD5F605E4AA}"/>
</file>

<file path=customXml/itemProps2.xml><?xml version="1.0" encoding="utf-8"?>
<ds:datastoreItem xmlns:ds="http://schemas.openxmlformats.org/officeDocument/2006/customXml" ds:itemID="{72AEEBA8-8660-4B36-BD9B-9B6BDEA998E9}"/>
</file>

<file path=customXml/itemProps3.xml><?xml version="1.0" encoding="utf-8"?>
<ds:datastoreItem xmlns:ds="http://schemas.openxmlformats.org/officeDocument/2006/customXml" ds:itemID="{1F9FBE84-201D-4DE6-A665-6A0B592ED441}"/>
</file>

<file path=docProps/app.xml><?xml version="1.0" encoding="utf-8"?>
<Properties xmlns="http://schemas.openxmlformats.org/officeDocument/2006/extended-properties" xmlns:vt="http://schemas.openxmlformats.org/officeDocument/2006/docPropsVTypes">
  <TotalTime>1591</TotalTime>
  <Words>1861</Words>
  <Application>Microsoft Office PowerPoint</Application>
  <PresentationFormat>Grand écran</PresentationFormat>
  <Paragraphs>227</Paragraphs>
  <Slides>14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14</vt:i4>
      </vt:variant>
    </vt:vector>
  </HeadingPairs>
  <TitlesOfParts>
    <vt:vector size="22" baseType="lpstr">
      <vt:lpstr>Arial</vt:lpstr>
      <vt:lpstr>Arial Black</vt:lpstr>
      <vt:lpstr>Arial Narrow</vt:lpstr>
      <vt:lpstr>Calibri</vt:lpstr>
      <vt:lpstr>Calibri Light</vt:lpstr>
      <vt:lpstr>Garamond</vt:lpstr>
      <vt:lpstr>Times New Roman</vt:lpstr>
      <vt:lpstr>Thème Office</vt:lpstr>
      <vt:lpstr>Incentive-based instruments for agroecology (and possible financing mechanism)</vt:lpstr>
      <vt:lpstr>An attempt at classification</vt:lpstr>
      <vt:lpstr>Independent &amp; third-party certifications </vt:lpstr>
      <vt:lpstr>Taxation and feebates (bonus-malus) on externalities</vt:lpstr>
      <vt:lpstr>Dynamic feebates: certified cocoa example (theoretical)</vt:lpstr>
      <vt:lpstr>What are PES about?</vt:lpstr>
      <vt:lpstr>Using PES within a systemic approach</vt:lpstr>
      <vt:lpstr>Financing PES</vt:lpstr>
      <vt:lpstr>Présentation PowerPoint</vt:lpstr>
      <vt:lpstr>Carbon credits</vt:lpstr>
      <vt:lpstr>Towards soil carbon farming for carbon credits ?</vt:lpstr>
      <vt:lpstr>Toward new layers of credits? Water quality, elements of biodiversity, habitats…</vt:lpstr>
      <vt:lpstr>Conclusion: combining instruments to get the right mix</vt:lpstr>
      <vt:lpstr>References</vt:lpstr>
    </vt:vector>
  </TitlesOfParts>
  <Company>Cirad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Incentives</dc:title>
  <dc:creator>Alain Karsenty</dc:creator>
  <cp:lastModifiedBy>Alain Karsenty</cp:lastModifiedBy>
  <cp:revision>54</cp:revision>
  <dcterms:created xsi:type="dcterms:W3CDTF">2021-10-30T16:06:23Z</dcterms:created>
  <dcterms:modified xsi:type="dcterms:W3CDTF">2021-11-01T17:57:49Z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0x0101006E92639FEB808B44A6E17CB471A4FF5D</vt:lpwstr>
  </property>
</Properties>
</file>