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1" r:id="rId7"/>
    <p:sldId id="258" r:id="rId8"/>
    <p:sldId id="260" r:id="rId9"/>
    <p:sldId id="263" r:id="rId10"/>
    <p:sldId id="262" r:id="rId11"/>
    <p:sldId id="264" r:id="rId12"/>
    <p:sldId id="267" r:id="rId13"/>
    <p:sldId id="265" r:id="rId14"/>
    <p:sldId id="269" r:id="rId15"/>
    <p:sldId id="266" r:id="rId16"/>
    <p:sldId id="268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enois" initials="d" lastIdx="3" clrIdx="0">
    <p:extLst>
      <p:ext uri="{19B8F6BF-5375-455C-9EA6-DF929625EA0E}">
        <p15:presenceInfo xmlns:p15="http://schemas.microsoft.com/office/powerpoint/2012/main" userId="demenois" providerId="None"/>
      </p:ext>
    </p:extLst>
  </p:cmAuthor>
  <p:cmAuthor id="2" name="Alain Karsenty" initials="AK" lastIdx="1" clrIdx="1">
    <p:extLst>
      <p:ext uri="{19B8F6BF-5375-455C-9EA6-DF929625EA0E}">
        <p15:presenceInfo xmlns:p15="http://schemas.microsoft.com/office/powerpoint/2012/main" userId="Alain Karsent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D4A7B-3014-4B8C-B746-2531CD578AD9}" v="421" dt="2021-11-14T11:24:31.055"/>
    <p1510:client id="{7F1B01CA-C696-43CF-A512-C686070B8A98}" v="50" dt="2021-11-13T19:21:36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1" autoAdjust="0"/>
  </p:normalViewPr>
  <p:slideViewPr>
    <p:cSldViewPr snapToGrid="0">
      <p:cViewPr varScale="1">
        <p:scale>
          <a:sx n="102" d="100"/>
          <a:sy n="102" d="100"/>
        </p:scale>
        <p:origin x="120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5F9D4A7B-3014-4B8C-B746-2531CD578AD9}"/>
    <pc:docChg chg="addSld delSld modSld">
      <pc:chgData name="isabel.paliotta91" userId="S::isabel.paliotta91_gmail.com#ext#@gfa365.onmicrosoft.com::6fe92d54-7c29-48db-8cd1-f2827087c545" providerId="AD" clId="Web-{5F9D4A7B-3014-4B8C-B746-2531CD578AD9}" dt="2021-11-14T11:24:31.055" v="398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5F9D4A7B-3014-4B8C-B746-2531CD578AD9}" dt="2021-11-14T11:01:14.952" v="340" actId="20577"/>
        <pc:sldMkLst>
          <pc:docMk/>
          <pc:sldMk cId="1458282923" sldId="257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1:01:14.952" v="340" actId="20577"/>
          <ac:spMkLst>
            <pc:docMk/>
            <pc:sldMk cId="1458282923" sldId="257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09:59.343" v="21" actId="20577"/>
        <pc:sldMkLst>
          <pc:docMk/>
          <pc:sldMk cId="2595668630" sldId="258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09:59.343" v="21" actId="20577"/>
          <ac:spMkLst>
            <pc:docMk/>
            <pc:sldMk cId="2595668630" sldId="25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11:13.392" v="30" actId="20577"/>
        <pc:sldMkLst>
          <pc:docMk/>
          <pc:sldMk cId="4142016737" sldId="260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11:13.392" v="30" actId="20577"/>
          <ac:spMkLst>
            <pc:docMk/>
            <pc:sldMk cId="4142016737" sldId="260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11:08.486" v="28" actId="20577"/>
          <ac:spMkLst>
            <pc:docMk/>
            <pc:sldMk cId="4142016737" sldId="260"/>
            <ac:spMk id="7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22:44.722" v="83" actId="20577"/>
        <pc:sldMkLst>
          <pc:docMk/>
          <pc:sldMk cId="1272708582" sldId="262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21:56.377" v="78" actId="20577"/>
          <ac:spMkLst>
            <pc:docMk/>
            <pc:sldMk cId="1272708582" sldId="262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22:44.722" v="83" actId="20577"/>
          <ac:spMkLst>
            <pc:docMk/>
            <pc:sldMk cId="1272708582" sldId="262"/>
            <ac:spMk id="4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21:19.986" v="75" actId="20577"/>
        <pc:sldMkLst>
          <pc:docMk/>
          <pc:sldMk cId="2056583709" sldId="263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12:36.972" v="48" actId="20577"/>
          <ac:spMkLst>
            <pc:docMk/>
            <pc:sldMk cId="2056583709" sldId="263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21:19.986" v="75" actId="20577"/>
          <ac:spMkLst>
            <pc:docMk/>
            <pc:sldMk cId="2056583709" sldId="263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31:28.376" v="109" actId="20577"/>
        <pc:sldMkLst>
          <pc:docMk/>
          <pc:sldMk cId="2518577225" sldId="264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23:09.582" v="85" actId="20577"/>
          <ac:spMkLst>
            <pc:docMk/>
            <pc:sldMk cId="2518577225" sldId="264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1:28.376" v="109" actId="20577"/>
          <ac:spMkLst>
            <pc:docMk/>
            <pc:sldMk cId="2518577225" sldId="264"/>
            <ac:spMk id="3" creationId="{00000000-0000-0000-0000-000000000000}"/>
          </ac:spMkLst>
        </pc:spChg>
      </pc:sldChg>
      <pc:sldChg chg="addSp delSp modSp">
        <pc:chgData name="isabel.paliotta91" userId="S::isabel.paliotta91_gmail.com#ext#@gfa365.onmicrosoft.com::6fe92d54-7c29-48db-8cd1-f2827087c545" providerId="AD" clId="Web-{5F9D4A7B-3014-4B8C-B746-2531CD578AD9}" dt="2021-11-14T11:01:05.623" v="335" actId="20577"/>
        <pc:sldMkLst>
          <pc:docMk/>
          <pc:sldMk cId="806765107" sldId="265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58:01.744" v="310" actId="20577"/>
          <ac:spMkLst>
            <pc:docMk/>
            <pc:sldMk cId="806765107" sldId="265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1:01:05.623" v="335" actId="20577"/>
          <ac:spMkLst>
            <pc:docMk/>
            <pc:sldMk cId="806765107" sldId="265"/>
            <ac:spMk id="3" creationId="{00000000-0000-0000-0000-000000000000}"/>
          </ac:spMkLst>
        </pc:spChg>
        <pc:spChg chg="add del">
          <ac:chgData name="isabel.paliotta91" userId="S::isabel.paliotta91_gmail.com#ext#@gfa365.onmicrosoft.com::6fe92d54-7c29-48db-8cd1-f2827087c545" providerId="AD" clId="Web-{5F9D4A7B-3014-4B8C-B746-2531CD578AD9}" dt="2021-11-14T10:59:18.715" v="321"/>
          <ac:spMkLst>
            <pc:docMk/>
            <pc:sldMk cId="806765107" sldId="265"/>
            <ac:spMk id="4" creationId="{16AF0CEE-284D-44F5-AA7A-2818DD186336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1:19:28.531" v="380" actId="20577"/>
        <pc:sldMkLst>
          <pc:docMk/>
          <pc:sldMk cId="46510989" sldId="266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1:05:46.990" v="360" actId="20577"/>
          <ac:spMkLst>
            <pc:docMk/>
            <pc:sldMk cId="46510989" sldId="26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1:19:28.531" v="380" actId="20577"/>
          <ac:spMkLst>
            <pc:docMk/>
            <pc:sldMk cId="46510989" sldId="26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0:43:53.706" v="307" actId="20577"/>
        <pc:sldMkLst>
          <pc:docMk/>
          <pc:sldMk cId="4081279337" sldId="267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0:35:40.444" v="182" actId="20577"/>
          <ac:spMkLst>
            <pc:docMk/>
            <pc:sldMk cId="4081279337" sldId="267"/>
            <ac:spMk id="4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6:46.289" v="187" actId="20577"/>
          <ac:spMkLst>
            <pc:docMk/>
            <pc:sldMk cId="4081279337" sldId="267"/>
            <ac:spMk id="5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43:53.706" v="307" actId="20577"/>
          <ac:spMkLst>
            <pc:docMk/>
            <pc:sldMk cId="4081279337" sldId="267"/>
            <ac:spMk id="9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43:23.612" v="304" actId="20577"/>
          <ac:spMkLst>
            <pc:docMk/>
            <pc:sldMk cId="4081279337" sldId="267"/>
            <ac:spMk id="10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3:56.738" v="154" actId="20577"/>
          <ac:spMkLst>
            <pc:docMk/>
            <pc:sldMk cId="4081279337" sldId="267"/>
            <ac:spMk id="1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3:28.628" v="118" actId="20577"/>
          <ac:spMkLst>
            <pc:docMk/>
            <pc:sldMk cId="4081279337" sldId="267"/>
            <ac:spMk id="1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4:14.895" v="174" actId="20577"/>
          <ac:spMkLst>
            <pc:docMk/>
            <pc:sldMk cId="4081279337" sldId="267"/>
            <ac:spMk id="16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4:45.146" v="176" actId="20577"/>
          <ac:spMkLst>
            <pc:docMk/>
            <pc:sldMk cId="4081279337" sldId="267"/>
            <ac:spMk id="17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7:05.321" v="189" actId="20577"/>
          <ac:spMkLst>
            <pc:docMk/>
            <pc:sldMk cId="4081279337" sldId="267"/>
            <ac:spMk id="18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6:17.945" v="184" actId="20577"/>
          <ac:spMkLst>
            <pc:docMk/>
            <pc:sldMk cId="4081279337" sldId="267"/>
            <ac:spMk id="19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41:40.109" v="302" actId="20577"/>
          <ac:spMkLst>
            <pc:docMk/>
            <pc:sldMk cId="4081279337" sldId="267"/>
            <ac:spMk id="20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3:01.909" v="116" actId="20577"/>
          <ac:spMkLst>
            <pc:docMk/>
            <pc:sldMk cId="4081279337" sldId="267"/>
            <ac:spMk id="25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39:00.090" v="288" actId="20577"/>
          <ac:spMkLst>
            <pc:docMk/>
            <pc:sldMk cId="4081279337" sldId="267"/>
            <ac:spMk id="27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0:41:10.343" v="300" actId="20577"/>
          <ac:spMkLst>
            <pc:docMk/>
            <pc:sldMk cId="4081279337" sldId="267"/>
            <ac:spMk id="28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1:24:12.695" v="396" actId="20577"/>
        <pc:sldMkLst>
          <pc:docMk/>
          <pc:sldMk cId="1890261582" sldId="268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1:19:56.501" v="383" actId="20577"/>
          <ac:spMkLst>
            <pc:docMk/>
            <pc:sldMk cId="1890261582" sldId="26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1:24:12.695" v="396" actId="20577"/>
          <ac:spMkLst>
            <pc:docMk/>
            <pc:sldMk cId="1890261582" sldId="26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1:05:21.208" v="358" actId="20577"/>
        <pc:sldMkLst>
          <pc:docMk/>
          <pc:sldMk cId="3192163202" sldId="269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1:03:06.720" v="345" actId="20577"/>
          <ac:spMkLst>
            <pc:docMk/>
            <pc:sldMk cId="3192163202" sldId="269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F9D4A7B-3014-4B8C-B746-2531CD578AD9}" dt="2021-11-14T11:05:21.208" v="358" actId="20577"/>
          <ac:spMkLst>
            <pc:docMk/>
            <pc:sldMk cId="3192163202" sldId="269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F9D4A7B-3014-4B8C-B746-2531CD578AD9}" dt="2021-11-14T11:24:31.055" v="398" actId="20577"/>
        <pc:sldMkLst>
          <pc:docMk/>
          <pc:sldMk cId="3236322908" sldId="270"/>
        </pc:sldMkLst>
        <pc:spChg chg="mod">
          <ac:chgData name="isabel.paliotta91" userId="S::isabel.paliotta91_gmail.com#ext#@gfa365.onmicrosoft.com::6fe92d54-7c29-48db-8cd1-f2827087c545" providerId="AD" clId="Web-{5F9D4A7B-3014-4B8C-B746-2531CD578AD9}" dt="2021-11-14T11:24:31.055" v="398" actId="20577"/>
          <ac:spMkLst>
            <pc:docMk/>
            <pc:sldMk cId="3236322908" sldId="270"/>
            <ac:spMk id="2" creationId="{00000000-0000-0000-0000-000000000000}"/>
          </ac:spMkLst>
        </pc:spChg>
      </pc:sldChg>
      <pc:sldChg chg="new del">
        <pc:chgData name="isabel.paliotta91" userId="S::isabel.paliotta91_gmail.com#ext#@gfa365.onmicrosoft.com::6fe92d54-7c29-48db-8cd1-f2827087c545" providerId="AD" clId="Web-{5F9D4A7B-3014-4B8C-B746-2531CD578AD9}" dt="2021-11-14T11:01:36.484" v="342"/>
        <pc:sldMkLst>
          <pc:docMk/>
          <pc:sldMk cId="2011281708" sldId="271"/>
        </pc:sldMkLst>
      </pc:sldChg>
    </pc:docChg>
  </pc:docChgLst>
  <pc:docChgLst>
    <pc:chgData name="isabel.paliotta91" userId="S::isabel.paliotta91_gmail.com#ext#@gfa365.onmicrosoft.com::6fe92d54-7c29-48db-8cd1-f2827087c545" providerId="AD" clId="Web-{7F1B01CA-C696-43CF-A512-C686070B8A98}"/>
    <pc:docChg chg="modSld">
      <pc:chgData name="isabel.paliotta91" userId="S::isabel.paliotta91_gmail.com#ext#@gfa365.onmicrosoft.com::6fe92d54-7c29-48db-8cd1-f2827087c545" providerId="AD" clId="Web-{7F1B01CA-C696-43CF-A512-C686070B8A98}" dt="2021-11-13T19:21:36.706" v="54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7F1B01CA-C696-43CF-A512-C686070B8A98}" dt="2021-11-13T18:16:27.369" v="1" actId="20577"/>
        <pc:sldMkLst>
          <pc:docMk/>
          <pc:sldMk cId="4270483449" sldId="256"/>
        </pc:sldMkLst>
        <pc:spChg chg="mod">
          <ac:chgData name="isabel.paliotta91" userId="S::isabel.paliotta91_gmail.com#ext#@gfa365.onmicrosoft.com::6fe92d54-7c29-48db-8cd1-f2827087c545" providerId="AD" clId="Web-{7F1B01CA-C696-43CF-A512-C686070B8A98}" dt="2021-11-13T18:16:27.369" v="1" actId="20577"/>
          <ac:spMkLst>
            <pc:docMk/>
            <pc:sldMk cId="4270483449" sldId="256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7F1B01CA-C696-43CF-A512-C686070B8A98}" dt="2021-11-13T18:24:40.018" v="24" actId="20577"/>
        <pc:sldMkLst>
          <pc:docMk/>
          <pc:sldMk cId="1458282923" sldId="257"/>
        </pc:sldMkLst>
        <pc:spChg chg="mod">
          <ac:chgData name="isabel.paliotta91" userId="S::isabel.paliotta91_gmail.com#ext#@gfa365.onmicrosoft.com::6fe92d54-7c29-48db-8cd1-f2827087c545" providerId="AD" clId="Web-{7F1B01CA-C696-43CF-A512-C686070B8A98}" dt="2021-11-13T18:16:53.604" v="3" actId="20577"/>
          <ac:spMkLst>
            <pc:docMk/>
            <pc:sldMk cId="1458282923" sldId="257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7F1B01CA-C696-43CF-A512-C686070B8A98}" dt="2021-11-13T18:24:40.018" v="24" actId="20577"/>
          <ac:spMkLst>
            <pc:docMk/>
            <pc:sldMk cId="1458282923" sldId="257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7F1B01CA-C696-43CF-A512-C686070B8A98}" dt="2021-11-13T19:21:36.706" v="54" actId="20577"/>
        <pc:sldMkLst>
          <pc:docMk/>
          <pc:sldMk cId="2595668630" sldId="258"/>
        </pc:sldMkLst>
        <pc:spChg chg="mod">
          <ac:chgData name="isabel.paliotta91" userId="S::isabel.paliotta91_gmail.com#ext#@gfa365.onmicrosoft.com::6fe92d54-7c29-48db-8cd1-f2827087c545" providerId="AD" clId="Web-{7F1B01CA-C696-43CF-A512-C686070B8A98}" dt="2021-11-13T19:04:11.259" v="45" actId="20577"/>
          <ac:spMkLst>
            <pc:docMk/>
            <pc:sldMk cId="2595668630" sldId="25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7F1B01CA-C696-43CF-A512-C686070B8A98}" dt="2021-11-13T19:21:36.706" v="54" actId="20577"/>
          <ac:spMkLst>
            <pc:docMk/>
            <pc:sldMk cId="2595668630" sldId="25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7F1B01CA-C696-43CF-A512-C686070B8A98}" dt="2021-11-13T19:03:38.477" v="43" actId="20577"/>
        <pc:sldMkLst>
          <pc:docMk/>
          <pc:sldMk cId="1203134965" sldId="261"/>
        </pc:sldMkLst>
        <pc:spChg chg="mod">
          <ac:chgData name="isabel.paliotta91" userId="S::isabel.paliotta91_gmail.com#ext#@gfa365.onmicrosoft.com::6fe92d54-7c29-48db-8cd1-f2827087c545" providerId="AD" clId="Web-{7F1B01CA-C696-43CF-A512-C686070B8A98}" dt="2021-11-13T18:25:10.753" v="26" actId="20577"/>
          <ac:spMkLst>
            <pc:docMk/>
            <pc:sldMk cId="1203134965" sldId="261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7F1B01CA-C696-43CF-A512-C686070B8A98}" dt="2021-11-13T19:03:38.477" v="43" actId="20577"/>
          <ac:spMkLst>
            <pc:docMk/>
            <pc:sldMk cId="1203134965" sldId="261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es%20Donnees\C&#244;te%20d'Ivoire\Banque%20mondiale%20fiscalite\Simulaton%20caca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es%20Donnees\C&#244;te%20d'Ivoire\Banque%20mondiale%20fiscalite\SimulatoIn%20cacao%20TRANSFORM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fr-FR" sz="1200" b="0" i="0" baseline="0" dirty="0">
                <a:latin typeface="Arial" panose="020B0604020202020204" pitchFamily="34" charset="0"/>
              </a:rPr>
              <a:t>Total </a:t>
            </a:r>
            <a:r>
              <a:rPr lang="fr-FR" sz="1200" b="0" i="0" baseline="0" dirty="0" err="1">
                <a:latin typeface="Arial" panose="020B0604020202020204" pitchFamily="34" charset="0"/>
              </a:rPr>
              <a:t>receipts</a:t>
            </a:r>
            <a:r>
              <a:rPr lang="fr-FR" sz="1200" b="0" i="0" baseline="0" dirty="0">
                <a:latin typeface="Arial" panose="020B0604020202020204" pitchFamily="34" charset="0"/>
              </a:rPr>
              <a:t> are </a:t>
            </a:r>
            <a:r>
              <a:rPr lang="fr-FR" sz="1200" b="0" i="0" baseline="0" dirty="0" err="1">
                <a:latin typeface="Arial" panose="020B0604020202020204" pitchFamily="34" charset="0"/>
              </a:rPr>
              <a:t>steady</a:t>
            </a:r>
            <a:r>
              <a:rPr lang="fr-FR" sz="1200" b="0" i="0" baseline="0" dirty="0">
                <a:latin typeface="Arial" panose="020B0604020202020204" pitchFamily="34" charset="0"/>
              </a:rPr>
              <a:t> </a:t>
            </a:r>
          </a:p>
        </c:rich>
      </c:tx>
      <c:layout>
        <c:manualLayout>
          <c:xMode val="edge"/>
          <c:yMode val="edge"/>
          <c:x val="0.3177022788585967"/>
          <c:y val="2.86427120549952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Malus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val>
            <c:numRef>
              <c:f>(Feuil1!$G$10,Feuil1!$G$13,Feuil1!$G$16,Feuil1!$G$19,Feuil1!$G$22,Feuil1!$G$25)</c:f>
              <c:numCache>
                <c:formatCode>#,##0</c:formatCode>
                <c:ptCount val="6"/>
                <c:pt idx="0">
                  <c:v>240645600000</c:v>
                </c:pt>
                <c:pt idx="1">
                  <c:v>192053700000</c:v>
                </c:pt>
                <c:pt idx="2">
                  <c:v>162898560000</c:v>
                </c:pt>
                <c:pt idx="3">
                  <c:v>86077080000</c:v>
                </c:pt>
                <c:pt idx="4">
                  <c:v>30234960000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6-46E2-8294-02CA43419EBA}"/>
            </c:ext>
          </c:extLst>
        </c:ser>
        <c:ser>
          <c:idx val="1"/>
          <c:order val="1"/>
          <c:tx>
            <c:v>Bonus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25400">
              <a:noFill/>
            </a:ln>
            <a:effectLst/>
          </c:spPr>
          <c:invertIfNegative val="0"/>
          <c:val>
            <c:numRef>
              <c:f>(Feuil1!$H$10,Feuil1!$H$13,Feuil1!$H$16,Feuil1!$H$19,Feuil1!$H$22,Feuil1!$H$25)</c:f>
              <c:numCache>
                <c:formatCode>#,##0</c:formatCode>
                <c:ptCount val="6"/>
                <c:pt idx="0">
                  <c:v>97183799999.999954</c:v>
                </c:pt>
                <c:pt idx="1">
                  <c:v>145775699999.99994</c:v>
                </c:pt>
                <c:pt idx="2">
                  <c:v>174930840000.00018</c:v>
                </c:pt>
                <c:pt idx="3">
                  <c:v>251752319999.99976</c:v>
                </c:pt>
                <c:pt idx="4">
                  <c:v>307594440000.00006</c:v>
                </c:pt>
                <c:pt idx="5">
                  <c:v>337829400000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6-46E2-8294-02CA43419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575198792"/>
        <c:axId val="575199576"/>
      </c:barChart>
      <c:lineChart>
        <c:grouping val="standard"/>
        <c:varyColors val="0"/>
        <c:ser>
          <c:idx val="2"/>
          <c:order val="2"/>
          <c:tx>
            <c:v>Total recettes</c:v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31750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46-46E2-8294-02CA43419EBA}"/>
              </c:ext>
            </c:extLst>
          </c:dPt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(Feuil1!$I$10,Feuil1!$I$13,Feuil1!$I$16,Feuil1!$I$19,Feuil1!$I$22,Feuil1!$I$25)</c:f>
              <c:numCache>
                <c:formatCode>#,##0</c:formatCode>
                <c:ptCount val="6"/>
                <c:pt idx="0">
                  <c:v>337829399999.99994</c:v>
                </c:pt>
                <c:pt idx="1">
                  <c:v>337829399999.99994</c:v>
                </c:pt>
                <c:pt idx="2">
                  <c:v>337829400000.00018</c:v>
                </c:pt>
                <c:pt idx="3">
                  <c:v>337829399999.99976</c:v>
                </c:pt>
                <c:pt idx="4">
                  <c:v>337829400000.00006</c:v>
                </c:pt>
                <c:pt idx="5">
                  <c:v>337829400000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D46-46E2-8294-02CA43419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198792"/>
        <c:axId val="575199576"/>
      </c:lineChart>
      <c:catAx>
        <c:axId val="57519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atin typeface="Garamond" panose="02020404030301010803" pitchFamily="18" charset="0"/>
                  </a:rPr>
                  <a:t>Années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it-IT"/>
          </a:p>
        </c:txPr>
        <c:crossAx val="575199576"/>
        <c:crosses val="autoZero"/>
        <c:auto val="1"/>
        <c:lblAlgn val="ctr"/>
        <c:lblOffset val="100"/>
        <c:noMultiLvlLbl val="0"/>
      </c:catAx>
      <c:valAx>
        <c:axId val="575199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5198792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2.2939537932164508E-2"/>
                <c:y val="0.29010304348390714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900" b="0" i="0" u="none" strike="noStrike" kern="1200" baseline="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r>
                    <a:rPr lang="en-US" sz="900" b="0" i="0" baseline="0">
                      <a:solidFill>
                        <a:schemeClr val="tx1"/>
                      </a:solidFill>
                      <a:effectLst/>
                      <a:latin typeface="Arial Narrow" panose="020B0606020202030204" pitchFamily="34" charset="0"/>
                    </a:rPr>
                    <a:t>Milliards FCFA</a:t>
                  </a:r>
                  <a:endParaRPr lang="en-US" sz="900" b="0">
                    <a:solidFill>
                      <a:schemeClr val="tx1"/>
                    </a:solidFill>
                    <a:effectLst/>
                    <a:latin typeface="Arial Narrow" panose="020B0606020202030204" pitchFamily="34" charset="0"/>
                  </a:endParaRP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9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it-IT"/>
        </a:p>
      </c:txPr>
    </c:legend>
    <c:plotVisOnly val="1"/>
    <c:dispBlanksAs val="zero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GB" dirty="0">
                <a:solidFill>
                  <a:schemeClr val="tx2"/>
                </a:solidFill>
                <a:latin typeface="Arial Narrow" panose="020B0606020202030204" pitchFamily="34" charset="0"/>
              </a:rPr>
              <a:t>Tax rates differential</a:t>
            </a:r>
          </a:p>
        </c:rich>
      </c:tx>
      <c:layout>
        <c:manualLayout>
          <c:xMode val="edge"/>
          <c:yMode val="edge"/>
          <c:x val="0.38292754916359956"/>
          <c:y val="5.46368627599445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Non certifié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Feuil1!$J$7:$J$13</c:f>
              <c:numCache>
                <c:formatCode>0.00%</c:formatCode>
                <c:ptCount val="7"/>
                <c:pt idx="0">
                  <c:v>0.14599999999999999</c:v>
                </c:pt>
                <c:pt idx="1">
                  <c:v>0.156</c:v>
                </c:pt>
                <c:pt idx="2">
                  <c:v>0.16600000000000001</c:v>
                </c:pt>
                <c:pt idx="3">
                  <c:v>0.17599999999999999</c:v>
                </c:pt>
                <c:pt idx="4">
                  <c:v>0.186</c:v>
                </c:pt>
                <c:pt idx="5">
                  <c:v>0.19600000000000001</c:v>
                </c:pt>
                <c:pt idx="6">
                  <c:v>0.20599999999999999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B1-403F-A409-856E28C423EC}"/>
            </c:ext>
          </c:extLst>
        </c:ser>
        <c:ser>
          <c:idx val="1"/>
          <c:order val="1"/>
          <c:tx>
            <c:v>Certifié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338231072389787E-2"/>
                  <c:y val="6.5564235311933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CAB-4FC7-8B15-E5D72C34483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B1-403F-A409-856E28C423E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B1-403F-A409-856E28C423E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B1-403F-A409-856E28C423E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B1-403F-A409-856E28C423E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B1-403F-A409-856E28C423EC}"/>
                </c:ext>
              </c:extLst>
            </c:dLbl>
            <c:dLbl>
              <c:idx val="6"/>
              <c:layout>
                <c:manualLayout>
                  <c:x val="-2.244607702413003E-2"/>
                  <c:y val="4.917317648395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B1-403F-A409-856E28C423EC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Feuil1!$K$7:$K$13</c:f>
              <c:numCache>
                <c:formatCode>0.00%</c:formatCode>
                <c:ptCount val="7"/>
                <c:pt idx="0" formatCode="0.0%">
                  <c:v>0.14599999999999999</c:v>
                </c:pt>
                <c:pt idx="1">
                  <c:v>0.12599999999999995</c:v>
                </c:pt>
                <c:pt idx="2">
                  <c:v>0.12599999999999995</c:v>
                </c:pt>
                <c:pt idx="3">
                  <c:v>0.12600000000000014</c:v>
                </c:pt>
                <c:pt idx="4">
                  <c:v>0.13599999999999987</c:v>
                </c:pt>
                <c:pt idx="5">
                  <c:v>0.14242857142857146</c:v>
                </c:pt>
                <c:pt idx="6">
                  <c:v>0.14599999999999999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B1-403F-A409-856E28C423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5013008"/>
        <c:axId val="645012176"/>
      </c:lineChart>
      <c:catAx>
        <c:axId val="645013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Années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5012176"/>
        <c:crosses val="autoZero"/>
        <c:auto val="1"/>
        <c:lblAlgn val="ctr"/>
        <c:lblOffset val="100"/>
        <c:noMultiLvlLbl val="0"/>
      </c:catAx>
      <c:valAx>
        <c:axId val="64501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501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92A9F-8602-4BDC-8B93-F409A5AFBEDA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EB9BE-7DEC-4B9B-886D-7BF9F8191A7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40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EB9BE-7DEC-4B9B-886D-7BF9F8191A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63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50509-784D-44C1-8C6B-7927A1F6A19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83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21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87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87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78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99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24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1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48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9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91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71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B4546-9AA5-44EC-B59A-5AB4C0C6BD54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2BA02-7ADC-497E-B82A-43CC5773F50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5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to.int/direct/topics/topics_pdf_download/topics_id=6682&amp;no=1&amp;disp=inline" TargetMode="External"/><Relationship Id="rId2" Type="http://schemas.openxmlformats.org/officeDocument/2006/relationships/hyperlink" Target="https://hal.archives-ouvertes.fr/hal-0208003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ologie.gouv.fr/levaluation-francaise-des-ecosystemes-et-des-services-ecosystemiqu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311206"/>
            <a:ext cx="9144000" cy="1632109"/>
          </a:xfrm>
        </p:spPr>
        <p:txBody>
          <a:bodyPr>
            <a:noAutofit/>
          </a:bodyPr>
          <a:lstStyle/>
          <a:p>
            <a:r>
              <a:rPr lang="en-GB" sz="3600" dirty="0">
                <a:latin typeface="Arial Black"/>
                <a:ea typeface="+mj-lt"/>
                <a:cs typeface="+mj-lt"/>
              </a:rPr>
              <a:t>Instruments </a:t>
            </a:r>
            <a:r>
              <a:rPr lang="en-GB" sz="3600" dirty="0" err="1">
                <a:latin typeface="Arial Black"/>
                <a:ea typeface="+mj-lt"/>
                <a:cs typeface="+mj-lt"/>
              </a:rPr>
              <a:t>incitatifs</a:t>
            </a:r>
            <a:r>
              <a:rPr lang="en-GB" sz="3600" dirty="0">
                <a:latin typeface="Arial Black"/>
                <a:ea typeface="+mj-lt"/>
                <a:cs typeface="+mj-lt"/>
              </a:rPr>
              <a:t> pour </a:t>
            </a:r>
            <a:r>
              <a:rPr lang="en-GB" sz="3600" dirty="0" err="1">
                <a:latin typeface="Arial Black"/>
                <a:ea typeface="+mj-lt"/>
                <a:cs typeface="+mj-lt"/>
              </a:rPr>
              <a:t>l'agroécologie</a:t>
            </a:r>
            <a:r>
              <a:rPr lang="en-GB" sz="3600" dirty="0">
                <a:latin typeface="Arial Black"/>
                <a:ea typeface="+mj-lt"/>
                <a:cs typeface="+mj-lt"/>
              </a:rPr>
              <a:t> </a:t>
            </a:r>
            <a:r>
              <a:rPr lang="en-GB" sz="3600" noProof="0" dirty="0">
                <a:latin typeface="Arial Black"/>
                <a:ea typeface="+mj-lt"/>
                <a:cs typeface="+mj-lt"/>
              </a:rPr>
              <a:t>(</a:t>
            </a:r>
            <a:r>
              <a:rPr lang="en-GB" sz="3600" dirty="0">
                <a:latin typeface="Arial Black"/>
                <a:ea typeface="+mj-lt"/>
                <a:cs typeface="+mj-lt"/>
              </a:rPr>
              <a:t>et </a:t>
            </a:r>
            <a:r>
              <a:rPr lang="en-GB" sz="3600" dirty="0" err="1">
                <a:latin typeface="Arial Black"/>
                <a:ea typeface="+mj-lt"/>
                <a:cs typeface="+mj-lt"/>
              </a:rPr>
              <a:t>mécanismes</a:t>
            </a:r>
            <a:r>
              <a:rPr lang="en-GB" sz="3600" dirty="0">
                <a:latin typeface="Arial Black"/>
                <a:ea typeface="+mj-lt"/>
                <a:cs typeface="+mj-lt"/>
              </a:rPr>
              <a:t> de </a:t>
            </a:r>
            <a:r>
              <a:rPr lang="en-GB" sz="3600" dirty="0" err="1">
                <a:latin typeface="Arial Black"/>
                <a:ea typeface="+mj-lt"/>
                <a:cs typeface="+mj-lt"/>
              </a:rPr>
              <a:t>financement</a:t>
            </a:r>
            <a:r>
              <a:rPr lang="en-GB" sz="3600" dirty="0">
                <a:latin typeface="Arial Black"/>
                <a:ea typeface="+mj-lt"/>
                <a:cs typeface="+mj-lt"/>
              </a:rPr>
              <a:t> </a:t>
            </a:r>
            <a:r>
              <a:rPr lang="en-GB" sz="3600" dirty="0" err="1">
                <a:latin typeface="Arial Black"/>
                <a:ea typeface="+mj-lt"/>
                <a:cs typeface="+mj-lt"/>
              </a:rPr>
              <a:t>possibles</a:t>
            </a:r>
            <a:r>
              <a:rPr lang="en-GB" sz="3600" noProof="0" dirty="0">
                <a:latin typeface="Arial Black"/>
                <a:ea typeface="+mj-lt"/>
                <a:cs typeface="+mj-lt"/>
              </a:rPr>
              <a:t>)</a:t>
            </a:r>
            <a:endParaRPr lang="it-IT" dirty="0">
              <a:latin typeface="Arial Black"/>
              <a:ea typeface="+mj-lt"/>
              <a:cs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60272"/>
            <a:ext cx="9144000" cy="997527"/>
          </a:xfrm>
        </p:spPr>
        <p:txBody>
          <a:bodyPr/>
          <a:lstStyle/>
          <a:p>
            <a:r>
              <a:rPr lang="fr-FR" dirty="0"/>
              <a:t>Alain Karsenty, Julien Demenois</a:t>
            </a:r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35" y="366872"/>
            <a:ext cx="2643659" cy="151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3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Crédits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carbone</a:t>
            </a:r>
            <a:endParaRPr lang="it-IT" dirty="0" err="1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8" y="1505585"/>
            <a:ext cx="10792968" cy="435133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commencé</a:t>
            </a:r>
            <a:r>
              <a:rPr lang="en-GB" dirty="0">
                <a:ea typeface="+mn-lt"/>
                <a:cs typeface="+mn-lt"/>
              </a:rPr>
              <a:t> avec le MDP (</a:t>
            </a:r>
            <a:r>
              <a:rPr lang="en-GB" dirty="0" err="1">
                <a:ea typeface="+mn-lt"/>
                <a:cs typeface="+mn-lt"/>
              </a:rPr>
              <a:t>mécanisme</a:t>
            </a:r>
            <a:r>
              <a:rPr lang="en-GB" dirty="0">
                <a:ea typeface="+mn-lt"/>
                <a:cs typeface="+mn-lt"/>
              </a:rPr>
              <a:t> des Nations </a:t>
            </a:r>
            <a:r>
              <a:rPr lang="en-GB" dirty="0" err="1">
                <a:ea typeface="+mn-lt"/>
                <a:cs typeface="+mn-lt"/>
              </a:rPr>
              <a:t>unies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protocole</a:t>
            </a:r>
            <a:r>
              <a:rPr lang="en-GB" dirty="0">
                <a:ea typeface="+mn-lt"/>
                <a:cs typeface="+mn-lt"/>
              </a:rPr>
              <a:t> de Kyoto) pour le </a:t>
            </a:r>
            <a:r>
              <a:rPr lang="en-GB" dirty="0" err="1">
                <a:ea typeface="+mn-lt"/>
                <a:cs typeface="+mn-lt"/>
              </a:rPr>
              <a:t>boisement</a:t>
            </a:r>
            <a:r>
              <a:rPr lang="en-GB" dirty="0">
                <a:ea typeface="+mn-lt"/>
                <a:cs typeface="+mn-lt"/>
              </a:rPr>
              <a:t>/</a:t>
            </a:r>
            <a:r>
              <a:rPr lang="en-GB" dirty="0" err="1">
                <a:ea typeface="+mn-lt"/>
                <a:cs typeface="+mn-lt"/>
              </a:rPr>
              <a:t>reboisement</a:t>
            </a:r>
            <a:r>
              <a:rPr lang="en-GB" dirty="0">
                <a:ea typeface="+mn-lt"/>
                <a:cs typeface="+mn-lt"/>
              </a:rPr>
              <a:t> (et non la </a:t>
            </a:r>
            <a:r>
              <a:rPr lang="en-GB" dirty="0" err="1">
                <a:ea typeface="+mn-lt"/>
                <a:cs typeface="+mn-lt"/>
              </a:rPr>
              <a:t>déforestation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évitée</a:t>
            </a:r>
            <a:r>
              <a:rPr lang="en-GB" dirty="0">
                <a:ea typeface="+mn-lt"/>
                <a:cs typeface="+mn-lt"/>
              </a:rPr>
              <a:t>), sans succès (</a:t>
            </a:r>
            <a:r>
              <a:rPr lang="en-GB" dirty="0" err="1">
                <a:ea typeface="+mn-lt"/>
                <a:cs typeface="+mn-lt"/>
              </a:rPr>
              <a:t>problème</a:t>
            </a:r>
            <a:r>
              <a:rPr lang="en-GB" dirty="0">
                <a:ea typeface="+mn-lt"/>
                <a:cs typeface="+mn-lt"/>
              </a:rPr>
              <a:t> de non-permanence, </a:t>
            </a:r>
            <a:r>
              <a:rPr lang="en-GB" dirty="0" err="1">
                <a:ea typeface="+mn-lt"/>
                <a:cs typeface="+mn-lt"/>
              </a:rPr>
              <a:t>coûts</a:t>
            </a:r>
            <a:r>
              <a:rPr lang="en-GB" dirty="0">
                <a:ea typeface="+mn-lt"/>
                <a:cs typeface="+mn-lt"/>
              </a:rPr>
              <a:t> de transaction non </a:t>
            </a:r>
            <a:r>
              <a:rPr lang="en-GB" dirty="0" err="1">
                <a:ea typeface="+mn-lt"/>
                <a:cs typeface="+mn-lt"/>
              </a:rPr>
              <a:t>abordables</a:t>
            </a:r>
            <a:r>
              <a:rPr lang="en-GB" dirty="0">
                <a:ea typeface="+mn-lt"/>
                <a:cs typeface="+mn-lt"/>
              </a:rPr>
              <a:t> pour les </a:t>
            </a:r>
            <a:r>
              <a:rPr lang="en-GB" dirty="0" err="1">
                <a:ea typeface="+mn-lt"/>
                <a:cs typeface="+mn-lt"/>
              </a:rPr>
              <a:t>projets</a:t>
            </a:r>
            <a:r>
              <a:rPr lang="en-GB" dirty="0">
                <a:ea typeface="+mn-lt"/>
                <a:cs typeface="+mn-lt"/>
              </a:rPr>
              <a:t> à petite </a:t>
            </a:r>
            <a:r>
              <a:rPr lang="en-GB" dirty="0" err="1">
                <a:ea typeface="+mn-lt"/>
                <a:cs typeface="+mn-lt"/>
              </a:rPr>
              <a:t>échelle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rejet</a:t>
            </a:r>
            <a:r>
              <a:rPr lang="en-GB" dirty="0">
                <a:ea typeface="+mn-lt"/>
                <a:cs typeface="+mn-lt"/>
              </a:rPr>
              <a:t> par </a:t>
            </a:r>
            <a:r>
              <a:rPr lang="en-GB" dirty="0" err="1">
                <a:ea typeface="+mn-lt"/>
                <a:cs typeface="+mn-lt"/>
              </a:rPr>
              <a:t>l'UE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forestiers</a:t>
            </a:r>
            <a:r>
              <a:rPr lang="en-GB" dirty="0">
                <a:ea typeface="+mn-lt"/>
                <a:cs typeface="+mn-lt"/>
              </a:rPr>
              <a:t> du MDP...)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Les initiatives </a:t>
            </a:r>
            <a:r>
              <a:rPr lang="en-GB" dirty="0" err="1">
                <a:ea typeface="+mn-lt"/>
                <a:cs typeface="+mn-lt"/>
              </a:rPr>
              <a:t>volontaires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entreprises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supplanté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anciens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mécanismes</a:t>
            </a:r>
            <a:r>
              <a:rPr lang="en-GB" dirty="0">
                <a:ea typeface="+mn-lt"/>
                <a:cs typeface="+mn-lt"/>
              </a:rPr>
              <a:t> des Nations </a:t>
            </a:r>
            <a:r>
              <a:rPr lang="en-GB" dirty="0" err="1">
                <a:ea typeface="+mn-lt"/>
                <a:cs typeface="+mn-lt"/>
              </a:rPr>
              <a:t>unies</a:t>
            </a:r>
            <a:r>
              <a:rPr lang="en-GB" dirty="0">
                <a:ea typeface="+mn-lt"/>
                <a:cs typeface="+mn-lt"/>
              </a:rPr>
              <a:t> (REDD+ se </a:t>
            </a:r>
            <a:r>
              <a:rPr lang="en-GB" dirty="0" err="1">
                <a:ea typeface="+mn-lt"/>
                <a:cs typeface="+mn-lt"/>
              </a:rPr>
              <a:t>situe</a:t>
            </a:r>
            <a:r>
              <a:rPr lang="en-GB" dirty="0">
                <a:ea typeface="+mn-lt"/>
                <a:cs typeface="+mn-lt"/>
              </a:rPr>
              <a:t> au </a:t>
            </a:r>
            <a:r>
              <a:rPr lang="en-GB" dirty="0" err="1">
                <a:ea typeface="+mn-lt"/>
                <a:cs typeface="+mn-lt"/>
              </a:rPr>
              <a:t>niveau</a:t>
            </a:r>
            <a:r>
              <a:rPr lang="en-GB" dirty="0">
                <a:ea typeface="+mn-lt"/>
                <a:cs typeface="+mn-lt"/>
              </a:rPr>
              <a:t> national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infranational</a:t>
            </a:r>
            <a:r>
              <a:rPr lang="en-GB" dirty="0">
                <a:ea typeface="+mn-lt"/>
                <a:cs typeface="+mn-lt"/>
              </a:rPr>
              <a:t>, et non au </a:t>
            </a:r>
            <a:r>
              <a:rPr lang="en-GB" dirty="0" err="1">
                <a:ea typeface="+mn-lt"/>
                <a:cs typeface="+mn-lt"/>
              </a:rPr>
              <a:t>niveau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projets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normes</a:t>
            </a:r>
            <a:r>
              <a:rPr lang="en-GB" dirty="0">
                <a:ea typeface="+mn-lt"/>
                <a:cs typeface="+mn-lt"/>
              </a:rPr>
              <a:t> de certification </a:t>
            </a:r>
            <a:r>
              <a:rPr lang="en-GB" dirty="0" err="1">
                <a:ea typeface="+mn-lt"/>
                <a:cs typeface="+mn-lt"/>
              </a:rPr>
              <a:t>privées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telles</a:t>
            </a:r>
            <a:r>
              <a:rPr lang="en-GB" dirty="0">
                <a:ea typeface="+mn-lt"/>
                <a:cs typeface="+mn-lt"/>
              </a:rPr>
              <a:t> que VERRA-VCS, </a:t>
            </a:r>
            <a:r>
              <a:rPr lang="en-GB" dirty="0" err="1">
                <a:ea typeface="+mn-lt"/>
                <a:cs typeface="+mn-lt"/>
              </a:rPr>
              <a:t>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développé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méthodologies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couvrant</a:t>
            </a:r>
            <a:r>
              <a:rPr lang="en-GB" dirty="0">
                <a:ea typeface="+mn-lt"/>
                <a:cs typeface="+mn-lt"/>
              </a:rPr>
              <a:t> un large </a:t>
            </a:r>
            <a:r>
              <a:rPr lang="en-GB" dirty="0" err="1">
                <a:ea typeface="+mn-lt"/>
                <a:cs typeface="+mn-lt"/>
              </a:rPr>
              <a:t>éventail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d'activités</a:t>
            </a:r>
            <a:r>
              <a:rPr lang="en-GB" dirty="0">
                <a:ea typeface="+mn-lt"/>
                <a:cs typeface="+mn-lt"/>
              </a:rPr>
              <a:t> (par </a:t>
            </a:r>
            <a:r>
              <a:rPr lang="en-GB" dirty="0" err="1">
                <a:ea typeface="+mn-lt"/>
                <a:cs typeface="+mn-lt"/>
              </a:rPr>
              <a:t>exemple</a:t>
            </a:r>
            <a:r>
              <a:rPr lang="en-GB" dirty="0">
                <a:ea typeface="+mn-lt"/>
                <a:cs typeface="+mn-lt"/>
              </a:rPr>
              <a:t>, le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du sol, y </a:t>
            </a:r>
            <a:r>
              <a:rPr lang="en-GB" dirty="0" err="1">
                <a:ea typeface="+mn-lt"/>
                <a:cs typeface="+mn-lt"/>
              </a:rPr>
              <a:t>compris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changements</a:t>
            </a:r>
            <a:r>
              <a:rPr lang="en-GB" dirty="0">
                <a:ea typeface="+mn-lt"/>
                <a:cs typeface="+mn-lt"/>
              </a:rPr>
              <a:t> de pratiques </a:t>
            </a:r>
            <a:r>
              <a:rPr lang="en-GB" dirty="0" err="1">
                <a:ea typeface="+mn-lt"/>
                <a:cs typeface="+mn-lt"/>
              </a:rPr>
              <a:t>agricoles</a:t>
            </a:r>
            <a:r>
              <a:rPr lang="en-GB" dirty="0">
                <a:ea typeface="+mn-lt"/>
                <a:cs typeface="+mn-lt"/>
              </a:rPr>
              <a:t>, la restauration des prairies et des </a:t>
            </a:r>
            <a:r>
              <a:rPr lang="en-GB" dirty="0" err="1">
                <a:ea typeface="+mn-lt"/>
                <a:cs typeface="+mn-lt"/>
              </a:rPr>
              <a:t>pâturages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projets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forestiers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particulier la </a:t>
            </a:r>
            <a:r>
              <a:rPr lang="en-GB" dirty="0" err="1">
                <a:ea typeface="+mn-lt"/>
                <a:cs typeface="+mn-lt"/>
              </a:rPr>
              <a:t>déforestation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évitée</a:t>
            </a:r>
            <a:r>
              <a:rPr lang="en-GB" dirty="0">
                <a:ea typeface="+mn-lt"/>
                <a:cs typeface="+mn-lt"/>
              </a:rPr>
              <a:t>)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désormais</a:t>
            </a:r>
            <a:r>
              <a:rPr lang="en-GB" dirty="0">
                <a:ea typeface="+mn-lt"/>
                <a:cs typeface="+mn-lt"/>
              </a:rPr>
              <a:t> la </a:t>
            </a:r>
            <a:r>
              <a:rPr lang="en-GB" dirty="0" err="1">
                <a:ea typeface="+mn-lt"/>
                <a:cs typeface="+mn-lt"/>
              </a:rPr>
              <a:t>principale</a:t>
            </a:r>
            <a:r>
              <a:rPr lang="en-GB" dirty="0">
                <a:ea typeface="+mn-lt"/>
                <a:cs typeface="+mn-lt"/>
              </a:rPr>
              <a:t> source de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sur le </a:t>
            </a:r>
            <a:r>
              <a:rPr lang="en-GB" dirty="0" err="1">
                <a:ea typeface="+mn-lt"/>
                <a:cs typeface="+mn-lt"/>
              </a:rPr>
              <a:t>marché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volontaire</a:t>
            </a:r>
            <a:r>
              <a:rPr lang="en-GB" dirty="0">
                <a:ea typeface="+mn-lt"/>
                <a:cs typeface="+mn-lt"/>
              </a:rPr>
              <a:t> du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près</a:t>
            </a:r>
            <a:r>
              <a:rPr lang="en-GB" dirty="0">
                <a:ea typeface="+mn-lt"/>
                <a:cs typeface="+mn-lt"/>
              </a:rPr>
              <a:t> de 1 milliard de dollars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2021, 360-380 Mt de CO2)</a:t>
            </a:r>
          </a:p>
          <a:p>
            <a:r>
              <a:rPr lang="en-GB" dirty="0">
                <a:ea typeface="+mn-lt"/>
                <a:cs typeface="+mn-lt"/>
              </a:rPr>
              <a:t>Certains pays de </a:t>
            </a:r>
            <a:r>
              <a:rPr lang="en-GB" dirty="0" err="1">
                <a:ea typeface="+mn-lt"/>
                <a:cs typeface="+mn-lt"/>
              </a:rPr>
              <a:t>l'UE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proposent</a:t>
            </a:r>
            <a:r>
              <a:rPr lang="en-GB" dirty="0">
                <a:ea typeface="+mn-lt"/>
                <a:cs typeface="+mn-lt"/>
              </a:rPr>
              <a:t> des labels publics pour </a:t>
            </a:r>
            <a:r>
              <a:rPr lang="en-GB" dirty="0" err="1">
                <a:ea typeface="+mn-lt"/>
                <a:cs typeface="+mn-lt"/>
              </a:rPr>
              <a:t>orienter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investissements</a:t>
            </a:r>
            <a:r>
              <a:rPr lang="en-GB" dirty="0">
                <a:ea typeface="+mn-lt"/>
                <a:cs typeface="+mn-lt"/>
              </a:rPr>
              <a:t> de compensation </a:t>
            </a:r>
            <a:r>
              <a:rPr lang="en-GB" dirty="0" err="1">
                <a:ea typeface="+mn-lt"/>
                <a:cs typeface="+mn-lt"/>
              </a:rPr>
              <a:t>volontaire</a:t>
            </a:r>
            <a:r>
              <a:rPr lang="en-GB" dirty="0">
                <a:ea typeface="+mn-lt"/>
                <a:cs typeface="+mn-lt"/>
              </a:rPr>
              <a:t>.</a:t>
            </a:r>
            <a:r>
              <a:rPr lang="en-GB" dirty="0"/>
              <a:t>: </a:t>
            </a:r>
            <a:r>
              <a:rPr lang="en-GB" i="1" dirty="0"/>
              <a:t>’Label Bas-Carbone</a:t>
            </a:r>
            <a:r>
              <a:rPr lang="en-GB" dirty="0"/>
              <a:t>’ </a:t>
            </a:r>
            <a:r>
              <a:rPr lang="en-GB" dirty="0" err="1"/>
              <a:t>en</a:t>
            </a:r>
            <a:r>
              <a:rPr lang="en-GB" dirty="0"/>
              <a:t> France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76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Vers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une</a:t>
            </a:r>
            <a:r>
              <a:rPr lang="en-GB" sz="2800" dirty="0">
                <a:latin typeface="Arial Black"/>
                <a:ea typeface="+mj-lt"/>
                <a:cs typeface="+mj-lt"/>
              </a:rPr>
              <a:t> agriculture du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carbone</a:t>
            </a:r>
            <a:r>
              <a:rPr lang="en-GB" sz="2800" dirty="0">
                <a:latin typeface="Arial Black"/>
                <a:ea typeface="+mj-lt"/>
                <a:cs typeface="+mj-lt"/>
              </a:rPr>
              <a:t> du sol pour les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crédits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carbone</a:t>
            </a:r>
            <a:r>
              <a:rPr lang="en-GB" sz="2800" dirty="0">
                <a:latin typeface="Arial Black"/>
                <a:ea typeface="+mj-lt"/>
                <a:cs typeface="+mj-lt"/>
              </a:rPr>
              <a:t>?</a:t>
            </a:r>
            <a:endParaRPr lang="it-IT" dirty="0">
              <a:latin typeface="Arial Black"/>
              <a:ea typeface="+mj-lt"/>
              <a:cs typeface="+mj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7" y="1505584"/>
            <a:ext cx="11049885" cy="480672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dirty="0">
                <a:ea typeface="+mn-lt"/>
                <a:cs typeface="+mn-lt"/>
              </a:rPr>
              <a:t>Un </a:t>
            </a:r>
            <a:r>
              <a:rPr lang="en-GB" dirty="0" err="1">
                <a:ea typeface="+mn-lt"/>
                <a:cs typeface="+mn-lt"/>
              </a:rPr>
              <a:t>nombre</a:t>
            </a:r>
            <a:r>
              <a:rPr lang="en-GB" dirty="0">
                <a:ea typeface="+mn-lt"/>
                <a:cs typeface="+mn-lt"/>
              </a:rPr>
              <a:t> croissant de </a:t>
            </a:r>
            <a:r>
              <a:rPr lang="en-GB" dirty="0" err="1">
                <a:ea typeface="+mn-lt"/>
                <a:cs typeface="+mn-lt"/>
              </a:rPr>
              <a:t>normes</a:t>
            </a:r>
            <a:r>
              <a:rPr lang="en-GB" dirty="0">
                <a:ea typeface="+mn-lt"/>
                <a:cs typeface="+mn-lt"/>
              </a:rPr>
              <a:t> de certification </a:t>
            </a:r>
            <a:r>
              <a:rPr lang="en-GB" dirty="0" err="1">
                <a:ea typeface="+mn-lt"/>
                <a:cs typeface="+mn-lt"/>
              </a:rPr>
              <a:t>privées</a:t>
            </a:r>
            <a:r>
              <a:rPr lang="en-GB" dirty="0">
                <a:ea typeface="+mn-lt"/>
                <a:cs typeface="+mn-lt"/>
              </a:rPr>
              <a:t> (VERRA-VCS, Nori, Indigo, Gold Standard, Label Bas Carbone...) qui </a:t>
            </a:r>
            <a:r>
              <a:rPr lang="en-GB" dirty="0" err="1">
                <a:ea typeface="+mn-lt"/>
                <a:cs typeface="+mn-lt"/>
              </a:rPr>
              <a:t>peuvent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sembler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intéressantes</a:t>
            </a:r>
            <a:r>
              <a:rPr lang="en-GB" dirty="0">
                <a:ea typeface="+mn-lt"/>
                <a:cs typeface="+mn-lt"/>
              </a:rPr>
              <a:t> pour les </a:t>
            </a:r>
            <a:r>
              <a:rPr lang="en-GB" dirty="0" err="1">
                <a:ea typeface="+mn-lt"/>
                <a:cs typeface="+mn-lt"/>
              </a:rPr>
              <a:t>agriculteurs</a:t>
            </a:r>
            <a:endParaRPr lang="en-GB" dirty="0" err="1"/>
          </a:p>
          <a:p>
            <a:r>
              <a:rPr lang="en-GB" dirty="0">
                <a:ea typeface="+mn-lt"/>
                <a:cs typeface="+mn-lt"/>
              </a:rPr>
              <a:t>Une </a:t>
            </a:r>
            <a:r>
              <a:rPr lang="en-GB" dirty="0" err="1">
                <a:ea typeface="+mn-lt"/>
                <a:cs typeface="+mn-lt"/>
              </a:rPr>
              <a:t>faible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transparence</a:t>
            </a:r>
            <a:r>
              <a:rPr lang="en-GB" dirty="0">
                <a:ea typeface="+mn-lt"/>
                <a:cs typeface="+mn-lt"/>
              </a:rPr>
              <a:t> sur les </a:t>
            </a:r>
            <a:r>
              <a:rPr lang="en-GB" dirty="0" err="1">
                <a:ea typeface="+mn-lt"/>
                <a:cs typeface="+mn-lt"/>
              </a:rPr>
              <a:t>coûts</a:t>
            </a:r>
            <a:r>
              <a:rPr lang="en-GB" dirty="0">
                <a:ea typeface="+mn-lt"/>
                <a:cs typeface="+mn-lt"/>
              </a:rPr>
              <a:t> et les </a:t>
            </a:r>
            <a:r>
              <a:rPr lang="en-GB" dirty="0" err="1">
                <a:ea typeface="+mn-lt"/>
                <a:cs typeface="+mn-lt"/>
              </a:rPr>
              <a:t>avantages</a:t>
            </a:r>
            <a:r>
              <a:rPr lang="en-GB" dirty="0">
                <a:ea typeface="+mn-lt"/>
                <a:cs typeface="+mn-lt"/>
              </a:rPr>
              <a:t> pour les </a:t>
            </a:r>
            <a:r>
              <a:rPr lang="en-GB" dirty="0" err="1">
                <a:ea typeface="+mn-lt"/>
                <a:cs typeface="+mn-lt"/>
              </a:rPr>
              <a:t>agriculteurs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grande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complexité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est-ce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vraiment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incitatif</a:t>
            </a:r>
            <a:r>
              <a:rPr lang="en-GB" dirty="0">
                <a:ea typeface="+mn-lt"/>
                <a:cs typeface="+mn-lt"/>
              </a:rPr>
              <a:t>?</a:t>
            </a:r>
          </a:p>
          <a:p>
            <a:r>
              <a:rPr lang="en-GB" dirty="0">
                <a:ea typeface="+mn-lt"/>
                <a:cs typeface="+mn-lt"/>
              </a:rPr>
              <a:t>Un </a:t>
            </a:r>
            <a:r>
              <a:rPr lang="en-GB" dirty="0" err="1">
                <a:ea typeface="+mn-lt"/>
                <a:cs typeface="+mn-lt"/>
              </a:rPr>
              <a:t>outil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dédié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grandes</a:t>
            </a:r>
            <a:r>
              <a:rPr lang="en-GB" dirty="0">
                <a:ea typeface="+mn-lt"/>
                <a:cs typeface="+mn-lt"/>
              </a:rPr>
              <a:t> exploitations (~1000 ha) et non aux petits </a:t>
            </a:r>
            <a:r>
              <a:rPr lang="en-GB" dirty="0" err="1">
                <a:ea typeface="+mn-lt"/>
                <a:cs typeface="+mn-lt"/>
              </a:rPr>
              <a:t>exploitants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raison des </a:t>
            </a:r>
            <a:r>
              <a:rPr lang="en-GB" dirty="0" err="1">
                <a:ea typeface="+mn-lt"/>
                <a:cs typeface="+mn-lt"/>
              </a:rPr>
              <a:t>taux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d'augmentation</a:t>
            </a:r>
            <a:r>
              <a:rPr lang="en-GB" dirty="0">
                <a:ea typeface="+mn-lt"/>
                <a:cs typeface="+mn-lt"/>
              </a:rPr>
              <a:t> du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dans le sol (~1 </a:t>
            </a:r>
            <a:r>
              <a:rPr lang="en-GB" dirty="0" err="1">
                <a:ea typeface="+mn-lt"/>
                <a:cs typeface="+mn-lt"/>
              </a:rPr>
              <a:t>tC</a:t>
            </a:r>
            <a:r>
              <a:rPr lang="en-GB" dirty="0">
                <a:ea typeface="+mn-lt"/>
                <a:cs typeface="+mn-lt"/>
              </a:rPr>
              <a:t>/ha/an) =&gt; non </a:t>
            </a:r>
            <a:r>
              <a:rPr lang="en-GB" dirty="0" err="1">
                <a:ea typeface="+mn-lt"/>
                <a:cs typeface="+mn-lt"/>
              </a:rPr>
              <a:t>adapté</a:t>
            </a:r>
            <a:r>
              <a:rPr lang="en-GB" dirty="0">
                <a:ea typeface="+mn-lt"/>
                <a:cs typeface="+mn-lt"/>
              </a:rPr>
              <a:t> à de </a:t>
            </a:r>
            <a:r>
              <a:rPr lang="en-GB" dirty="0" err="1">
                <a:ea typeface="+mn-lt"/>
                <a:cs typeface="+mn-lt"/>
              </a:rPr>
              <a:t>nombreuses</a:t>
            </a:r>
            <a:r>
              <a:rPr lang="en-GB" dirty="0">
                <a:ea typeface="+mn-lt"/>
                <a:cs typeface="+mn-lt"/>
              </a:rPr>
              <a:t> exploitations </a:t>
            </a:r>
            <a:r>
              <a:rPr lang="en-GB" dirty="0" err="1">
                <a:ea typeface="+mn-lt"/>
                <a:cs typeface="+mn-lt"/>
              </a:rPr>
              <a:t>agroécologiques</a:t>
            </a:r>
            <a:r>
              <a:rPr lang="en-GB" dirty="0">
                <a:ea typeface="+mn-lt"/>
                <a:cs typeface="+mn-lt"/>
              </a:rPr>
              <a:t> du Sud</a:t>
            </a:r>
          </a:p>
          <a:p>
            <a:r>
              <a:rPr lang="en-GB" dirty="0">
                <a:ea typeface="+mn-lt"/>
                <a:cs typeface="+mn-lt"/>
              </a:rPr>
              <a:t>Une </a:t>
            </a:r>
            <a:r>
              <a:rPr lang="en-GB" dirty="0" err="1">
                <a:ea typeface="+mn-lt"/>
                <a:cs typeface="+mn-lt"/>
              </a:rPr>
              <a:t>approche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actif</a:t>
            </a:r>
            <a:r>
              <a:rPr lang="en-GB" dirty="0">
                <a:ea typeface="+mn-lt"/>
                <a:cs typeface="+mn-lt"/>
              </a:rPr>
              <a:t> unique : maximiser le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du sol. Quel </a:t>
            </a:r>
            <a:r>
              <a:rPr lang="en-GB" dirty="0" err="1">
                <a:ea typeface="+mn-lt"/>
                <a:cs typeface="+mn-lt"/>
              </a:rPr>
              <a:t>est</a:t>
            </a:r>
            <a:r>
              <a:rPr lang="en-GB" dirty="0">
                <a:ea typeface="+mn-lt"/>
                <a:cs typeface="+mn-lt"/>
              </a:rPr>
              <a:t> le </a:t>
            </a:r>
            <a:r>
              <a:rPr lang="en-GB" dirty="0" err="1">
                <a:ea typeface="+mn-lt"/>
                <a:cs typeface="+mn-lt"/>
              </a:rPr>
              <a:t>risque</a:t>
            </a:r>
            <a:r>
              <a:rPr lang="en-GB" dirty="0">
                <a:ea typeface="+mn-lt"/>
                <a:cs typeface="+mn-lt"/>
              </a:rPr>
              <a:t> pour la production </a:t>
            </a:r>
            <a:r>
              <a:rPr lang="en-GB" dirty="0" err="1">
                <a:ea typeface="+mn-lt"/>
                <a:cs typeface="+mn-lt"/>
              </a:rPr>
              <a:t>alimentaire</a:t>
            </a:r>
            <a:r>
              <a:rPr lang="en-GB" dirty="0">
                <a:ea typeface="+mn-lt"/>
                <a:cs typeface="+mn-lt"/>
              </a:rPr>
              <a:t> dans un </a:t>
            </a:r>
            <a:r>
              <a:rPr lang="en-GB" dirty="0" err="1">
                <a:ea typeface="+mn-lt"/>
                <a:cs typeface="+mn-lt"/>
              </a:rPr>
              <a:t>contexte</a:t>
            </a:r>
            <a:r>
              <a:rPr lang="en-GB" dirty="0">
                <a:ea typeface="+mn-lt"/>
                <a:cs typeface="+mn-lt"/>
              </a:rPr>
              <a:t> de "Race to Zero"?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=&gt; </a:t>
            </a:r>
            <a:r>
              <a:rPr lang="en-GB" b="1" dirty="0">
                <a:ea typeface="+mn-lt"/>
                <a:cs typeface="+mn-lt"/>
              </a:rPr>
              <a:t>La valorisation du </a:t>
            </a:r>
            <a:r>
              <a:rPr lang="en-GB" b="1" dirty="0" err="1">
                <a:ea typeface="+mn-lt"/>
                <a:cs typeface="+mn-lt"/>
              </a:rPr>
              <a:t>carbone</a:t>
            </a:r>
            <a:r>
              <a:rPr lang="en-GB" b="1" dirty="0">
                <a:ea typeface="+mn-lt"/>
                <a:cs typeface="+mn-lt"/>
              </a:rPr>
              <a:t> dans les sols par le </a:t>
            </a:r>
            <a:r>
              <a:rPr lang="en-GB" b="1" dirty="0" err="1">
                <a:ea typeface="+mn-lt"/>
                <a:cs typeface="+mn-lt"/>
              </a:rPr>
              <a:t>biais</a:t>
            </a:r>
            <a:r>
              <a:rPr lang="en-GB" b="1" dirty="0">
                <a:ea typeface="+mn-lt"/>
                <a:cs typeface="+mn-lt"/>
              </a:rPr>
              <a:t> de certifications </a:t>
            </a:r>
            <a:r>
              <a:rPr lang="en-GB" b="1" dirty="0" err="1">
                <a:ea typeface="+mn-lt"/>
                <a:cs typeface="+mn-lt"/>
              </a:rPr>
              <a:t>holistiques</a:t>
            </a:r>
            <a:r>
              <a:rPr lang="en-GB" b="1" dirty="0">
                <a:ea typeface="+mn-lt"/>
                <a:cs typeface="+mn-lt"/>
              </a:rPr>
              <a:t> par des tiers sera </a:t>
            </a:r>
            <a:r>
              <a:rPr lang="en-GB" b="1" dirty="0" err="1">
                <a:ea typeface="+mn-lt"/>
                <a:cs typeface="+mn-lt"/>
              </a:rPr>
              <a:t>privilégiée</a:t>
            </a:r>
            <a:endParaRPr lang="en-GB" b="1">
              <a:ea typeface="+mn-lt"/>
              <a:cs typeface="+mn-lt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163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Vers</a:t>
            </a:r>
            <a:r>
              <a:rPr lang="en-GB" sz="2800" dirty="0">
                <a:latin typeface="Arial Black"/>
                <a:ea typeface="+mj-lt"/>
                <a:cs typeface="+mj-lt"/>
              </a:rPr>
              <a:t> de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nouvelles</a:t>
            </a:r>
            <a:r>
              <a:rPr lang="en-GB" sz="2800" dirty="0">
                <a:latin typeface="Arial Black"/>
                <a:ea typeface="+mj-lt"/>
                <a:cs typeface="+mj-lt"/>
              </a:rPr>
              <a:t> couches de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crédits</a:t>
            </a:r>
            <a:r>
              <a:rPr lang="en-GB" sz="2800" dirty="0">
                <a:latin typeface="Arial Black"/>
                <a:ea typeface="+mj-lt"/>
                <a:cs typeface="+mj-lt"/>
              </a:rPr>
              <a:t> ?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Qualité</a:t>
            </a:r>
            <a:r>
              <a:rPr lang="en-GB" sz="2800" dirty="0">
                <a:latin typeface="Arial Black"/>
                <a:ea typeface="+mj-lt"/>
                <a:cs typeface="+mj-lt"/>
              </a:rPr>
              <a:t> de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l'eau</a:t>
            </a:r>
            <a:r>
              <a:rPr lang="en-GB" sz="2800" dirty="0">
                <a:latin typeface="Arial Black"/>
                <a:ea typeface="+mj-lt"/>
                <a:cs typeface="+mj-lt"/>
              </a:rPr>
              <a:t>,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éléments</a:t>
            </a:r>
            <a:r>
              <a:rPr lang="en-GB" sz="2800" dirty="0">
                <a:latin typeface="Arial Black"/>
                <a:ea typeface="+mj-lt"/>
                <a:cs typeface="+mj-lt"/>
              </a:rPr>
              <a:t> de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biodiversité</a:t>
            </a:r>
            <a:r>
              <a:rPr lang="en-GB" sz="2800" dirty="0">
                <a:latin typeface="Arial Black"/>
                <a:ea typeface="+mj-lt"/>
                <a:cs typeface="+mj-lt"/>
              </a:rPr>
              <a:t>, habitats...</a:t>
            </a:r>
            <a:endParaRPr lang="it-IT" dirty="0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normes</a:t>
            </a:r>
            <a:r>
              <a:rPr lang="en-GB" dirty="0">
                <a:ea typeface="+mn-lt"/>
                <a:cs typeface="+mn-lt"/>
              </a:rPr>
              <a:t> de certification </a:t>
            </a:r>
            <a:r>
              <a:rPr lang="en-GB" dirty="0" err="1">
                <a:ea typeface="+mn-lt"/>
                <a:cs typeface="+mn-lt"/>
              </a:rPr>
              <a:t>privées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tentent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créer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marchés</a:t>
            </a:r>
            <a:r>
              <a:rPr lang="en-GB" dirty="0">
                <a:ea typeface="+mn-lt"/>
                <a:cs typeface="+mn-lt"/>
              </a:rPr>
              <a:t> pour </a:t>
            </a:r>
            <a:r>
              <a:rPr lang="en-GB" dirty="0" err="1">
                <a:ea typeface="+mn-lt"/>
                <a:cs typeface="+mn-lt"/>
              </a:rPr>
              <a:t>d'autres</a:t>
            </a:r>
            <a:r>
              <a:rPr lang="en-GB" dirty="0">
                <a:ea typeface="+mn-lt"/>
                <a:cs typeface="+mn-lt"/>
              </a:rPr>
              <a:t> SE (par </a:t>
            </a:r>
            <a:r>
              <a:rPr lang="en-GB" dirty="0" err="1">
                <a:ea typeface="+mn-lt"/>
                <a:cs typeface="+mn-lt"/>
              </a:rPr>
              <a:t>exemple</a:t>
            </a:r>
            <a:r>
              <a:rPr lang="en-GB" dirty="0">
                <a:ea typeface="+mn-lt"/>
                <a:cs typeface="+mn-lt"/>
              </a:rPr>
              <a:t>, la </a:t>
            </a:r>
            <a:r>
              <a:rPr lang="en-GB" dirty="0" err="1">
                <a:ea typeface="+mn-lt"/>
                <a:cs typeface="+mn-lt"/>
              </a:rPr>
              <a:t>qualité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l'eau</a:t>
            </a:r>
            <a:r>
              <a:rPr lang="en-GB" dirty="0">
                <a:ea typeface="+mn-lt"/>
                <a:cs typeface="+mn-lt"/>
              </a:rPr>
              <a:t>)</a:t>
            </a:r>
          </a:p>
          <a:p>
            <a:r>
              <a:rPr lang="en-GB" dirty="0">
                <a:ea typeface="+mn-lt"/>
                <a:cs typeface="+mn-lt"/>
              </a:rPr>
              <a:t>Conduit à </a:t>
            </a:r>
            <a:r>
              <a:rPr lang="en-GB" dirty="0" err="1">
                <a:ea typeface="+mn-lt"/>
                <a:cs typeface="+mn-lt"/>
              </a:rPr>
              <a:t>l'</a:t>
            </a:r>
            <a:r>
              <a:rPr lang="en-GB" b="1" u="sng" dirty="0" err="1">
                <a:ea typeface="+mn-lt"/>
                <a:cs typeface="+mn-lt"/>
              </a:rPr>
              <a:t>empilement</a:t>
            </a:r>
            <a:r>
              <a:rPr lang="en-GB" dirty="0">
                <a:ea typeface="+mn-lt"/>
                <a:cs typeface="+mn-lt"/>
              </a:rPr>
              <a:t>: commercialisation </a:t>
            </a:r>
            <a:r>
              <a:rPr lang="en-GB" dirty="0" err="1">
                <a:ea typeface="+mn-lt"/>
                <a:cs typeface="+mn-lt"/>
              </a:rPr>
              <a:t>séparée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plusieurs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de services </a:t>
            </a:r>
            <a:r>
              <a:rPr lang="en-GB" dirty="0" err="1">
                <a:ea typeface="+mn-lt"/>
                <a:cs typeface="+mn-lt"/>
              </a:rPr>
              <a:t>écosystémiques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provenant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seule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activité</a:t>
            </a:r>
            <a:r>
              <a:rPr lang="en-GB" dirty="0">
                <a:ea typeface="+mn-lt"/>
                <a:cs typeface="+mn-lt"/>
              </a:rPr>
              <a:t> sur un </a:t>
            </a:r>
            <a:r>
              <a:rPr lang="en-GB" dirty="0" err="1">
                <a:ea typeface="+mn-lt"/>
                <a:cs typeface="+mn-lt"/>
              </a:rPr>
              <a:t>seul</a:t>
            </a:r>
            <a:r>
              <a:rPr lang="en-GB" dirty="0">
                <a:ea typeface="+mn-lt"/>
                <a:cs typeface="+mn-lt"/>
              </a:rPr>
              <a:t> site</a:t>
            </a:r>
          </a:p>
          <a:p>
            <a:r>
              <a:rPr lang="en-GB" dirty="0" err="1">
                <a:ea typeface="+mn-lt"/>
                <a:cs typeface="+mn-lt"/>
              </a:rPr>
              <a:t>Différence</a:t>
            </a:r>
            <a:r>
              <a:rPr lang="en-GB" dirty="0">
                <a:ea typeface="+mn-lt"/>
                <a:cs typeface="+mn-lt"/>
              </a:rPr>
              <a:t> avec les PSE : il ne </a:t>
            </a:r>
            <a:r>
              <a:rPr lang="en-GB" dirty="0" err="1">
                <a:ea typeface="+mn-lt"/>
                <a:cs typeface="+mn-lt"/>
              </a:rPr>
              <a:t>s'agit</a:t>
            </a:r>
            <a:r>
              <a:rPr lang="en-GB" dirty="0">
                <a:ea typeface="+mn-lt"/>
                <a:cs typeface="+mn-lt"/>
              </a:rPr>
              <a:t> plus d'un </a:t>
            </a:r>
            <a:r>
              <a:rPr lang="en-GB" dirty="0" err="1">
                <a:ea typeface="+mn-lt"/>
                <a:cs typeface="+mn-lt"/>
              </a:rPr>
              <a:t>paiement</a:t>
            </a:r>
            <a:r>
              <a:rPr lang="en-GB" dirty="0">
                <a:ea typeface="+mn-lt"/>
                <a:cs typeface="+mn-lt"/>
              </a:rPr>
              <a:t> pour des pratiques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qualité</a:t>
            </a:r>
            <a:r>
              <a:rPr lang="en-GB" dirty="0">
                <a:ea typeface="+mn-lt"/>
                <a:cs typeface="+mn-lt"/>
              </a:rPr>
              <a:t> de gestion qui </a:t>
            </a:r>
            <a:r>
              <a:rPr lang="en-GB" dirty="0" err="1">
                <a:ea typeface="+mn-lt"/>
                <a:cs typeface="+mn-lt"/>
              </a:rPr>
              <a:t>amélioreront</a:t>
            </a:r>
            <a:r>
              <a:rPr lang="en-GB" dirty="0">
                <a:ea typeface="+mn-lt"/>
                <a:cs typeface="+mn-lt"/>
              </a:rPr>
              <a:t> un ensemble </a:t>
            </a:r>
            <a:r>
              <a:rPr lang="en-GB" dirty="0" err="1">
                <a:ea typeface="+mn-lt"/>
                <a:cs typeface="+mn-lt"/>
              </a:rPr>
              <a:t>d'ES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pour des portions de SE prises </a:t>
            </a:r>
            <a:r>
              <a:rPr lang="en-GB" dirty="0" err="1">
                <a:ea typeface="+mn-lt"/>
                <a:cs typeface="+mn-lt"/>
              </a:rPr>
              <a:t>séparément</a:t>
            </a:r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néglige</a:t>
            </a:r>
            <a:r>
              <a:rPr lang="en-GB" dirty="0">
                <a:ea typeface="+mn-lt"/>
                <a:cs typeface="+mn-lt"/>
              </a:rPr>
              <a:t> les interactions et </a:t>
            </a:r>
            <a:r>
              <a:rPr lang="en-GB" dirty="0" err="1">
                <a:ea typeface="+mn-lt"/>
                <a:cs typeface="+mn-lt"/>
              </a:rPr>
              <a:t>l'interdépendance</a:t>
            </a:r>
            <a:r>
              <a:rPr lang="en-GB" dirty="0">
                <a:ea typeface="+mn-lt"/>
                <a:cs typeface="+mn-lt"/>
              </a:rPr>
              <a:t> entre </a:t>
            </a:r>
            <a:r>
              <a:rPr lang="en-GB" dirty="0" err="1">
                <a:ea typeface="+mn-lt"/>
                <a:cs typeface="+mn-lt"/>
              </a:rPr>
              <a:t>plusieurs</a:t>
            </a:r>
            <a:r>
              <a:rPr lang="en-GB" dirty="0">
                <a:ea typeface="+mn-lt"/>
                <a:cs typeface="+mn-lt"/>
              </a:rPr>
              <a:t> SE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Besoin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référence</a:t>
            </a:r>
            <a:r>
              <a:rPr lang="en-GB" dirty="0">
                <a:ea typeface="+mn-lt"/>
                <a:cs typeface="+mn-lt"/>
              </a:rPr>
              <a:t> (baseline) et de tests </a:t>
            </a:r>
            <a:r>
              <a:rPr lang="en-GB" dirty="0" err="1">
                <a:ea typeface="+mn-lt"/>
                <a:cs typeface="+mn-lt"/>
              </a:rPr>
              <a:t>d'additionnalité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Générer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gamme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échanger</a:t>
            </a:r>
            <a:r>
              <a:rPr lang="en-GB" dirty="0">
                <a:ea typeface="+mn-lt"/>
                <a:cs typeface="+mn-lt"/>
              </a:rPr>
              <a:t> au </a:t>
            </a:r>
            <a:r>
              <a:rPr lang="en-GB" dirty="0" err="1">
                <a:ea typeface="+mn-lt"/>
                <a:cs typeface="+mn-lt"/>
              </a:rPr>
              <a:t>niveau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mondial</a:t>
            </a:r>
            <a:r>
              <a:rPr lang="en-GB" dirty="0">
                <a:ea typeface="+mn-lt"/>
                <a:cs typeface="+mn-lt"/>
              </a:rPr>
              <a:t> qui </a:t>
            </a:r>
            <a:r>
              <a:rPr lang="en-GB" dirty="0" err="1">
                <a:ea typeface="+mn-lt"/>
                <a:cs typeface="+mn-lt"/>
              </a:rPr>
              <a:t>permet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destruction multiple </a:t>
            </a:r>
            <a:r>
              <a:rPr lang="en-GB" dirty="0" err="1">
                <a:ea typeface="+mn-lt"/>
                <a:cs typeface="+mn-lt"/>
              </a:rPr>
              <a:t>lorsque</a:t>
            </a:r>
            <a:r>
              <a:rPr lang="en-GB" dirty="0">
                <a:ea typeface="+mn-lt"/>
                <a:cs typeface="+mn-lt"/>
              </a:rPr>
              <a:t> la compensation a </a:t>
            </a:r>
            <a:r>
              <a:rPr lang="en-GB" dirty="0" err="1">
                <a:ea typeface="+mn-lt"/>
                <a:cs typeface="+mn-lt"/>
              </a:rPr>
              <a:t>été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faite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fois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tant que </a:t>
            </a:r>
            <a:r>
              <a:rPr lang="en-GB" dirty="0" err="1">
                <a:ea typeface="+mn-lt"/>
                <a:cs typeface="+mn-lt"/>
              </a:rPr>
              <a:t>processus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intégré</a:t>
            </a:r>
          </a:p>
        </p:txBody>
      </p:sp>
    </p:spTree>
    <p:extLst>
      <p:ext uri="{BB962C8B-B14F-4D97-AF65-F5344CB8AC3E}">
        <p14:creationId xmlns:p14="http://schemas.microsoft.com/office/powerpoint/2010/main" val="46510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0128" cy="988187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 Black"/>
                <a:ea typeface="+mj-lt"/>
                <a:cs typeface="+mj-lt"/>
              </a:rPr>
              <a:t>Conclusion : combiner les instruments pour </a:t>
            </a:r>
            <a:r>
              <a:rPr lang="en-GB" sz="2800" b="1" dirty="0" err="1">
                <a:latin typeface="Arial Black"/>
                <a:ea typeface="+mj-lt"/>
                <a:cs typeface="+mj-lt"/>
              </a:rPr>
              <a:t>obtenir</a:t>
            </a:r>
            <a:r>
              <a:rPr lang="en-GB" sz="2800" b="1" dirty="0">
                <a:latin typeface="Arial Black"/>
                <a:ea typeface="+mj-lt"/>
                <a:cs typeface="+mj-lt"/>
              </a:rPr>
              <a:t> le bon mélange</a:t>
            </a:r>
            <a:endParaRPr lang="it-IT" b="1" dirty="0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>
                <a:ea typeface="+mn-lt"/>
                <a:cs typeface="+mn-lt"/>
              </a:rPr>
              <a:t>Lier les </a:t>
            </a:r>
            <a:r>
              <a:rPr lang="en-GB" dirty="0" err="1">
                <a:ea typeface="+mn-lt"/>
                <a:cs typeface="+mn-lt"/>
              </a:rPr>
              <a:t>tarifs</a:t>
            </a:r>
            <a:r>
              <a:rPr lang="en-GB" dirty="0">
                <a:ea typeface="+mn-lt"/>
                <a:cs typeface="+mn-lt"/>
              </a:rPr>
              <a:t> (bonus-malus) à la certification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donner lieu à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combinaison</a:t>
            </a:r>
            <a:r>
              <a:rPr lang="en-GB" dirty="0">
                <a:ea typeface="+mn-lt"/>
                <a:cs typeface="+mn-lt"/>
              </a:rPr>
              <a:t> de primes de prix (certification) et de </a:t>
            </a:r>
            <a:r>
              <a:rPr lang="en-GB" dirty="0" err="1">
                <a:ea typeface="+mn-lt"/>
                <a:cs typeface="+mn-lt"/>
              </a:rPr>
              <a:t>réduction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coûts</a:t>
            </a:r>
            <a:r>
              <a:rPr lang="en-GB" dirty="0">
                <a:ea typeface="+mn-lt"/>
                <a:cs typeface="+mn-lt"/>
              </a:rPr>
              <a:t> (bonus)</a:t>
            </a:r>
            <a:endParaRPr lang="en-GB" dirty="0"/>
          </a:p>
          <a:p>
            <a:pPr lvl="1"/>
            <a:r>
              <a:rPr lang="en-GB" dirty="0">
                <a:ea typeface="+mn-lt"/>
                <a:cs typeface="+mn-lt"/>
              </a:rPr>
              <a:t>En </a:t>
            </a:r>
            <a:r>
              <a:rPr lang="en-GB" dirty="0" err="1">
                <a:ea typeface="+mn-lt"/>
                <a:cs typeface="+mn-lt"/>
              </a:rPr>
              <a:t>outre</a:t>
            </a:r>
            <a:r>
              <a:rPr lang="en-GB" dirty="0">
                <a:ea typeface="+mn-lt"/>
                <a:cs typeface="+mn-lt"/>
              </a:rPr>
              <a:t>, il </a:t>
            </a:r>
            <a:r>
              <a:rPr lang="en-GB" dirty="0" err="1">
                <a:ea typeface="+mn-lt"/>
                <a:cs typeface="+mn-lt"/>
              </a:rPr>
              <a:t>permet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autorités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publiques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s'impliquer</a:t>
            </a:r>
            <a:r>
              <a:rPr lang="en-GB" dirty="0">
                <a:ea typeface="+mn-lt"/>
                <a:cs typeface="+mn-lt"/>
              </a:rPr>
              <a:t> dans </a:t>
            </a:r>
            <a:r>
              <a:rPr lang="en-GB" dirty="0" err="1">
                <a:ea typeface="+mn-lt"/>
                <a:cs typeface="+mn-lt"/>
              </a:rPr>
              <a:t>l'évolution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normes</a:t>
            </a:r>
            <a:r>
              <a:rPr lang="en-GB" dirty="0">
                <a:ea typeface="+mn-lt"/>
                <a:cs typeface="+mn-lt"/>
              </a:rPr>
              <a:t> de certification (</a:t>
            </a:r>
            <a:r>
              <a:rPr lang="en-GB" dirty="0" err="1">
                <a:ea typeface="+mn-lt"/>
                <a:cs typeface="+mn-lt"/>
              </a:rPr>
              <a:t>accréditation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conditionnelle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évaluation</a:t>
            </a:r>
            <a:r>
              <a:rPr lang="en-GB" dirty="0">
                <a:ea typeface="+mn-lt"/>
                <a:cs typeface="+mn-lt"/>
              </a:rPr>
              <a:t> continue)</a:t>
            </a:r>
          </a:p>
          <a:p>
            <a:r>
              <a:rPr lang="en-GB" dirty="0">
                <a:ea typeface="+mn-lt"/>
                <a:cs typeface="+mn-lt"/>
              </a:rPr>
              <a:t>Des programmes PSE bien </a:t>
            </a:r>
            <a:r>
              <a:rPr lang="en-GB" dirty="0" err="1">
                <a:ea typeface="+mn-lt"/>
                <a:cs typeface="+mn-lt"/>
              </a:rPr>
              <a:t>conçus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conduire</a:t>
            </a:r>
            <a:r>
              <a:rPr lang="en-GB" dirty="0">
                <a:ea typeface="+mn-lt"/>
                <a:cs typeface="+mn-lt"/>
              </a:rPr>
              <a:t> à des </a:t>
            </a:r>
            <a:r>
              <a:rPr lang="en-GB" dirty="0" err="1">
                <a:ea typeface="+mn-lt"/>
                <a:cs typeface="+mn-lt"/>
              </a:rPr>
              <a:t>changements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systémiques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vers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l'agroécologie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lvl="1"/>
            <a:r>
              <a:rPr lang="en-GB" dirty="0">
                <a:ea typeface="+mn-lt"/>
                <a:cs typeface="+mn-lt"/>
              </a:rPr>
              <a:t>Le PSE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conduire</a:t>
            </a:r>
            <a:r>
              <a:rPr lang="en-GB" dirty="0">
                <a:ea typeface="+mn-lt"/>
                <a:cs typeface="+mn-lt"/>
              </a:rPr>
              <a:t> à la certification, </a:t>
            </a:r>
            <a:r>
              <a:rPr lang="en-GB" dirty="0" err="1">
                <a:ea typeface="+mn-lt"/>
                <a:cs typeface="+mn-lt"/>
              </a:rPr>
              <a:t>puis</a:t>
            </a:r>
            <a:r>
              <a:rPr lang="en-GB" dirty="0">
                <a:ea typeface="+mn-lt"/>
                <a:cs typeface="+mn-lt"/>
              </a:rPr>
              <a:t> à des </a:t>
            </a:r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fiscales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dirty="0">
                <a:ea typeface="+mn-lt"/>
                <a:cs typeface="+mn-lt"/>
              </a:rPr>
              <a:t>La taxation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utilisée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comme</a:t>
            </a:r>
            <a:r>
              <a:rPr lang="en-GB" dirty="0">
                <a:ea typeface="+mn-lt"/>
                <a:cs typeface="+mn-lt"/>
              </a:rPr>
              <a:t> un instrument </a:t>
            </a:r>
            <a:r>
              <a:rPr lang="en-GB" dirty="0" err="1">
                <a:ea typeface="+mn-lt"/>
                <a:cs typeface="+mn-lt"/>
              </a:rPr>
              <a:t>incitatif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également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mobilisée</a:t>
            </a:r>
            <a:r>
              <a:rPr lang="en-GB" dirty="0">
                <a:ea typeface="+mn-lt"/>
                <a:cs typeface="+mn-lt"/>
              </a:rPr>
              <a:t> pour financer des programmes de PSE à </a:t>
            </a:r>
            <a:r>
              <a:rPr lang="en-GB" dirty="0" err="1">
                <a:ea typeface="+mn-lt"/>
                <a:cs typeface="+mn-lt"/>
              </a:rPr>
              <a:t>grande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échelle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dirty="0">
                <a:ea typeface="+mn-lt"/>
                <a:cs typeface="+mn-lt"/>
              </a:rPr>
              <a:t>La vente de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carbone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financer des </a:t>
            </a:r>
            <a:r>
              <a:rPr lang="en-GB" dirty="0" err="1">
                <a:ea typeface="+mn-lt"/>
                <a:cs typeface="+mn-lt"/>
              </a:rPr>
              <a:t>projets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des programmes de PSE, 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coûts</a:t>
            </a:r>
            <a:r>
              <a:rPr lang="en-GB" dirty="0">
                <a:ea typeface="+mn-lt"/>
                <a:cs typeface="+mn-lt"/>
              </a:rPr>
              <a:t> de transaction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élevés</a:t>
            </a:r>
            <a:r>
              <a:rPr lang="en-GB" dirty="0">
                <a:ea typeface="+mn-lt"/>
                <a:cs typeface="+mn-lt"/>
              </a:rPr>
              <a:t>, le </a:t>
            </a:r>
            <a:r>
              <a:rPr lang="en-GB" dirty="0" err="1">
                <a:ea typeface="+mn-lt"/>
                <a:cs typeface="+mn-lt"/>
              </a:rPr>
              <a:t>risque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compromis</a:t>
            </a:r>
            <a:r>
              <a:rPr lang="en-GB" dirty="0">
                <a:ea typeface="+mn-lt"/>
                <a:cs typeface="+mn-lt"/>
              </a:rPr>
              <a:t> entre les services et </a:t>
            </a:r>
            <a:r>
              <a:rPr lang="en-GB" dirty="0" err="1">
                <a:ea typeface="+mn-lt"/>
                <a:cs typeface="+mn-lt"/>
              </a:rPr>
              <a:t>l'intégrité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environnementale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douteuse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additionnalité</a:t>
            </a:r>
            <a:r>
              <a:rPr lang="en-GB" dirty="0">
                <a:ea typeface="+mn-lt"/>
                <a:cs typeface="+mn-lt"/>
              </a:rPr>
              <a:t> et non-permanence)</a:t>
            </a:r>
          </a:p>
          <a:p>
            <a:r>
              <a:rPr lang="fr-FR" dirty="0">
                <a:ea typeface="+mn-lt"/>
                <a:cs typeface="+mn-lt"/>
              </a:rPr>
              <a:t>L'empilement des crédits d'écosystème semble être une voie dangereuse</a:t>
            </a:r>
            <a:endParaRPr lang="en-GB" dirty="0">
              <a:ea typeface="+mn-lt"/>
              <a:cs typeface="+mn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261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latin typeface="Arial Black"/>
                <a:ea typeface="+mj-lt"/>
                <a:cs typeface="+mj-lt"/>
              </a:rPr>
              <a:t>Références</a:t>
            </a:r>
            <a:endParaRPr lang="it-IT" dirty="0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Demenois J., Dayet A., Karsenty A. (</a:t>
            </a:r>
            <a:r>
              <a:rPr lang="fr-FR" dirty="0" err="1"/>
              <a:t>forthcoming</a:t>
            </a:r>
            <a:r>
              <a:rPr lang="fr-FR" dirty="0"/>
              <a:t>), </a:t>
            </a:r>
            <a:r>
              <a:rPr lang="fr-FR" dirty="0" err="1"/>
              <a:t>Surviving</a:t>
            </a:r>
            <a:r>
              <a:rPr lang="fr-FR" dirty="0"/>
              <a:t> the jungle of </a:t>
            </a:r>
            <a:r>
              <a:rPr lang="fr-FR" dirty="0" err="1"/>
              <a:t>soil</a:t>
            </a:r>
            <a:r>
              <a:rPr lang="fr-FR" dirty="0"/>
              <a:t> </a:t>
            </a:r>
            <a:r>
              <a:rPr lang="fr-FR" dirty="0" err="1"/>
              <a:t>organic</a:t>
            </a:r>
            <a:r>
              <a:rPr lang="fr-FR" dirty="0"/>
              <a:t> </a:t>
            </a:r>
            <a:r>
              <a:rPr lang="fr-FR" dirty="0" err="1"/>
              <a:t>carbon</a:t>
            </a:r>
            <a:r>
              <a:rPr lang="fr-FR" dirty="0"/>
              <a:t> certification standards: an </a:t>
            </a:r>
            <a:r>
              <a:rPr lang="fr-FR" dirty="0" err="1"/>
              <a:t>analytic</a:t>
            </a:r>
            <a:r>
              <a:rPr lang="fr-FR" dirty="0"/>
              <a:t> and </a:t>
            </a:r>
            <a:r>
              <a:rPr lang="fr-FR" dirty="0" err="1"/>
              <a:t>critical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, </a:t>
            </a:r>
            <a:r>
              <a:rPr lang="fr-FR" i="1" dirty="0"/>
              <a:t>Mitigation and Adaptation </a:t>
            </a:r>
            <a:r>
              <a:rPr lang="fr-FR" i="1" dirty="0" err="1"/>
              <a:t>Strategies</a:t>
            </a:r>
            <a:r>
              <a:rPr lang="fr-FR" i="1" dirty="0"/>
              <a:t> for Global Change </a:t>
            </a:r>
          </a:p>
          <a:p>
            <a:r>
              <a:rPr lang="en-GB" dirty="0"/>
              <a:t>Farley J., </a:t>
            </a:r>
            <a:r>
              <a:rPr lang="en-GB" dirty="0" err="1"/>
              <a:t>Costanza</a:t>
            </a:r>
            <a:r>
              <a:rPr lang="en-GB" dirty="0"/>
              <a:t> R., 2010. Payments for ecosystem services: From local to global, </a:t>
            </a:r>
            <a:r>
              <a:rPr lang="en-GB" i="1" dirty="0"/>
              <a:t>Ecological Economics</a:t>
            </a:r>
            <a:r>
              <a:rPr lang="en-GB" dirty="0"/>
              <a:t>, vol. 69, n° 6</a:t>
            </a:r>
          </a:p>
          <a:p>
            <a:r>
              <a:rPr lang="fr-FR" dirty="0"/>
              <a:t>Karsenty A. 2019. Les PSE dans les pays en développement : compenser ou récompenser ? In: Langlais A. (</a:t>
            </a:r>
            <a:r>
              <a:rPr lang="fr-FR" dirty="0" err="1"/>
              <a:t>ed</a:t>
            </a:r>
            <a:r>
              <a:rPr lang="fr-FR" dirty="0"/>
              <a:t>) </a:t>
            </a:r>
            <a:r>
              <a:rPr lang="fr-FR" i="1" dirty="0"/>
              <a:t>L’agriculture et les Paiements pour Services Environnementaux – Quels questionnements juridiques ?</a:t>
            </a:r>
            <a:r>
              <a:rPr lang="fr-FR" dirty="0"/>
              <a:t>, PUR </a:t>
            </a:r>
            <a:r>
              <a:rPr lang="fr-FR" dirty="0">
                <a:hlinkClick r:id="rId2"/>
              </a:rPr>
              <a:t>https://hal.archives-ouvertes.fr/hal-02080034</a:t>
            </a:r>
            <a:r>
              <a:rPr lang="fr-FR" dirty="0"/>
              <a:t> </a:t>
            </a:r>
          </a:p>
          <a:p>
            <a:r>
              <a:rPr lang="en-US" dirty="0"/>
              <a:t>Karsenty A., 2019. Certification of tropical forests: A private instrument of public interest? A focus on the Congo Basin. </a:t>
            </a:r>
            <a:r>
              <a:rPr lang="en-US" i="1" dirty="0"/>
              <a:t>Forest Policy and Economics</a:t>
            </a:r>
            <a:r>
              <a:rPr lang="en-US" dirty="0"/>
              <a:t>, vol. 106</a:t>
            </a:r>
          </a:p>
          <a:p>
            <a:r>
              <a:rPr lang="en-US" dirty="0"/>
              <a:t>Karsenty A., 2021. Fiscal and non fiscal incentives for sustainable forest management, ITTO Technical series n°48 </a:t>
            </a:r>
            <a:r>
              <a:rPr lang="en-US" dirty="0">
                <a:hlinkClick r:id="rId3"/>
              </a:rPr>
              <a:t>https://www.itto.int/direct/topics/topics_pdf_download/topics_id=6682&amp;no=1&amp;disp=inline</a:t>
            </a:r>
            <a:r>
              <a:rPr lang="en-US" dirty="0"/>
              <a:t> </a:t>
            </a:r>
            <a:endParaRPr lang="fr-FR" dirty="0"/>
          </a:p>
          <a:p>
            <a:r>
              <a:rPr lang="fr-FR" dirty="0"/>
              <a:t>Ministère de la Transition Écologique. Rapport de première phase de l’évaluation française des écosystèmes et des services écosystémiques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EFESE), 2021.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https://www.ecologie.gouv.fr/levaluation-francaise-des-ecosystemes-et-des-services-ecosystemiques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i="1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632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Black"/>
                <a:ea typeface="+mj-lt"/>
                <a:cs typeface="+mj-lt"/>
              </a:rPr>
              <a:t>Une tentative de classification</a:t>
            </a:r>
            <a:endParaRPr lang="it-IT" dirty="0">
              <a:latin typeface="Arial Black"/>
              <a:ea typeface="+mj-lt"/>
              <a:cs typeface="+mj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8" y="1432432"/>
            <a:ext cx="5343144" cy="483120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 err="1">
                <a:ea typeface="+mn-lt"/>
                <a:cs typeface="+mn-lt"/>
              </a:rPr>
              <a:t>Fondé</a:t>
            </a:r>
            <a:r>
              <a:rPr lang="en-GB" dirty="0">
                <a:ea typeface="+mn-lt"/>
                <a:cs typeface="+mn-lt"/>
              </a:rPr>
              <a:t> sur les </a:t>
            </a:r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 ne </a:t>
            </a:r>
            <a:r>
              <a:rPr lang="en-GB" dirty="0" err="1">
                <a:ea typeface="+mn-lt"/>
                <a:cs typeface="+mn-lt"/>
              </a:rPr>
              <a:t>signifie</a:t>
            </a:r>
            <a:r>
              <a:rPr lang="en-GB" dirty="0">
                <a:ea typeface="+mn-lt"/>
                <a:cs typeface="+mn-lt"/>
              </a:rPr>
              <a:t> pas </a:t>
            </a:r>
            <a:r>
              <a:rPr lang="en-GB" dirty="0" err="1">
                <a:ea typeface="+mn-lt"/>
                <a:cs typeface="+mn-lt"/>
              </a:rPr>
              <a:t>automatiquement</a:t>
            </a:r>
            <a:r>
              <a:rPr lang="en-GB" dirty="0">
                <a:ea typeface="+mn-lt"/>
                <a:cs typeface="+mn-lt"/>
              </a:rPr>
              <a:t> "</a:t>
            </a:r>
            <a:r>
              <a:rPr lang="en-GB" dirty="0" err="1">
                <a:ea typeface="+mn-lt"/>
                <a:cs typeface="+mn-lt"/>
              </a:rPr>
              <a:t>fondé</a:t>
            </a:r>
            <a:r>
              <a:rPr lang="en-GB" dirty="0">
                <a:ea typeface="+mn-lt"/>
                <a:cs typeface="+mn-lt"/>
              </a:rPr>
              <a:t> sur le </a:t>
            </a:r>
            <a:r>
              <a:rPr lang="en-GB" dirty="0" err="1">
                <a:ea typeface="+mn-lt"/>
                <a:cs typeface="+mn-lt"/>
              </a:rPr>
              <a:t>marché</a:t>
            </a:r>
            <a:r>
              <a:rPr lang="en-GB" dirty="0">
                <a:ea typeface="+mn-lt"/>
                <a:cs typeface="+mn-lt"/>
              </a:rPr>
              <a:t>"</a:t>
            </a:r>
            <a:endParaRPr lang="en-GB" noProof="0" dirty="0"/>
          </a:p>
          <a:p>
            <a:r>
              <a:rPr lang="en-GB" dirty="0">
                <a:ea typeface="+mn-lt"/>
                <a:cs typeface="+mn-lt"/>
              </a:rPr>
              <a:t>Modification des prix </a:t>
            </a:r>
            <a:r>
              <a:rPr lang="en-GB" dirty="0" err="1">
                <a:ea typeface="+mn-lt"/>
                <a:cs typeface="+mn-lt"/>
              </a:rPr>
              <a:t>relatifs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(</a:t>
            </a:r>
            <a:r>
              <a:rPr lang="en-GB" dirty="0">
                <a:ea typeface="+mn-lt"/>
                <a:cs typeface="+mn-lt"/>
              </a:rPr>
              <a:t>sans </a:t>
            </a:r>
            <a:r>
              <a:rPr lang="en-GB" dirty="0" err="1">
                <a:ea typeface="+mn-lt"/>
                <a:cs typeface="+mn-lt"/>
              </a:rPr>
              <a:t>échange</a:t>
            </a:r>
            <a:r>
              <a:rPr lang="en-GB" noProof="0" dirty="0">
                <a:ea typeface="+mn-lt"/>
                <a:cs typeface="+mn-lt"/>
              </a:rPr>
              <a:t>) </a:t>
            </a:r>
            <a:r>
              <a:rPr lang="en-GB" dirty="0">
                <a:ea typeface="+mn-lt"/>
                <a:cs typeface="+mn-lt"/>
              </a:rPr>
              <a:t>pour encourager la </a:t>
            </a:r>
            <a:r>
              <a:rPr lang="en-GB" dirty="0" err="1">
                <a:ea typeface="+mn-lt"/>
                <a:cs typeface="+mn-lt"/>
              </a:rPr>
              <a:t>gérance</a:t>
            </a:r>
            <a:endParaRPr lang="en-GB"/>
          </a:p>
          <a:p>
            <a:r>
              <a:rPr lang="en-GB" noProof="0" dirty="0">
                <a:ea typeface="+mn-lt"/>
                <a:cs typeface="+mn-lt"/>
              </a:rPr>
              <a:t>4 </a:t>
            </a:r>
            <a:r>
              <a:rPr lang="en-GB" dirty="0" err="1">
                <a:ea typeface="+mn-lt"/>
                <a:cs typeface="+mn-lt"/>
              </a:rPr>
              <a:t>catégories</a:t>
            </a:r>
            <a:r>
              <a:rPr lang="en-GB" noProof="0" dirty="0"/>
              <a:t>:</a:t>
            </a:r>
            <a:endParaRPr lang="en-GB" noProof="0">
              <a:cs typeface="Calibri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basées</a:t>
            </a:r>
            <a:r>
              <a:rPr lang="en-GB" dirty="0">
                <a:ea typeface="+mn-lt"/>
                <a:cs typeface="+mn-lt"/>
              </a:rPr>
              <a:t> sur les prix du </a:t>
            </a:r>
            <a:r>
              <a:rPr lang="en-GB" dirty="0" err="1">
                <a:ea typeface="+mn-lt"/>
                <a:cs typeface="+mn-lt"/>
              </a:rPr>
              <a:t>marché</a:t>
            </a:r>
            <a:r>
              <a:rPr lang="en-GB" dirty="0">
                <a:ea typeface="+mn-lt"/>
                <a:cs typeface="+mn-lt"/>
              </a:rPr>
              <a:t> (certification et labels)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basées</a:t>
            </a:r>
            <a:r>
              <a:rPr lang="en-GB" dirty="0">
                <a:ea typeface="+mn-lt"/>
                <a:cs typeface="+mn-lt"/>
              </a:rPr>
              <a:t> sur les </a:t>
            </a:r>
            <a:r>
              <a:rPr lang="en-GB" dirty="0" err="1">
                <a:ea typeface="+mn-lt"/>
                <a:cs typeface="+mn-lt"/>
              </a:rPr>
              <a:t>coûts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(</a:t>
            </a:r>
            <a:r>
              <a:rPr lang="en-GB" dirty="0" err="1">
                <a:ea typeface="+mn-lt"/>
                <a:cs typeface="+mn-lt"/>
              </a:rPr>
              <a:t>fiscalité</a:t>
            </a:r>
            <a:r>
              <a:rPr lang="en-GB" noProof="0" dirty="0">
                <a:ea typeface="+mn-lt"/>
                <a:cs typeface="+mn-lt"/>
              </a:rPr>
              <a:t>)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Mesures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incitatives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basées</a:t>
            </a:r>
            <a:r>
              <a:rPr lang="en-GB" dirty="0">
                <a:ea typeface="+mn-lt"/>
                <a:cs typeface="+mn-lt"/>
              </a:rPr>
              <a:t> sur des subventions </a:t>
            </a:r>
            <a:r>
              <a:rPr lang="en-GB" noProof="0" dirty="0">
                <a:ea typeface="+mn-lt"/>
                <a:cs typeface="+mn-lt"/>
              </a:rPr>
              <a:t>(</a:t>
            </a:r>
            <a:r>
              <a:rPr lang="en-GB" dirty="0" err="1">
                <a:ea typeface="+mn-lt"/>
                <a:cs typeface="+mn-lt"/>
              </a:rPr>
              <a:t>éco-régimes</a:t>
            </a:r>
            <a:r>
              <a:rPr lang="en-GB" noProof="0" dirty="0">
                <a:ea typeface="+mn-lt"/>
                <a:cs typeface="+mn-lt"/>
              </a:rPr>
              <a:t>, </a:t>
            </a:r>
            <a:r>
              <a:rPr lang="en-GB" dirty="0">
                <a:ea typeface="+mn-lt"/>
                <a:cs typeface="+mn-lt"/>
              </a:rPr>
              <a:t>PSE </a:t>
            </a:r>
            <a:r>
              <a:rPr lang="en-GB" noProof="0" dirty="0">
                <a:ea typeface="+mn-lt"/>
                <a:cs typeface="+mn-lt"/>
              </a:rPr>
              <a:t>&amp; </a:t>
            </a:r>
            <a:r>
              <a:rPr lang="en-GB" dirty="0">
                <a:ea typeface="+mn-lt"/>
                <a:cs typeface="+mn-lt"/>
              </a:rPr>
              <a:t>type PSE</a:t>
            </a:r>
            <a:r>
              <a:rPr lang="en-GB" noProof="0" dirty="0">
                <a:ea typeface="+mn-lt"/>
                <a:cs typeface="+mn-lt"/>
              </a:rPr>
              <a:t>)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basées</a:t>
            </a:r>
            <a:r>
              <a:rPr lang="en-GB" dirty="0">
                <a:ea typeface="+mn-lt"/>
                <a:cs typeface="+mn-lt"/>
              </a:rPr>
              <a:t> sur les </a:t>
            </a:r>
            <a:r>
              <a:rPr lang="en-GB" dirty="0" err="1">
                <a:ea typeface="+mn-lt"/>
                <a:cs typeface="+mn-lt"/>
              </a:rPr>
              <a:t>bénéfices</a:t>
            </a:r>
            <a:r>
              <a:rPr lang="en-GB" dirty="0">
                <a:ea typeface="+mn-lt"/>
                <a:cs typeface="+mn-lt"/>
              </a:rPr>
              <a:t> de la vente de "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"</a:t>
            </a:r>
            <a:endParaRPr lang="en-GB" noProof="0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Certains </a:t>
            </a:r>
            <a:r>
              <a:rPr lang="en-GB" dirty="0" err="1">
                <a:ea typeface="+mn-lt"/>
                <a:cs typeface="+mn-lt"/>
              </a:rPr>
              <a:t>d'entre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(</a:t>
            </a:r>
            <a:r>
              <a:rPr lang="en-GB" dirty="0">
                <a:ea typeface="+mn-lt"/>
                <a:cs typeface="+mn-lt"/>
              </a:rPr>
              <a:t>les plus </a:t>
            </a:r>
            <a:r>
              <a:rPr lang="en-GB" dirty="0" err="1">
                <a:ea typeface="+mn-lt"/>
                <a:cs typeface="+mn-lt"/>
              </a:rPr>
              <a:t>prometteurs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?) </a:t>
            </a:r>
            <a:r>
              <a:rPr lang="en-GB" dirty="0" err="1">
                <a:ea typeface="+mn-lt"/>
                <a:cs typeface="+mn-lt"/>
              </a:rPr>
              <a:t>doivent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financés</a:t>
            </a:r>
            <a:r>
              <a:rPr lang="en-GB" dirty="0">
                <a:ea typeface="+mn-lt"/>
                <a:cs typeface="+mn-lt"/>
              </a:rPr>
              <a:t> par </a:t>
            </a:r>
            <a:r>
              <a:rPr lang="en-GB" dirty="0" err="1">
                <a:ea typeface="+mn-lt"/>
                <a:cs typeface="+mn-lt"/>
              </a:rPr>
              <a:t>quelqu'un</a:t>
            </a:r>
            <a:endParaRPr lang="en-GB" noProof="0" dirty="0" err="1">
              <a:cs typeface="Calibri"/>
            </a:endParaRPr>
          </a:p>
          <a:p>
            <a:pPr marL="0" indent="0">
              <a:buNone/>
            </a:pPr>
            <a:endParaRPr lang="en-GB" noProof="0" dirty="0"/>
          </a:p>
          <a:p>
            <a:endParaRPr lang="en-GB" noProof="0" dirty="0"/>
          </a:p>
        </p:txBody>
      </p:sp>
      <p:pic>
        <p:nvPicPr>
          <p:cNvPr id="4" name="Picture 6" descr="Résultat de recherche d'images pour &quot;économie écologiqu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180" y="1787779"/>
            <a:ext cx="4816475" cy="320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28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2195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 Black"/>
                <a:ea typeface="+mj-lt"/>
                <a:cs typeface="+mj-lt"/>
              </a:rPr>
              <a:t>Certifications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indépendantes</a:t>
            </a:r>
            <a:r>
              <a:rPr lang="en-GB" sz="2800" dirty="0">
                <a:latin typeface="Arial Black"/>
                <a:ea typeface="+mj-lt"/>
                <a:cs typeface="+mj-lt"/>
              </a:rPr>
              <a:t> et tierces parties</a:t>
            </a:r>
            <a:endParaRPr lang="it-IT" dirty="0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7" y="1417320"/>
            <a:ext cx="8029065" cy="518464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GB" dirty="0" err="1">
                <a:ea typeface="+mn-lt"/>
                <a:cs typeface="+mn-lt"/>
              </a:rPr>
              <a:t>Avantages</a:t>
            </a:r>
            <a:r>
              <a:rPr lang="en-GB" dirty="0"/>
              <a:t>:  </a:t>
            </a:r>
          </a:p>
          <a:p>
            <a:pPr lvl="1"/>
            <a:r>
              <a:rPr lang="en-GB" err="1">
                <a:ea typeface="+mn-lt"/>
                <a:cs typeface="+mn-lt"/>
              </a:rPr>
              <a:t>Approche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holistique</a:t>
            </a:r>
            <a:r>
              <a:rPr lang="en-GB">
                <a:ea typeface="+mn-lt"/>
                <a:cs typeface="+mn-lt"/>
              </a:rPr>
              <a:t>/</a:t>
            </a:r>
            <a:r>
              <a:rPr lang="en-GB" err="1">
                <a:ea typeface="+mn-lt"/>
                <a:cs typeface="+mn-lt"/>
              </a:rPr>
              <a:t>intégrative</a:t>
            </a:r>
            <a:r>
              <a:rPr lang="en-GB">
                <a:ea typeface="+mn-lt"/>
                <a:cs typeface="+mn-lt"/>
              </a:rPr>
              <a:t> de </a:t>
            </a:r>
            <a:r>
              <a:rPr lang="en-GB" err="1">
                <a:ea typeface="+mn-lt"/>
                <a:cs typeface="+mn-lt"/>
              </a:rPr>
              <a:t>l'exploitation</a:t>
            </a:r>
            <a:r>
              <a:rPr lang="en-GB">
                <a:ea typeface="+mn-lt"/>
                <a:cs typeface="+mn-lt"/>
              </a:rPr>
              <a:t> (y </a:t>
            </a:r>
            <a:r>
              <a:rPr lang="en-GB" err="1">
                <a:ea typeface="+mn-lt"/>
                <a:cs typeface="+mn-lt"/>
              </a:rPr>
              <a:t>compris</a:t>
            </a:r>
            <a:r>
              <a:rPr lang="en-GB">
                <a:ea typeface="+mn-lt"/>
                <a:cs typeface="+mn-lt"/>
              </a:rPr>
              <a:t> les dimensions </a:t>
            </a:r>
            <a:r>
              <a:rPr lang="en-GB" err="1">
                <a:ea typeface="+mn-lt"/>
                <a:cs typeface="+mn-lt"/>
              </a:rPr>
              <a:t>sociales</a:t>
            </a:r>
            <a:r>
              <a:rPr lang="en-GB">
                <a:ea typeface="+mn-lt"/>
                <a:cs typeface="+mn-lt"/>
              </a:rPr>
              <a:t>)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Systèmes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traçabilité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associés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lvl="1"/>
            <a:r>
              <a:rPr lang="en-GB">
                <a:ea typeface="+mn-lt"/>
                <a:cs typeface="+mn-lt"/>
              </a:rPr>
              <a:t>Non </a:t>
            </a:r>
            <a:r>
              <a:rPr lang="en-GB" err="1">
                <a:ea typeface="+mn-lt"/>
                <a:cs typeface="+mn-lt"/>
              </a:rPr>
              <a:t>seulement</a:t>
            </a:r>
            <a:r>
              <a:rPr lang="en-GB">
                <a:ea typeface="+mn-lt"/>
                <a:cs typeface="+mn-lt"/>
              </a:rPr>
              <a:t> les </a:t>
            </a:r>
            <a:r>
              <a:rPr lang="en-GB" err="1">
                <a:ea typeface="+mn-lt"/>
                <a:cs typeface="+mn-lt"/>
              </a:rPr>
              <a:t>producteurs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individuels</a:t>
            </a:r>
            <a:r>
              <a:rPr lang="en-GB">
                <a:ea typeface="+mn-lt"/>
                <a:cs typeface="+mn-lt"/>
              </a:rPr>
              <a:t>, </a:t>
            </a:r>
            <a:r>
              <a:rPr lang="en-GB" err="1">
                <a:ea typeface="+mn-lt"/>
                <a:cs typeface="+mn-lt"/>
              </a:rPr>
              <a:t>mais</a:t>
            </a:r>
            <a:r>
              <a:rPr lang="en-GB">
                <a:ea typeface="+mn-lt"/>
                <a:cs typeface="+mn-lt"/>
              </a:rPr>
              <a:t> la certification de </a:t>
            </a:r>
            <a:r>
              <a:rPr lang="en-GB" err="1">
                <a:ea typeface="+mn-lt"/>
                <a:cs typeface="+mn-lt"/>
              </a:rPr>
              <a:t>groupe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est</a:t>
            </a:r>
            <a:r>
              <a:rPr lang="en-GB">
                <a:ea typeface="+mn-lt"/>
                <a:cs typeface="+mn-lt"/>
              </a:rPr>
              <a:t> possible. </a:t>
            </a:r>
            <a:r>
              <a:rPr lang="en-GB" err="1">
                <a:ea typeface="+mn-lt"/>
                <a:cs typeface="+mn-lt"/>
              </a:rPr>
              <a:t>Potentiellement</a:t>
            </a:r>
            <a:r>
              <a:rPr lang="en-GB">
                <a:ea typeface="+mn-lt"/>
                <a:cs typeface="+mn-lt"/>
              </a:rPr>
              <a:t>, certification </a:t>
            </a:r>
            <a:r>
              <a:rPr lang="en-GB" err="1">
                <a:ea typeface="+mn-lt"/>
                <a:cs typeface="+mn-lt"/>
              </a:rPr>
              <a:t>territoriale</a:t>
            </a:r>
            <a:r>
              <a:rPr lang="en-GB">
                <a:ea typeface="+mn-lt"/>
                <a:cs typeface="+mn-lt"/>
              </a:rPr>
              <a:t> (</a:t>
            </a:r>
            <a:r>
              <a:rPr lang="en-GB" err="1">
                <a:ea typeface="+mn-lt"/>
                <a:cs typeface="+mn-lt"/>
              </a:rPr>
              <a:t>juridictions</a:t>
            </a:r>
            <a:r>
              <a:rPr lang="en-GB">
                <a:ea typeface="+mn-lt"/>
                <a:cs typeface="+mn-lt"/>
              </a:rPr>
              <a:t>)</a:t>
            </a:r>
          </a:p>
          <a:p>
            <a:r>
              <a:rPr lang="en-GB" dirty="0" err="1">
                <a:ea typeface="+mn-lt"/>
                <a:cs typeface="+mn-lt"/>
              </a:rPr>
              <a:t>Désavantages</a:t>
            </a:r>
            <a:r>
              <a:rPr lang="en-GB" dirty="0"/>
              <a:t>: </a:t>
            </a:r>
            <a:endParaRPr lang="en-GB" dirty="0">
              <a:cs typeface="Calibri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Abordabilité</a:t>
            </a:r>
            <a:r>
              <a:rPr lang="en-GB" dirty="0">
                <a:ea typeface="+mn-lt"/>
                <a:cs typeface="+mn-lt"/>
              </a:rPr>
              <a:t> pour les petits </a:t>
            </a:r>
            <a:r>
              <a:rPr lang="en-GB" dirty="0" err="1">
                <a:ea typeface="+mn-lt"/>
                <a:cs typeface="+mn-lt"/>
              </a:rPr>
              <a:t>producteurs</a:t>
            </a:r>
          </a:p>
          <a:p>
            <a:pPr lvl="1"/>
            <a:r>
              <a:rPr lang="en-GB" dirty="0">
                <a:ea typeface="+mn-lt"/>
                <a:cs typeface="+mn-lt"/>
              </a:rPr>
              <a:t>La "capture" des </a:t>
            </a:r>
            <a:r>
              <a:rPr lang="en-GB" dirty="0" err="1">
                <a:ea typeface="+mn-lt"/>
                <a:cs typeface="+mn-lt"/>
              </a:rPr>
              <a:t>auditeurs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sélection</a:t>
            </a:r>
            <a:r>
              <a:rPr lang="en-GB" dirty="0">
                <a:ea typeface="+mn-lt"/>
                <a:cs typeface="+mn-lt"/>
              </a:rPr>
              <a:t> adverse)</a:t>
            </a:r>
          </a:p>
          <a:p>
            <a:pPr lvl="1"/>
            <a:r>
              <a:rPr lang="en-GB">
                <a:ea typeface="+mn-lt"/>
                <a:cs typeface="+mn-lt"/>
              </a:rPr>
              <a:t>La volonté des consommateurs de payer (surtout dans les pays en développement)</a:t>
            </a:r>
          </a:p>
          <a:p>
            <a:r>
              <a:rPr lang="en-GB">
                <a:ea typeface="+mn-lt"/>
                <a:cs typeface="+mn-lt"/>
              </a:rPr>
              <a:t>Pour compenser une prime de prix insuffisante, les politiques publiques peuvent fournir des subventions ou moduler les taxes (par exemple, le riz biologique au Cambodge).</a:t>
            </a:r>
          </a:p>
          <a:p>
            <a:r>
              <a:rPr lang="en-GB">
                <a:ea typeface="+mn-lt"/>
                <a:cs typeface="+mn-lt"/>
              </a:rPr>
              <a:t>En foresterie, les certifications privées sont de plus en plus utilisées dans les politiques publiques</a:t>
            </a:r>
          </a:p>
          <a:p>
            <a:pPr lvl="1"/>
            <a:r>
              <a:rPr lang="en-GB">
                <a:ea typeface="+mn-lt"/>
                <a:cs typeface="+mn-lt"/>
              </a:rPr>
              <a:t>Au Brésil et au Pérou, des abattements fiscaux pour le bois certifié FSC</a:t>
            </a:r>
          </a:p>
          <a:p>
            <a:pPr lvl="1"/>
            <a:r>
              <a:rPr lang="en-GB">
                <a:ea typeface="+mn-lt"/>
                <a:cs typeface="+mn-lt"/>
              </a:rPr>
              <a:t>Au Gabon, trois niveaux de taxe de superficie différents pour les concessions FSC ou PAFC/PEFC</a:t>
            </a:r>
          </a:p>
          <a:p>
            <a:r>
              <a:rPr lang="en-GB">
                <a:ea typeface="+mn-lt"/>
                <a:cs typeface="+mn-lt"/>
              </a:rPr>
              <a:t>Grâce à l'accréditation et aux avantages fiscaux, les gouvernements peuvent "gouverner" les certifications privées</a:t>
            </a:r>
          </a:p>
        </p:txBody>
      </p:sp>
      <p:pic>
        <p:nvPicPr>
          <p:cNvPr id="4" name="Picture 10" descr="upload.wikimedia.org/wikipedia/en/thumb/d/d3/Fo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9264927" y="1633777"/>
            <a:ext cx="692076" cy="82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La certification PEFC - La gestion des forêts en Auvergne Rhône-Alpe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8" t="10744" r="28916" b="11781"/>
          <a:stretch/>
        </p:blipFill>
        <p:spPr bwMode="auto">
          <a:xfrm>
            <a:off x="10720143" y="1773333"/>
            <a:ext cx="811026" cy="96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RSPO - Rountable on Sustainable Palm Oil - Certificat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067" y="2678995"/>
            <a:ext cx="1098681" cy="109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Rainforest Alliance sustainable agriculture certification | Ecoce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1924" y="3168520"/>
            <a:ext cx="1022001" cy="1023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0" descr="Fairtrade Labelling Organizations — Wikipédia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97"/>
          <a:stretch/>
        </p:blipFill>
        <p:spPr bwMode="auto">
          <a:xfrm>
            <a:off x="9439958" y="4192499"/>
            <a:ext cx="783034" cy="92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13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6392" cy="777875"/>
          </a:xfrm>
        </p:spPr>
        <p:txBody>
          <a:bodyPr>
            <a:noAutofit/>
          </a:bodyPr>
          <a:lstStyle/>
          <a:p>
            <a:r>
              <a:rPr lang="en-GB" sz="2800">
                <a:latin typeface="Arial Black"/>
                <a:ea typeface="+mj-lt"/>
                <a:cs typeface="+mj-lt"/>
              </a:rPr>
              <a:t>Taxation et feebates (bonus-malus) sur les externalités</a:t>
            </a:r>
            <a:endParaRPr lang="it-IT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04950"/>
            <a:ext cx="10515600" cy="4672013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dirty="0">
                <a:ea typeface="+mn-lt"/>
                <a:cs typeface="+mn-lt"/>
              </a:rPr>
              <a:t>Les taxes sur les intrants (azote) ne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pas </a:t>
            </a:r>
            <a:r>
              <a:rPr lang="en-GB" dirty="0" err="1">
                <a:ea typeface="+mn-lt"/>
                <a:cs typeface="+mn-lt"/>
              </a:rPr>
              <a:t>pertinentes</a:t>
            </a:r>
            <a:r>
              <a:rPr lang="en-GB" dirty="0">
                <a:ea typeface="+mn-lt"/>
                <a:cs typeface="+mn-lt"/>
              </a:rPr>
              <a:t> dans de </a:t>
            </a:r>
            <a:r>
              <a:rPr lang="en-GB" dirty="0" err="1">
                <a:ea typeface="+mn-lt"/>
                <a:cs typeface="+mn-lt"/>
              </a:rPr>
              <a:t>nombreux</a:t>
            </a:r>
            <a:r>
              <a:rPr lang="en-GB" dirty="0">
                <a:ea typeface="+mn-lt"/>
                <a:cs typeface="+mn-lt"/>
              </a:rPr>
              <a:t> pays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développement</a:t>
            </a:r>
            <a:r>
              <a:rPr lang="en-GB" dirty="0">
                <a:ea typeface="+mn-lt"/>
                <a:cs typeface="+mn-lt"/>
              </a:rPr>
              <a:t>. </a:t>
            </a:r>
            <a:endParaRPr lang="en-GB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La </a:t>
            </a:r>
            <a:r>
              <a:rPr lang="en-GB" dirty="0" err="1">
                <a:ea typeface="+mn-lt"/>
                <a:cs typeface="+mn-lt"/>
              </a:rPr>
              <a:t>taxe</a:t>
            </a:r>
            <a:r>
              <a:rPr lang="en-GB" dirty="0">
                <a:ea typeface="+mn-lt"/>
                <a:cs typeface="+mn-lt"/>
              </a:rPr>
              <a:t> sur la </a:t>
            </a:r>
            <a:r>
              <a:rPr lang="en-GB" dirty="0" err="1">
                <a:ea typeface="+mn-lt"/>
                <a:cs typeface="+mn-lt"/>
              </a:rPr>
              <a:t>superficie</a:t>
            </a:r>
            <a:r>
              <a:rPr lang="en-GB" dirty="0">
                <a:ea typeface="+mn-lt"/>
                <a:cs typeface="+mn-lt"/>
              </a:rPr>
              <a:t> des exploitations </a:t>
            </a:r>
            <a:r>
              <a:rPr lang="en-GB" dirty="0" err="1">
                <a:ea typeface="+mn-lt"/>
                <a:cs typeface="+mn-lt"/>
              </a:rPr>
              <a:t>agricoles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peut</a:t>
            </a:r>
            <a:r>
              <a:rPr lang="en-GB" dirty="0">
                <a:ea typeface="+mn-lt"/>
                <a:cs typeface="+mn-lt"/>
              </a:rPr>
              <a:t> encourager </a:t>
            </a:r>
            <a:r>
              <a:rPr lang="en-GB" dirty="0" err="1">
                <a:ea typeface="+mn-lt"/>
                <a:cs typeface="+mn-lt"/>
              </a:rPr>
              <a:t>l'intensification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pas </a:t>
            </a:r>
            <a:r>
              <a:rPr lang="en-GB" dirty="0" err="1">
                <a:ea typeface="+mn-lt"/>
                <a:cs typeface="+mn-lt"/>
              </a:rPr>
              <a:t>automatiquement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l'intensification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écologique</a:t>
            </a:r>
          </a:p>
          <a:p>
            <a:r>
              <a:rPr lang="en-GB" dirty="0">
                <a:ea typeface="+mn-lt"/>
                <a:cs typeface="+mn-lt"/>
              </a:rPr>
              <a:t>Feebates : un instrument de </a:t>
            </a:r>
            <a:r>
              <a:rPr lang="en-GB" dirty="0" err="1">
                <a:ea typeface="+mn-lt"/>
                <a:cs typeface="+mn-lt"/>
              </a:rPr>
              <a:t>fiscalité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écologique</a:t>
            </a:r>
            <a:r>
              <a:rPr lang="en-GB" dirty="0">
                <a:ea typeface="+mn-lt"/>
                <a:cs typeface="+mn-lt"/>
              </a:rPr>
              <a:t> qui combine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augmentation des taxes sur les </a:t>
            </a:r>
            <a:r>
              <a:rPr lang="en-GB" dirty="0" err="1">
                <a:ea typeface="+mn-lt"/>
                <a:cs typeface="+mn-lt"/>
              </a:rPr>
              <a:t>produits</a:t>
            </a:r>
            <a:r>
              <a:rPr lang="en-GB" dirty="0">
                <a:ea typeface="+mn-lt"/>
                <a:cs typeface="+mn-lt"/>
              </a:rPr>
              <a:t> non durables avec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diminution des taxes sur les </a:t>
            </a:r>
            <a:r>
              <a:rPr lang="en-GB" dirty="0" err="1">
                <a:ea typeface="+mn-lt"/>
                <a:cs typeface="+mn-lt"/>
              </a:rPr>
              <a:t>produits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jugés</a:t>
            </a:r>
            <a:r>
              <a:rPr lang="en-GB" dirty="0">
                <a:ea typeface="+mn-lt"/>
                <a:cs typeface="+mn-lt"/>
              </a:rPr>
              <a:t> durables.</a:t>
            </a:r>
          </a:p>
          <a:p>
            <a:pPr marL="914400" lvl="2" indent="0">
              <a:buNone/>
            </a:pPr>
            <a:r>
              <a:rPr lang="en-GB" sz="2100" i="1" dirty="0" err="1">
                <a:ea typeface="+mn-lt"/>
                <a:cs typeface="+mn-lt"/>
              </a:rPr>
              <a:t>L'objectif</a:t>
            </a:r>
            <a:r>
              <a:rPr lang="en-GB" sz="2100" i="1" dirty="0">
                <a:ea typeface="+mn-lt"/>
                <a:cs typeface="+mn-lt"/>
              </a:rPr>
              <a:t> </a:t>
            </a:r>
            <a:r>
              <a:rPr lang="en-GB" sz="2100" i="1" dirty="0" err="1">
                <a:ea typeface="+mn-lt"/>
                <a:cs typeface="+mn-lt"/>
              </a:rPr>
              <a:t>est</a:t>
            </a:r>
            <a:r>
              <a:rPr lang="en-GB" sz="2100" i="1" dirty="0">
                <a:ea typeface="+mn-lt"/>
                <a:cs typeface="+mn-lt"/>
              </a:rPr>
              <a:t> de </a:t>
            </a:r>
            <a:r>
              <a:rPr lang="en-GB" sz="2100" i="1" dirty="0" err="1">
                <a:ea typeface="+mn-lt"/>
                <a:cs typeface="+mn-lt"/>
              </a:rPr>
              <a:t>parvenir</a:t>
            </a:r>
            <a:r>
              <a:rPr lang="en-GB" sz="2100" i="1" dirty="0">
                <a:ea typeface="+mn-lt"/>
                <a:cs typeface="+mn-lt"/>
              </a:rPr>
              <a:t> à la </a:t>
            </a:r>
            <a:r>
              <a:rPr lang="en-GB" sz="2100" i="1" dirty="0" err="1">
                <a:ea typeface="+mn-lt"/>
                <a:cs typeface="+mn-lt"/>
              </a:rPr>
              <a:t>neutralité</a:t>
            </a:r>
            <a:r>
              <a:rPr lang="en-GB" sz="2100" i="1" dirty="0">
                <a:ea typeface="+mn-lt"/>
                <a:cs typeface="+mn-lt"/>
              </a:rPr>
              <a:t> </a:t>
            </a:r>
            <a:r>
              <a:rPr lang="en-GB" sz="2100" i="1" dirty="0" err="1">
                <a:ea typeface="+mn-lt"/>
                <a:cs typeface="+mn-lt"/>
              </a:rPr>
              <a:t>budgétaire</a:t>
            </a:r>
            <a:r>
              <a:rPr lang="en-GB" sz="2100" i="1" dirty="0">
                <a:ea typeface="+mn-lt"/>
                <a:cs typeface="+mn-lt"/>
              </a:rPr>
              <a:t> </a:t>
            </a:r>
            <a:r>
              <a:rPr lang="en-GB" sz="2100" i="1" dirty="0" err="1">
                <a:ea typeface="+mn-lt"/>
                <a:cs typeface="+mn-lt"/>
              </a:rPr>
              <a:t>en</a:t>
            </a:r>
            <a:r>
              <a:rPr lang="en-GB" sz="2100" i="1" dirty="0">
                <a:ea typeface="+mn-lt"/>
                <a:cs typeface="+mn-lt"/>
              </a:rPr>
              <a:t> </a:t>
            </a:r>
            <a:r>
              <a:rPr lang="en-GB" sz="2100" i="1" dirty="0" err="1">
                <a:ea typeface="+mn-lt"/>
                <a:cs typeface="+mn-lt"/>
              </a:rPr>
              <a:t>équilibrant</a:t>
            </a:r>
            <a:r>
              <a:rPr lang="en-GB" sz="2100" i="1" dirty="0">
                <a:ea typeface="+mn-lt"/>
                <a:cs typeface="+mn-lt"/>
              </a:rPr>
              <a:t> (sur </a:t>
            </a:r>
            <a:r>
              <a:rPr lang="en-GB" sz="2100" i="1" dirty="0" err="1">
                <a:ea typeface="+mn-lt"/>
                <a:cs typeface="+mn-lt"/>
              </a:rPr>
              <a:t>une</a:t>
            </a:r>
            <a:r>
              <a:rPr lang="en-GB" sz="2100" i="1" dirty="0">
                <a:ea typeface="+mn-lt"/>
                <a:cs typeface="+mn-lt"/>
              </a:rPr>
              <a:t> base </a:t>
            </a:r>
            <a:r>
              <a:rPr lang="en-GB" sz="2100" i="1" dirty="0" err="1">
                <a:ea typeface="+mn-lt"/>
                <a:cs typeface="+mn-lt"/>
              </a:rPr>
              <a:t>annuelle</a:t>
            </a:r>
            <a:r>
              <a:rPr lang="en-GB" sz="2100" i="1" dirty="0">
                <a:ea typeface="+mn-lt"/>
                <a:cs typeface="+mn-lt"/>
              </a:rPr>
              <a:t>) les augmentations et les diminutions </a:t>
            </a:r>
            <a:r>
              <a:rPr lang="en-GB" sz="2100" i="1" dirty="0" err="1">
                <a:ea typeface="+mn-lt"/>
                <a:cs typeface="+mn-lt"/>
              </a:rPr>
              <a:t>d'impôts</a:t>
            </a:r>
            <a:r>
              <a:rPr lang="en-GB" sz="2100" i="1" dirty="0">
                <a:ea typeface="+mn-lt"/>
                <a:cs typeface="+mn-lt"/>
              </a:rPr>
              <a:t>.</a:t>
            </a:r>
            <a:endParaRPr lang="en-GB" i="1" dirty="0"/>
          </a:p>
          <a:p>
            <a:r>
              <a:rPr lang="en-GB" dirty="0">
                <a:ea typeface="+mn-lt"/>
                <a:cs typeface="+mn-lt"/>
              </a:rPr>
              <a:t>Les prix </a:t>
            </a:r>
            <a:r>
              <a:rPr lang="en-GB" dirty="0" err="1">
                <a:ea typeface="+mn-lt"/>
                <a:cs typeface="+mn-lt"/>
              </a:rPr>
              <a:t>doivent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associés</a:t>
            </a:r>
            <a:r>
              <a:rPr lang="en-GB" dirty="0">
                <a:ea typeface="+mn-lt"/>
                <a:cs typeface="+mn-lt"/>
              </a:rPr>
              <a:t> aux certifications, </a:t>
            </a:r>
            <a:r>
              <a:rPr lang="en-GB" dirty="0" err="1">
                <a:ea typeface="+mn-lt"/>
                <a:cs typeface="+mn-lt"/>
              </a:rPr>
              <a:t>qu'elles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soient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privées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publiques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traçabilité</a:t>
            </a:r>
            <a:r>
              <a:rPr lang="en-GB" dirty="0">
                <a:ea typeface="+mn-lt"/>
                <a:cs typeface="+mn-lt"/>
              </a:rPr>
              <a:t>, adaptation aux </a:t>
            </a:r>
            <a:r>
              <a:rPr lang="en-GB" dirty="0" err="1">
                <a:ea typeface="+mn-lt"/>
                <a:cs typeface="+mn-lt"/>
              </a:rPr>
              <a:t>contextes</a:t>
            </a:r>
            <a:r>
              <a:rPr lang="en-GB" dirty="0">
                <a:ea typeface="+mn-lt"/>
                <a:cs typeface="+mn-lt"/>
              </a:rPr>
              <a:t>)</a:t>
            </a:r>
          </a:p>
          <a:p>
            <a:pPr lvl="1"/>
            <a:r>
              <a:rPr lang="en-GB" dirty="0" err="1"/>
              <a:t>Biologique</a:t>
            </a:r>
            <a:r>
              <a:rPr lang="en-GB" dirty="0"/>
              <a:t>, </a:t>
            </a:r>
            <a:r>
              <a:rPr lang="en-GB" dirty="0" err="1"/>
              <a:t>zéro</a:t>
            </a:r>
            <a:r>
              <a:rPr lang="en-GB" dirty="0"/>
              <a:t> pesticide</a:t>
            </a:r>
            <a:endParaRPr lang="en-GB" dirty="0">
              <a:cs typeface="Calibri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Agroforesterie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Déforestation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zéro</a:t>
            </a:r>
          </a:p>
          <a:p>
            <a:r>
              <a:rPr lang="en-GB" dirty="0">
                <a:ea typeface="+mn-lt"/>
                <a:cs typeface="+mn-lt"/>
              </a:rPr>
              <a:t>Les taxes à </a:t>
            </a:r>
            <a:r>
              <a:rPr lang="en-GB" dirty="0" err="1">
                <a:ea typeface="+mn-lt"/>
                <a:cs typeface="+mn-lt"/>
              </a:rPr>
              <a:t>l'exportation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un bon levier pour la mise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œuvre</a:t>
            </a:r>
            <a:r>
              <a:rPr lang="en-GB" dirty="0">
                <a:ea typeface="+mn-lt"/>
                <a:cs typeface="+mn-lt"/>
              </a:rPr>
              <a:t> de la taxation avec remise (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pas pour </a:t>
            </a:r>
            <a:r>
              <a:rPr lang="en-GB" dirty="0" err="1">
                <a:ea typeface="+mn-lt"/>
                <a:cs typeface="+mn-lt"/>
              </a:rPr>
              <a:t>tous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produits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concernés</a:t>
            </a:r>
            <a:r>
              <a:rPr lang="en-GB" dirty="0">
                <a:ea typeface="+mn-lt"/>
                <a:cs typeface="+mn-lt"/>
              </a:rPr>
              <a:t>)</a:t>
            </a:r>
          </a:p>
          <a:p>
            <a:r>
              <a:rPr lang="en-GB" dirty="0" err="1">
                <a:ea typeface="+mn-lt"/>
                <a:cs typeface="+mn-lt"/>
              </a:rPr>
              <a:t>Toutefois</a:t>
            </a:r>
            <a:r>
              <a:rPr lang="en-GB" dirty="0">
                <a:ea typeface="+mn-lt"/>
                <a:cs typeface="+mn-lt"/>
              </a:rPr>
              <a:t>, il faut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adaptation </a:t>
            </a:r>
            <a:r>
              <a:rPr lang="en-GB" dirty="0" err="1">
                <a:ea typeface="+mn-lt"/>
                <a:cs typeface="+mn-lt"/>
              </a:rPr>
              <a:t>dynamique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taux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d'imposition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taux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bonifiés</a:t>
            </a:r>
            <a:r>
              <a:rPr lang="en-GB" dirty="0">
                <a:ea typeface="+mn-lt"/>
                <a:cs typeface="+mn-lt"/>
              </a:rPr>
              <a:t>) dans le temps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66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4918" y="188666"/>
            <a:ext cx="11483721" cy="488890"/>
          </a:xfrm>
        </p:spPr>
        <p:txBody>
          <a:bodyPr>
            <a:no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Tarifs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dynamiques</a:t>
            </a:r>
            <a:r>
              <a:rPr lang="en-GB" sz="2800" dirty="0">
                <a:latin typeface="Arial Black"/>
                <a:ea typeface="+mj-lt"/>
                <a:cs typeface="+mj-lt"/>
              </a:rPr>
              <a:t>: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exemple</a:t>
            </a:r>
            <a:r>
              <a:rPr lang="en-GB" sz="2800" dirty="0">
                <a:latin typeface="Arial Black"/>
                <a:ea typeface="+mj-lt"/>
                <a:cs typeface="+mj-lt"/>
              </a:rPr>
              <a:t> du cacao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certifié</a:t>
            </a:r>
            <a:r>
              <a:rPr lang="en-GB" sz="2800" dirty="0">
                <a:latin typeface="Arial Black"/>
                <a:ea typeface="+mj-lt"/>
                <a:cs typeface="+mj-lt"/>
              </a:rPr>
              <a:t> (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théorique</a:t>
            </a:r>
            <a:r>
              <a:rPr lang="en-GB" sz="2800" dirty="0">
                <a:latin typeface="Arial Black"/>
                <a:ea typeface="+mj-lt"/>
                <a:cs typeface="+mj-lt"/>
              </a:rPr>
              <a:t>)</a:t>
            </a:r>
            <a:endParaRPr lang="it-IT" dirty="0">
              <a:latin typeface="Arial Black"/>
              <a:ea typeface="+mj-lt"/>
              <a:cs typeface="+mj-lt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558787"/>
              </p:ext>
            </p:extLst>
          </p:nvPr>
        </p:nvGraphicFramePr>
        <p:xfrm>
          <a:off x="284607" y="771475"/>
          <a:ext cx="6974456" cy="541585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79614">
                  <a:extLst>
                    <a:ext uri="{9D8B030D-6E8A-4147-A177-3AD203B41FA5}">
                      <a16:colId xmlns:a16="http://schemas.microsoft.com/office/drawing/2014/main" val="2504157127"/>
                    </a:ext>
                  </a:extLst>
                </a:gridCol>
                <a:gridCol w="804075">
                  <a:extLst>
                    <a:ext uri="{9D8B030D-6E8A-4147-A177-3AD203B41FA5}">
                      <a16:colId xmlns:a16="http://schemas.microsoft.com/office/drawing/2014/main" val="3581590341"/>
                    </a:ext>
                  </a:extLst>
                </a:gridCol>
                <a:gridCol w="626905">
                  <a:extLst>
                    <a:ext uri="{9D8B030D-6E8A-4147-A177-3AD203B41FA5}">
                      <a16:colId xmlns:a16="http://schemas.microsoft.com/office/drawing/2014/main" val="1988498450"/>
                    </a:ext>
                  </a:extLst>
                </a:gridCol>
                <a:gridCol w="1459722">
                  <a:extLst>
                    <a:ext uri="{9D8B030D-6E8A-4147-A177-3AD203B41FA5}">
                      <a16:colId xmlns:a16="http://schemas.microsoft.com/office/drawing/2014/main" val="844430090"/>
                    </a:ext>
                  </a:extLst>
                </a:gridCol>
                <a:gridCol w="1246462">
                  <a:extLst>
                    <a:ext uri="{9D8B030D-6E8A-4147-A177-3AD203B41FA5}">
                      <a16:colId xmlns:a16="http://schemas.microsoft.com/office/drawing/2014/main" val="756379351"/>
                    </a:ext>
                  </a:extLst>
                </a:gridCol>
                <a:gridCol w="1557678">
                  <a:extLst>
                    <a:ext uri="{9D8B030D-6E8A-4147-A177-3AD203B41FA5}">
                      <a16:colId xmlns:a16="http://schemas.microsoft.com/office/drawing/2014/main" val="2197105483"/>
                    </a:ext>
                  </a:extLst>
                </a:gridCol>
              </a:tblGrid>
              <a:tr h="1219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Tons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100" b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  <a:r>
                        <a:rPr lang="fr-FR" sz="11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Export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tax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Malus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Bonus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</a:rPr>
                        <a:t>Difference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</a:rPr>
                        <a:t>between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bonus and malus</a:t>
                      </a:r>
                    </a:p>
                    <a:p>
                      <a:pPr algn="ctr">
                        <a:lnSpc>
                          <a:spcPct val="115000"/>
                        </a:lnSpc>
                        <a:tabLst>
                          <a:tab pos="2066925" algn="l"/>
                        </a:tabLs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 and total revenues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74442998"/>
                  </a:ext>
                </a:extLst>
              </a:tr>
              <a:tr h="3802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 0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1 500 000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14,6%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57037997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Rate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15,6 %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3 %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49868505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500 000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effectLst/>
                        </a:rPr>
                        <a:t>Receipts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240 645 600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97 183 800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6606979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1 000 000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49138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T+2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16,6 %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4 %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4790053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750 000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192 053 700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145 775 700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5557499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750 000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326776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T+3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17,6 %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8603586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900 000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162 898 560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174 930 840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8579195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600 000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041167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18,6 %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13,6 %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7114043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1 200 000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86 077 080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251 752 320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41421942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300 000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85136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19,6 %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14,24 %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5,4 %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6946151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1 400 000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30 234 960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307 594 440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16590775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277118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T+6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20,60 %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14,6 %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6 %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27413668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1 500 000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337 829 400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52701958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980147"/>
                  </a:ext>
                </a:extLst>
              </a:tr>
            </a:tbl>
          </a:graphicData>
        </a:graphic>
      </p:graphicFrame>
      <p:sp>
        <p:nvSpPr>
          <p:cNvPr id="5" name="Bouée 4"/>
          <p:cNvSpPr/>
          <p:nvPr/>
        </p:nvSpPr>
        <p:spPr>
          <a:xfrm>
            <a:off x="3828132" y="1952544"/>
            <a:ext cx="1017917" cy="508959"/>
          </a:xfrm>
          <a:prstGeom prst="donut">
            <a:avLst/>
          </a:prstGeom>
          <a:solidFill>
            <a:schemeClr val="accent2">
              <a:alpha val="4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Bouée 5"/>
          <p:cNvSpPr/>
          <p:nvPr/>
        </p:nvSpPr>
        <p:spPr>
          <a:xfrm>
            <a:off x="4458921" y="5651775"/>
            <a:ext cx="1230668" cy="514772"/>
          </a:xfrm>
          <a:prstGeom prst="donut">
            <a:avLst/>
          </a:prstGeom>
          <a:solidFill>
            <a:schemeClr val="accent2">
              <a:alpha val="4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794868" y="794870"/>
            <a:ext cx="425856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 err="1">
                <a:ea typeface="+mn-lt"/>
                <a:cs typeface="+mn-lt"/>
              </a:rPr>
              <a:t>Rôle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potentiel</a:t>
            </a:r>
            <a:r>
              <a:rPr lang="en-US" b="1" dirty="0">
                <a:ea typeface="+mn-lt"/>
                <a:cs typeface="+mn-lt"/>
              </a:rPr>
              <a:t> des </a:t>
            </a:r>
            <a:r>
              <a:rPr lang="en-US" b="1" dirty="0" err="1">
                <a:ea typeface="+mn-lt"/>
                <a:cs typeface="+mn-lt"/>
              </a:rPr>
              <a:t>donateurs</a:t>
            </a:r>
            <a:r>
              <a:rPr lang="en-US" dirty="0">
                <a:ea typeface="+mn-lt"/>
                <a:cs typeface="+mn-lt"/>
              </a:rPr>
              <a:t>: </a:t>
            </a:r>
            <a:r>
              <a:rPr lang="en-US" dirty="0" err="1">
                <a:ea typeface="+mn-lt"/>
                <a:cs typeface="+mn-lt"/>
              </a:rPr>
              <a:t>mécanisme</a:t>
            </a:r>
            <a:r>
              <a:rPr lang="en-US" dirty="0">
                <a:ea typeface="+mn-lt"/>
                <a:cs typeface="+mn-lt"/>
              </a:rPr>
              <a:t> d'appui </a:t>
            </a:r>
            <a:r>
              <a:rPr lang="en-US" dirty="0" err="1">
                <a:ea typeface="+mn-lt"/>
                <a:cs typeface="+mn-lt"/>
              </a:rPr>
              <a:t>budgétaire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annuel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garantissant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une</a:t>
            </a:r>
            <a:r>
              <a:rPr lang="en-US" dirty="0">
                <a:ea typeface="+mn-lt"/>
                <a:cs typeface="+mn-lt"/>
              </a:rPr>
              <a:t> "</a:t>
            </a:r>
            <a:r>
              <a:rPr lang="en-US" dirty="0" err="1">
                <a:ea typeface="+mn-lt"/>
                <a:cs typeface="+mn-lt"/>
              </a:rPr>
              <a:t>perte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recettes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nulle</a:t>
            </a:r>
            <a:r>
              <a:rPr lang="en-US" dirty="0">
                <a:ea typeface="+mn-lt"/>
                <a:cs typeface="+mn-lt"/>
              </a:rPr>
              <a:t>"</a:t>
            </a:r>
            <a:endParaRPr lang="it-IT" dirty="0"/>
          </a:p>
        </p:txBody>
      </p:sp>
      <p:sp>
        <p:nvSpPr>
          <p:cNvPr id="14" name="Bouée 13"/>
          <p:cNvSpPr/>
          <p:nvPr/>
        </p:nvSpPr>
        <p:spPr>
          <a:xfrm>
            <a:off x="1460305" y="5909332"/>
            <a:ext cx="1012222" cy="354457"/>
          </a:xfrm>
          <a:prstGeom prst="donut">
            <a:avLst/>
          </a:prstGeom>
          <a:solidFill>
            <a:srgbClr val="00B050">
              <a:alpha val="5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1486527" y="1952544"/>
            <a:ext cx="1045208" cy="508959"/>
          </a:xfrm>
          <a:prstGeom prst="donu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375645988"/>
              </p:ext>
            </p:extLst>
          </p:nvPr>
        </p:nvGraphicFramePr>
        <p:xfrm>
          <a:off x="7809973" y="4128097"/>
          <a:ext cx="3875405" cy="2618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862230"/>
              </p:ext>
            </p:extLst>
          </p:nvPr>
        </p:nvGraphicFramePr>
        <p:xfrm>
          <a:off x="7724775" y="1803659"/>
          <a:ext cx="3960603" cy="232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Bouée 14"/>
          <p:cNvSpPr/>
          <p:nvPr/>
        </p:nvSpPr>
        <p:spPr>
          <a:xfrm>
            <a:off x="6007643" y="2283765"/>
            <a:ext cx="1017917" cy="493746"/>
          </a:xfrm>
          <a:prstGeom prst="donu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Bouée 11"/>
          <p:cNvSpPr/>
          <p:nvPr/>
        </p:nvSpPr>
        <p:spPr>
          <a:xfrm>
            <a:off x="5948173" y="5651775"/>
            <a:ext cx="1017917" cy="493746"/>
          </a:xfrm>
          <a:prstGeom prst="donu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1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4" grpId="0" animBg="1"/>
      <p:bldP spid="17" grpId="0" animBg="1"/>
      <p:bldGraphic spid="9" grpId="0">
        <p:bldAsOne/>
      </p:bldGraphic>
      <p:bldGraphic spid="13" grpId="0">
        <p:bldAsOne/>
      </p:bldGraphic>
      <p:bldP spid="1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597401"/>
          </a:xfrm>
        </p:spPr>
        <p:txBody>
          <a:bodyPr>
            <a:norm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Qu'est-ce</a:t>
            </a:r>
            <a:r>
              <a:rPr lang="en-GB" sz="2800" dirty="0">
                <a:latin typeface="Arial Black"/>
                <a:ea typeface="+mj-lt"/>
                <a:cs typeface="+mj-lt"/>
              </a:rPr>
              <a:t> que le PSE?</a:t>
            </a:r>
            <a:endParaRPr lang="it-IT" dirty="0">
              <a:latin typeface="Arial Black"/>
              <a:ea typeface="+mj-lt"/>
              <a:cs typeface="+mj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7193" y="1171633"/>
            <a:ext cx="10515600" cy="509493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GB" dirty="0">
                <a:ea typeface="+mn-lt"/>
                <a:cs typeface="+mn-lt"/>
              </a:rPr>
              <a:t>Il </a:t>
            </a:r>
            <a:r>
              <a:rPr lang="en-GB" dirty="0" err="1">
                <a:ea typeface="+mn-lt"/>
                <a:cs typeface="+mn-lt"/>
              </a:rPr>
              <a:t>est</a:t>
            </a:r>
            <a:r>
              <a:rPr lang="en-GB" dirty="0">
                <a:ea typeface="+mn-lt"/>
                <a:cs typeface="+mn-lt"/>
              </a:rPr>
              <a:t> utile de faire la </a:t>
            </a:r>
            <a:r>
              <a:rPr lang="en-GB" noProof="0" dirty="0">
                <a:ea typeface="+mn-lt"/>
                <a:cs typeface="+mn-lt"/>
              </a:rPr>
              <a:t>distinction </a:t>
            </a:r>
            <a:r>
              <a:rPr lang="en-GB" dirty="0">
                <a:ea typeface="+mn-lt"/>
                <a:cs typeface="+mn-lt"/>
              </a:rPr>
              <a:t>entre</a:t>
            </a:r>
            <a:r>
              <a:rPr lang="en-GB" noProof="0" dirty="0"/>
              <a:t>:</a:t>
            </a:r>
          </a:p>
          <a:p>
            <a:pPr lvl="1"/>
            <a:r>
              <a:rPr lang="en-GB" b="1" dirty="0">
                <a:ea typeface="+mn-lt"/>
                <a:cs typeface="+mn-lt"/>
              </a:rPr>
              <a:t>Services </a:t>
            </a:r>
            <a:r>
              <a:rPr lang="en-GB" b="1" dirty="0" err="1">
                <a:ea typeface="+mn-lt"/>
                <a:cs typeface="+mn-lt"/>
              </a:rPr>
              <a:t>écosystémiques</a:t>
            </a:r>
            <a:r>
              <a:rPr lang="en-GB" noProof="0" dirty="0"/>
              <a:t>: “</a:t>
            </a:r>
            <a:r>
              <a:rPr lang="en-GB" dirty="0"/>
              <a:t>Les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services </a:t>
            </a:r>
            <a:r>
              <a:rPr lang="en-GB" dirty="0" err="1">
                <a:ea typeface="+mn-lt"/>
                <a:cs typeface="+mn-lt"/>
              </a:rPr>
              <a:t>écosystémiques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avantages</a:t>
            </a:r>
            <a:r>
              <a:rPr lang="en-GB" dirty="0">
                <a:ea typeface="+mn-lt"/>
                <a:cs typeface="+mn-lt"/>
              </a:rPr>
              <a:t> que les gens </a:t>
            </a:r>
            <a:r>
              <a:rPr lang="en-GB" dirty="0" err="1">
                <a:ea typeface="+mn-lt"/>
                <a:cs typeface="+mn-lt"/>
              </a:rPr>
              <a:t>tirent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écosystèmes</a:t>
            </a:r>
            <a:r>
              <a:rPr lang="en-GB" i="1" noProof="0" dirty="0"/>
              <a:t>” (MEA, 2005), </a:t>
            </a:r>
            <a:r>
              <a:rPr lang="en-GB" dirty="0" err="1">
                <a:ea typeface="+mn-lt"/>
                <a:cs typeface="+mn-lt"/>
              </a:rPr>
              <a:t>c'est</a:t>
            </a:r>
            <a:r>
              <a:rPr lang="en-GB" dirty="0">
                <a:ea typeface="+mn-lt"/>
                <a:cs typeface="+mn-lt"/>
              </a:rPr>
              <a:t>-à-dire les </a:t>
            </a:r>
            <a:r>
              <a:rPr lang="en-GB" noProof="0" dirty="0">
                <a:ea typeface="+mn-lt"/>
                <a:cs typeface="+mn-lt"/>
              </a:rPr>
              <a:t>services </a:t>
            </a:r>
            <a:r>
              <a:rPr lang="en-GB" dirty="0" err="1">
                <a:ea typeface="+mn-lt"/>
                <a:cs typeface="+mn-lt"/>
              </a:rPr>
              <a:t>rendus</a:t>
            </a:r>
            <a:r>
              <a:rPr lang="en-GB" dirty="0">
                <a:ea typeface="+mn-lt"/>
                <a:cs typeface="+mn-lt"/>
              </a:rPr>
              <a:t> par la </a:t>
            </a:r>
            <a:r>
              <a:rPr lang="en-GB" noProof="0" dirty="0">
                <a:ea typeface="+mn-lt"/>
                <a:cs typeface="+mn-lt"/>
              </a:rPr>
              <a:t>nature </a:t>
            </a:r>
            <a:r>
              <a:rPr lang="en-GB" dirty="0">
                <a:ea typeface="+mn-lt"/>
                <a:cs typeface="+mn-lt"/>
              </a:rPr>
              <a:t>aux </a:t>
            </a:r>
            <a:r>
              <a:rPr lang="en-GB" dirty="0" err="1">
                <a:ea typeface="+mn-lt"/>
                <a:cs typeface="+mn-lt"/>
              </a:rPr>
              <a:t>personnes</a:t>
            </a:r>
            <a:endParaRPr lang="en-GB" noProof="0" dirty="0">
              <a:cs typeface="Calibri"/>
            </a:endParaRPr>
          </a:p>
          <a:p>
            <a:pPr lvl="1"/>
            <a:r>
              <a:rPr lang="en-GB" b="1" dirty="0">
                <a:ea typeface="+mn-lt"/>
                <a:cs typeface="+mn-lt"/>
              </a:rPr>
              <a:t>Services </a:t>
            </a:r>
            <a:r>
              <a:rPr lang="en-GB" b="1" dirty="0" err="1">
                <a:ea typeface="+mn-lt"/>
                <a:cs typeface="+mn-lt"/>
              </a:rPr>
              <a:t>environnementaux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: services </a:t>
            </a:r>
            <a:r>
              <a:rPr lang="en-GB" dirty="0" err="1">
                <a:ea typeface="+mn-lt"/>
                <a:cs typeface="+mn-lt"/>
              </a:rPr>
              <a:t>rendus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i="1" dirty="0">
                <a:ea typeface="+mn-lt"/>
                <a:cs typeface="+mn-lt"/>
              </a:rPr>
              <a:t>par </a:t>
            </a:r>
            <a:r>
              <a:rPr lang="en-GB" dirty="0">
                <a:ea typeface="+mn-lt"/>
                <a:cs typeface="+mn-lt"/>
              </a:rPr>
              <a:t>des </a:t>
            </a:r>
            <a:r>
              <a:rPr lang="en-GB" b="1" dirty="0" err="1">
                <a:ea typeface="+mn-lt"/>
                <a:cs typeface="+mn-lt"/>
              </a:rPr>
              <a:t>personnes</a:t>
            </a:r>
            <a:r>
              <a:rPr lang="en-GB" b="1" dirty="0">
                <a:ea typeface="+mn-lt"/>
                <a:cs typeface="+mn-lt"/>
              </a:rPr>
              <a:t> à </a:t>
            </a:r>
            <a:r>
              <a:rPr lang="en-GB" b="1" dirty="0" err="1">
                <a:ea typeface="+mn-lt"/>
                <a:cs typeface="+mn-lt"/>
              </a:rPr>
              <a:t>d'autres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personnes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noProof="0">
              <a:cs typeface="Calibri"/>
            </a:endParaRPr>
          </a:p>
          <a:p>
            <a:r>
              <a:rPr lang="en-GB" dirty="0" err="1">
                <a:ea typeface="+mn-lt"/>
                <a:cs typeface="+mn-lt"/>
              </a:rPr>
              <a:t>Adopté</a:t>
            </a:r>
            <a:r>
              <a:rPr lang="en-GB" dirty="0">
                <a:ea typeface="+mn-lt"/>
                <a:cs typeface="+mn-lt"/>
              </a:rPr>
              <a:t> par </a:t>
            </a:r>
            <a:r>
              <a:rPr lang="en-GB" dirty="0" err="1">
                <a:ea typeface="+mn-lt"/>
                <a:cs typeface="+mn-lt"/>
              </a:rPr>
              <a:t>l'étude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française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noProof="0" dirty="0">
                <a:ea typeface="+mn-lt"/>
                <a:cs typeface="+mn-lt"/>
              </a:rPr>
              <a:t>EFESE</a:t>
            </a:r>
            <a:r>
              <a:rPr lang="en-GB" dirty="0"/>
              <a:t> </a:t>
            </a:r>
            <a:r>
              <a:rPr lang="en-GB" noProof="0" dirty="0"/>
              <a:t>(</a:t>
            </a:r>
            <a:r>
              <a:rPr lang="en-GB" i="1" noProof="0" dirty="0" err="1"/>
              <a:t>Évaluation</a:t>
            </a:r>
            <a:r>
              <a:rPr lang="en-GB" i="1" noProof="0" dirty="0"/>
              <a:t> </a:t>
            </a:r>
            <a:r>
              <a:rPr lang="en-GB" i="1" dirty="0" err="1"/>
              <a:t>f</a:t>
            </a:r>
            <a:r>
              <a:rPr lang="en-GB" i="1" noProof="0" dirty="0" err="1"/>
              <a:t>rançaise</a:t>
            </a:r>
            <a:r>
              <a:rPr lang="en-GB" i="1" noProof="0" dirty="0"/>
              <a:t> des </a:t>
            </a:r>
            <a:r>
              <a:rPr lang="en-GB" i="1" noProof="0" dirty="0" err="1"/>
              <a:t>écosystèmes</a:t>
            </a:r>
            <a:r>
              <a:rPr lang="en-GB" i="1" noProof="0" dirty="0"/>
              <a:t> et des services </a:t>
            </a:r>
            <a:r>
              <a:rPr lang="en-GB" i="1" noProof="0" dirty="0" err="1"/>
              <a:t>écosystémiques</a:t>
            </a:r>
            <a:r>
              <a:rPr lang="en-GB" noProof="0" dirty="0"/>
              <a:t>):</a:t>
            </a:r>
            <a:r>
              <a:rPr lang="en-GB" dirty="0"/>
              <a:t> </a:t>
            </a:r>
            <a:endParaRPr lang="en-GB" noProof="0" dirty="0">
              <a:cs typeface="Calibri"/>
            </a:endParaRPr>
          </a:p>
          <a:p>
            <a:pPr lvl="1"/>
            <a:r>
              <a:rPr lang="en-GB" noProof="0" dirty="0"/>
              <a:t>“</a:t>
            </a:r>
            <a:r>
              <a:rPr lang="en-GB" i="1" dirty="0">
                <a:ea typeface="+mn-lt"/>
                <a:cs typeface="+mn-lt"/>
              </a:rPr>
              <a:t>Service </a:t>
            </a:r>
            <a:r>
              <a:rPr lang="en-GB" i="1" dirty="0" err="1">
                <a:ea typeface="+mn-lt"/>
                <a:cs typeface="+mn-lt"/>
              </a:rPr>
              <a:t>écosystémique</a:t>
            </a:r>
            <a:r>
              <a:rPr lang="en-GB" i="1" noProof="0" dirty="0">
                <a:ea typeface="+mn-lt"/>
                <a:cs typeface="+mn-lt"/>
              </a:rPr>
              <a:t>: </a:t>
            </a:r>
            <a:r>
              <a:rPr lang="en-GB" i="1" dirty="0" err="1">
                <a:ea typeface="+mn-lt"/>
                <a:cs typeface="+mn-lt"/>
              </a:rPr>
              <a:t>fonction</a:t>
            </a:r>
            <a:r>
              <a:rPr lang="en-GB" i="1" dirty="0">
                <a:ea typeface="+mn-lt"/>
                <a:cs typeface="+mn-lt"/>
              </a:rPr>
              <a:t> d'un </a:t>
            </a:r>
            <a:r>
              <a:rPr lang="en-GB" i="1" dirty="0" err="1">
                <a:ea typeface="+mn-lt"/>
                <a:cs typeface="+mn-lt"/>
              </a:rPr>
              <a:t>écosystème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dont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l'utilisation</a:t>
            </a:r>
            <a:r>
              <a:rPr lang="en-GB" i="1" dirty="0">
                <a:ea typeface="+mn-lt"/>
                <a:cs typeface="+mn-lt"/>
              </a:rPr>
              <a:t> procure un </a:t>
            </a:r>
            <a:r>
              <a:rPr lang="en-GB" i="1" dirty="0" err="1">
                <a:ea typeface="+mn-lt"/>
                <a:cs typeface="+mn-lt"/>
              </a:rPr>
              <a:t>avantage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noProof="0" dirty="0">
                <a:ea typeface="+mn-lt"/>
                <a:cs typeface="+mn-lt"/>
              </a:rPr>
              <a:t>(</a:t>
            </a:r>
            <a:r>
              <a:rPr lang="en-GB" i="1" dirty="0">
                <a:ea typeface="+mn-lt"/>
                <a:cs typeface="+mn-lt"/>
              </a:rPr>
              <a:t>pour </a:t>
            </a:r>
            <a:r>
              <a:rPr lang="en-GB" i="1" dirty="0" err="1">
                <a:ea typeface="+mn-lt"/>
                <a:cs typeface="+mn-lt"/>
              </a:rPr>
              <a:t>l'agriculteur</a:t>
            </a:r>
            <a:r>
              <a:rPr lang="en-GB" i="1" noProof="0" dirty="0">
                <a:ea typeface="+mn-lt"/>
                <a:cs typeface="+mn-lt"/>
              </a:rPr>
              <a:t>, </a:t>
            </a:r>
            <a:r>
              <a:rPr lang="en-GB" i="1" dirty="0" err="1">
                <a:ea typeface="+mn-lt"/>
                <a:cs typeface="+mn-lt"/>
              </a:rPr>
              <a:t>ou</a:t>
            </a:r>
            <a:r>
              <a:rPr lang="en-GB" i="1" dirty="0">
                <a:ea typeface="+mn-lt"/>
                <a:cs typeface="+mn-lt"/>
              </a:rPr>
              <a:t> plus </a:t>
            </a:r>
            <a:r>
              <a:rPr lang="en-GB" i="1" dirty="0" err="1">
                <a:ea typeface="+mn-lt"/>
                <a:cs typeface="+mn-lt"/>
              </a:rPr>
              <a:t>généralement</a:t>
            </a:r>
            <a:r>
              <a:rPr lang="en-GB" i="1" dirty="0">
                <a:ea typeface="+mn-lt"/>
                <a:cs typeface="+mn-lt"/>
              </a:rPr>
              <a:t> pour la </a:t>
            </a:r>
            <a:r>
              <a:rPr lang="en-GB" i="1" dirty="0" err="1">
                <a:ea typeface="+mn-lt"/>
                <a:cs typeface="+mn-lt"/>
              </a:rPr>
              <a:t>société</a:t>
            </a:r>
            <a:r>
              <a:rPr lang="en-GB" i="1" dirty="0">
                <a:ea typeface="+mn-lt"/>
                <a:cs typeface="+mn-lt"/>
              </a:rPr>
              <a:t>)</a:t>
            </a:r>
            <a:r>
              <a:rPr lang="en-GB" dirty="0">
                <a:ea typeface="+mn-lt"/>
                <a:cs typeface="+mn-lt"/>
              </a:rPr>
              <a:t>."</a:t>
            </a:r>
            <a:endParaRPr lang="en-GB" noProof="0" dirty="0">
              <a:ea typeface="+mn-lt"/>
              <a:cs typeface="+mn-lt"/>
            </a:endParaRPr>
          </a:p>
          <a:p>
            <a:pPr lvl="1"/>
            <a:r>
              <a:rPr lang="en-GB" i="1" dirty="0">
                <a:ea typeface="+mn-lt"/>
                <a:cs typeface="+mn-lt"/>
              </a:rPr>
              <a:t>Service </a:t>
            </a:r>
            <a:r>
              <a:rPr lang="en-GB" i="1" dirty="0" err="1">
                <a:ea typeface="+mn-lt"/>
                <a:cs typeface="+mn-lt"/>
              </a:rPr>
              <a:t>environnemental</a:t>
            </a:r>
            <a:r>
              <a:rPr lang="en-GB" i="1" noProof="0" dirty="0">
                <a:ea typeface="+mn-lt"/>
                <a:cs typeface="+mn-lt"/>
              </a:rPr>
              <a:t>: action </a:t>
            </a:r>
            <a:r>
              <a:rPr lang="en-GB" i="1" dirty="0" err="1">
                <a:ea typeface="+mn-lt"/>
                <a:cs typeface="+mn-lt"/>
              </a:rPr>
              <a:t>ou</a:t>
            </a:r>
            <a:r>
              <a:rPr lang="en-GB" i="1" dirty="0">
                <a:ea typeface="+mn-lt"/>
                <a:cs typeface="+mn-lt"/>
              </a:rPr>
              <a:t> mode de gestion d'un </a:t>
            </a:r>
            <a:r>
              <a:rPr lang="en-GB" i="1" dirty="0" err="1">
                <a:ea typeface="+mn-lt"/>
                <a:cs typeface="+mn-lt"/>
              </a:rPr>
              <a:t>acteur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noProof="0" dirty="0">
                <a:ea typeface="+mn-lt"/>
                <a:cs typeface="+mn-lt"/>
              </a:rPr>
              <a:t>(</a:t>
            </a:r>
            <a:r>
              <a:rPr lang="en-GB" i="1" dirty="0">
                <a:ea typeface="+mn-lt"/>
                <a:cs typeface="+mn-lt"/>
              </a:rPr>
              <a:t>par </a:t>
            </a:r>
            <a:r>
              <a:rPr lang="en-GB" i="1" dirty="0" err="1">
                <a:ea typeface="+mn-lt"/>
                <a:cs typeface="+mn-lt"/>
              </a:rPr>
              <a:t>exemple</a:t>
            </a:r>
            <a:r>
              <a:rPr lang="en-GB" i="1" dirty="0">
                <a:ea typeface="+mn-lt"/>
                <a:cs typeface="+mn-lt"/>
              </a:rPr>
              <a:t>, un </a:t>
            </a:r>
            <a:r>
              <a:rPr lang="en-GB" i="1" dirty="0" err="1">
                <a:ea typeface="+mn-lt"/>
                <a:cs typeface="+mn-lt"/>
              </a:rPr>
              <a:t>agriculteur</a:t>
            </a:r>
            <a:r>
              <a:rPr lang="en-GB" i="1" noProof="0" dirty="0">
                <a:ea typeface="+mn-lt"/>
                <a:cs typeface="+mn-lt"/>
              </a:rPr>
              <a:t>) </a:t>
            </a:r>
            <a:r>
              <a:rPr lang="en-GB" i="1" dirty="0">
                <a:ea typeface="+mn-lt"/>
                <a:cs typeface="+mn-lt"/>
              </a:rPr>
              <a:t>qui </a:t>
            </a:r>
            <a:r>
              <a:rPr lang="en-GB" i="1" dirty="0" err="1">
                <a:ea typeface="+mn-lt"/>
                <a:cs typeface="+mn-lt"/>
              </a:rPr>
              <a:t>améliore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l'état</a:t>
            </a:r>
            <a:r>
              <a:rPr lang="en-GB" i="1" dirty="0">
                <a:ea typeface="+mn-lt"/>
                <a:cs typeface="+mn-lt"/>
              </a:rPr>
              <a:t> de </a:t>
            </a:r>
            <a:r>
              <a:rPr lang="en-GB" i="1" dirty="0" err="1">
                <a:ea typeface="+mn-lt"/>
                <a:cs typeface="+mn-lt"/>
              </a:rPr>
              <a:t>l'environnement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en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permettant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l'augmentation</a:t>
            </a:r>
            <a:r>
              <a:rPr lang="en-GB" i="1" dirty="0">
                <a:ea typeface="+mn-lt"/>
                <a:cs typeface="+mn-lt"/>
              </a:rPr>
              <a:t> d'un </a:t>
            </a:r>
            <a:r>
              <a:rPr lang="en-GB" i="1" noProof="0" dirty="0">
                <a:ea typeface="+mn-lt"/>
                <a:cs typeface="+mn-lt"/>
              </a:rPr>
              <a:t>service </a:t>
            </a:r>
            <a:r>
              <a:rPr lang="en-GB" i="1" dirty="0" err="1">
                <a:ea typeface="+mn-lt"/>
                <a:cs typeface="+mn-lt"/>
              </a:rPr>
              <a:t>écosystémique</a:t>
            </a:r>
            <a:r>
              <a:rPr lang="en-GB" i="1" dirty="0">
                <a:ea typeface="+mn-lt"/>
                <a:cs typeface="+mn-lt"/>
              </a:rPr>
              <a:t>"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noProof="0" dirty="0">
              <a:ea typeface="+mn-lt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paiements</a:t>
            </a:r>
            <a:r>
              <a:rPr lang="en-GB" dirty="0">
                <a:ea typeface="+mn-lt"/>
                <a:cs typeface="+mn-lt"/>
              </a:rPr>
              <a:t> pour les services </a:t>
            </a:r>
            <a:r>
              <a:rPr lang="en-GB" b="1" dirty="0" err="1">
                <a:ea typeface="+mn-lt"/>
                <a:cs typeface="+mn-lt"/>
              </a:rPr>
              <a:t>environnementaux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concernent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généralement</a:t>
            </a:r>
            <a:r>
              <a:rPr lang="en-GB" dirty="0">
                <a:ea typeface="+mn-lt"/>
                <a:cs typeface="+mn-lt"/>
              </a:rPr>
              <a:t> des "proxies": les </a:t>
            </a:r>
            <a:r>
              <a:rPr lang="en-GB" dirty="0" err="1">
                <a:ea typeface="+mn-lt"/>
                <a:cs typeface="+mn-lt"/>
              </a:rPr>
              <a:t>contrats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liés</a:t>
            </a:r>
            <a:r>
              <a:rPr lang="en-GB" dirty="0">
                <a:ea typeface="+mn-lt"/>
                <a:cs typeface="+mn-lt"/>
              </a:rPr>
              <a:t> à des pratiques </a:t>
            </a:r>
            <a:r>
              <a:rPr lang="en-GB" dirty="0" err="1">
                <a:ea typeface="+mn-lt"/>
                <a:cs typeface="+mn-lt"/>
              </a:rPr>
              <a:t>d'utilisation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terres</a:t>
            </a:r>
            <a:r>
              <a:rPr lang="en-GB" dirty="0">
                <a:ea typeface="+mn-lt"/>
                <a:cs typeface="+mn-lt"/>
              </a:rPr>
              <a:t> et/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à un </a:t>
            </a:r>
            <a:r>
              <a:rPr lang="en-GB" dirty="0" err="1">
                <a:ea typeface="+mn-lt"/>
                <a:cs typeface="+mn-lt"/>
              </a:rPr>
              <a:t>zonage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supposés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favorables</a:t>
            </a:r>
            <a:r>
              <a:rPr lang="en-GB" dirty="0">
                <a:ea typeface="+mn-lt"/>
                <a:cs typeface="+mn-lt"/>
              </a:rPr>
              <a:t> à la </a:t>
            </a:r>
            <a:r>
              <a:rPr lang="en-GB" dirty="0" err="1">
                <a:ea typeface="+mn-lt"/>
                <a:cs typeface="+mn-lt"/>
              </a:rPr>
              <a:t>régulation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à la culture) d'un service </a:t>
            </a:r>
            <a:r>
              <a:rPr lang="en-GB" dirty="0" err="1">
                <a:ea typeface="+mn-lt"/>
                <a:cs typeface="+mn-lt"/>
              </a:rPr>
              <a:t>écosystémique</a:t>
            </a:r>
            <a:r>
              <a:rPr lang="en-GB" dirty="0">
                <a:ea typeface="+mn-lt"/>
                <a:cs typeface="+mn-lt"/>
              </a:rPr>
              <a:t> (par </a:t>
            </a:r>
            <a:r>
              <a:rPr lang="en-GB" dirty="0" err="1">
                <a:ea typeface="+mn-lt"/>
                <a:cs typeface="+mn-lt"/>
              </a:rPr>
              <a:t>exemple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l'entretien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forêts</a:t>
            </a:r>
            <a:r>
              <a:rPr lang="en-GB" dirty="0">
                <a:ea typeface="+mn-lt"/>
                <a:cs typeface="+mn-lt"/>
              </a:rPr>
              <a:t> et la </a:t>
            </a:r>
            <a:r>
              <a:rPr lang="en-GB" dirty="0" err="1">
                <a:ea typeface="+mn-lt"/>
                <a:cs typeface="+mn-lt"/>
              </a:rPr>
              <a:t>qualité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l'eau</a:t>
            </a:r>
            <a:r>
              <a:rPr lang="en-GB" dirty="0">
                <a:ea typeface="+mn-lt"/>
                <a:cs typeface="+mn-lt"/>
              </a:rPr>
              <a:t>), </a:t>
            </a:r>
            <a:r>
              <a:rPr lang="en-GB" dirty="0" err="1">
                <a:ea typeface="+mn-lt"/>
                <a:cs typeface="+mn-lt"/>
              </a:rPr>
              <a:t>même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si</a:t>
            </a:r>
            <a:r>
              <a:rPr lang="en-GB" dirty="0">
                <a:ea typeface="+mn-lt"/>
                <a:cs typeface="+mn-lt"/>
              </a:rPr>
              <a:t> le service </a:t>
            </a:r>
            <a:r>
              <a:rPr lang="en-GB" dirty="0" err="1">
                <a:ea typeface="+mn-lt"/>
                <a:cs typeface="+mn-lt"/>
              </a:rPr>
              <a:t>est</a:t>
            </a:r>
            <a:r>
              <a:rPr lang="en-GB" dirty="0">
                <a:ea typeface="+mn-lt"/>
                <a:cs typeface="+mn-lt"/>
              </a:rPr>
              <a:t> mal </a:t>
            </a:r>
            <a:r>
              <a:rPr lang="en-GB" dirty="0" err="1">
                <a:ea typeface="+mn-lt"/>
                <a:cs typeface="+mn-lt"/>
              </a:rPr>
              <a:t>défini</a:t>
            </a:r>
            <a:r>
              <a:rPr lang="en-GB" dirty="0">
                <a:ea typeface="+mn-lt"/>
                <a:cs typeface="+mn-lt"/>
              </a:rPr>
              <a:t> (services </a:t>
            </a:r>
            <a:r>
              <a:rPr lang="en-GB" dirty="0" err="1">
                <a:ea typeface="+mn-lt"/>
                <a:cs typeface="+mn-lt"/>
              </a:rPr>
              <a:t>groupés</a:t>
            </a:r>
            <a:r>
              <a:rPr lang="en-GB" dirty="0">
                <a:ea typeface="+mn-lt"/>
                <a:cs typeface="+mn-lt"/>
              </a:rPr>
              <a:t>).</a:t>
            </a:r>
            <a:endParaRPr lang="en-GB" dirty="0"/>
          </a:p>
          <a:p>
            <a:endParaRPr lang="en-GB" noProof="0" dirty="0"/>
          </a:p>
          <a:p>
            <a:endParaRPr lang="en-GB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6EDC1E7-9407-497E-BDBE-6F67C6DB2557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933249" y="6237021"/>
            <a:ext cx="10325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EFESE: https://www.ecologie.gouv.fr/levaluation-francaise-des-ecosystemes-et-des-services-ecosystemiques</a:t>
            </a:r>
          </a:p>
        </p:txBody>
      </p:sp>
    </p:spTree>
    <p:extLst>
      <p:ext uri="{BB962C8B-B14F-4D97-AF65-F5344CB8AC3E}">
        <p14:creationId xmlns:p14="http://schemas.microsoft.com/office/powerpoint/2010/main" val="205658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785432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Arial Black"/>
                <a:ea typeface="+mj-lt"/>
                <a:cs typeface="+mj-lt"/>
              </a:rPr>
              <a:t>Utiliser le PSE dans le cadre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d'une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approche</a:t>
            </a:r>
            <a:r>
              <a:rPr lang="en-GB" sz="2800" dirty="0">
                <a:latin typeface="Arial Black"/>
                <a:ea typeface="+mj-lt"/>
                <a:cs typeface="+mj-lt"/>
              </a:rPr>
              <a:t> </a:t>
            </a:r>
            <a:r>
              <a:rPr lang="en-GB" sz="2800" dirty="0" err="1">
                <a:latin typeface="Arial Black"/>
                <a:ea typeface="+mj-lt"/>
                <a:cs typeface="+mj-lt"/>
              </a:rPr>
              <a:t>systémique</a:t>
            </a:r>
            <a:endParaRPr lang="it-IT" dirty="0" err="1">
              <a:latin typeface="Arial Black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1508760"/>
            <a:ext cx="4748784" cy="442131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 err="1">
                <a:ea typeface="+mn-lt"/>
                <a:cs typeface="+mn-lt"/>
              </a:rPr>
              <a:t>Nécessité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d'éviter</a:t>
            </a:r>
            <a:r>
              <a:rPr lang="en-GB" dirty="0">
                <a:ea typeface="+mn-lt"/>
                <a:cs typeface="+mn-lt"/>
              </a:rPr>
              <a:t> le </a:t>
            </a:r>
            <a:r>
              <a:rPr lang="en-GB" dirty="0" err="1">
                <a:ea typeface="+mn-lt"/>
                <a:cs typeface="+mn-lt"/>
              </a:rPr>
              <a:t>comportement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stratégique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certains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agriculteurs</a:t>
            </a:r>
            <a:r>
              <a:rPr lang="en-GB" dirty="0">
                <a:ea typeface="+mn-lt"/>
                <a:cs typeface="+mn-lt"/>
              </a:rPr>
              <a:t> pour </a:t>
            </a:r>
            <a:r>
              <a:rPr lang="en-GB" dirty="0" err="1">
                <a:ea typeface="+mn-lt"/>
                <a:cs typeface="+mn-lt"/>
              </a:rPr>
              <a:t>obtenir</a:t>
            </a:r>
            <a:r>
              <a:rPr lang="en-GB" dirty="0">
                <a:ea typeface="+mn-lt"/>
                <a:cs typeface="+mn-lt"/>
              </a:rPr>
              <a:t> des subventions sans </a:t>
            </a:r>
            <a:r>
              <a:rPr lang="en-GB" dirty="0" err="1">
                <a:ea typeface="+mn-lt"/>
                <a:cs typeface="+mn-lt"/>
              </a:rPr>
              <a:t>avoir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recours</a:t>
            </a:r>
            <a:r>
              <a:rPr lang="en-GB" dirty="0">
                <a:ea typeface="+mn-lt"/>
                <a:cs typeface="+mn-lt"/>
              </a:rPr>
              <a:t> à des pratiques </a:t>
            </a:r>
            <a:r>
              <a:rPr lang="en-GB" dirty="0" err="1">
                <a:ea typeface="+mn-lt"/>
                <a:cs typeface="+mn-lt"/>
              </a:rPr>
              <a:t>agroécologiques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cohérentes</a:t>
            </a:r>
            <a:r>
              <a:rPr lang="en-GB" dirty="0">
                <a:ea typeface="+mn-lt"/>
                <a:cs typeface="+mn-lt"/>
              </a:rPr>
              <a:t> sur </a:t>
            </a:r>
            <a:r>
              <a:rPr lang="en-GB" dirty="0" err="1">
                <a:ea typeface="+mn-lt"/>
                <a:cs typeface="+mn-lt"/>
              </a:rPr>
              <a:t>l'ensemble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leur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domaine</a:t>
            </a:r>
            <a:r>
              <a:rPr lang="en-GB" dirty="0">
                <a:ea typeface="+mn-lt"/>
                <a:cs typeface="+mn-lt"/>
              </a:rPr>
              <a:t> (par </a:t>
            </a:r>
            <a:r>
              <a:rPr lang="en-GB" dirty="0" err="1">
                <a:ea typeface="+mn-lt"/>
                <a:cs typeface="+mn-lt"/>
              </a:rPr>
              <a:t>exemple</a:t>
            </a:r>
            <a:r>
              <a:rPr lang="en-GB" dirty="0">
                <a:ea typeface="+mn-lt"/>
                <a:cs typeface="+mn-lt"/>
              </a:rPr>
              <a:t>, installer des </a:t>
            </a:r>
            <a:r>
              <a:rPr lang="en-GB" dirty="0" err="1">
                <a:ea typeface="+mn-lt"/>
                <a:cs typeface="+mn-lt"/>
              </a:rPr>
              <a:t>haies</a:t>
            </a:r>
            <a:r>
              <a:rPr lang="en-GB" dirty="0">
                <a:ea typeface="+mn-lt"/>
                <a:cs typeface="+mn-lt"/>
              </a:rPr>
              <a:t> vives, conserver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zone </a:t>
            </a:r>
            <a:r>
              <a:rPr lang="en-GB" dirty="0" err="1">
                <a:ea typeface="+mn-lt"/>
                <a:cs typeface="+mn-lt"/>
              </a:rPr>
              <a:t>humide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mais</a:t>
            </a:r>
            <a:r>
              <a:rPr lang="en-GB" dirty="0">
                <a:ea typeface="+mn-lt"/>
                <a:cs typeface="+mn-lt"/>
              </a:rPr>
              <a:t> intensifier avec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utilisation </a:t>
            </a:r>
            <a:r>
              <a:rPr lang="en-GB" dirty="0" err="1">
                <a:ea typeface="+mn-lt"/>
                <a:cs typeface="+mn-lt"/>
              </a:rPr>
              <a:t>importante</a:t>
            </a:r>
            <a:r>
              <a:rPr lang="en-GB" dirty="0">
                <a:ea typeface="+mn-lt"/>
                <a:cs typeface="+mn-lt"/>
              </a:rPr>
              <a:t> de pesticides dans </a:t>
            </a:r>
            <a:r>
              <a:rPr lang="en-GB" dirty="0" err="1">
                <a:ea typeface="+mn-lt"/>
                <a:cs typeface="+mn-lt"/>
              </a:rPr>
              <a:t>d'autres</a:t>
            </a:r>
            <a:r>
              <a:rPr lang="en-GB" dirty="0">
                <a:ea typeface="+mn-lt"/>
                <a:cs typeface="+mn-lt"/>
              </a:rPr>
              <a:t> parties du </a:t>
            </a:r>
            <a:r>
              <a:rPr lang="en-GB" dirty="0" err="1">
                <a:ea typeface="+mn-lt"/>
                <a:cs typeface="+mn-lt"/>
              </a:rPr>
              <a:t>domaine</a:t>
            </a:r>
            <a:r>
              <a:rPr lang="en-GB" dirty="0">
                <a:ea typeface="+mn-lt"/>
                <a:cs typeface="+mn-lt"/>
              </a:rPr>
              <a:t>).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Système</a:t>
            </a:r>
            <a:r>
              <a:rPr lang="en-GB" dirty="0">
                <a:ea typeface="+mn-lt"/>
                <a:cs typeface="+mn-lt"/>
              </a:rPr>
              <a:t> de notation (+ / -) </a:t>
            </a:r>
            <a:r>
              <a:rPr lang="en-GB" dirty="0" err="1">
                <a:ea typeface="+mn-lt"/>
                <a:cs typeface="+mn-lt"/>
              </a:rPr>
              <a:t>mieux</a:t>
            </a:r>
            <a:r>
              <a:rPr lang="en-GB" dirty="0">
                <a:ea typeface="+mn-lt"/>
                <a:cs typeface="+mn-lt"/>
              </a:rPr>
              <a:t> que les </a:t>
            </a:r>
            <a:r>
              <a:rPr lang="en-GB" dirty="0" err="1">
                <a:ea typeface="+mn-lt"/>
                <a:cs typeface="+mn-lt"/>
              </a:rPr>
              <a:t>paiements</a:t>
            </a:r>
            <a:r>
              <a:rPr lang="en-GB" dirty="0">
                <a:ea typeface="+mn-lt"/>
                <a:cs typeface="+mn-lt"/>
              </a:rPr>
              <a:t> pour les </a:t>
            </a:r>
            <a:r>
              <a:rPr lang="en-GB" dirty="0" err="1">
                <a:ea typeface="+mn-lt"/>
                <a:cs typeface="+mn-lt"/>
              </a:rPr>
              <a:t>activités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150" y="1491806"/>
            <a:ext cx="4329594" cy="417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0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296" y="301117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 err="1">
                <a:latin typeface="Arial Black"/>
                <a:ea typeface="+mj-lt"/>
                <a:cs typeface="+mj-lt"/>
              </a:rPr>
              <a:t>Financement</a:t>
            </a:r>
            <a:r>
              <a:rPr lang="en-GB" sz="2800" dirty="0">
                <a:latin typeface="Arial Black"/>
                <a:ea typeface="+mj-lt"/>
                <a:cs typeface="+mj-lt"/>
              </a:rPr>
              <a:t> du PSE</a:t>
            </a:r>
            <a:endParaRPr lang="it-IT" dirty="0">
              <a:latin typeface="Arial Black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2161"/>
            <a:ext cx="10515600" cy="435133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GB" dirty="0"/>
              <a:t>“</a:t>
            </a:r>
            <a:r>
              <a:rPr lang="en-GB" i="1" dirty="0">
                <a:ea typeface="+mn-lt"/>
                <a:cs typeface="+mn-lt"/>
              </a:rPr>
              <a:t>La question de savoir </a:t>
            </a:r>
            <a:r>
              <a:rPr lang="en-GB" i="1" dirty="0" err="1">
                <a:ea typeface="+mn-lt"/>
                <a:cs typeface="+mn-lt"/>
              </a:rPr>
              <a:t>si</a:t>
            </a:r>
            <a:r>
              <a:rPr lang="en-GB" i="1" dirty="0">
                <a:ea typeface="+mn-lt"/>
                <a:cs typeface="+mn-lt"/>
              </a:rPr>
              <a:t> les </a:t>
            </a:r>
            <a:r>
              <a:rPr lang="en-GB" i="1" dirty="0" err="1">
                <a:ea typeface="+mn-lt"/>
                <a:cs typeface="+mn-lt"/>
              </a:rPr>
              <a:t>paiements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doivent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être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volontaires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ou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contraints</a:t>
            </a:r>
            <a:r>
              <a:rPr lang="en-GB" i="1" dirty="0">
                <a:ea typeface="+mn-lt"/>
                <a:cs typeface="+mn-lt"/>
              </a:rPr>
              <a:t> par la </a:t>
            </a:r>
            <a:r>
              <a:rPr lang="en-GB" i="1" dirty="0" err="1">
                <a:ea typeface="+mn-lt"/>
                <a:cs typeface="+mn-lt"/>
              </a:rPr>
              <a:t>fiscalité</a:t>
            </a:r>
            <a:r>
              <a:rPr lang="en-GB" i="1" dirty="0">
                <a:ea typeface="+mn-lt"/>
                <a:cs typeface="+mn-lt"/>
              </a:rPr>
              <a:t> doit </a:t>
            </a:r>
            <a:r>
              <a:rPr lang="en-GB" i="1" dirty="0" err="1">
                <a:ea typeface="+mn-lt"/>
                <a:cs typeface="+mn-lt"/>
              </a:rPr>
              <a:t>en</a:t>
            </a:r>
            <a:r>
              <a:rPr lang="en-GB" i="1" dirty="0">
                <a:ea typeface="+mn-lt"/>
                <a:cs typeface="+mn-lt"/>
              </a:rPr>
              <a:t> fait </a:t>
            </a:r>
            <a:r>
              <a:rPr lang="en-GB" i="1" dirty="0" err="1">
                <a:ea typeface="+mn-lt"/>
                <a:cs typeface="+mn-lt"/>
              </a:rPr>
              <a:t>être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déterminée</a:t>
            </a:r>
            <a:r>
              <a:rPr lang="en-GB" i="1" dirty="0">
                <a:ea typeface="+mn-lt"/>
                <a:cs typeface="+mn-lt"/>
              </a:rPr>
              <a:t> par les </a:t>
            </a:r>
            <a:r>
              <a:rPr lang="en-GB" i="1" dirty="0" err="1">
                <a:ea typeface="+mn-lt"/>
                <a:cs typeface="+mn-lt"/>
              </a:rPr>
              <a:t>caractéristiques</a:t>
            </a:r>
            <a:r>
              <a:rPr lang="en-GB" i="1" dirty="0">
                <a:ea typeface="+mn-lt"/>
                <a:cs typeface="+mn-lt"/>
              </a:rPr>
              <a:t> physiques de la </a:t>
            </a:r>
            <a:r>
              <a:rPr lang="en-GB" i="1" dirty="0" err="1">
                <a:ea typeface="+mn-lt"/>
                <a:cs typeface="+mn-lt"/>
              </a:rPr>
              <a:t>ressource</a:t>
            </a:r>
            <a:r>
              <a:rPr lang="en-GB" i="1" dirty="0">
                <a:ea typeface="+mn-lt"/>
                <a:cs typeface="+mn-lt"/>
              </a:rPr>
              <a:t> (...) : les services </a:t>
            </a:r>
            <a:r>
              <a:rPr lang="en-GB" i="1" dirty="0" err="1">
                <a:ea typeface="+mn-lt"/>
                <a:cs typeface="+mn-lt"/>
              </a:rPr>
              <a:t>dominés</a:t>
            </a:r>
            <a:r>
              <a:rPr lang="en-GB" i="1" dirty="0">
                <a:ea typeface="+mn-lt"/>
                <a:cs typeface="+mn-lt"/>
              </a:rPr>
              <a:t> par les </a:t>
            </a:r>
            <a:r>
              <a:rPr lang="en-GB" i="1" dirty="0" err="1">
                <a:ea typeface="+mn-lt"/>
                <a:cs typeface="+mn-lt"/>
              </a:rPr>
              <a:t>caractéristiques</a:t>
            </a:r>
            <a:r>
              <a:rPr lang="en-GB" i="1" dirty="0">
                <a:ea typeface="+mn-lt"/>
                <a:cs typeface="+mn-lt"/>
              </a:rPr>
              <a:t> d'un bien </a:t>
            </a:r>
            <a:r>
              <a:rPr lang="en-GB" i="1" dirty="0" err="1">
                <a:ea typeface="+mn-lt"/>
                <a:cs typeface="+mn-lt"/>
              </a:rPr>
              <a:t>privé</a:t>
            </a:r>
            <a:r>
              <a:rPr lang="en-GB" i="1" dirty="0">
                <a:ea typeface="+mn-lt"/>
                <a:cs typeface="+mn-lt"/>
              </a:rPr>
              <a:t> se </a:t>
            </a:r>
            <a:r>
              <a:rPr lang="en-GB" i="1" dirty="0" err="1">
                <a:ea typeface="+mn-lt"/>
                <a:cs typeface="+mn-lt"/>
              </a:rPr>
              <a:t>prêtent</a:t>
            </a:r>
            <a:r>
              <a:rPr lang="en-GB" i="1" dirty="0">
                <a:ea typeface="+mn-lt"/>
                <a:cs typeface="+mn-lt"/>
              </a:rPr>
              <a:t> à des </a:t>
            </a:r>
            <a:r>
              <a:rPr lang="en-GB" i="1" dirty="0" err="1">
                <a:ea typeface="+mn-lt"/>
                <a:cs typeface="+mn-lt"/>
              </a:rPr>
              <a:t>paiements</a:t>
            </a:r>
            <a:r>
              <a:rPr lang="en-GB" i="1" dirty="0">
                <a:ea typeface="+mn-lt"/>
                <a:cs typeface="+mn-lt"/>
              </a:rPr>
              <a:t> </a:t>
            </a:r>
            <a:r>
              <a:rPr lang="en-GB" i="1" dirty="0" err="1">
                <a:ea typeface="+mn-lt"/>
                <a:cs typeface="+mn-lt"/>
              </a:rPr>
              <a:t>volontaires</a:t>
            </a:r>
            <a:r>
              <a:rPr lang="en-GB" i="1" dirty="0">
                <a:ea typeface="+mn-lt"/>
                <a:cs typeface="+mn-lt"/>
              </a:rPr>
              <a:t>, </a:t>
            </a:r>
            <a:r>
              <a:rPr lang="en-GB" i="1" dirty="0" err="1">
                <a:ea typeface="+mn-lt"/>
                <a:cs typeface="+mn-lt"/>
              </a:rPr>
              <a:t>tandis</a:t>
            </a:r>
            <a:r>
              <a:rPr lang="en-GB" i="1" dirty="0">
                <a:ea typeface="+mn-lt"/>
                <a:cs typeface="+mn-lt"/>
              </a:rPr>
              <a:t> que les services </a:t>
            </a:r>
            <a:r>
              <a:rPr lang="en-GB" i="1" dirty="0" err="1">
                <a:ea typeface="+mn-lt"/>
                <a:cs typeface="+mn-lt"/>
              </a:rPr>
              <a:t>présentant</a:t>
            </a:r>
            <a:r>
              <a:rPr lang="en-GB" i="1" dirty="0">
                <a:ea typeface="+mn-lt"/>
                <a:cs typeface="+mn-lt"/>
              </a:rPr>
              <a:t> les </a:t>
            </a:r>
            <a:r>
              <a:rPr lang="en-GB" i="1" dirty="0" err="1">
                <a:ea typeface="+mn-lt"/>
                <a:cs typeface="+mn-lt"/>
              </a:rPr>
              <a:t>caractéristiques</a:t>
            </a:r>
            <a:r>
              <a:rPr lang="en-GB" i="1" dirty="0">
                <a:ea typeface="+mn-lt"/>
                <a:cs typeface="+mn-lt"/>
              </a:rPr>
              <a:t> d'un bien public ne le </a:t>
            </a:r>
            <a:r>
              <a:rPr lang="en-GB" i="1" dirty="0" err="1">
                <a:ea typeface="+mn-lt"/>
                <a:cs typeface="+mn-lt"/>
              </a:rPr>
              <a:t>sont</a:t>
            </a:r>
            <a:r>
              <a:rPr lang="en-GB" i="1" dirty="0">
                <a:ea typeface="+mn-lt"/>
                <a:cs typeface="+mn-lt"/>
              </a:rPr>
              <a:t> pas.</a:t>
            </a:r>
            <a:r>
              <a:rPr lang="en-GB" dirty="0"/>
              <a:t>” (Farley and Costanza, 2010)</a:t>
            </a:r>
            <a:endParaRPr lang="en-GB" dirty="0">
              <a:cs typeface="Calibri"/>
            </a:endParaRPr>
          </a:p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payeurs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entreprises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privées</a:t>
            </a:r>
            <a:r>
              <a:rPr lang="en-GB" dirty="0">
                <a:ea typeface="+mn-lt"/>
                <a:cs typeface="+mn-lt"/>
              </a:rPr>
              <a:t>, des </a:t>
            </a:r>
            <a:r>
              <a:rPr lang="en-GB" dirty="0" err="1">
                <a:ea typeface="+mn-lt"/>
                <a:cs typeface="+mn-lt"/>
              </a:rPr>
              <a:t>donateurs</a:t>
            </a:r>
            <a:r>
              <a:rPr lang="en-GB" dirty="0">
                <a:ea typeface="+mn-lt"/>
                <a:cs typeface="+mn-lt"/>
              </a:rPr>
              <a:t>, des conseils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gouvernements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lvl="1"/>
            <a:r>
              <a:rPr lang="en-GB" dirty="0">
                <a:ea typeface="+mn-lt"/>
                <a:cs typeface="+mn-lt"/>
              </a:rPr>
              <a:t>Les PSE pour la </a:t>
            </a:r>
            <a:r>
              <a:rPr lang="en-GB" dirty="0" err="1">
                <a:ea typeface="+mn-lt"/>
                <a:cs typeface="+mn-lt"/>
              </a:rPr>
              <a:t>qualité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l'eau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financés</a:t>
            </a:r>
            <a:r>
              <a:rPr lang="en-GB" dirty="0">
                <a:ea typeface="+mn-lt"/>
                <a:cs typeface="+mn-lt"/>
              </a:rPr>
              <a:t> par des </a:t>
            </a:r>
            <a:r>
              <a:rPr lang="en-GB" dirty="0" err="1">
                <a:ea typeface="+mn-lt"/>
                <a:cs typeface="+mn-lt"/>
              </a:rPr>
              <a:t>bénéficiaires</a:t>
            </a:r>
            <a:r>
              <a:rPr lang="en-GB" dirty="0">
                <a:ea typeface="+mn-lt"/>
                <a:cs typeface="+mn-lt"/>
              </a:rPr>
              <a:t> directs </a:t>
            </a:r>
            <a:r>
              <a:rPr lang="en-GB" dirty="0" err="1">
                <a:ea typeface="+mn-lt"/>
                <a:cs typeface="+mn-lt"/>
              </a:rPr>
              <a:t>privés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publics.</a:t>
            </a:r>
          </a:p>
          <a:p>
            <a:pPr lvl="1"/>
            <a:r>
              <a:rPr lang="en-GB" dirty="0" err="1"/>
              <a:t>Biodiversité</a:t>
            </a:r>
            <a:endParaRPr lang="en-GB" dirty="0" err="1">
              <a:cs typeface="Calibri" panose="020F0502020204030204"/>
            </a:endParaRPr>
          </a:p>
          <a:p>
            <a:r>
              <a:rPr lang="en-GB" dirty="0">
                <a:ea typeface="+mn-lt"/>
                <a:cs typeface="+mn-lt"/>
              </a:rPr>
              <a:t>Les </a:t>
            </a:r>
            <a:r>
              <a:rPr lang="en-GB" b="1" dirty="0" err="1">
                <a:ea typeface="+mn-lt"/>
                <a:cs typeface="+mn-lt"/>
              </a:rPr>
              <a:t>honoraires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affectés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souvent</a:t>
            </a:r>
            <a:r>
              <a:rPr lang="en-GB" dirty="0">
                <a:ea typeface="+mn-lt"/>
                <a:cs typeface="+mn-lt"/>
              </a:rPr>
              <a:t> la </a:t>
            </a:r>
            <a:r>
              <a:rPr lang="en-GB" dirty="0" err="1">
                <a:ea typeface="+mn-lt"/>
                <a:cs typeface="+mn-lt"/>
              </a:rPr>
              <a:t>modalité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financement</a:t>
            </a:r>
            <a:r>
              <a:rPr lang="en-GB" dirty="0">
                <a:ea typeface="+mn-lt"/>
                <a:cs typeface="+mn-lt"/>
              </a:rPr>
              <a:t> la plus </a:t>
            </a:r>
            <a:r>
              <a:rPr lang="en-GB" dirty="0" err="1">
                <a:ea typeface="+mn-lt"/>
                <a:cs typeface="+mn-lt"/>
              </a:rPr>
              <a:t>fiable</a:t>
            </a:r>
            <a:r>
              <a:rPr lang="en-GB" dirty="0">
                <a:ea typeface="+mn-lt"/>
                <a:cs typeface="+mn-lt"/>
              </a:rPr>
              <a:t> et la plus durable.</a:t>
            </a:r>
          </a:p>
          <a:p>
            <a:pPr lvl="1"/>
            <a:r>
              <a:rPr lang="en-GB" dirty="0">
                <a:ea typeface="+mn-lt"/>
                <a:cs typeface="+mn-lt"/>
              </a:rPr>
              <a:t>Dans les </a:t>
            </a:r>
            <a:r>
              <a:rPr lang="en-GB" dirty="0" err="1">
                <a:ea typeface="+mn-lt"/>
                <a:cs typeface="+mn-lt"/>
              </a:rPr>
              <a:t>mécanismes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nationaux</a:t>
            </a:r>
            <a:r>
              <a:rPr lang="en-GB" dirty="0">
                <a:ea typeface="+mn-lt"/>
                <a:cs typeface="+mn-lt"/>
              </a:rPr>
              <a:t> de PSE du Costa Rica et du </a:t>
            </a:r>
            <a:r>
              <a:rPr lang="en-GB" dirty="0" err="1">
                <a:ea typeface="+mn-lt"/>
                <a:cs typeface="+mn-lt"/>
              </a:rPr>
              <a:t>Mexique</a:t>
            </a:r>
            <a:r>
              <a:rPr lang="en-GB" dirty="0">
                <a:ea typeface="+mn-lt"/>
                <a:cs typeface="+mn-lt"/>
              </a:rPr>
              <a:t>, les taxes sur le carburant (CR </a:t>
            </a:r>
            <a:r>
              <a:rPr lang="en-GB" dirty="0" err="1">
                <a:ea typeface="+mn-lt"/>
                <a:cs typeface="+mn-lt"/>
              </a:rPr>
              <a:t>uniquement</a:t>
            </a:r>
            <a:r>
              <a:rPr lang="en-GB" dirty="0">
                <a:ea typeface="+mn-lt"/>
                <a:cs typeface="+mn-lt"/>
              </a:rPr>
              <a:t>) et </a:t>
            </a:r>
            <a:r>
              <a:rPr lang="en-GB" dirty="0" err="1">
                <a:ea typeface="+mn-lt"/>
                <a:cs typeface="+mn-lt"/>
              </a:rPr>
              <a:t>l'eau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affectées</a:t>
            </a:r>
            <a:r>
              <a:rPr lang="en-GB" dirty="0">
                <a:ea typeface="+mn-lt"/>
                <a:cs typeface="+mn-lt"/>
              </a:rPr>
              <a:t> aux fonds du PSE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Politiquement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réalisable</a:t>
            </a:r>
            <a:r>
              <a:rPr lang="en-GB" dirty="0">
                <a:ea typeface="+mn-lt"/>
                <a:cs typeface="+mn-lt"/>
              </a:rPr>
              <a:t> : </a:t>
            </a:r>
            <a:r>
              <a:rPr lang="en-GB" dirty="0" err="1">
                <a:ea typeface="+mn-lt"/>
                <a:cs typeface="+mn-lt"/>
              </a:rPr>
              <a:t>prélèvements</a:t>
            </a:r>
            <a:r>
              <a:rPr lang="en-GB" dirty="0">
                <a:ea typeface="+mn-lt"/>
                <a:cs typeface="+mn-lt"/>
              </a:rPr>
              <a:t> avec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base </a:t>
            </a:r>
            <a:r>
              <a:rPr lang="en-GB" dirty="0" err="1">
                <a:ea typeface="+mn-lt"/>
                <a:cs typeface="+mn-lt"/>
              </a:rPr>
              <a:t>très</a:t>
            </a:r>
            <a:r>
              <a:rPr lang="en-GB" dirty="0">
                <a:ea typeface="+mn-lt"/>
                <a:cs typeface="+mn-lt"/>
              </a:rPr>
              <a:t> large (</a:t>
            </a:r>
            <a:r>
              <a:rPr lang="en-GB" dirty="0" err="1">
                <a:ea typeface="+mn-lt"/>
                <a:cs typeface="+mn-lt"/>
              </a:rPr>
              <a:t>permettant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taux</a:t>
            </a:r>
            <a:r>
              <a:rPr lang="en-GB" dirty="0">
                <a:ea typeface="+mn-lt"/>
                <a:cs typeface="+mn-lt"/>
              </a:rPr>
              <a:t> bas) sur </a:t>
            </a:r>
            <a:r>
              <a:rPr lang="en-GB" dirty="0" err="1">
                <a:ea typeface="+mn-lt"/>
                <a:cs typeface="+mn-lt"/>
              </a:rPr>
              <a:t>certains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biens</a:t>
            </a:r>
            <a:r>
              <a:rPr lang="en-GB" dirty="0">
                <a:ea typeface="+mn-lt"/>
                <a:cs typeface="+mn-lt"/>
              </a:rPr>
              <a:t> et services </a:t>
            </a:r>
            <a:r>
              <a:rPr lang="en-GB" dirty="0" err="1">
                <a:ea typeface="+mn-lt"/>
                <a:cs typeface="+mn-lt"/>
              </a:rPr>
              <a:t>utilisés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principalement</a:t>
            </a:r>
            <a:r>
              <a:rPr lang="en-GB" dirty="0">
                <a:ea typeface="+mn-lt"/>
                <a:cs typeface="+mn-lt"/>
              </a:rPr>
              <a:t> par les </a:t>
            </a:r>
            <a:r>
              <a:rPr lang="en-GB" dirty="0" err="1">
                <a:ea typeface="+mn-lt"/>
                <a:cs typeface="+mn-lt"/>
              </a:rPr>
              <a:t>citadins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transferts</a:t>
            </a:r>
            <a:r>
              <a:rPr lang="en-GB" dirty="0">
                <a:ea typeface="+mn-lt"/>
                <a:cs typeface="+mn-lt"/>
              </a:rPr>
              <a:t> financiers des </a:t>
            </a:r>
            <a:r>
              <a:rPr lang="en-GB" dirty="0" err="1">
                <a:ea typeface="+mn-lt"/>
                <a:cs typeface="+mn-lt"/>
              </a:rPr>
              <a:t>citadins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vers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ruraux</a:t>
            </a:r>
            <a:r>
              <a:rPr lang="en-GB" dirty="0">
                <a:ea typeface="+mn-lt"/>
                <a:cs typeface="+mn-lt"/>
              </a:rPr>
              <a:t>)</a:t>
            </a:r>
          </a:p>
          <a:p>
            <a:pPr lvl="1"/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prélèvements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potentiels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soutiennent</a:t>
            </a:r>
            <a:r>
              <a:rPr lang="en-GB" dirty="0">
                <a:ea typeface="+mn-lt"/>
                <a:cs typeface="+mn-lt"/>
              </a:rPr>
              <a:t>: les </a:t>
            </a:r>
            <a:r>
              <a:rPr lang="en-GB" dirty="0" err="1">
                <a:ea typeface="+mn-lt"/>
                <a:cs typeface="+mn-lt"/>
              </a:rPr>
              <a:t>boissons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bières</a:t>
            </a:r>
            <a:r>
              <a:rPr lang="en-GB" dirty="0">
                <a:ea typeface="+mn-lt"/>
                <a:cs typeface="+mn-lt"/>
              </a:rPr>
              <a:t> et sodas), les </a:t>
            </a:r>
            <a:r>
              <a:rPr lang="en-GB" dirty="0" err="1">
                <a:ea typeface="+mn-lt"/>
                <a:cs typeface="+mn-lt"/>
              </a:rPr>
              <a:t>unités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crédit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téléphonie</a:t>
            </a:r>
            <a:r>
              <a:rPr lang="en-GB" dirty="0">
                <a:ea typeface="+mn-lt"/>
                <a:cs typeface="+mn-lt"/>
              </a:rPr>
              <a:t> mobile, </a:t>
            </a:r>
            <a:r>
              <a:rPr lang="en-GB" dirty="0" err="1">
                <a:ea typeface="+mn-lt"/>
                <a:cs typeface="+mn-lt"/>
              </a:rPr>
              <a:t>l'accès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réseaux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sociaux</a:t>
            </a:r>
            <a:r>
              <a:rPr lang="en-GB" dirty="0">
                <a:ea typeface="+mn-lt"/>
                <a:cs typeface="+mn-lt"/>
              </a:rPr>
              <a:t>...</a:t>
            </a:r>
          </a:p>
          <a:p>
            <a:r>
              <a:rPr lang="en-GB" dirty="0">
                <a:ea typeface="+mn-lt"/>
                <a:cs typeface="+mn-lt"/>
              </a:rPr>
              <a:t>Les PSE </a:t>
            </a:r>
            <a:r>
              <a:rPr lang="en-GB" dirty="0" err="1">
                <a:ea typeface="+mn-lt"/>
                <a:cs typeface="+mn-lt"/>
              </a:rPr>
              <a:t>peuvent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également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financés</a:t>
            </a:r>
            <a:r>
              <a:rPr lang="en-GB" dirty="0">
                <a:ea typeface="+mn-lt"/>
                <a:cs typeface="+mn-lt"/>
              </a:rPr>
              <a:t> par la vente de </a:t>
            </a:r>
            <a:r>
              <a:rPr lang="en-GB" dirty="0" err="1">
                <a:ea typeface="+mn-lt"/>
                <a:cs typeface="+mn-lt"/>
              </a:rPr>
              <a:t>crédits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carbone</a:t>
            </a:r>
          </a:p>
          <a:p>
            <a:pPr lvl="1"/>
            <a:r>
              <a:rPr lang="en-GB" dirty="0">
                <a:ea typeface="+mn-lt"/>
                <a:cs typeface="+mn-lt"/>
              </a:rPr>
              <a:t>Risque de </a:t>
            </a:r>
            <a:r>
              <a:rPr lang="en-GB" dirty="0" err="1">
                <a:ea typeface="+mn-lt"/>
                <a:cs typeface="+mn-lt"/>
              </a:rPr>
              <a:t>compromis</a:t>
            </a:r>
            <a:r>
              <a:rPr lang="en-GB" dirty="0">
                <a:ea typeface="+mn-lt"/>
                <a:cs typeface="+mn-lt"/>
              </a:rPr>
              <a:t> entre les services </a:t>
            </a:r>
            <a:r>
              <a:rPr lang="en-GB" dirty="0" err="1">
                <a:ea typeface="+mn-lt"/>
                <a:cs typeface="+mn-lt"/>
              </a:rPr>
              <a:t>écosystémiques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Stabilité</a:t>
            </a:r>
            <a:r>
              <a:rPr lang="en-GB" dirty="0">
                <a:ea typeface="+mn-lt"/>
                <a:cs typeface="+mn-lt"/>
              </a:rPr>
              <a:t> du flux financier? </a:t>
            </a:r>
          </a:p>
          <a:p>
            <a:pPr lvl="1"/>
            <a:r>
              <a:rPr lang="en-GB" dirty="0">
                <a:ea typeface="+mn-lt"/>
                <a:cs typeface="+mn-lt"/>
              </a:rPr>
              <a:t>Question du partage des </a:t>
            </a:r>
            <a:r>
              <a:rPr lang="en-GB" dirty="0" err="1">
                <a:ea typeface="+mn-lt"/>
                <a:cs typeface="+mn-lt"/>
              </a:rPr>
              <a:t>avantages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cas</a:t>
            </a:r>
            <a:r>
              <a:rPr lang="en-GB" dirty="0">
                <a:ea typeface="+mn-lt"/>
                <a:cs typeface="+mn-lt"/>
              </a:rPr>
              <a:t> de "</a:t>
            </a:r>
            <a:r>
              <a:rPr lang="en-GB" dirty="0" err="1">
                <a:ea typeface="+mn-lt"/>
                <a:cs typeface="+mn-lt"/>
              </a:rPr>
              <a:t>bénéfices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excédentaires</a:t>
            </a:r>
            <a:r>
              <a:rPr lang="en-GB" dirty="0">
                <a:ea typeface="+mn-lt"/>
                <a:cs typeface="+mn-lt"/>
              </a:rPr>
              <a:t>"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577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3712845" y="91821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445636" y="2854961"/>
            <a:ext cx="2792095" cy="140017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  <a:ea typeface="+mn-lt"/>
                <a:cs typeface="+mn-lt"/>
              </a:rPr>
              <a:t>PROMOTEURS DE PROJETS</a:t>
            </a:r>
            <a:endParaRPr lang="it-IT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100" b="1" dirty="0">
                <a:solidFill>
                  <a:srgbClr val="000000"/>
                </a:solidFill>
                <a:ea typeface="+mn-lt"/>
                <a:cs typeface="Times New Roman"/>
              </a:rPr>
              <a:t>(</a:t>
            </a:r>
            <a:r>
              <a:rPr lang="en-US" sz="1100" dirty="0">
                <a:solidFill>
                  <a:schemeClr val="tx1"/>
                </a:solidFill>
                <a:ea typeface="+mn-lt"/>
                <a:cs typeface="+mn-lt"/>
              </a:rPr>
              <a:t>zone de conservation, </a:t>
            </a:r>
            <a:r>
              <a:rPr lang="en-US" sz="1100" dirty="0" err="1">
                <a:solidFill>
                  <a:schemeClr val="tx1"/>
                </a:solidFill>
                <a:ea typeface="+mn-lt"/>
                <a:cs typeface="+mn-lt"/>
              </a:rPr>
              <a:t>boisement</a:t>
            </a:r>
            <a:r>
              <a:rPr lang="en-US" sz="1100" dirty="0">
                <a:solidFill>
                  <a:schemeClr val="tx1"/>
                </a:solidFill>
                <a:ea typeface="+mn-lt"/>
                <a:cs typeface="+mn-lt"/>
              </a:rPr>
              <a:t>...</a:t>
            </a:r>
            <a:r>
              <a:rPr lang="en-US" sz="1100" b="1" dirty="0">
                <a:solidFill>
                  <a:srgbClr val="000000"/>
                </a:solidFill>
                <a:ea typeface="Times New Roman"/>
                <a:cs typeface="Times New Roman"/>
              </a:rPr>
              <a:t>)</a:t>
            </a:r>
            <a:endParaRPr lang="fr-FR" sz="1100" dirty="0">
              <a:ea typeface="Times New Roman"/>
              <a:cs typeface="Times New Roman"/>
            </a:endParaRPr>
          </a:p>
        </p:txBody>
      </p:sp>
      <p:sp>
        <p:nvSpPr>
          <p:cNvPr id="5" name="Organigramme : Multidocument 4"/>
          <p:cNvSpPr/>
          <p:nvPr/>
        </p:nvSpPr>
        <p:spPr>
          <a:xfrm>
            <a:off x="6587491" y="3232785"/>
            <a:ext cx="1771015" cy="650240"/>
          </a:xfrm>
          <a:prstGeom prst="flowChartMultidocumen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dirty="0">
                <a:solidFill>
                  <a:schemeClr val="tx1"/>
                </a:solidFill>
                <a:ea typeface="+mn-lt"/>
                <a:cs typeface="+mn-lt"/>
              </a:rPr>
              <a:t>COMPOSANTE CARBONE</a:t>
            </a:r>
            <a:endParaRPr lang="it-IT" dirty="0">
              <a:solidFill>
                <a:schemeClr val="tx1"/>
              </a:solidFill>
              <a:cs typeface="Calibri"/>
            </a:endParaRPr>
          </a:p>
          <a:p>
            <a:pPr algn="ctr">
              <a:spcAft>
                <a:spcPts val="600"/>
              </a:spcAft>
            </a:pPr>
            <a:r>
              <a:rPr lang="fr-FR" sz="1100" dirty="0">
                <a:solidFill>
                  <a:schemeClr val="tx1"/>
                </a:solidFill>
                <a:ea typeface="+mn-lt"/>
                <a:cs typeface="+mn-lt"/>
              </a:rPr>
              <a:t>(essais normalisés)</a:t>
            </a:r>
            <a:endParaRPr lang="fr-FR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285740" y="91757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484110" y="91694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5434331" y="4461511"/>
            <a:ext cx="584835" cy="675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9" name="Organigramme : Processus 8"/>
          <p:cNvSpPr/>
          <p:nvPr/>
        </p:nvSpPr>
        <p:spPr>
          <a:xfrm>
            <a:off x="4716781" y="5251450"/>
            <a:ext cx="2059305" cy="118618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 dirty="0">
                <a:solidFill>
                  <a:schemeClr val="tx1"/>
                </a:solidFill>
                <a:ea typeface="+mn-lt"/>
                <a:cs typeface="+mn-lt"/>
              </a:rPr>
              <a:t>UTILISATEURS DE L'ÉCOSYSTÈME</a:t>
            </a:r>
            <a:endParaRPr lang="it-IT" b="1">
              <a:solidFill>
                <a:schemeClr val="tx1"/>
              </a:solidFill>
              <a:cs typeface="Calibri"/>
            </a:endParaRPr>
          </a:p>
        </p:txBody>
      </p:sp>
      <p:sp>
        <p:nvSpPr>
          <p:cNvPr id="10" name="Zone de texte 2"/>
          <p:cNvSpPr txBox="1">
            <a:spLocks noChangeArrowheads="1"/>
          </p:cNvSpPr>
          <p:nvPr/>
        </p:nvSpPr>
        <p:spPr bwMode="auto">
          <a:xfrm>
            <a:off x="6356985" y="4264026"/>
            <a:ext cx="2783840" cy="963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ea typeface="+mn-lt"/>
                <a:cs typeface="+mn-lt"/>
              </a:rPr>
              <a:t>Accord </a:t>
            </a:r>
            <a:r>
              <a:rPr lang="en-US" sz="1100" dirty="0" err="1">
                <a:ea typeface="+mn-lt"/>
                <a:cs typeface="+mn-lt"/>
              </a:rPr>
              <a:t>bilatéral</a:t>
            </a:r>
            <a:r>
              <a:rPr lang="en-US" sz="1100" dirty="0">
                <a:ea typeface="+mn-lt"/>
                <a:cs typeface="+mn-lt"/>
              </a:rPr>
              <a:t> de PSE avec </a:t>
            </a:r>
            <a:r>
              <a:rPr lang="en-US" sz="1100" dirty="0" err="1">
                <a:ea typeface="+mn-lt"/>
                <a:cs typeface="+mn-lt"/>
              </a:rPr>
              <a:t>une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rémunération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conforme</a:t>
            </a:r>
            <a:r>
              <a:rPr lang="en-US" sz="1100" dirty="0">
                <a:ea typeface="+mn-lt"/>
                <a:cs typeface="+mn-lt"/>
              </a:rPr>
              <a:t> aux </a:t>
            </a:r>
            <a:r>
              <a:rPr lang="en-US" sz="1100" dirty="0" err="1">
                <a:ea typeface="+mn-lt"/>
                <a:cs typeface="+mn-lt"/>
              </a:rPr>
              <a:t>coûts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d'opportunité</a:t>
            </a:r>
            <a:r>
              <a:rPr lang="en-US" sz="1100" dirty="0">
                <a:ea typeface="+mn-lt"/>
                <a:cs typeface="+mn-lt"/>
              </a:rPr>
              <a:t> de la conservation et/</a:t>
            </a:r>
            <a:r>
              <a:rPr lang="en-US" sz="1100" dirty="0" err="1">
                <a:ea typeface="+mn-lt"/>
                <a:cs typeface="+mn-lt"/>
              </a:rPr>
              <a:t>ou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une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rémunération</a:t>
            </a:r>
            <a:r>
              <a:rPr lang="en-US" sz="1100" dirty="0">
                <a:ea typeface="+mn-lt"/>
                <a:cs typeface="+mn-lt"/>
              </a:rPr>
              <a:t> de </a:t>
            </a:r>
            <a:r>
              <a:rPr lang="en-US" sz="1100" dirty="0" err="1">
                <a:ea typeface="+mn-lt"/>
                <a:cs typeface="+mn-lt"/>
              </a:rPr>
              <a:t>l'effort</a:t>
            </a:r>
            <a:r>
              <a:rPr lang="en-US" sz="1100" dirty="0">
                <a:ea typeface="+mn-lt"/>
                <a:cs typeface="+mn-lt"/>
              </a:rPr>
              <a:t>, </a:t>
            </a:r>
            <a:r>
              <a:rPr lang="en-US" sz="1100" dirty="0" err="1">
                <a:ea typeface="+mn-lt"/>
                <a:cs typeface="+mn-lt"/>
              </a:rPr>
              <a:t>ou</a:t>
            </a:r>
            <a:r>
              <a:rPr lang="en-US" sz="1100" dirty="0">
                <a:ea typeface="+mn-lt"/>
                <a:cs typeface="+mn-lt"/>
              </a:rPr>
              <a:t> un </a:t>
            </a:r>
            <a:r>
              <a:rPr lang="en-US" sz="1100" dirty="0" err="1">
                <a:ea typeface="+mn-lt"/>
                <a:cs typeface="+mn-lt"/>
              </a:rPr>
              <a:t>investissement</a:t>
            </a:r>
            <a:r>
              <a:rPr lang="en-US" sz="1100" dirty="0">
                <a:ea typeface="+mn-lt"/>
                <a:cs typeface="+mn-lt"/>
              </a:rPr>
              <a:t> direct pour les </a:t>
            </a:r>
            <a:r>
              <a:rPr lang="en-US" sz="1100" dirty="0" err="1">
                <a:ea typeface="+mn-lt"/>
                <a:cs typeface="+mn-lt"/>
              </a:rPr>
              <a:t>actifs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alternatifs</a:t>
            </a:r>
            <a:endParaRPr lang="it-IT" dirty="0" err="1"/>
          </a:p>
        </p:txBody>
      </p:sp>
      <p:sp>
        <p:nvSpPr>
          <p:cNvPr id="11" name="Ellipse 10"/>
          <p:cNvSpPr/>
          <p:nvPr/>
        </p:nvSpPr>
        <p:spPr>
          <a:xfrm>
            <a:off x="3432175" y="95885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873625" y="91757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 dirty="0">
                <a:solidFill>
                  <a:srgbClr val="000000"/>
                </a:solidFill>
                <a:ea typeface="Times New Roman"/>
                <a:cs typeface="Times New Roman"/>
              </a:rPr>
              <a:t>ACHETEURS DE CRÉDITS CARBONE</a:t>
            </a:r>
          </a:p>
          <a:p>
            <a:pPr algn="ctr">
              <a:spcAft>
                <a:spcPts val="600"/>
              </a:spcAft>
            </a:pP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3110865" y="95885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dirty="0">
                <a:solidFill>
                  <a:schemeClr val="tx1"/>
                </a:solidFill>
                <a:ea typeface="+mn-lt"/>
                <a:cs typeface="+mn-lt"/>
              </a:rPr>
              <a:t>ACHETEURS DE CRÉDITS CARBONE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714629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67639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42874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 dirty="0">
                <a:solidFill>
                  <a:srgbClr val="000000"/>
                </a:solidFill>
                <a:ea typeface="Times New Roman"/>
                <a:cs typeface="Times New Roman"/>
              </a:rPr>
              <a:t>ACHETEURS DE CRÉDITS CARBONE</a:t>
            </a:r>
          </a:p>
        </p:txBody>
      </p:sp>
      <p:sp>
        <p:nvSpPr>
          <p:cNvPr id="17" name="Zone de texte 2"/>
          <p:cNvSpPr txBox="1">
            <a:spLocks noChangeArrowheads="1"/>
          </p:cNvSpPr>
          <p:nvPr/>
        </p:nvSpPr>
        <p:spPr bwMode="auto">
          <a:xfrm>
            <a:off x="2567306" y="2129156"/>
            <a:ext cx="1927225" cy="112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ea typeface="+mn-lt"/>
                <a:cs typeface="+mn-lt"/>
              </a:rPr>
              <a:t>Transactions </a:t>
            </a:r>
            <a:r>
              <a:rPr lang="en-US" sz="1100" dirty="0" err="1">
                <a:ea typeface="+mn-lt"/>
                <a:cs typeface="+mn-lt"/>
              </a:rPr>
              <a:t>multilatérales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ou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bilatérales</a:t>
            </a:r>
            <a:r>
              <a:rPr lang="en-US" sz="1100" dirty="0">
                <a:ea typeface="+mn-lt"/>
                <a:cs typeface="+mn-lt"/>
              </a:rPr>
              <a:t> dans </a:t>
            </a:r>
            <a:r>
              <a:rPr lang="en-US" sz="1100" dirty="0" err="1">
                <a:ea typeface="+mn-lt"/>
                <a:cs typeface="+mn-lt"/>
              </a:rPr>
              <a:t>lesquelles</a:t>
            </a:r>
            <a:r>
              <a:rPr lang="en-US" sz="1100" dirty="0">
                <a:ea typeface="+mn-lt"/>
                <a:cs typeface="+mn-lt"/>
              </a:rPr>
              <a:t> les </a:t>
            </a:r>
            <a:r>
              <a:rPr lang="en-US" sz="1100" dirty="0" err="1">
                <a:ea typeface="+mn-lt"/>
                <a:cs typeface="+mn-lt"/>
              </a:rPr>
              <a:t>crédits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carbone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créés</a:t>
            </a:r>
            <a:r>
              <a:rPr lang="en-US" sz="1100" dirty="0">
                <a:ea typeface="+mn-lt"/>
                <a:cs typeface="+mn-lt"/>
              </a:rPr>
              <a:t> par la </a:t>
            </a:r>
            <a:r>
              <a:rPr lang="en-US" sz="1100" dirty="0" err="1">
                <a:ea typeface="+mn-lt"/>
                <a:cs typeface="+mn-lt"/>
              </a:rPr>
              <a:t>composante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carbone</a:t>
            </a:r>
            <a:r>
              <a:rPr lang="en-US" sz="1100" dirty="0">
                <a:ea typeface="+mn-lt"/>
                <a:cs typeface="+mn-lt"/>
              </a:rPr>
              <a:t> du </a:t>
            </a:r>
            <a:r>
              <a:rPr lang="en-US" sz="1100" dirty="0" err="1">
                <a:ea typeface="+mn-lt"/>
                <a:cs typeface="+mn-lt"/>
              </a:rPr>
              <a:t>projet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sont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dirty="0" err="1">
                <a:ea typeface="+mn-lt"/>
                <a:cs typeface="+mn-lt"/>
              </a:rPr>
              <a:t>transférés</a:t>
            </a:r>
            <a:r>
              <a:rPr lang="en-US" sz="1100" dirty="0">
                <a:ea typeface="+mn-lt"/>
                <a:cs typeface="+mn-lt"/>
              </a:rPr>
              <a:t> à des </a:t>
            </a:r>
            <a:r>
              <a:rPr lang="en-US" sz="1100" dirty="0" err="1">
                <a:ea typeface="+mn-lt"/>
                <a:cs typeface="+mn-lt"/>
              </a:rPr>
              <a:t>acheteurs</a:t>
            </a:r>
            <a:endParaRPr lang="it-IT" dirty="0" err="1"/>
          </a:p>
        </p:txBody>
      </p:sp>
      <p:sp>
        <p:nvSpPr>
          <p:cNvPr id="18" name="Rectangle avec flèche vers la gauche 17"/>
          <p:cNvSpPr/>
          <p:nvPr/>
        </p:nvSpPr>
        <p:spPr>
          <a:xfrm>
            <a:off x="8449310" y="3050991"/>
            <a:ext cx="1967170" cy="1008112"/>
          </a:xfrm>
          <a:prstGeom prst="left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dirty="0">
                <a:ea typeface="+mn-lt"/>
                <a:cs typeface="+mn-lt"/>
              </a:rPr>
              <a:t>Création de crédits carbone</a:t>
            </a:r>
            <a:endParaRPr lang="it-IT" dirty="0"/>
          </a:p>
        </p:txBody>
      </p:sp>
      <p:sp>
        <p:nvSpPr>
          <p:cNvPr id="19" name="Forme automatique 2"/>
          <p:cNvSpPr>
            <a:spLocks noChangeArrowheads="1"/>
          </p:cNvSpPr>
          <p:nvPr/>
        </p:nvSpPr>
        <p:spPr bwMode="auto">
          <a:xfrm>
            <a:off x="8012430" y="2129790"/>
            <a:ext cx="1546860" cy="633730"/>
          </a:xfrm>
          <a:prstGeom prst="bracketPair">
            <a:avLst>
              <a:gd name="adj" fmla="val 8051"/>
            </a:avLst>
          </a:prstGeom>
          <a:noFill/>
          <a:ln w="38100">
            <a:solidFill>
              <a:srgbClr val="9BBB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4363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BBB59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45720" tIns="45720" rIns="45720" bIns="45720" anchor="t" anchorCtr="0" upright="1">
            <a:noAutofit/>
          </a:bodyPr>
          <a:lstStyle/>
          <a:p>
            <a:pPr algn="ctr"/>
            <a:r>
              <a:rPr lang="fr-FR" sz="1200" i="1" dirty="0">
                <a:ea typeface="+mn-lt"/>
                <a:cs typeface="+mn-lt"/>
              </a:rPr>
              <a:t>Marché des matières premières (crédits carbone)</a:t>
            </a:r>
            <a:endParaRPr lang="it-IT" i="1" dirty="0">
              <a:ea typeface="+mn-lt"/>
              <a:cs typeface="+mn-lt"/>
            </a:endParaRPr>
          </a:p>
        </p:txBody>
      </p:sp>
      <p:sp>
        <p:nvSpPr>
          <p:cNvPr id="20" name="Forme automatique 2"/>
          <p:cNvSpPr>
            <a:spLocks noChangeArrowheads="1"/>
          </p:cNvSpPr>
          <p:nvPr/>
        </p:nvSpPr>
        <p:spPr bwMode="auto">
          <a:xfrm>
            <a:off x="2731770" y="4395471"/>
            <a:ext cx="1546860" cy="864235"/>
          </a:xfrm>
          <a:prstGeom prst="bracketPair">
            <a:avLst>
              <a:gd name="adj" fmla="val 8051"/>
            </a:avLst>
          </a:prstGeom>
          <a:noFill/>
          <a:ln w="38100">
            <a:solidFill>
              <a:srgbClr val="9BBB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4363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BBB59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45720" tIns="45720" rIns="45720" bIns="45720" anchor="t" anchorCtr="0" upright="1">
            <a:noAutofit/>
          </a:bodyPr>
          <a:lstStyle/>
          <a:p>
            <a:pPr algn="ctr"/>
            <a:r>
              <a:rPr lang="fr-FR" sz="1200" i="1" dirty="0">
                <a:ea typeface="+mn-lt"/>
                <a:cs typeface="+mn-lt"/>
              </a:rPr>
              <a:t>Servitudes compensées ou incitations directes, sans échange de droits</a:t>
            </a:r>
            <a:endParaRPr lang="it-IT" i="1" dirty="0"/>
          </a:p>
        </p:txBody>
      </p:sp>
      <p:sp>
        <p:nvSpPr>
          <p:cNvPr id="21" name="Double flèche verticale 20"/>
          <p:cNvSpPr/>
          <p:nvPr/>
        </p:nvSpPr>
        <p:spPr>
          <a:xfrm>
            <a:off x="4592320" y="1915795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2" name="Double flèche verticale 21"/>
          <p:cNvSpPr/>
          <p:nvPr/>
        </p:nvSpPr>
        <p:spPr>
          <a:xfrm>
            <a:off x="5515610" y="1824990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3" name="Double flèche verticale 22"/>
          <p:cNvSpPr/>
          <p:nvPr/>
        </p:nvSpPr>
        <p:spPr>
          <a:xfrm>
            <a:off x="6437630" y="1915160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2304416" y="65861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ZoneTexte 24"/>
          <p:cNvSpPr txBox="1"/>
          <p:nvPr/>
        </p:nvSpPr>
        <p:spPr>
          <a:xfrm>
            <a:off x="2249500" y="271311"/>
            <a:ext cx="746399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 err="1">
                <a:ea typeface="+mn-lt"/>
                <a:cs typeface="+mn-lt"/>
              </a:rPr>
              <a:t>Création</a:t>
            </a:r>
            <a:r>
              <a:rPr lang="en-US" sz="2400" dirty="0">
                <a:ea typeface="+mn-lt"/>
                <a:cs typeface="+mn-lt"/>
              </a:rPr>
              <a:t> de </a:t>
            </a:r>
            <a:r>
              <a:rPr lang="en-US" sz="2400" dirty="0" err="1">
                <a:ea typeface="+mn-lt"/>
                <a:cs typeface="+mn-lt"/>
              </a:rPr>
              <a:t>crédits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carbone</a:t>
            </a:r>
            <a:r>
              <a:rPr lang="en-US" sz="2400" dirty="0">
                <a:ea typeface="+mn-lt"/>
                <a:cs typeface="+mn-lt"/>
              </a:rPr>
              <a:t> dans le cadre d'un </a:t>
            </a:r>
            <a:r>
              <a:rPr lang="en-US" sz="2400" dirty="0" err="1">
                <a:ea typeface="+mn-lt"/>
                <a:cs typeface="+mn-lt"/>
              </a:rPr>
              <a:t>projet</a:t>
            </a:r>
            <a:r>
              <a:rPr lang="en-US" sz="2400" dirty="0">
                <a:ea typeface="+mn-lt"/>
                <a:cs typeface="+mn-lt"/>
              </a:rPr>
              <a:t> REDD+</a:t>
            </a:r>
            <a:endParaRPr lang="it-IT" dirty="0">
              <a:ea typeface="+mn-lt"/>
              <a:cs typeface="+mn-lt"/>
            </a:endParaRPr>
          </a:p>
        </p:txBody>
      </p:sp>
      <p:sp>
        <p:nvSpPr>
          <p:cNvPr id="27" name="Rectangle 26"/>
          <p:cNvSpPr/>
          <p:nvPr/>
        </p:nvSpPr>
        <p:spPr>
          <a:xfrm rot="19493927">
            <a:off x="348056" y="1116531"/>
            <a:ext cx="2242537" cy="95410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fr-FR" sz="2800" b="1" dirty="0">
                <a:ln w="10160">
                  <a:solidFill>
                    <a:srgbClr val="4472C4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</a:rPr>
              <a:t>Transactions</a:t>
            </a:r>
            <a:endParaRPr lang="it-IT" dirty="0">
              <a:solidFill>
                <a:srgbClr val="0070C0"/>
              </a:solidFill>
              <a:cs typeface="Calibri"/>
            </a:endParaRPr>
          </a:p>
          <a:p>
            <a:pPr algn="ctr"/>
            <a:r>
              <a:rPr lang="fr-FR" sz="2800" b="1" dirty="0">
                <a:ln w="10160">
                  <a:solidFill>
                    <a:srgbClr val="4472C4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</a:rPr>
              <a:t>commerciales</a:t>
            </a:r>
          </a:p>
        </p:txBody>
      </p:sp>
      <p:sp>
        <p:nvSpPr>
          <p:cNvPr id="28" name="Rectangle 27"/>
          <p:cNvSpPr/>
          <p:nvPr/>
        </p:nvSpPr>
        <p:spPr>
          <a:xfrm rot="19493927">
            <a:off x="146" y="4444019"/>
            <a:ext cx="2484719" cy="138499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fr-FR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Accords </a:t>
            </a:r>
            <a:endParaRPr lang="it-IT" b="1" dirty="0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r>
              <a:rPr lang="fr-FR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contractuels </a:t>
            </a:r>
            <a:endParaRPr lang="it-IT" b="1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r>
              <a:rPr lang="fr-FR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non marchands</a:t>
            </a:r>
            <a:endParaRPr lang="it-IT" b="1" dirty="0">
              <a:solidFill>
                <a:srgbClr val="0070C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1279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9FBE84-201D-4DE6-A665-6A0B592ED4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2AEEBA8-8660-4B36-BD9B-9B6BDEA998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5231CC-DA14-4FD4-8500-76B720C1B997}"/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1861</Words>
  <Application>Microsoft Office PowerPoint</Application>
  <PresentationFormat>Widescreen</PresentationFormat>
  <Paragraphs>227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Thème Office</vt:lpstr>
      <vt:lpstr>Instruments incitatifs pour l'agroécologie (et mécanismes de financement possibles)</vt:lpstr>
      <vt:lpstr>Une tentative de classification</vt:lpstr>
      <vt:lpstr>Certifications indépendantes et tierces parties</vt:lpstr>
      <vt:lpstr>Taxation et feebates (bonus-malus) sur les externalités</vt:lpstr>
      <vt:lpstr>Tarifs dynamiques: exemple du cacao certifié (théorique)</vt:lpstr>
      <vt:lpstr>Qu'est-ce que le PSE?</vt:lpstr>
      <vt:lpstr>Utiliser le PSE dans le cadre d'une approche systémique</vt:lpstr>
      <vt:lpstr>Financement du PSE</vt:lpstr>
      <vt:lpstr>Presentazione standard di PowerPoint</vt:lpstr>
      <vt:lpstr>Crédits carbone</vt:lpstr>
      <vt:lpstr>Vers une agriculture du carbone du sol pour les crédits carbone?</vt:lpstr>
      <vt:lpstr>Vers de nouvelles couches de crédits ? Qualité de l'eau, éléments de biodiversité, habitats...</vt:lpstr>
      <vt:lpstr>Conclusion : combiner les instruments pour obtenir le bon mélange</vt:lpstr>
      <vt:lpstr>Références</vt:lpstr>
    </vt:vector>
  </TitlesOfParts>
  <Company>Cirad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Incentives</dc:title>
  <dc:creator>Alain Karsenty</dc:creator>
  <cp:lastModifiedBy>Alain Karsenty</cp:lastModifiedBy>
  <cp:revision>278</cp:revision>
  <dcterms:created xsi:type="dcterms:W3CDTF">2021-10-30T16:06:23Z</dcterms:created>
  <dcterms:modified xsi:type="dcterms:W3CDTF">2021-11-14T11:24:37Z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