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1" r:id="rId4"/>
    <p:sldId id="322" r:id="rId5"/>
    <p:sldId id="285" r:id="rId6"/>
    <p:sldId id="286" r:id="rId7"/>
    <p:sldId id="328" r:id="rId8"/>
    <p:sldId id="287" r:id="rId9"/>
    <p:sldId id="288" r:id="rId10"/>
    <p:sldId id="289" r:id="rId11"/>
    <p:sldId id="258" r:id="rId12"/>
    <p:sldId id="324" r:id="rId13"/>
    <p:sldId id="323" r:id="rId14"/>
    <p:sldId id="329" r:id="rId15"/>
    <p:sldId id="325" r:id="rId16"/>
    <p:sldId id="334" r:id="rId17"/>
    <p:sldId id="333" r:id="rId18"/>
    <p:sldId id="326" r:id="rId19"/>
    <p:sldId id="259" r:id="rId20"/>
    <p:sldId id="33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9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0389A-213A-4934-A15D-6F95979EE131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83289-273C-4D78-AC64-CB04BCE59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30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sectors contributing to </a:t>
            </a:r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Mitigation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were: Energy (EUR 2.279 billion, 64.6% of commitments in the sector), Other sectors (EUR 1.300 billion, 4.3% of commitments in the sector) and ARD/FNS (EUR 1.221 billion, 16.0% of commitments in the sector).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case of </a:t>
            </a:r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Adaptation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main contributing sectors were: ARD/FNS (EUR 3.511 billion, 46.0% of contributions in the sector), Other sectors (EUR 1.966 billion, 6.5% of contributions in the sector) and General environmental protection (EUR 1.259 billion, 54.9% of contributions in the sector).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3289-273C-4D78-AC64-CB04BCE596E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53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89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18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36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92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8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4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7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6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4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52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4205-44AB-4150-8E38-C7723F1717CD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93829-6E21-459A-B4CE-C0E1017CB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0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capacity4dev/public-environment-climate/documents/quick-tips-integrating-climate-change-and-environment-agriculture-and-food-system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-Laure.Robert@ec.europa.eu" TargetMode="External"/><Relationship Id="rId7" Type="http://schemas.openxmlformats.org/officeDocument/2006/relationships/hyperlink" Target="https://europa.eu/capacity4dev/public-environment-climat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mailto:NEAR-GREENING-FACILITY@ec.europa.eu" TargetMode="External"/><Relationship Id="rId4" Type="http://schemas.openxmlformats.org/officeDocument/2006/relationships/hyperlink" Target="mailto:INTPA-GREENING-FACILITY@ec.europa.e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net1.cec.eu.int/INTPA/Public/Dir_F/C2-C6%20MAINSTREAMING/Mainstreaming/2.%20Capacity%20Development/WEBINARS/Series%20N&#176;4%20of%20webinars%20on%20ENV%26CC/Webinar%20N&#176;3%20-%20Green%20%26%20Sustainable%20Cities" TargetMode="External"/><Relationship Id="rId2" Type="http://schemas.openxmlformats.org/officeDocument/2006/relationships/hyperlink" Target="file://net1.cec.eu.int/INTPA/Public/Dir_F/C2-C6%20MAINSTREAMING/Mainstreaming/2.%20Capacity%20Development/WEBINARS/Series%20N&#176;4%20of%20webinars%20on%20ENV%26CC/Webinar%20N&#176;1%20-%20Green%20Financing%20in%20Public%20Sec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net1.cec.eu.int/INTPA/Public/Dir_F/C2-C6%20MAINSTREAMING/Mainstreaming/2.%20Capacity%20Development/WEBINARS/Series%20N&#176;4%20of%20webinars%20on%20ENV%26CC/Webinar%20N&#176;5%20-%20Tracking%20EU%20environment-related%20expenditure,%20notably%20on%20climate%20change%20and%20biodiversit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net1.cec.eu.int/INTPA/Public/Dir_F/C2-C6%20MAINSTREAMING/Mainstreaming/2.%20Capacity%20Development/WEBINARS/Series%20N&#176;4%20of%20webinars%20on%20ENV%26CC/Webinar%20N&#176;3%20-%20Green%20%26%20Sustainable%20Cities" TargetMode="External"/><Relationship Id="rId2" Type="http://schemas.openxmlformats.org/officeDocument/2006/relationships/hyperlink" Target="file://net1.cec.eu.int/INTPA/Public/Dir_F/C2-C6%20MAINSTREAMING/Mainstreaming/2.%20Capacity%20Development/WEBINARS/Series%20N&#176;4%20of%20webinars%20on%20ENV%26CC/Webinar%20N&#176;1%20-%20Green%20Financing%20in%20Public%20Sec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net1.cec.eu.int/INTPA/Public/Dir_F/C2-C6%20MAINSTREAMING/Mainstreaming/2.%20Capacity%20Development/WEBINARS/Series%20N&#176;4%20of%20webinars%20on%20ENV%26CC/Webinar%20N&#176;5%20-%20Tracking%20EU%20environment-related%20expenditure,%20notably%20on%20climate%20change%20and%20biodiversit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473" y="1543445"/>
            <a:ext cx="11357986" cy="3547068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3200" b="1" dirty="0"/>
              <a:t>Agroecology in the 2021-2027 Multi-annual Financial </a:t>
            </a:r>
            <a:r>
              <a:rPr lang="en-GB" sz="3200" b="1" dirty="0" smtClean="0"/>
              <a:t>Framework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b="1" i="1" dirty="0" smtClean="0">
                <a:latin typeface="+mn-lt"/>
              </a:rPr>
              <a:t>The </a:t>
            </a:r>
            <a:r>
              <a:rPr lang="en-GB" b="1" i="1" dirty="0">
                <a:latin typeface="+mn-lt"/>
              </a:rPr>
              <a:t>importance of agroecology for sustainable agri-food systems and </a:t>
            </a:r>
            <a:r>
              <a:rPr lang="en-GB" b="1" i="1" dirty="0" smtClean="0">
                <a:latin typeface="+mn-lt"/>
              </a:rPr>
              <a:t>the Green </a:t>
            </a:r>
            <a:r>
              <a:rPr lang="en-GB" b="1" i="1" dirty="0">
                <a:latin typeface="+mn-lt"/>
              </a:rPr>
              <a:t>Deal </a:t>
            </a:r>
            <a:r>
              <a:rPr lang="en-GB" b="1" i="1" dirty="0" smtClean="0">
                <a:latin typeface="+mn-lt"/>
              </a:rPr>
              <a:t>objectives</a:t>
            </a:r>
            <a:endParaRPr lang="en-GB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03313"/>
            <a:ext cx="9144000" cy="836022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INTPA F3 -  </a:t>
            </a:r>
            <a:r>
              <a:rPr lang="fr-BE" dirty="0" err="1" smtClean="0"/>
              <a:t>Webinar</a:t>
            </a:r>
            <a:endParaRPr lang="fr-BE" dirty="0" smtClean="0"/>
          </a:p>
          <a:p>
            <a:r>
              <a:rPr lang="fr-BE" dirty="0" smtClean="0"/>
              <a:t>3, 4 and 8 </a:t>
            </a:r>
            <a:r>
              <a:rPr lang="fr-BE" dirty="0" err="1" smtClean="0"/>
              <a:t>November</a:t>
            </a:r>
            <a:r>
              <a:rPr lang="fr-BE" dirty="0" smtClean="0"/>
              <a:t> 2021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7" y="0"/>
            <a:ext cx="2023534" cy="14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5322" y="152660"/>
            <a:ext cx="10515600" cy="782357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Climate – Biodiversity Synergies</a:t>
            </a:r>
            <a:endParaRPr lang="en-GB" sz="3600" b="1" dirty="0"/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1072319" y="1757501"/>
            <a:ext cx="9959095" cy="445742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800" dirty="0" smtClean="0"/>
              <a:t>About 25% of all climate finance ALSO contribute to biodiversity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About 65% of all biodiversity finance ALSO contribute to climate action</a:t>
            </a:r>
          </a:p>
          <a:p>
            <a:pPr marL="0" indent="0">
              <a:spcAft>
                <a:spcPts val="1200"/>
              </a:spcAft>
              <a:buNone/>
            </a:pPr>
            <a:endParaRPr lang="en-GB" sz="2800" dirty="0" smtClean="0"/>
          </a:p>
          <a:p>
            <a:pPr>
              <a:spcAft>
                <a:spcPts val="1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We must find opportunities for co-benefits whenever possible!!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9" y="294787"/>
            <a:ext cx="11334541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>
                <a:latin typeface="+mn-lt"/>
              </a:rPr>
              <a:t/>
            </a:r>
            <a:br>
              <a:rPr lang="en-GB" sz="2000" b="1" dirty="0">
                <a:latin typeface="+mn-lt"/>
              </a:rPr>
            </a:b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Webinar INTPA F3 - </a:t>
            </a:r>
            <a:r>
              <a:rPr lang="en-GB" sz="2000" b="1" dirty="0" err="1" smtClean="0">
                <a:solidFill>
                  <a:schemeClr val="bg1"/>
                </a:solidFill>
                <a:latin typeface="+mn-lt"/>
              </a:rPr>
              <a:t>Agroecology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 in the 2021-2027 Multi-annual Financial Framework      </a:t>
            </a:r>
            <a:r>
              <a:rPr lang="en-GB" sz="2000" b="1" dirty="0" smtClean="0">
                <a:latin typeface="+mn-lt"/>
              </a:rPr>
              <a:t>   </a:t>
            </a:r>
            <a:br>
              <a:rPr lang="en-GB" sz="2000" b="1" dirty="0" smtClean="0">
                <a:latin typeface="+mn-lt"/>
              </a:rPr>
            </a:br>
            <a:r>
              <a:rPr lang="en-GB" sz="2000" b="1" dirty="0" smtClean="0">
                <a:latin typeface="+mn-lt"/>
              </a:rPr>
              <a:t>Climate change, DRR and environmental contribution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42239"/>
            <a:ext cx="5729829" cy="3402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805" y="6072172"/>
            <a:ext cx="1990195" cy="785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9468" y="1220977"/>
            <a:ext cx="1030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/>
              <a:t>NDICI – Global Europe – 2021-2027 and State of the Union 2021</a:t>
            </a:r>
            <a:endParaRPr lang="en-GB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737" y="2559757"/>
            <a:ext cx="6561263" cy="351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9" y="108534"/>
            <a:ext cx="11334541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>
                <a:latin typeface="+mn-lt"/>
              </a:rPr>
              <a:t/>
            </a:r>
            <a:br>
              <a:rPr lang="en-GB" sz="2000" b="1" dirty="0">
                <a:latin typeface="+mn-lt"/>
              </a:rPr>
            </a:b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Webinar INTPA F3 - </a:t>
            </a:r>
            <a:r>
              <a:rPr lang="en-GB" sz="2000" b="1" dirty="0" err="1" smtClean="0">
                <a:solidFill>
                  <a:schemeClr val="bg1"/>
                </a:solidFill>
                <a:latin typeface="+mn-lt"/>
              </a:rPr>
              <a:t>Agroecology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 in the 2021-2027 Multi-annual Financial Framework      </a:t>
            </a:r>
            <a:r>
              <a:rPr lang="en-GB" sz="2000" b="1" dirty="0" smtClean="0">
                <a:latin typeface="+mn-lt"/>
              </a:rPr>
              <a:t>   </a:t>
            </a:r>
            <a:br>
              <a:rPr lang="en-GB" sz="2000" b="1" dirty="0" smtClean="0">
                <a:latin typeface="+mn-lt"/>
              </a:rPr>
            </a:br>
            <a:r>
              <a:rPr lang="en-GB" sz="2000" b="1" dirty="0" smtClean="0">
                <a:latin typeface="+mn-lt"/>
              </a:rPr>
              <a:t>Climate change, DRR and environmental contribution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05" y="6072172"/>
            <a:ext cx="1990195" cy="785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079" y="892490"/>
            <a:ext cx="1030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Rio Markers and </a:t>
            </a:r>
            <a:r>
              <a:rPr lang="fr-BE" sz="2400" b="1" dirty="0" err="1" smtClean="0"/>
              <a:t>Scoring</a:t>
            </a:r>
            <a:r>
              <a:rPr lang="fr-BE" sz="2400" b="1" dirty="0" smtClean="0"/>
              <a:t> Options </a:t>
            </a:r>
            <a:endParaRPr lang="en-GB" sz="2400" b="1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6F8B610-25A1-214F-BEF5-DE31383B3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79" y="1526393"/>
            <a:ext cx="5999201" cy="132132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sz="1800" dirty="0" smtClean="0">
                <a:solidFill>
                  <a:srgbClr val="0070C0"/>
                </a:solidFill>
              </a:rPr>
              <a:t>Created by the OECD DAC (</a:t>
            </a:r>
            <a:r>
              <a:rPr lang="en-US" sz="1800" dirty="0" err="1">
                <a:solidFill>
                  <a:srgbClr val="0070C0"/>
                </a:solidFill>
              </a:rPr>
              <a:t>Organisation</a:t>
            </a:r>
            <a:r>
              <a:rPr lang="en-US" sz="1800" dirty="0">
                <a:solidFill>
                  <a:srgbClr val="0070C0"/>
                </a:solidFill>
              </a:rPr>
              <a:t> for </a:t>
            </a:r>
            <a:r>
              <a:rPr lang="en-US" sz="1800" dirty="0" smtClean="0">
                <a:solidFill>
                  <a:srgbClr val="0070C0"/>
                </a:solidFill>
              </a:rPr>
              <a:t>Economic Co-operation </a:t>
            </a:r>
            <a:r>
              <a:rPr lang="en-US" sz="1800" dirty="0">
                <a:solidFill>
                  <a:srgbClr val="0070C0"/>
                </a:solidFill>
              </a:rPr>
              <a:t>and </a:t>
            </a:r>
            <a:r>
              <a:rPr lang="en-US" sz="1800" dirty="0" smtClean="0">
                <a:solidFill>
                  <a:srgbClr val="0070C0"/>
                </a:solidFill>
              </a:rPr>
              <a:t>Development - D</a:t>
            </a:r>
            <a:r>
              <a:rPr lang="en-GB" sz="1800" dirty="0" err="1" smtClean="0">
                <a:solidFill>
                  <a:srgbClr val="0070C0"/>
                </a:solidFill>
              </a:rPr>
              <a:t>evelopment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>
                <a:solidFill>
                  <a:srgbClr val="0070C0"/>
                </a:solidFill>
              </a:rPr>
              <a:t>Assistance </a:t>
            </a:r>
            <a:r>
              <a:rPr lang="en-GB" sz="1800" dirty="0" smtClean="0">
                <a:solidFill>
                  <a:srgbClr val="0070C0"/>
                </a:solidFill>
              </a:rPr>
              <a:t>Committee</a:t>
            </a:r>
            <a:r>
              <a:rPr lang="en-US" sz="1800" dirty="0" smtClean="0">
                <a:solidFill>
                  <a:srgbClr val="0070C0"/>
                </a:solidFill>
              </a:rPr>
              <a:t>)</a:t>
            </a:r>
            <a:r>
              <a:rPr lang="en-GB" sz="1800" dirty="0" smtClean="0">
                <a:solidFill>
                  <a:srgbClr val="0070C0"/>
                </a:solidFill>
              </a:rPr>
              <a:t> to keep track of development aid to the implementation of the Rio Conventions (on biodiversity, combating desertification and climate change)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6F8B610-25A1-214F-BEF5-DE31383B3815}"/>
              </a:ext>
            </a:extLst>
          </p:cNvPr>
          <p:cNvSpPr txBox="1">
            <a:spLocks/>
          </p:cNvSpPr>
          <p:nvPr/>
        </p:nvSpPr>
        <p:spPr>
          <a:xfrm>
            <a:off x="432079" y="3009004"/>
            <a:ext cx="11542484" cy="361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000" dirty="0">
                <a:solidFill>
                  <a:srgbClr val="FF0000"/>
                </a:solidFill>
              </a:rPr>
              <a:t>Not targeted (RM0)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1800" i="1" dirty="0">
                <a:solidFill>
                  <a:srgbClr val="FF0000"/>
                </a:solidFill>
              </a:rPr>
              <a:t>Avoiding adverse impact does not justify a marker</a:t>
            </a: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rgbClr val="FF9933"/>
                </a:solidFill>
              </a:rPr>
              <a:t>”Significant” objective (RM1)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1800" dirty="0">
                <a:solidFill>
                  <a:srgbClr val="FF9933"/>
                </a:solidFill>
              </a:rPr>
              <a:t>Rio theme is not the main motivation, but the action helps meet environmental/Rio concerns. Still, the (Rio) objective must be explicitly stated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solidFill>
                  <a:srgbClr val="00CC00"/>
                </a:solidFill>
              </a:rPr>
              <a:t>“Principal” objective (RM2)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1800" dirty="0" smtClean="0">
                <a:solidFill>
                  <a:srgbClr val="00CC00"/>
                </a:solidFill>
              </a:rPr>
              <a:t>Objective of the Rio Convention is </a:t>
            </a:r>
            <a:r>
              <a:rPr lang="en-GB" sz="1800" b="1" dirty="0" smtClean="0">
                <a:solidFill>
                  <a:srgbClr val="00CC00"/>
                </a:solidFill>
              </a:rPr>
              <a:t>fundamental </a:t>
            </a:r>
            <a:r>
              <a:rPr lang="en-GB" sz="1800" dirty="0" smtClean="0">
                <a:solidFill>
                  <a:srgbClr val="00CC00"/>
                </a:solidFill>
              </a:rPr>
              <a:t>to the design/motivation of the action, i.e. </a:t>
            </a:r>
            <a:r>
              <a:rPr lang="en-GB" sz="1800" i="1" dirty="0" smtClean="0">
                <a:solidFill>
                  <a:srgbClr val="00CC00"/>
                </a:solidFill>
              </a:rPr>
              <a:t>it is one of the principal reasons for undertaking the action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1800" i="1" dirty="0" smtClean="0">
                <a:solidFill>
                  <a:srgbClr val="00CC00"/>
                </a:solidFill>
              </a:rPr>
              <a:t>Note: there can be more than one Principal Objective for an action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034" y="1015745"/>
            <a:ext cx="5712133" cy="18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9" y="294787"/>
            <a:ext cx="11334541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>
                <a:latin typeface="+mn-lt"/>
              </a:rPr>
              <a:t/>
            </a:r>
            <a:br>
              <a:rPr lang="en-GB" sz="2000" b="1" dirty="0">
                <a:latin typeface="+mn-lt"/>
              </a:rPr>
            </a:b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Webinar INTPA F3 - </a:t>
            </a:r>
            <a:r>
              <a:rPr lang="en-GB" sz="2000" b="1" dirty="0" err="1" smtClean="0">
                <a:solidFill>
                  <a:schemeClr val="bg1"/>
                </a:solidFill>
                <a:latin typeface="+mn-lt"/>
              </a:rPr>
              <a:t>Agroecology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 in the 2021-2027 Multi-annual Financial Framework      </a:t>
            </a:r>
            <a:r>
              <a:rPr lang="en-GB" sz="2000" b="1" dirty="0" smtClean="0">
                <a:latin typeface="+mn-lt"/>
              </a:rPr>
              <a:t>   </a:t>
            </a:r>
            <a:br>
              <a:rPr lang="en-GB" sz="2000" b="1" dirty="0" smtClean="0">
                <a:latin typeface="+mn-lt"/>
              </a:rPr>
            </a:br>
            <a:r>
              <a:rPr lang="en-GB" sz="2000" b="1" dirty="0" smtClean="0">
                <a:latin typeface="+mn-lt"/>
              </a:rPr>
              <a:t>Climate change, DRR and environmental contribution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05" y="6072172"/>
            <a:ext cx="1990195" cy="785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079" y="1065124"/>
            <a:ext cx="1164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/>
              <a:t>Quick Tips  to Integrate Environment and Climate change in Agriculture and Food Systems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0925" y="1526789"/>
            <a:ext cx="75211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B050"/>
                </a:solidFill>
              </a:rPr>
              <a:t>Align with national, EU and international environment and climate commitments and </a:t>
            </a:r>
            <a:r>
              <a:rPr lang="en-US" b="1" dirty="0" smtClean="0">
                <a:solidFill>
                  <a:srgbClr val="00B050"/>
                </a:solidFill>
              </a:rPr>
              <a:t>policies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/>
                </a:solidFill>
              </a:rPr>
              <a:t>Promote the sustainable and efficient use of natural </a:t>
            </a:r>
            <a:r>
              <a:rPr lang="en-US" b="1" dirty="0" smtClean="0">
                <a:solidFill>
                  <a:schemeClr val="accent1"/>
                </a:solidFill>
              </a:rPr>
              <a:t>resources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C00000"/>
                </a:solidFill>
              </a:rPr>
              <a:t>Land </a:t>
            </a:r>
            <a:r>
              <a:rPr lang="en-US" b="1" dirty="0">
                <a:solidFill>
                  <a:srgbClr val="C00000"/>
                </a:solidFill>
              </a:rPr>
              <a:t>management and </a:t>
            </a:r>
            <a:r>
              <a:rPr lang="en-US" b="1" dirty="0" smtClean="0">
                <a:solidFill>
                  <a:srgbClr val="C00000"/>
                </a:solidFill>
              </a:rPr>
              <a:t>planning</a:t>
            </a:r>
          </a:p>
          <a:p>
            <a:pPr lvl="1"/>
            <a:r>
              <a:rPr lang="en-US" dirty="0" smtClean="0"/>
              <a:t>	</a:t>
            </a:r>
            <a:r>
              <a:rPr lang="en-US" b="1" dirty="0"/>
              <a:t> ‣ </a:t>
            </a:r>
            <a:r>
              <a:rPr lang="en-US" b="1" dirty="0" smtClean="0"/>
              <a:t>R</a:t>
            </a:r>
            <a:r>
              <a:rPr lang="en-US" dirty="0" smtClean="0"/>
              <a:t>educe </a:t>
            </a:r>
            <a:r>
              <a:rPr lang="en-US" dirty="0"/>
              <a:t>the need to convert natural ecosystems (in particular </a:t>
            </a:r>
            <a:r>
              <a:rPr lang="en-US" dirty="0" smtClean="0"/>
              <a:t>	forests</a:t>
            </a:r>
            <a:r>
              <a:rPr lang="en-US" dirty="0"/>
              <a:t>, wetlands) into agriculture (thereby reducing emissions from </a:t>
            </a:r>
            <a:r>
              <a:rPr lang="en-US" dirty="0" smtClean="0"/>
              <a:t>	land-use </a:t>
            </a:r>
            <a:r>
              <a:rPr lang="en-US" dirty="0"/>
              <a:t>change and protecting ecosystems). </a:t>
            </a:r>
            <a:endParaRPr lang="en-US" dirty="0" smtClean="0"/>
          </a:p>
          <a:p>
            <a:pPr lvl="1"/>
            <a:r>
              <a:rPr lang="en-US" dirty="0"/>
              <a:t>	</a:t>
            </a:r>
            <a:r>
              <a:rPr lang="en-US" dirty="0" smtClean="0"/>
              <a:t>‣ </a:t>
            </a:r>
            <a:r>
              <a:rPr lang="en-US" dirty="0"/>
              <a:t>Promote secure and transparent land tenure systems </a:t>
            </a:r>
            <a:r>
              <a:rPr lang="en-US" dirty="0" smtClean="0"/>
              <a:t>etc.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C00000"/>
                </a:solidFill>
              </a:rPr>
              <a:t>Soil management </a:t>
            </a:r>
          </a:p>
          <a:p>
            <a:pPr lvl="1"/>
            <a:r>
              <a:rPr lang="en-US" dirty="0" smtClean="0"/>
              <a:t>	</a:t>
            </a:r>
            <a:r>
              <a:rPr lang="en-US" b="1" dirty="0" smtClean="0"/>
              <a:t>‣ </a:t>
            </a:r>
            <a:r>
              <a:rPr lang="en-US" b="1" dirty="0"/>
              <a:t>Promote the principles of </a:t>
            </a:r>
            <a:r>
              <a:rPr lang="en-US" b="1" dirty="0" err="1" smtClean="0"/>
              <a:t>agroecology</a:t>
            </a:r>
            <a:endParaRPr lang="en-US" b="1" dirty="0" smtClean="0"/>
          </a:p>
          <a:p>
            <a:pPr lvl="1"/>
            <a:r>
              <a:rPr lang="en-US" dirty="0" smtClean="0"/>
              <a:t>	‣ </a:t>
            </a:r>
            <a:r>
              <a:rPr lang="en-US" dirty="0"/>
              <a:t>Secure and enhance soil health and functioning </a:t>
            </a:r>
            <a:endParaRPr lang="en-US" dirty="0" smtClean="0"/>
          </a:p>
          <a:p>
            <a:pPr lvl="1"/>
            <a:r>
              <a:rPr lang="en-US" dirty="0" smtClean="0"/>
              <a:t>	‣ </a:t>
            </a:r>
            <a:r>
              <a:rPr lang="en-US" dirty="0"/>
              <a:t>Promote erosion control measures </a:t>
            </a:r>
            <a:endParaRPr lang="en-US" dirty="0" smtClean="0"/>
          </a:p>
          <a:p>
            <a:pPr lvl="1"/>
            <a:r>
              <a:rPr lang="en-US" dirty="0"/>
              <a:t>	</a:t>
            </a:r>
            <a:r>
              <a:rPr lang="en-US" dirty="0" smtClean="0"/>
              <a:t>‣ </a:t>
            </a:r>
            <a:r>
              <a:rPr lang="en-US" dirty="0"/>
              <a:t>Promote regeneration of </a:t>
            </a:r>
            <a:r>
              <a:rPr lang="en-US" dirty="0" smtClean="0"/>
              <a:t>grazing </a:t>
            </a:r>
            <a:r>
              <a:rPr lang="en-US" dirty="0"/>
              <a:t>lands 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C00000"/>
                </a:solidFill>
              </a:rPr>
              <a:t>Water management </a:t>
            </a:r>
          </a:p>
          <a:p>
            <a:pPr lvl="1"/>
            <a:r>
              <a:rPr lang="en-US" b="1" dirty="0"/>
              <a:t>‣ </a:t>
            </a:r>
            <a:r>
              <a:rPr lang="en-US" dirty="0" smtClean="0"/>
              <a:t>Promote </a:t>
            </a:r>
            <a:r>
              <a:rPr lang="en-US" dirty="0"/>
              <a:t>water use efficiency in irrigation systems (e.g. drip irrigation, rainwater harvesting and storage) and in food processing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‣ Develop measures and fiscal incentives for water conservation </a:t>
            </a:r>
          </a:p>
          <a:p>
            <a:pPr lvl="1"/>
            <a:r>
              <a:rPr lang="en-US" dirty="0" smtClean="0"/>
              <a:t>Etc. </a:t>
            </a:r>
            <a:endParaRPr lang="en-GB" dirty="0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7" y="1781901"/>
            <a:ext cx="4643431" cy="29052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790" y="4900597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9" y="294787"/>
            <a:ext cx="11334541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>
                <a:latin typeface="+mn-lt"/>
              </a:rPr>
              <a:t/>
            </a:r>
            <a:br>
              <a:rPr lang="en-GB" sz="2000" b="1" dirty="0">
                <a:latin typeface="+mn-lt"/>
              </a:rPr>
            </a:b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Webinar INTPA F3 - </a:t>
            </a:r>
            <a:r>
              <a:rPr lang="en-GB" sz="2000" b="1" dirty="0" err="1" smtClean="0">
                <a:solidFill>
                  <a:schemeClr val="bg1"/>
                </a:solidFill>
                <a:latin typeface="+mn-lt"/>
              </a:rPr>
              <a:t>Agroecology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 in the 2021-2027 Multi-annual Financial Framework      </a:t>
            </a:r>
            <a:r>
              <a:rPr lang="en-GB" sz="2000" b="1" dirty="0" smtClean="0">
                <a:latin typeface="+mn-lt"/>
              </a:rPr>
              <a:t>   </a:t>
            </a:r>
            <a:br>
              <a:rPr lang="en-GB" sz="2000" b="1" dirty="0" smtClean="0">
                <a:latin typeface="+mn-lt"/>
              </a:rPr>
            </a:br>
            <a:r>
              <a:rPr lang="en-GB" sz="2000" b="1" dirty="0" smtClean="0">
                <a:latin typeface="+mn-lt"/>
              </a:rPr>
              <a:t>Climate change, DRR and environmental contribution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05" y="6072172"/>
            <a:ext cx="1990195" cy="785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079" y="1065124"/>
            <a:ext cx="1164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/>
              <a:t>Quick Tips  to Integrate Environment and Climate change in Agriculture and Food Systems </a:t>
            </a:r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2148716" y="1578782"/>
            <a:ext cx="9617904" cy="5716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B050"/>
                </a:solidFill>
              </a:rPr>
              <a:t>Protect and enhance (bio-) diversity</a:t>
            </a:r>
          </a:p>
          <a:p>
            <a:pPr marL="457200" lvl="1" indent="0">
              <a:buNone/>
            </a:pPr>
            <a:r>
              <a:rPr lang="en-US" sz="2000" dirty="0"/>
              <a:t>‣ Promote diversified </a:t>
            </a:r>
            <a:r>
              <a:rPr lang="en-US" sz="2000" dirty="0" err="1"/>
              <a:t>agri</a:t>
            </a:r>
            <a:r>
              <a:rPr lang="en-US" sz="2000" dirty="0"/>
              <a:t>-food systems and agricultural landscapes </a:t>
            </a:r>
          </a:p>
          <a:p>
            <a:pPr marL="457200" lvl="1" indent="0">
              <a:buNone/>
            </a:pPr>
            <a:r>
              <a:rPr lang="en-US" sz="2000" dirty="0" smtClean="0"/>
              <a:t>‣ </a:t>
            </a:r>
            <a:r>
              <a:rPr lang="en-US" sz="2000" dirty="0"/>
              <a:t>Maintain and enhance diversity of species, functional diversity and genetic resources and maintain biodiversity in the agro-ecosystem over time and space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B0F0"/>
                </a:solidFill>
              </a:rPr>
              <a:t>Promote resilience to ecosystem degradation, natural disasters, climate change and related food </a:t>
            </a:r>
            <a:r>
              <a:rPr lang="en-US" sz="2400" b="1" dirty="0" smtClean="0">
                <a:solidFill>
                  <a:srgbClr val="00B0F0"/>
                </a:solidFill>
              </a:rPr>
              <a:t>crises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Support co-creation, innovation and dissemination of </a:t>
            </a:r>
            <a:r>
              <a:rPr lang="en-US" sz="2400" b="1" dirty="0" smtClean="0">
                <a:solidFill>
                  <a:srgbClr val="00B050"/>
                </a:solidFill>
              </a:rPr>
              <a:t>knowledge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B0F0"/>
                </a:solidFill>
              </a:rPr>
              <a:t>Promote green economy principles in sustainable </a:t>
            </a:r>
            <a:r>
              <a:rPr lang="en-US" sz="2400" b="1" dirty="0" smtClean="0">
                <a:solidFill>
                  <a:srgbClr val="00B0F0"/>
                </a:solidFill>
              </a:rPr>
              <a:t>production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/>
              <a:t>Reduce energy consumption and greenhouse gas </a:t>
            </a:r>
            <a:r>
              <a:rPr lang="en-US" sz="2000" dirty="0" smtClean="0"/>
              <a:t>emissions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/>
              <a:t>Preserve and increase carbon </a:t>
            </a:r>
            <a:r>
              <a:rPr lang="en-US" sz="2000" dirty="0" smtClean="0"/>
              <a:t>stocks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dirty="0"/>
              <a:t>Minimise </a:t>
            </a:r>
            <a:r>
              <a:rPr lang="en-GB" sz="2000" dirty="0" smtClean="0"/>
              <a:t>pollution</a:t>
            </a:r>
          </a:p>
          <a:p>
            <a:pPr marL="96838" lvl="1" indent="-96838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B050"/>
                </a:solidFill>
              </a:rPr>
              <a:t>Encourage </a:t>
            </a:r>
            <a:r>
              <a:rPr lang="en-US" b="1" dirty="0">
                <a:solidFill>
                  <a:srgbClr val="00B050"/>
                </a:solidFill>
              </a:rPr>
              <a:t>sustainable consumption and healthy </a:t>
            </a:r>
            <a:r>
              <a:rPr lang="en-US" b="1" dirty="0" smtClean="0">
                <a:solidFill>
                  <a:srgbClr val="00B050"/>
                </a:solidFill>
              </a:rPr>
              <a:t>diets</a:t>
            </a:r>
          </a:p>
          <a:p>
            <a:pPr marL="554038" lvl="2" indent="-96838">
              <a:buFont typeface="Wingdings" panose="05000000000000000000" pitchFamily="2" charset="2"/>
              <a:buChar char="ü"/>
            </a:pPr>
            <a:r>
              <a:rPr lang="en-GB" dirty="0"/>
              <a:t>Circular economy (waste, recycling, transport</a:t>
            </a:r>
            <a:r>
              <a:rPr lang="en-GB" dirty="0" smtClean="0"/>
              <a:t>)</a:t>
            </a:r>
          </a:p>
          <a:p>
            <a:pPr marL="554038" lvl="2" indent="-96838">
              <a:buFont typeface="Wingdings" panose="05000000000000000000" pitchFamily="2" charset="2"/>
              <a:buChar char="ü"/>
            </a:pPr>
            <a:r>
              <a:rPr lang="en-GB" dirty="0"/>
              <a:t>Healthy diet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87" y="5332657"/>
            <a:ext cx="1181100" cy="107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38" y="4122982"/>
            <a:ext cx="1104900" cy="1209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0" y="3120011"/>
            <a:ext cx="1123950" cy="1238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187" y="1914924"/>
            <a:ext cx="1181100" cy="1381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10" y="1478173"/>
            <a:ext cx="1028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9" y="294787"/>
            <a:ext cx="11334541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>
                <a:latin typeface="+mn-lt"/>
              </a:rPr>
              <a:t/>
            </a:r>
            <a:br>
              <a:rPr lang="en-GB" sz="2000" b="1" dirty="0">
                <a:latin typeface="+mn-lt"/>
              </a:rPr>
            </a:b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Webinar INTPA F3 - </a:t>
            </a:r>
            <a:r>
              <a:rPr lang="en-GB" sz="2000" b="1" dirty="0" err="1" smtClean="0">
                <a:solidFill>
                  <a:schemeClr val="bg1"/>
                </a:solidFill>
                <a:latin typeface="+mn-lt"/>
              </a:rPr>
              <a:t>Agroecology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 in the 2021-2027 Multi-annual Financial Framework      </a:t>
            </a:r>
            <a:r>
              <a:rPr lang="en-GB" sz="2000" b="1" dirty="0" smtClean="0">
                <a:latin typeface="+mn-lt"/>
              </a:rPr>
              <a:t>   </a:t>
            </a:r>
            <a:br>
              <a:rPr lang="en-GB" sz="2000" b="1" dirty="0" smtClean="0">
                <a:latin typeface="+mn-lt"/>
              </a:rPr>
            </a:br>
            <a:r>
              <a:rPr lang="en-GB" sz="2000" b="1" dirty="0" smtClean="0">
                <a:latin typeface="+mn-lt"/>
              </a:rPr>
              <a:t>Climate change, DRR and environmental contribution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05" y="6072172"/>
            <a:ext cx="1990195" cy="785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742" y="1065124"/>
            <a:ext cx="1030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Activities that qualify for Rio Markers in Agriculture and Food Systems </a:t>
            </a:r>
            <a:r>
              <a:rPr lang="en-GB" sz="2400" b="1" dirty="0"/>
              <a:t>	</a:t>
            </a:r>
            <a:r>
              <a:rPr lang="en-GB" sz="2400" dirty="0"/>
              <a:t>	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5474" y="1526789"/>
            <a:ext cx="7591420" cy="52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805" y="1588169"/>
            <a:ext cx="11342816" cy="4716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142" y="990873"/>
            <a:ext cx="1030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Activities that qualify for Rio Markers in Agriculture and Food Systems </a:t>
            </a:r>
            <a:r>
              <a:rPr lang="en-GB" sz="2400" b="1" dirty="0"/>
              <a:t>	</a:t>
            </a:r>
            <a:r>
              <a:rPr lang="en-GB" sz="2400" dirty="0"/>
              <a:t>	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2079" y="294787"/>
            <a:ext cx="11334541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>
                <a:latin typeface="+mn-lt"/>
              </a:rPr>
              <a:t/>
            </a:r>
            <a:br>
              <a:rPr lang="en-GB" sz="2000" b="1" dirty="0">
                <a:latin typeface="+mn-lt"/>
              </a:rPr>
            </a:b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Webinar INTPA F3 - </a:t>
            </a:r>
            <a:r>
              <a:rPr lang="en-GB" sz="2000" b="1" dirty="0" err="1" smtClean="0">
                <a:solidFill>
                  <a:schemeClr val="bg1"/>
                </a:solidFill>
                <a:latin typeface="+mn-lt"/>
              </a:rPr>
              <a:t>Agroecology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 in the 2021-2027 Multi-annual Financial Framework      </a:t>
            </a:r>
            <a:r>
              <a:rPr lang="en-GB" sz="2000" b="1" dirty="0" smtClean="0">
                <a:latin typeface="+mn-lt"/>
              </a:rPr>
              <a:t>   </a:t>
            </a:r>
            <a:br>
              <a:rPr lang="en-GB" sz="2000" b="1" dirty="0" smtClean="0">
                <a:latin typeface="+mn-lt"/>
              </a:rPr>
            </a:br>
            <a:r>
              <a:rPr lang="en-GB" sz="2000" b="1" dirty="0" smtClean="0">
                <a:latin typeface="+mn-lt"/>
              </a:rPr>
              <a:t>Climate change, DRR and environmental contribution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0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670" y="0"/>
            <a:ext cx="8668751" cy="6798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596" y="4064998"/>
            <a:ext cx="3866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/>
              <a:t>Activities that qualify for Rio Markers in Agriculture and Food Systems </a:t>
            </a:r>
            <a:r>
              <a:rPr lang="en-GB" sz="2000" b="1" dirty="0"/>
              <a:t>	</a:t>
            </a:r>
            <a:r>
              <a:rPr lang="en-GB" sz="2000" dirty="0"/>
              <a:t>	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6250" y="134366"/>
            <a:ext cx="1829857" cy="2673002"/>
          </a:xfrm>
          <a:prstGeom prst="rect">
            <a:avLst/>
          </a:prstGeom>
          <a:solidFill>
            <a:srgbClr val="FF9933"/>
          </a:solidFill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 smtClean="0"/>
          </a:p>
          <a:p>
            <a:r>
              <a:rPr lang="en-GB" sz="7200" b="1" dirty="0" smtClean="0">
                <a:solidFill>
                  <a:schemeClr val="bg1"/>
                </a:solidFill>
                <a:latin typeface="+mn-lt"/>
              </a:rPr>
              <a:t>Webinar INTPA F3 - </a:t>
            </a:r>
            <a:r>
              <a:rPr lang="en-GB" sz="7200" b="1" dirty="0" err="1" smtClean="0">
                <a:solidFill>
                  <a:schemeClr val="bg1"/>
                </a:solidFill>
                <a:latin typeface="+mn-lt"/>
              </a:rPr>
              <a:t>Agroecology</a:t>
            </a:r>
            <a:r>
              <a:rPr lang="en-GB" sz="7200" b="1" dirty="0" smtClean="0">
                <a:solidFill>
                  <a:schemeClr val="bg1"/>
                </a:solidFill>
                <a:latin typeface="+mn-lt"/>
              </a:rPr>
              <a:t> in the 2021-2027 Multi-annual Financial Framework      </a:t>
            </a:r>
            <a:r>
              <a:rPr lang="en-GB" sz="7200" b="1" dirty="0" smtClean="0">
                <a:latin typeface="+mn-lt"/>
              </a:rPr>
              <a:t>   </a:t>
            </a:r>
            <a:br>
              <a:rPr lang="en-GB" sz="7200" b="1" dirty="0" smtClean="0">
                <a:latin typeface="+mn-lt"/>
              </a:rPr>
            </a:br>
            <a:r>
              <a:rPr lang="en-GB" sz="7200" b="1" dirty="0" smtClean="0">
                <a:latin typeface="+mn-lt"/>
              </a:rPr>
              <a:t>Climate change, DRR and environmental contribution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532" y="6071548"/>
            <a:ext cx="198746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7" y="68645"/>
            <a:ext cx="11334541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>
                <a:latin typeface="+mn-lt"/>
              </a:rPr>
              <a:t/>
            </a:r>
            <a:br>
              <a:rPr lang="en-GB" sz="2000" b="1" dirty="0">
                <a:latin typeface="+mn-lt"/>
              </a:rPr>
            </a:b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Webinar INTPA F3 - </a:t>
            </a:r>
            <a:r>
              <a:rPr lang="en-GB" sz="2000" b="1" dirty="0" err="1" smtClean="0">
                <a:solidFill>
                  <a:schemeClr val="bg1"/>
                </a:solidFill>
                <a:latin typeface="+mn-lt"/>
              </a:rPr>
              <a:t>Agroecology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 in the 2021-2027 Multi-annual Financial Framework      </a:t>
            </a:r>
            <a:r>
              <a:rPr lang="en-GB" sz="2000" b="1" dirty="0" smtClean="0">
                <a:latin typeface="+mn-lt"/>
              </a:rPr>
              <a:t>   </a:t>
            </a:r>
            <a:br>
              <a:rPr lang="en-GB" sz="2000" b="1" dirty="0" smtClean="0">
                <a:latin typeface="+mn-lt"/>
              </a:rPr>
            </a:br>
            <a:r>
              <a:rPr lang="en-GB" sz="2000" b="1" dirty="0" smtClean="0">
                <a:latin typeface="+mn-lt"/>
              </a:rPr>
              <a:t>Climate change, DRR and environmental contribution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05" y="6072172"/>
            <a:ext cx="1990195" cy="785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076" y="838982"/>
            <a:ext cx="113345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sz="2400" b="1" dirty="0" err="1" smtClean="0"/>
              <a:t>Technical</a:t>
            </a:r>
            <a:r>
              <a:rPr lang="fr-BE" sz="2400" b="1" dirty="0" smtClean="0"/>
              <a:t> </a:t>
            </a:r>
            <a:r>
              <a:rPr lang="fr-BE" sz="2400" b="1" dirty="0" err="1"/>
              <a:t>Facilities</a:t>
            </a:r>
            <a:r>
              <a:rPr lang="fr-BE" sz="2400" b="1" dirty="0"/>
              <a:t> for Partner countries – EUDs and </a:t>
            </a:r>
            <a:r>
              <a:rPr lang="fr-BE" sz="2400" b="1" dirty="0" smtClean="0"/>
              <a:t>HQ (For </a:t>
            </a:r>
            <a:r>
              <a:rPr lang="fr-BE" sz="2400" b="1" dirty="0"/>
              <a:t>DCI Countries) </a:t>
            </a:r>
          </a:p>
          <a:p>
            <a:pPr>
              <a:spcAft>
                <a:spcPts val="1200"/>
              </a:spcAft>
            </a:pPr>
            <a:r>
              <a:rPr lang="fr-BE" sz="2400" b="1" dirty="0" smtClean="0"/>
              <a:t> 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50930" y="1973796"/>
            <a:ext cx="55759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rgbClr val="0070C0"/>
                </a:solidFill>
              </a:rPr>
              <a:t>EU NDC Global Facility</a:t>
            </a:r>
            <a:r>
              <a:rPr lang="fr-BE" sz="2000" b="1" dirty="0" smtClean="0"/>
              <a:t> </a:t>
            </a:r>
          </a:p>
          <a:p>
            <a:r>
              <a:rPr lang="fr-BE" sz="2000" b="1" dirty="0" smtClean="0"/>
              <a:t>Requests </a:t>
            </a:r>
            <a:r>
              <a:rPr lang="fr-BE" sz="2000" b="1" dirty="0" err="1" smtClean="0"/>
              <a:t>from</a:t>
            </a:r>
            <a:r>
              <a:rPr lang="fr-BE" sz="2000" b="1" dirty="0" smtClean="0"/>
              <a:t> EUDs or HQ – </a:t>
            </a:r>
            <a:r>
              <a:rPr lang="fr-BE" sz="2000" b="1" dirty="0" err="1" smtClean="0"/>
              <a:t>from</a:t>
            </a:r>
            <a:r>
              <a:rPr lang="fr-BE" sz="2000" b="1" dirty="0" smtClean="0"/>
              <a:t> Partner countries, </a:t>
            </a:r>
            <a:r>
              <a:rPr lang="fr-BE" sz="2000" b="1" dirty="0" err="1" smtClean="0"/>
              <a:t>from</a:t>
            </a:r>
            <a:r>
              <a:rPr lang="fr-BE" sz="2000" b="1" dirty="0" smtClean="0"/>
              <a:t> the NDC </a:t>
            </a:r>
            <a:r>
              <a:rPr lang="fr-BE" sz="2000" b="1" dirty="0" err="1" smtClean="0"/>
              <a:t>Partnership</a:t>
            </a:r>
            <a:r>
              <a:rPr lang="fr-BE" sz="2000" b="1" dirty="0" smtClean="0"/>
              <a:t>…</a:t>
            </a:r>
          </a:p>
          <a:p>
            <a:endParaRPr lang="fr-BE" sz="2000" b="1" dirty="0"/>
          </a:p>
          <a:p>
            <a:r>
              <a:rPr lang="fr-BE" sz="2000" b="1" dirty="0" smtClean="0"/>
              <a:t>Contact: </a:t>
            </a:r>
            <a:r>
              <a:rPr lang="fr-BE" sz="2000" b="1" dirty="0" smtClean="0">
                <a:hlinkClick r:id="rId3"/>
              </a:rPr>
              <a:t>Marie-Laure.Robert@ec.europa.eu</a:t>
            </a:r>
            <a:r>
              <a:rPr lang="fr-BE" sz="2000" b="1" dirty="0" smtClean="0"/>
              <a:t> </a:t>
            </a:r>
            <a:endParaRPr lang="en-GB" sz="2000" b="1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09A9932-8772-B74B-B6AE-0A9BD64206AC}"/>
              </a:ext>
            </a:extLst>
          </p:cNvPr>
          <p:cNvSpPr txBox="1">
            <a:spLocks/>
          </p:cNvSpPr>
          <p:nvPr/>
        </p:nvSpPr>
        <p:spPr>
          <a:xfrm>
            <a:off x="432076" y="3108611"/>
            <a:ext cx="4935315" cy="1171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INTPA-GREENING-FACILITY@ec.europa.eu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NEAR-GREENING-FACILITY@ec.europa.eu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329EB4-12F8-F248-9DB4-D85E774D95D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16" y="1918233"/>
            <a:ext cx="3032760" cy="5480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1684" y="4598892"/>
            <a:ext cx="617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guidance documents available on </a:t>
            </a:r>
            <a:r>
              <a:rPr lang="en-US" b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capacity4dev.eu 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group on Environment, Climate Change and Green Economy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9" y="294787"/>
            <a:ext cx="11334541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>
                <a:latin typeface="+mn-lt"/>
              </a:rPr>
              <a:t/>
            </a:r>
            <a:br>
              <a:rPr lang="en-GB" sz="2000" b="1" dirty="0">
                <a:latin typeface="+mn-lt"/>
              </a:rPr>
            </a:b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Webinar INTPA F3 -         Agroecology in the 2021-2027 Multi-annual Financial Framework      </a:t>
            </a:r>
            <a:r>
              <a:rPr lang="en-GB" sz="2000" b="1" dirty="0" smtClean="0">
                <a:latin typeface="+mn-lt"/>
              </a:rPr>
              <a:t>   </a:t>
            </a:r>
            <a:br>
              <a:rPr lang="en-GB" sz="2000" b="1" dirty="0" smtClean="0">
                <a:latin typeface="+mn-lt"/>
              </a:rPr>
            </a:br>
            <a:r>
              <a:rPr lang="fr-BE" sz="2000" b="1" i="1" dirty="0" err="1" smtClean="0">
                <a:solidFill>
                  <a:schemeClr val="bg1"/>
                </a:solidFill>
                <a:latin typeface="+mn-lt"/>
              </a:rPr>
              <a:t>Title</a:t>
            </a:r>
            <a:r>
              <a:rPr lang="fr-BE" sz="2000" b="1" i="1" dirty="0" smtClean="0">
                <a:solidFill>
                  <a:schemeClr val="bg1"/>
                </a:solidFill>
                <a:latin typeface="+mn-lt"/>
              </a:rPr>
              <a:t> &amp; </a:t>
            </a:r>
            <a:r>
              <a:rPr lang="fr-BE" sz="2000" b="1" i="1" dirty="0" err="1" smtClean="0">
                <a:solidFill>
                  <a:schemeClr val="bg1"/>
                </a:solidFill>
                <a:latin typeface="+mn-lt"/>
              </a:rPr>
              <a:t>subtitle</a:t>
            </a:r>
            <a:r>
              <a:rPr lang="fr-BE" sz="2000" b="1" i="1" dirty="0" smtClean="0">
                <a:solidFill>
                  <a:schemeClr val="bg1"/>
                </a:solidFill>
                <a:latin typeface="+mn-lt"/>
              </a:rPr>
              <a:t> and DG of </a:t>
            </a:r>
            <a:r>
              <a:rPr lang="fr-BE" sz="2000" b="1" i="1" dirty="0" err="1" smtClean="0">
                <a:solidFill>
                  <a:schemeClr val="bg1"/>
                </a:solidFill>
                <a:latin typeface="+mn-lt"/>
              </a:rPr>
              <a:t>presentation</a:t>
            </a:r>
            <a:r>
              <a:rPr lang="fr-BE" sz="2000" b="1" i="1" dirty="0" smtClean="0">
                <a:solidFill>
                  <a:schemeClr val="bg1"/>
                </a:solidFill>
                <a:latin typeface="+mn-lt"/>
              </a:rPr>
              <a:t> </a:t>
            </a:r>
            <a:fld id="{239E628C-726C-4C54-95A5-7FEC73F14EEC}" type="slidenum">
              <a:rPr lang="en-GB" sz="2000" b="1" smtClean="0"/>
              <a:t>19</a:t>
            </a:fld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78" y="2111142"/>
            <a:ext cx="11605023" cy="323088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Tuesday </a:t>
            </a:r>
            <a:r>
              <a:rPr lang="en-US" sz="2400" b="1" dirty="0"/>
              <a:t>16 November</a:t>
            </a:r>
            <a:r>
              <a:rPr lang="en-US" sz="2400" dirty="0"/>
              <a:t>: </a:t>
            </a:r>
            <a:r>
              <a:rPr lang="en-US" sz="2400" u="sng" dirty="0">
                <a:hlinkClick r:id="rId2"/>
              </a:rPr>
              <a:t>Webinar N°2 - Integrated landscape management supporting a green and just transition</a:t>
            </a:r>
            <a:endParaRPr lang="en-GB" sz="2000" dirty="0"/>
          </a:p>
          <a:p>
            <a:pPr lvl="0"/>
            <a:r>
              <a:rPr lang="en-US" sz="2400" b="1" dirty="0" smtClean="0"/>
              <a:t>Tuesday </a:t>
            </a:r>
            <a:r>
              <a:rPr lang="en-US" sz="2400" b="1" dirty="0"/>
              <a:t>23 November</a:t>
            </a:r>
            <a:r>
              <a:rPr lang="en-US" sz="2400" dirty="0"/>
              <a:t>: </a:t>
            </a:r>
            <a:r>
              <a:rPr lang="en-US" sz="2400" u="sng" dirty="0">
                <a:hlinkClick r:id="rId3"/>
              </a:rPr>
              <a:t>Webinar N°3 - Green &amp; Sustainable Cities</a:t>
            </a:r>
            <a:endParaRPr lang="en-GB" sz="2000" dirty="0"/>
          </a:p>
          <a:p>
            <a:pPr lvl="0"/>
            <a:r>
              <a:rPr lang="en-US" sz="2400" b="1" dirty="0" smtClean="0"/>
              <a:t>Tuesday </a:t>
            </a:r>
            <a:r>
              <a:rPr lang="en-US" sz="2400" b="1" dirty="0"/>
              <a:t>30 November:</a:t>
            </a:r>
            <a:r>
              <a:rPr lang="en-US" sz="2400" dirty="0"/>
              <a:t> </a:t>
            </a:r>
            <a:r>
              <a:rPr lang="en-US" sz="2400" u="sng" dirty="0">
                <a:hlinkClick r:id="rId3"/>
              </a:rPr>
              <a:t>Webinar N°4 – Updates on Green Deal policy developments</a:t>
            </a:r>
            <a:endParaRPr lang="en-GB" sz="2000" dirty="0"/>
          </a:p>
          <a:p>
            <a:pPr lvl="0"/>
            <a:r>
              <a:rPr lang="en-US" sz="2400" b="1" dirty="0" smtClean="0"/>
              <a:t>Tuesday </a:t>
            </a:r>
            <a:r>
              <a:rPr lang="en-US" sz="2400" b="1" dirty="0"/>
              <a:t>7 December</a:t>
            </a:r>
            <a:r>
              <a:rPr lang="en-US" sz="2400" dirty="0"/>
              <a:t>: </a:t>
            </a:r>
            <a:r>
              <a:rPr lang="en-US" sz="2400" u="sng" dirty="0">
                <a:hlinkClick r:id="rId4"/>
              </a:rPr>
              <a:t>Webinar N°5 - Tracking EU environment-related expenditure, notably on climate change and biodiversity</a:t>
            </a:r>
            <a:endParaRPr lang="en-GB" sz="2000" dirty="0"/>
          </a:p>
          <a:p>
            <a:pPr lvl="0"/>
            <a:r>
              <a:rPr lang="en-US" sz="2400" b="1" dirty="0" smtClean="0"/>
              <a:t>Tbc 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u="sng" dirty="0">
                <a:hlinkClick r:id="rId2"/>
              </a:rPr>
              <a:t>Webinar N°1 - Green Financing in Public Sector</a:t>
            </a:r>
            <a:endParaRPr lang="en-GB" sz="2000" dirty="0"/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32078" y="1065124"/>
            <a:ext cx="1133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</a:t>
            </a:r>
            <a:r>
              <a:rPr lang="en-US" sz="2400" b="1" dirty="0" smtClean="0"/>
              <a:t>lanning  </a:t>
            </a:r>
            <a:r>
              <a:rPr lang="en-US" sz="2400" b="1" dirty="0"/>
              <a:t>of the  4th Webinar series on Greening EU </a:t>
            </a:r>
            <a:r>
              <a:rPr lang="en-US" sz="2400" b="1" dirty="0" smtClean="0"/>
              <a:t>Cooperation</a:t>
            </a:r>
            <a:r>
              <a:rPr lang="fr-BE" sz="2400" b="1" dirty="0" smtClean="0"/>
              <a:t>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560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4787"/>
            <a:ext cx="10515600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 smtClean="0">
                <a:solidFill>
                  <a:schemeClr val="bg1"/>
                </a:solidFill>
              </a:rPr>
              <a:t>Webinar INTPA F3  -  </a:t>
            </a:r>
            <a:r>
              <a:rPr lang="en-GB" sz="2000" b="1" dirty="0" err="1" smtClean="0">
                <a:solidFill>
                  <a:schemeClr val="bg1"/>
                </a:solidFill>
              </a:rPr>
              <a:t>Agroecology</a:t>
            </a:r>
            <a:r>
              <a:rPr lang="en-GB" sz="2000" b="1" dirty="0" smtClean="0">
                <a:solidFill>
                  <a:schemeClr val="bg1"/>
                </a:solidFill>
              </a:rPr>
              <a:t> in the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2021-2027</a:t>
            </a:r>
            <a:r>
              <a:rPr lang="en-GB" sz="2000" b="1" dirty="0" smtClean="0">
                <a:solidFill>
                  <a:schemeClr val="bg1"/>
                </a:solidFill>
              </a:rPr>
              <a:t> Multi-annual Financial Framework  </a:t>
            </a:r>
            <a:br>
              <a:rPr lang="en-GB" sz="2000" b="1" dirty="0" smtClean="0">
                <a:solidFill>
                  <a:schemeClr val="bg1"/>
                </a:solidFill>
              </a:rPr>
            </a:br>
            <a:r>
              <a:rPr lang="en-US" sz="2000" b="1" i="1" dirty="0" smtClean="0">
                <a:solidFill>
                  <a:schemeClr val="bg1"/>
                </a:solidFill>
              </a:rPr>
              <a:t>The importance of agroecology for sustainable agri-food systems and the Green Deal objectives</a:t>
            </a:r>
            <a:r>
              <a:rPr lang="en-GB" sz="2000" b="1" dirty="0" smtClean="0">
                <a:solidFill>
                  <a:schemeClr val="bg1"/>
                </a:solidFill>
              </a:rPr>
              <a:t>   </a:t>
            </a:r>
            <a:r>
              <a:rPr lang="en-GB" sz="2000" b="1" dirty="0" smtClean="0"/>
              <a:t>                           </a:t>
            </a:r>
            <a:fld id="{239E628C-726C-4C54-95A5-7FEC73F14EEC}" type="slidenum">
              <a:rPr lang="en-GB" sz="2000" b="1" smtClean="0"/>
              <a:pPr algn="ctr"/>
              <a:t>2</a:t>
            </a:fld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973" y="2648089"/>
            <a:ext cx="10515600" cy="2732408"/>
          </a:xfrm>
          <a:solidFill>
            <a:srgbClr val="FF9933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3200" dirty="0" smtClean="0"/>
              <a:t>Climate </a:t>
            </a:r>
            <a:r>
              <a:rPr lang="fr-BE" sz="3200" dirty="0" smtClean="0"/>
              <a:t>change and </a:t>
            </a:r>
            <a:r>
              <a:rPr lang="fr-BE" sz="3200" dirty="0" err="1" smtClean="0"/>
              <a:t>Environmental</a:t>
            </a:r>
            <a:r>
              <a:rPr lang="fr-BE" sz="3200" dirty="0" smtClean="0"/>
              <a:t> Contribution</a:t>
            </a:r>
          </a:p>
          <a:p>
            <a:pPr marL="0" indent="0" algn="ctr">
              <a:buNone/>
            </a:pPr>
            <a:endParaRPr lang="fr-BE" sz="3200" dirty="0"/>
          </a:p>
          <a:p>
            <a:pPr marL="0" indent="0" algn="ctr">
              <a:buNone/>
            </a:pPr>
            <a:endParaRPr lang="fr-BE" sz="3200" dirty="0" smtClean="0"/>
          </a:p>
          <a:p>
            <a:pPr marL="0" indent="0" algn="ctr">
              <a:buNone/>
            </a:pPr>
            <a:r>
              <a:rPr lang="fr-BE" sz="1800" b="1" dirty="0" smtClean="0"/>
              <a:t>Marie-Laure ROBERT</a:t>
            </a:r>
          </a:p>
          <a:p>
            <a:pPr marL="0" indent="0" algn="ctr">
              <a:buNone/>
            </a:pPr>
            <a:r>
              <a:rPr lang="fr-BE" sz="1800" b="1" dirty="0" smtClean="0"/>
              <a:t>DG INTPA/F1 </a:t>
            </a:r>
            <a:endParaRPr lang="en-GB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800" y="5943055"/>
            <a:ext cx="1990195" cy="78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9" y="294787"/>
            <a:ext cx="11334541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>
                <a:latin typeface="+mn-lt"/>
              </a:rPr>
              <a:t/>
            </a:r>
            <a:br>
              <a:rPr lang="en-GB" sz="2000" b="1" dirty="0">
                <a:latin typeface="+mn-lt"/>
              </a:rPr>
            </a:b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Webinar INTPA F3 -         Agroecology in the 2021-2027 Multi-annual Financial Framework      </a:t>
            </a:r>
            <a:r>
              <a:rPr lang="en-GB" sz="2000" b="1" dirty="0" smtClean="0">
                <a:latin typeface="+mn-lt"/>
              </a:rPr>
              <a:t>   </a:t>
            </a:r>
            <a:br>
              <a:rPr lang="en-GB" sz="2000" b="1" dirty="0" smtClean="0">
                <a:latin typeface="+mn-lt"/>
              </a:rPr>
            </a:br>
            <a:r>
              <a:rPr lang="fr-BE" sz="2000" b="1" i="1" dirty="0" err="1" smtClean="0">
                <a:solidFill>
                  <a:schemeClr val="bg1"/>
                </a:solidFill>
                <a:latin typeface="+mn-lt"/>
              </a:rPr>
              <a:t>Title</a:t>
            </a:r>
            <a:r>
              <a:rPr lang="fr-BE" sz="2000" b="1" i="1" dirty="0" smtClean="0">
                <a:solidFill>
                  <a:schemeClr val="bg1"/>
                </a:solidFill>
                <a:latin typeface="+mn-lt"/>
              </a:rPr>
              <a:t> &amp; </a:t>
            </a:r>
            <a:r>
              <a:rPr lang="fr-BE" sz="2000" b="1" i="1" dirty="0" err="1" smtClean="0">
                <a:solidFill>
                  <a:schemeClr val="bg1"/>
                </a:solidFill>
                <a:latin typeface="+mn-lt"/>
              </a:rPr>
              <a:t>subtitle</a:t>
            </a:r>
            <a:r>
              <a:rPr lang="fr-BE" sz="2000" b="1" i="1" dirty="0" smtClean="0">
                <a:solidFill>
                  <a:schemeClr val="bg1"/>
                </a:solidFill>
                <a:latin typeface="+mn-lt"/>
              </a:rPr>
              <a:t> and DG of </a:t>
            </a:r>
            <a:r>
              <a:rPr lang="fr-BE" sz="2000" b="1" i="1" dirty="0" err="1" smtClean="0">
                <a:solidFill>
                  <a:schemeClr val="bg1"/>
                </a:solidFill>
                <a:latin typeface="+mn-lt"/>
              </a:rPr>
              <a:t>presentation</a:t>
            </a:r>
            <a:r>
              <a:rPr lang="fr-BE" sz="2000" b="1" i="1" dirty="0" smtClean="0">
                <a:solidFill>
                  <a:schemeClr val="bg1"/>
                </a:solidFill>
                <a:latin typeface="+mn-lt"/>
              </a:rPr>
              <a:t> </a:t>
            </a:r>
            <a:fld id="{239E628C-726C-4C54-95A5-7FEC73F14EEC}" type="slidenum">
              <a:rPr lang="en-GB" sz="2000" b="1" smtClean="0"/>
              <a:t>20</a:t>
            </a:fld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78" y="1835461"/>
            <a:ext cx="11605023" cy="3230880"/>
          </a:xfrm>
        </p:spPr>
        <p:txBody>
          <a:bodyPr>
            <a:noAutofit/>
          </a:bodyPr>
          <a:lstStyle/>
          <a:p>
            <a:r>
              <a:rPr lang="en-US" b="1" dirty="0" smtClean="0"/>
              <a:t>Tuesday </a:t>
            </a:r>
            <a:r>
              <a:rPr lang="en-US" b="1" dirty="0"/>
              <a:t>16 November</a:t>
            </a:r>
            <a:r>
              <a:rPr lang="en-US" dirty="0"/>
              <a:t>: </a:t>
            </a:r>
            <a:r>
              <a:rPr lang="en-US" u="sng" dirty="0" smtClean="0">
                <a:hlinkClick r:id="rId2"/>
              </a:rPr>
              <a:t>Integrated </a:t>
            </a:r>
            <a:r>
              <a:rPr lang="en-US" u="sng" dirty="0">
                <a:hlinkClick r:id="rId2"/>
              </a:rPr>
              <a:t>landscape management </a:t>
            </a:r>
            <a:r>
              <a:rPr lang="en-US" u="sng" dirty="0" smtClean="0">
                <a:hlinkClick r:id="rId2"/>
              </a:rPr>
              <a:t>supporting </a:t>
            </a:r>
            <a:r>
              <a:rPr lang="en-US" u="sng" dirty="0">
                <a:hlinkClick r:id="rId2"/>
              </a:rPr>
              <a:t>a green and just transition</a:t>
            </a:r>
            <a:endParaRPr lang="en-GB" sz="2400" dirty="0"/>
          </a:p>
          <a:p>
            <a:pPr lvl="0"/>
            <a:r>
              <a:rPr lang="en-US" b="1" dirty="0" smtClean="0"/>
              <a:t>Tuesday </a:t>
            </a:r>
            <a:r>
              <a:rPr lang="en-US" b="1" dirty="0"/>
              <a:t>23 November</a:t>
            </a:r>
            <a:r>
              <a:rPr lang="en-US" dirty="0"/>
              <a:t>: </a:t>
            </a:r>
            <a:r>
              <a:rPr lang="en-US" u="sng" dirty="0" smtClean="0">
                <a:hlinkClick r:id="rId3"/>
              </a:rPr>
              <a:t>Green </a:t>
            </a:r>
            <a:r>
              <a:rPr lang="en-US" u="sng" dirty="0">
                <a:hlinkClick r:id="rId3"/>
              </a:rPr>
              <a:t>&amp; Sustainable Cities</a:t>
            </a:r>
            <a:endParaRPr lang="en-GB" sz="2400" dirty="0"/>
          </a:p>
          <a:p>
            <a:pPr lvl="0"/>
            <a:r>
              <a:rPr lang="en-US" b="1" dirty="0" smtClean="0"/>
              <a:t>Tuesday </a:t>
            </a:r>
            <a:r>
              <a:rPr lang="en-US" b="1" dirty="0"/>
              <a:t>30 November:</a:t>
            </a:r>
            <a:r>
              <a:rPr lang="en-US" dirty="0"/>
              <a:t> </a:t>
            </a:r>
            <a:r>
              <a:rPr lang="en-US" u="sng" dirty="0" smtClean="0">
                <a:hlinkClick r:id="rId3"/>
              </a:rPr>
              <a:t>Updates </a:t>
            </a:r>
            <a:r>
              <a:rPr lang="en-US" u="sng" dirty="0">
                <a:hlinkClick r:id="rId3"/>
              </a:rPr>
              <a:t>on Green Deal policy developments</a:t>
            </a:r>
            <a:endParaRPr lang="en-GB" sz="2400" dirty="0"/>
          </a:p>
          <a:p>
            <a:pPr lvl="0"/>
            <a:r>
              <a:rPr lang="en-US" b="1" dirty="0" smtClean="0"/>
              <a:t>Tuesday </a:t>
            </a:r>
            <a:r>
              <a:rPr lang="en-US" b="1" dirty="0"/>
              <a:t>7 December</a:t>
            </a:r>
            <a:r>
              <a:rPr lang="en-US" dirty="0"/>
              <a:t>: </a:t>
            </a:r>
            <a:r>
              <a:rPr lang="en-US" u="sng" dirty="0" smtClean="0">
                <a:solidFill>
                  <a:srgbClr val="FF0000"/>
                </a:solidFill>
                <a:hlinkClick r:id="rId4"/>
              </a:rPr>
              <a:t>Tracking </a:t>
            </a:r>
            <a:r>
              <a:rPr lang="en-US" u="sng" dirty="0">
                <a:solidFill>
                  <a:srgbClr val="FF0000"/>
                </a:solidFill>
                <a:hlinkClick r:id="rId4"/>
              </a:rPr>
              <a:t>EU environment-related expenditure, notably on climate change and biodiversity</a:t>
            </a:r>
            <a:endParaRPr lang="en-GB" sz="2400" dirty="0">
              <a:solidFill>
                <a:srgbClr val="FF0000"/>
              </a:solidFill>
            </a:endParaRPr>
          </a:p>
          <a:p>
            <a:pPr lvl="0"/>
            <a:r>
              <a:rPr lang="en-US" b="1" dirty="0" smtClean="0"/>
              <a:t>Tbc 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u="sng" dirty="0" smtClean="0">
                <a:hlinkClick r:id="rId2"/>
              </a:rPr>
              <a:t>Green </a:t>
            </a:r>
            <a:r>
              <a:rPr lang="en-US" u="sng" dirty="0">
                <a:hlinkClick r:id="rId2"/>
              </a:rPr>
              <a:t>Financing in Public Sector</a:t>
            </a:r>
            <a:endParaRPr lang="en-GB" sz="2400" dirty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32078" y="1065124"/>
            <a:ext cx="1133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</a:t>
            </a:r>
            <a:r>
              <a:rPr lang="en-US" sz="2400" b="1" dirty="0" smtClean="0"/>
              <a:t>lanning  </a:t>
            </a:r>
            <a:r>
              <a:rPr lang="en-US" sz="2400" b="1" dirty="0"/>
              <a:t>of the  4th Webinar series on Greening EU </a:t>
            </a:r>
            <a:r>
              <a:rPr lang="en-US" sz="2400" b="1" dirty="0" smtClean="0"/>
              <a:t>Cooperation</a:t>
            </a:r>
            <a:r>
              <a:rPr lang="fr-BE" sz="2400" b="1" dirty="0" smtClean="0"/>
              <a:t>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995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483181"/>
            <a:ext cx="11353800" cy="445742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GB" sz="2800" dirty="0" smtClean="0"/>
              <a:t>Historical contributions 2014-2020 </a:t>
            </a:r>
          </a:p>
          <a:p>
            <a:pPr>
              <a:spcAft>
                <a:spcPts val="1200"/>
              </a:spcAft>
            </a:pPr>
            <a:r>
              <a:rPr lang="fr-BE" sz="2800" dirty="0" smtClean="0"/>
              <a:t>NDICI </a:t>
            </a:r>
            <a:r>
              <a:rPr lang="fr-BE" dirty="0" err="1" smtClean="0"/>
              <a:t>C</a:t>
            </a:r>
            <a:r>
              <a:rPr lang="fr-BE" sz="2800" dirty="0" err="1" smtClean="0"/>
              <a:t>ommitments</a:t>
            </a:r>
            <a:r>
              <a:rPr lang="fr-BE" sz="2800" dirty="0" smtClean="0"/>
              <a:t> / State of the Union (15/09/2021)</a:t>
            </a:r>
            <a:r>
              <a:rPr lang="en-GB" dirty="0"/>
              <a:t> 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sz="2800" dirty="0" smtClean="0"/>
              <a:t>Rio </a:t>
            </a:r>
            <a:r>
              <a:rPr lang="en-GB" sz="2800" dirty="0" smtClean="0"/>
              <a:t>markers and scoring options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Quick Tips  to Integrate Environment and Climate change in Agriculture and Food Systems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Activities that qualify for Rio Markers in Agriculture and Food Systems</a:t>
            </a:r>
            <a:endParaRPr lang="en-GB" sz="2800" dirty="0" smtClean="0"/>
          </a:p>
          <a:p>
            <a:pPr>
              <a:spcAft>
                <a:spcPts val="1200"/>
              </a:spcAft>
            </a:pPr>
            <a:r>
              <a:rPr lang="fr-BE" dirty="0" smtClean="0"/>
              <a:t>EU </a:t>
            </a:r>
            <a:r>
              <a:rPr lang="fr-BE" dirty="0" err="1" smtClean="0"/>
              <a:t>Technical</a:t>
            </a:r>
            <a:r>
              <a:rPr lang="fr-BE" dirty="0" smtClean="0"/>
              <a:t> </a:t>
            </a:r>
            <a:r>
              <a:rPr lang="fr-BE" dirty="0" err="1" smtClean="0"/>
              <a:t>Facilities</a:t>
            </a:r>
            <a:r>
              <a:rPr lang="fr-BE" dirty="0" smtClean="0"/>
              <a:t> for Partner countries – EUDs and HQ </a:t>
            </a:r>
          </a:p>
          <a:p>
            <a:pPr>
              <a:spcAft>
                <a:spcPts val="1200"/>
              </a:spcAft>
            </a:pPr>
            <a:r>
              <a:rPr lang="fr-BE" dirty="0" smtClean="0"/>
              <a:t>Up </a:t>
            </a:r>
            <a:r>
              <a:rPr lang="fr-BE" dirty="0" err="1" smtClean="0"/>
              <a:t>coming</a:t>
            </a:r>
            <a:r>
              <a:rPr lang="fr-BE" dirty="0" smtClean="0"/>
              <a:t> </a:t>
            </a:r>
            <a:r>
              <a:rPr lang="fr-BE" dirty="0" err="1" smtClean="0"/>
              <a:t>Webinars</a:t>
            </a:r>
            <a:r>
              <a:rPr lang="fr-BE" dirty="0" smtClean="0"/>
              <a:t> – </a:t>
            </a:r>
            <a:r>
              <a:rPr lang="fr-BE" dirty="0" err="1" smtClean="0"/>
              <a:t>Greening</a:t>
            </a:r>
            <a:r>
              <a:rPr lang="fr-BE" dirty="0" smtClean="0"/>
              <a:t> </a:t>
            </a:r>
          </a:p>
          <a:p>
            <a:pPr>
              <a:spcAft>
                <a:spcPts val="1200"/>
              </a:spcAft>
            </a:pPr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0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9" y="294787"/>
            <a:ext cx="11334541" cy="770337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>
                <a:latin typeface="+mn-lt"/>
              </a:rPr>
              <a:t/>
            </a:r>
            <a:br>
              <a:rPr lang="en-GB" sz="2000" b="1" dirty="0">
                <a:latin typeface="+mn-lt"/>
              </a:rPr>
            </a:b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Webinar INTPA F3 - </a:t>
            </a:r>
            <a:r>
              <a:rPr lang="en-GB" sz="2000" b="1" dirty="0" err="1" smtClean="0">
                <a:solidFill>
                  <a:schemeClr val="bg1"/>
                </a:solidFill>
                <a:latin typeface="+mn-lt"/>
              </a:rPr>
              <a:t>Agroecology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 in the 2021-2027 Multi-annual Financial Framework      </a:t>
            </a:r>
            <a:r>
              <a:rPr lang="en-GB" sz="2000" b="1" dirty="0" smtClean="0">
                <a:latin typeface="+mn-lt"/>
              </a:rPr>
              <a:t>   </a:t>
            </a:r>
            <a:br>
              <a:rPr lang="en-GB" sz="2000" b="1" dirty="0" smtClean="0">
                <a:latin typeface="+mn-lt"/>
              </a:rPr>
            </a:br>
            <a:r>
              <a:rPr lang="en-GB" sz="2000" b="1" dirty="0" smtClean="0">
                <a:latin typeface="+mn-lt"/>
              </a:rPr>
              <a:t>Climate change, DRR and environmental contribution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05" y="6072172"/>
            <a:ext cx="1990195" cy="785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079" y="1131833"/>
            <a:ext cx="1030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INTPA </a:t>
            </a:r>
            <a:r>
              <a:rPr lang="fr-BE" sz="2400" b="1" dirty="0" err="1" smtClean="0"/>
              <a:t>Historical</a:t>
            </a:r>
            <a:r>
              <a:rPr lang="fr-BE" sz="2400" b="1" dirty="0" smtClean="0"/>
              <a:t> contributions 2014 – 2020 </a:t>
            </a:r>
            <a:endParaRPr lang="en-GB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80" y="1825624"/>
            <a:ext cx="9769726" cy="5032375"/>
          </a:xfrm>
        </p:spPr>
        <p:txBody>
          <a:bodyPr>
            <a:normAutofit lnSpcReduction="10000"/>
          </a:bodyPr>
          <a:lstStyle/>
          <a:p>
            <a:pPr lvl="0"/>
            <a:endParaRPr lang="en-GB" sz="2000" dirty="0"/>
          </a:p>
          <a:p>
            <a:pPr marL="0" indent="0">
              <a:buNone/>
            </a:pPr>
            <a:r>
              <a:rPr lang="en-CA" dirty="0"/>
              <a:t> </a:t>
            </a:r>
            <a:endParaRPr lang="en-GB" sz="2400" dirty="0"/>
          </a:p>
          <a:p>
            <a:pPr lvl="0"/>
            <a:endParaRPr lang="en-CA" dirty="0" smtClean="0"/>
          </a:p>
          <a:p>
            <a:pPr lvl="0"/>
            <a:endParaRPr lang="en-CA" dirty="0"/>
          </a:p>
          <a:p>
            <a:pPr lvl="0"/>
            <a:endParaRPr lang="en-CA" dirty="0" smtClean="0"/>
          </a:p>
          <a:p>
            <a:pPr lvl="0"/>
            <a:endParaRPr lang="en-CA" dirty="0" smtClean="0"/>
          </a:p>
          <a:p>
            <a:pPr lvl="0"/>
            <a:endParaRPr lang="en-CA" dirty="0"/>
          </a:p>
          <a:p>
            <a:pPr lvl="0"/>
            <a:endParaRPr lang="en-CA" dirty="0"/>
          </a:p>
          <a:p>
            <a:pPr lvl="0"/>
            <a:endParaRPr lang="en-CA" sz="2000" dirty="0" smtClean="0"/>
          </a:p>
          <a:p>
            <a:pPr lvl="0"/>
            <a:r>
              <a:rPr lang="en-CA" sz="2000" dirty="0" smtClean="0"/>
              <a:t>The </a:t>
            </a:r>
            <a:r>
              <a:rPr lang="en-CA" sz="2000" dirty="0"/>
              <a:t>EU’s financial objective of dedicating at least 20% of all EU funds to climate action in the 2014-2020 Multi-annual Financial Framework (MFF) has been exceeded for INTPA managed funds.</a:t>
            </a:r>
            <a:endParaRPr lang="en-GB" sz="18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9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567" y="1660207"/>
            <a:ext cx="10620375" cy="4019550"/>
          </a:xfrm>
          <a:prstGeom prst="rect">
            <a:avLst/>
          </a:prstGeom>
          <a:gradFill>
            <a:gsLst>
              <a:gs pos="69419">
                <a:srgbClr val="B9D4ED"/>
              </a:gs>
              <a:gs pos="58830">
                <a:srgbClr val="C3DAF0"/>
              </a:gs>
              <a:gs pos="49805">
                <a:srgbClr val="CBDFF2"/>
              </a:gs>
              <a:gs pos="39991">
                <a:srgbClr val="D4E4F4"/>
              </a:gs>
              <a:gs pos="30562">
                <a:srgbClr val="DCE9F6"/>
              </a:gs>
              <a:gs pos="0">
                <a:schemeClr val="accent1">
                  <a:lumMod val="5000"/>
                  <a:lumOff val="95000"/>
                </a:schemeClr>
              </a:gs>
              <a:gs pos="86281">
                <a:srgbClr val="BAD5E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87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271" y="220420"/>
            <a:ext cx="10515600" cy="774192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2014-2020 Climate change Performance (INTPA)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11" y="964255"/>
            <a:ext cx="8668124" cy="1455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2" y="3466852"/>
            <a:ext cx="6203538" cy="2643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232" y="2420229"/>
            <a:ext cx="6263768" cy="1495298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6F8B610-25A1-214F-BEF5-DE31383B3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3463" y="4021719"/>
            <a:ext cx="5378116" cy="260367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GB" sz="2800" dirty="0" smtClean="0"/>
              <a:t>If an action scores for </a:t>
            </a:r>
            <a:r>
              <a:rPr lang="en-GB" sz="2800" u="sng" dirty="0" smtClean="0"/>
              <a:t>both</a:t>
            </a:r>
            <a:r>
              <a:rPr lang="en-GB" sz="2800" dirty="0" smtClean="0"/>
              <a:t> CC mitigation and CC adaptation, only the highest score is considered for purposes of calculating contributions to ‘climate action’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Contributions to CC mitigation and CC adaptation are also reported separately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9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62" y="0"/>
            <a:ext cx="10515600" cy="782357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2014-2020 Share of sector funding </a:t>
            </a:r>
            <a:r>
              <a:rPr lang="en-GB" sz="2800" b="1" dirty="0" smtClean="0"/>
              <a:t>contributing </a:t>
            </a:r>
            <a:r>
              <a:rPr lang="en-GB" sz="2800" b="1" dirty="0" smtClean="0"/>
              <a:t>to Climate Change</a:t>
            </a:r>
            <a:endParaRPr lang="en-GB" sz="2800" b="1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173480" y="518159"/>
            <a:ext cx="9357360" cy="361187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/>
          <a:srcRect t="2806" b="2706"/>
          <a:stretch/>
        </p:blipFill>
        <p:spPr bwMode="auto">
          <a:xfrm>
            <a:off x="1173480" y="3753167"/>
            <a:ext cx="9357360" cy="31048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46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05" y="6072172"/>
            <a:ext cx="1990195" cy="78582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3"/>
          <a:srcRect l="7720" r="4508"/>
          <a:stretch/>
        </p:blipFill>
        <p:spPr bwMode="auto">
          <a:xfrm>
            <a:off x="4069665" y="349324"/>
            <a:ext cx="8122335" cy="6755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2081" y="878871"/>
            <a:ext cx="2648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INTPA Climate change contributions </a:t>
            </a:r>
            <a:endParaRPr lang="en-CA" b="1" dirty="0" smtClean="0"/>
          </a:p>
          <a:p>
            <a:r>
              <a:rPr lang="en-CA" b="1" dirty="0" smtClean="0"/>
              <a:t>by </a:t>
            </a:r>
            <a:r>
              <a:rPr lang="en-CA" b="1" dirty="0"/>
              <a:t>sector (OECD-DAC codes) (2014-2020)</a:t>
            </a:r>
            <a:endParaRPr lang="en-GB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7109"/>
            <a:ext cx="3914858" cy="4357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82"/>
            <a:ext cx="11334541" cy="674084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>
                <a:latin typeface="+mn-lt"/>
              </a:rPr>
              <a:t/>
            </a:r>
            <a:br>
              <a:rPr lang="en-GB" sz="2000" b="1" dirty="0">
                <a:latin typeface="+mn-lt"/>
              </a:rPr>
            </a:b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Webinar INTPA F3 - </a:t>
            </a:r>
            <a:r>
              <a:rPr lang="en-GB" sz="2000" b="1" dirty="0" err="1" smtClean="0">
                <a:solidFill>
                  <a:schemeClr val="bg1"/>
                </a:solidFill>
                <a:latin typeface="+mn-lt"/>
              </a:rPr>
              <a:t>Agroecology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 in the 2021-2027 Multi-annual Financial Framework      </a:t>
            </a:r>
            <a:r>
              <a:rPr lang="en-GB" sz="2000" b="1" dirty="0" smtClean="0">
                <a:latin typeface="+mn-lt"/>
              </a:rPr>
              <a:t>   </a:t>
            </a:r>
            <a:br>
              <a:rPr lang="en-GB" sz="2000" b="1" dirty="0" smtClean="0">
                <a:latin typeface="+mn-lt"/>
              </a:rPr>
            </a:br>
            <a:r>
              <a:rPr lang="en-GB" sz="2000" b="1" dirty="0" smtClean="0">
                <a:latin typeface="+mn-lt"/>
              </a:rPr>
              <a:t>Climate change, DRR and environmental contribution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3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2014-2020 Biodiversity Performance (INTPA)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000" y="1058780"/>
            <a:ext cx="8448000" cy="139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445" y="3064375"/>
            <a:ext cx="6638790" cy="2820325"/>
          </a:xfrm>
          <a:prstGeom prst="rect">
            <a:avLst/>
          </a:prstGeom>
        </p:spPr>
      </p:pic>
      <p:pic>
        <p:nvPicPr>
          <p:cNvPr id="5" name="Picture 4" descr="A green lizard on a branch&#10;&#10;Description automatically generated with medium confidence">
            <a:extLst>
              <a:ext uri="{FF2B5EF4-FFF2-40B4-BE49-F238E27FC236}">
                <a16:creationId xmlns:a16="http://schemas.microsoft.com/office/drawing/2014/main" id="{2D98DFB9-02CC-F04E-A5EA-CAF8892912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0" r="-1" b="9271"/>
          <a:stretch/>
        </p:blipFill>
        <p:spPr>
          <a:xfrm>
            <a:off x="342900" y="4000500"/>
            <a:ext cx="2053183" cy="232782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134" y="4008275"/>
            <a:ext cx="2704260" cy="1876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003" y="1355223"/>
            <a:ext cx="3614997" cy="22011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" y="6591300"/>
            <a:ext cx="1038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Google Photos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0632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5322" y="31685"/>
            <a:ext cx="10515600" cy="782357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2014-2020 Biodiversity Performance (INTPA) by sector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958" y="557368"/>
            <a:ext cx="7054774" cy="64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92639FEB808B44A6E17CB471A4FF5D" ma:contentTypeVersion="12" ma:contentTypeDescription="Ein neues Dokument erstellen." ma:contentTypeScope="" ma:versionID="6b01703ef3a313658c918d5252068985">
  <xsd:schema xmlns:xsd="http://www.w3.org/2001/XMLSchema" xmlns:xs="http://www.w3.org/2001/XMLSchema" xmlns:p="http://schemas.microsoft.com/office/2006/metadata/properties" xmlns:ns2="b194aedd-ff49-45f7-87dd-5c844ff5d3f3" xmlns:ns3="5143f1b2-a864-4c0c-b09a-1d9e375137bd" targetNamespace="http://schemas.microsoft.com/office/2006/metadata/properties" ma:root="true" ma:fieldsID="dda69fb641a17e3507e28e93a862aeda" ns2:_="" ns3:_="">
    <xsd:import namespace="b194aedd-ff49-45f7-87dd-5c844ff5d3f3"/>
    <xsd:import namespace="5143f1b2-a864-4c0c-b09a-1d9e375137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4aedd-ff49-45f7-87dd-5c844ff5d3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3f1b2-a864-4c0c-b09a-1d9e375137b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AF2AF8-2B0A-4390-839F-C8576C9FF090}"/>
</file>

<file path=customXml/itemProps2.xml><?xml version="1.0" encoding="utf-8"?>
<ds:datastoreItem xmlns:ds="http://schemas.openxmlformats.org/officeDocument/2006/customXml" ds:itemID="{541C2462-BF53-4033-9F3D-D0E9A8355343}"/>
</file>

<file path=customXml/itemProps3.xml><?xml version="1.0" encoding="utf-8"?>
<ds:datastoreItem xmlns:ds="http://schemas.openxmlformats.org/officeDocument/2006/customXml" ds:itemID="{1C6B2C5E-2F0C-4CF0-A7D4-75051BBA3BE9}"/>
</file>

<file path=docProps/app.xml><?xml version="1.0" encoding="utf-8"?>
<Properties xmlns="http://schemas.openxmlformats.org/officeDocument/2006/extended-properties" xmlns:vt="http://schemas.openxmlformats.org/officeDocument/2006/docPropsVTypes">
  <TotalTime>6314</TotalTime>
  <Words>1319</Words>
  <Application>Microsoft Office PowerPoint</Application>
  <PresentationFormat>Widescreen</PresentationFormat>
  <Paragraphs>122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Agroecology in the 2021-2027 Multi-annual Financial Framework  The importance of agroecology for sustainable agri-food systems and the Green Deal objectives</vt:lpstr>
      <vt:lpstr>  Webinar INTPA F3  -  Agroecology in the 2021-2027 Multi-annual Financial Framework   The importance of agroecology for sustainable agri-food systems and the Green Deal objectives                              2 </vt:lpstr>
      <vt:lpstr>Agenda</vt:lpstr>
      <vt:lpstr>  Webinar INTPA F3 - Agroecology in the 2021-2027 Multi-annual Financial Framework          Climate change, DRR and environmental contribution </vt:lpstr>
      <vt:lpstr>2014-2020 Climate change Performance (INTPA)</vt:lpstr>
      <vt:lpstr>2014-2020 Share of sector funding contributing to Climate Change</vt:lpstr>
      <vt:lpstr>  Webinar INTPA F3 - Agroecology in the 2021-2027 Multi-annual Financial Framework          Climate change, DRR and environmental contribution </vt:lpstr>
      <vt:lpstr>2014-2020 Biodiversity Performance (INTPA)</vt:lpstr>
      <vt:lpstr>2014-2020 Biodiversity Performance (INTPA) by sector</vt:lpstr>
      <vt:lpstr>Climate – Biodiversity Synergies</vt:lpstr>
      <vt:lpstr>  Webinar INTPA F3 - Agroecology in the 2021-2027 Multi-annual Financial Framework          Climate change, DRR and environmental contribution </vt:lpstr>
      <vt:lpstr>  Webinar INTPA F3 - Agroecology in the 2021-2027 Multi-annual Financial Framework          Climate change, DRR and environmental contribution </vt:lpstr>
      <vt:lpstr>  Webinar INTPA F3 - Agroecology in the 2021-2027 Multi-annual Financial Framework          Climate change, DRR and environmental contribution </vt:lpstr>
      <vt:lpstr>  Webinar INTPA F3 - Agroecology in the 2021-2027 Multi-annual Financial Framework          Climate change, DRR and environmental contribution </vt:lpstr>
      <vt:lpstr>  Webinar INTPA F3 - Agroecology in the 2021-2027 Multi-annual Financial Framework          Climate change, DRR and environmental contribution </vt:lpstr>
      <vt:lpstr>  Webinar INTPA F3 - Agroecology in the 2021-2027 Multi-annual Financial Framework          Climate change, DRR and environmental contribution </vt:lpstr>
      <vt:lpstr>PowerPoint Presentation</vt:lpstr>
      <vt:lpstr>  Webinar INTPA F3 - Agroecology in the 2021-2027 Multi-annual Financial Framework          Climate change, DRR and environmental contribution </vt:lpstr>
      <vt:lpstr>  Webinar INTPA F3 -         Agroecology in the 2021-2027 Multi-annual Financial Framework          Title &amp; subtitle and DG of presentation 19 </vt:lpstr>
      <vt:lpstr>  Webinar INTPA F3 -         Agroecology in the 2021-2027 Multi-annual Financial Framework          Title &amp; subtitle and DG of presentation 20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Agroecology in the 2021-2027 Multi-annual Financial Framework The importance of agroecology for sustainable agri-food systems and Green Deal objectives.</dc:title>
  <dc:creator>QUENTREC Helene (INTPA)</dc:creator>
  <cp:lastModifiedBy>ROBERT Marie-Laure (DEVCO)</cp:lastModifiedBy>
  <cp:revision>42</cp:revision>
  <dcterms:created xsi:type="dcterms:W3CDTF">2021-10-08T09:52:09Z</dcterms:created>
  <dcterms:modified xsi:type="dcterms:W3CDTF">2021-11-03T07:45:35Z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0x0101006E92639FEB808B44A6E17CB471A4FF5D</vt:lpwstr>
  </property>
</Properties>
</file>