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81" r:id="rId7"/>
    <p:sldId id="322" r:id="rId8"/>
    <p:sldId id="285" r:id="rId9"/>
    <p:sldId id="286" r:id="rId10"/>
    <p:sldId id="328" r:id="rId11"/>
    <p:sldId id="287" r:id="rId12"/>
    <p:sldId id="288" r:id="rId13"/>
    <p:sldId id="289" r:id="rId14"/>
    <p:sldId id="258" r:id="rId15"/>
    <p:sldId id="324" r:id="rId16"/>
    <p:sldId id="323" r:id="rId17"/>
    <p:sldId id="329" r:id="rId18"/>
    <p:sldId id="325" r:id="rId19"/>
    <p:sldId id="334" r:id="rId20"/>
    <p:sldId id="333" r:id="rId21"/>
    <p:sldId id="326" r:id="rId22"/>
    <p:sldId id="259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BE651-A550-4A11-B6C4-CD990D5540B1}" v="687" dt="2021-11-14T16:22:51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9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.paliotta91" userId="S::isabel.paliotta91_gmail.com#ext#@gfa365.onmicrosoft.com::6fe92d54-7c29-48db-8cd1-f2827087c545" providerId="AD" clId="Web-{B7EBE651-A550-4A11-B6C4-CD990D5540B1}"/>
    <pc:docChg chg="modSld">
      <pc:chgData name="isabel.paliotta91" userId="S::isabel.paliotta91_gmail.com#ext#@gfa365.onmicrosoft.com::6fe92d54-7c29-48db-8cd1-f2827087c545" providerId="AD" clId="Web-{B7EBE651-A550-4A11-B6C4-CD990D5540B1}" dt="2021-11-14T16:22:51.644" v="559" actId="20577"/>
      <pc:docMkLst>
        <pc:docMk/>
      </pc:docMkLst>
      <pc:sldChg chg="modSp">
        <pc:chgData name="isabel.paliotta91" userId="S::isabel.paliotta91_gmail.com#ext#@gfa365.onmicrosoft.com::6fe92d54-7c29-48db-8cd1-f2827087c545" providerId="AD" clId="Web-{B7EBE651-A550-4A11-B6C4-CD990D5540B1}" dt="2021-11-14T11:26:55.804" v="26" actId="20577"/>
        <pc:sldMkLst>
          <pc:docMk/>
          <pc:sldMk cId="3624463805" sldId="257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1:26:55.804" v="26" actId="20577"/>
          <ac:spMkLst>
            <pc:docMk/>
            <pc:sldMk cId="3624463805" sldId="257"/>
            <ac:spMk id="3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1:41:54.034" v="169" actId="20577"/>
        <pc:sldMkLst>
          <pc:docMk/>
          <pc:sldMk cId="4196336047" sldId="258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1:41:54.034" v="169" actId="20577"/>
          <ac:spMkLst>
            <pc:docMk/>
            <pc:sldMk cId="4196336047" sldId="258"/>
            <ac:spMk id="8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6:22:51.644" v="559" actId="20577"/>
        <pc:sldMkLst>
          <pc:docMk/>
          <pc:sldMk cId="3356014072" sldId="259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6:22:51.644" v="559" actId="20577"/>
          <ac:spMkLst>
            <pc:docMk/>
            <pc:sldMk cId="3356014072" sldId="259"/>
            <ac:spMk id="3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B7EBE651-A550-4A11-B6C4-CD990D5540B1}" dt="2021-11-14T15:41:34.698" v="302" actId="20577"/>
          <ac:spMkLst>
            <pc:docMk/>
            <pc:sldMk cId="3356014072" sldId="259"/>
            <ac:spMk id="4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1:30:39.545" v="47" actId="20577"/>
        <pc:sldMkLst>
          <pc:docMk/>
          <pc:sldMk cId="2132015301" sldId="281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1:30:39.545" v="47" actId="20577"/>
          <ac:spMkLst>
            <pc:docMk/>
            <pc:sldMk cId="2132015301" sldId="281"/>
            <ac:spMk id="2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1:35:06.038" v="80" actId="20577"/>
        <pc:sldMkLst>
          <pc:docMk/>
          <pc:sldMk cId="1703904663" sldId="285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1:32:52.940" v="72" actId="20577"/>
          <ac:spMkLst>
            <pc:docMk/>
            <pc:sldMk cId="1703904663" sldId="285"/>
            <ac:spMk id="4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B7EBE651-A550-4A11-B6C4-CD990D5540B1}" dt="2021-11-14T11:35:06.038" v="80" actId="20577"/>
          <ac:spMkLst>
            <pc:docMk/>
            <pc:sldMk cId="1703904663" sldId="285"/>
            <ac:spMk id="7" creationId="{86F8B610-25A1-214F-BEF5-DE31383B3815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1:35:57.820" v="83" actId="20577"/>
        <pc:sldMkLst>
          <pc:docMk/>
          <pc:sldMk cId="3224650052" sldId="286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1:35:57.820" v="83" actId="20577"/>
          <ac:spMkLst>
            <pc:docMk/>
            <pc:sldMk cId="3224650052" sldId="286"/>
            <ac:spMk id="4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1:39:17.092" v="119" actId="20577"/>
        <pc:sldMkLst>
          <pc:docMk/>
          <pc:sldMk cId="4063249878" sldId="287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1:39:17.092" v="119" actId="20577"/>
          <ac:spMkLst>
            <pc:docMk/>
            <pc:sldMk cId="4063249878" sldId="287"/>
            <ac:spMk id="4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1:39:52.655" v="136" actId="20577"/>
        <pc:sldMkLst>
          <pc:docMk/>
          <pc:sldMk cId="3157986841" sldId="288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1:39:52.655" v="136" actId="20577"/>
          <ac:spMkLst>
            <pc:docMk/>
            <pc:sldMk cId="3157986841" sldId="288"/>
            <ac:spMk id="4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1:41:13.752" v="146" actId="20577"/>
        <pc:sldMkLst>
          <pc:docMk/>
          <pc:sldMk cId="189391563" sldId="289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1:40:15.250" v="138" actId="20577"/>
          <ac:spMkLst>
            <pc:docMk/>
            <pc:sldMk cId="189391563" sldId="289"/>
            <ac:spMk id="4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B7EBE651-A550-4A11-B6C4-CD990D5540B1}" dt="2021-11-14T11:41:13.752" v="146" actId="20577"/>
          <ac:spMkLst>
            <pc:docMk/>
            <pc:sldMk cId="189391563" sldId="289"/>
            <ac:spMk id="6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1:32:27.064" v="69" actId="20577"/>
        <pc:sldMkLst>
          <pc:docMk/>
          <pc:sldMk cId="28724167" sldId="322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1:32:27.064" v="69" actId="20577"/>
          <ac:spMkLst>
            <pc:docMk/>
            <pc:sldMk cId="28724167" sldId="322"/>
            <ac:spMk id="4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B7EBE651-A550-4A11-B6C4-CD990D5540B1}" dt="2021-11-14T11:31:06.124" v="67" actId="20577"/>
          <ac:spMkLst>
            <pc:docMk/>
            <pc:sldMk cId="28724167" sldId="322"/>
            <ac:spMk id="8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5:30:29.462" v="236" actId="20577"/>
        <pc:sldMkLst>
          <pc:docMk/>
          <pc:sldMk cId="2589765122" sldId="323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5:23:33.514" v="205" actId="20577"/>
          <ac:spMkLst>
            <pc:docMk/>
            <pc:sldMk cId="2589765122" sldId="323"/>
            <ac:spMk id="8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B7EBE651-A550-4A11-B6C4-CD990D5540B1}" dt="2021-11-14T15:30:29.462" v="236" actId="20577"/>
          <ac:spMkLst>
            <pc:docMk/>
            <pc:sldMk cId="2589765122" sldId="323"/>
            <ac:spMk id="10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5:22:49.248" v="199" actId="20577"/>
        <pc:sldMkLst>
          <pc:docMk/>
          <pc:sldMk cId="2923600362" sldId="324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5:16:34.707" v="178" actId="20577"/>
          <ac:spMkLst>
            <pc:docMk/>
            <pc:sldMk cId="2923600362" sldId="324"/>
            <ac:spMk id="9" creationId="{86F8B610-25A1-214F-BEF5-DE31383B3815}"/>
          </ac:spMkLst>
        </pc:spChg>
        <pc:spChg chg="mod">
          <ac:chgData name="isabel.paliotta91" userId="S::isabel.paliotta91_gmail.com#ext#@gfa365.onmicrosoft.com::6fe92d54-7c29-48db-8cd1-f2827087c545" providerId="AD" clId="Web-{B7EBE651-A550-4A11-B6C4-CD990D5540B1}" dt="2021-11-14T15:22:49.248" v="199" actId="20577"/>
          <ac:spMkLst>
            <pc:docMk/>
            <pc:sldMk cId="2923600362" sldId="324"/>
            <ac:spMk id="11" creationId="{86F8B610-25A1-214F-BEF5-DE31383B3815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5:38:14.599" v="285" actId="20577"/>
        <pc:sldMkLst>
          <pc:docMk/>
          <pc:sldMk cId="319765184" sldId="325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5:38:14.599" v="285" actId="20577"/>
          <ac:spMkLst>
            <pc:docMk/>
            <pc:sldMk cId="319765184" sldId="325"/>
            <ac:spMk id="8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5:41:10.197" v="299" actId="20577"/>
        <pc:sldMkLst>
          <pc:docMk/>
          <pc:sldMk cId="3917282760" sldId="326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5:39:56.039" v="292" actId="20577"/>
          <ac:spMkLst>
            <pc:docMk/>
            <pc:sldMk cId="3917282760" sldId="326"/>
            <ac:spMk id="8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B7EBE651-A550-4A11-B6C4-CD990D5540B1}" dt="2021-11-14T15:41:10.197" v="299" actId="20577"/>
          <ac:spMkLst>
            <pc:docMk/>
            <pc:sldMk cId="3917282760" sldId="326"/>
            <ac:spMk id="10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B7EBE651-A550-4A11-B6C4-CD990D5540B1}" dt="2021-11-14T15:40:17.180" v="295" actId="20577"/>
          <ac:spMkLst>
            <pc:docMk/>
            <pc:sldMk cId="3917282760" sldId="326"/>
            <ac:spMk id="17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1:39:04.201" v="101" actId="20577"/>
        <pc:sldMkLst>
          <pc:docMk/>
          <pc:sldMk cId="3809307405" sldId="328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1:38:54.169" v="98" actId="20577"/>
          <ac:spMkLst>
            <pc:docMk/>
            <pc:sldMk cId="3809307405" sldId="328"/>
            <ac:spMk id="2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B7EBE651-A550-4A11-B6C4-CD990D5540B1}" dt="2021-11-14T11:39:04.201" v="101" actId="20577"/>
          <ac:spMkLst>
            <pc:docMk/>
            <pc:sldMk cId="3809307405" sldId="328"/>
            <ac:spMk id="8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5:37:13.363" v="280" actId="20577"/>
        <pc:sldMkLst>
          <pc:docMk/>
          <pc:sldMk cId="1790938212" sldId="329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5:31:14.510" v="245" actId="20577"/>
          <ac:spMkLst>
            <pc:docMk/>
            <pc:sldMk cId="1790938212" sldId="329"/>
            <ac:spMk id="8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B7EBE651-A550-4A11-B6C4-CD990D5540B1}" dt="2021-11-14T15:37:13.363" v="280" actId="20577"/>
          <ac:spMkLst>
            <pc:docMk/>
            <pc:sldMk cId="1790938212" sldId="329"/>
            <ac:spMk id="9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5:39:26.522" v="290" actId="20577"/>
        <pc:sldMkLst>
          <pc:docMk/>
          <pc:sldMk cId="2453011440" sldId="333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5:39:26.522" v="290" actId="20577"/>
          <ac:spMkLst>
            <pc:docMk/>
            <pc:sldMk cId="2453011440" sldId="333"/>
            <ac:spMk id="3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B7EBE651-A550-4A11-B6C4-CD990D5540B1}" dt="2021-11-14T15:39:08.413" v="286" actId="1076"/>
        <pc:sldMkLst>
          <pc:docMk/>
          <pc:sldMk cId="2596061936" sldId="334"/>
        </pc:sldMkLst>
        <pc:spChg chg="mod">
          <ac:chgData name="isabel.paliotta91" userId="S::isabel.paliotta91_gmail.com#ext#@gfa365.onmicrosoft.com::6fe92d54-7c29-48db-8cd1-f2827087c545" providerId="AD" clId="Web-{B7EBE651-A550-4A11-B6C4-CD990D5540B1}" dt="2021-11-14T15:39:08.413" v="286" actId="1076"/>
          <ac:spMkLst>
            <pc:docMk/>
            <pc:sldMk cId="2596061936" sldId="334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0389A-213A-4934-A15D-6F95979EE13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83289-273C-4D78-AC64-CB04BCE596E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0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sectors contributing to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Mitigation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were: Energy (EUR 2.279 billion, 64.6% of commitments in the sector), Other sectors (EUR 1.300 billion, 4.3% of commitments in the sector) and ARD/FNS (EUR 1.221 billion, 16.0% of commitments in the sector).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case of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main contributing sectors were: ARD/FNS (EUR 3.511 billion, 46.0% of contributions in the sector), Other sectors (EUR 1.966 billion, 6.5% of contributions in the sector) and General environmental protection (EUR 1.259 billion, 54.9% of contributions in the sector).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3289-273C-4D78-AC64-CB04BCE596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5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9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8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6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2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8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4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7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6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4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2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4205-44AB-4150-8E38-C7723F1717C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0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capacity4dev/public-environment-climate/documents/quick-tips-integrating-climate-change-and-environment-agriculture-and-food-system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Laure.Robert@ec.europa.eu" TargetMode="External"/><Relationship Id="rId7" Type="http://schemas.openxmlformats.org/officeDocument/2006/relationships/hyperlink" Target="https://europa.eu/capacity4dev/public-environment-clima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mailto:NEAR-GREENING-FACILITY@ec.europa.eu" TargetMode="External"/><Relationship Id="rId4" Type="http://schemas.openxmlformats.org/officeDocument/2006/relationships/hyperlink" Target="mailto:INTPA-GREENING-FACILITY@ec.europa.e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net1.cec.eu.int/INTPA/Public/Dir_F/C2-C6%20MAINSTREAMING/Mainstreaming/2.%20Capacity%20Development/WEBINARS/Series%20N&#176;4%20of%20webinars%20on%20ENV%26CC/Webinar%20N&#176;3%20-%20Green%20%26%20Sustainable%20Cities" TargetMode="External"/><Relationship Id="rId2" Type="http://schemas.openxmlformats.org/officeDocument/2006/relationships/hyperlink" Target="file://net1.cec.eu.int/INTPA/Public/Dir_F/C2-C6%20MAINSTREAMING/Mainstreaming/2.%20Capacity%20Development/WEBINARS/Series%20N&#176;4%20of%20webinars%20on%20ENV%26CC/Webinar%20N&#176;1%20-%20Green%20Financing%20in%20Public%20Sec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net1.cec.eu.int/INTPA/Public/Dir_F/C2-C6%20MAINSTREAMING/Mainstreaming/2.%20Capacity%20Development/WEBINARS/Series%20N&#176;4%20of%20webinars%20on%20ENV%26CC/Webinar%20N&#176;5%20-%20Tracking%20EU%20environment-related%20expenditure,%20notably%20on%20climate%20change%20and%20biodiversi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net1.cec.eu.int/INTPA/Public/Dir_F/C2-C6%20MAINSTREAMING/Mainstreaming/2.%20Capacity%20Development/WEBINARS/Series%20N&#176;4%20of%20webinars%20on%20ENV%26CC/Webinar%20N&#176;3%20-%20Green%20%26%20Sustainable%20Cities" TargetMode="External"/><Relationship Id="rId2" Type="http://schemas.openxmlformats.org/officeDocument/2006/relationships/hyperlink" Target="file://net1.cec.eu.int/INTPA/Public/Dir_F/C2-C6%20MAINSTREAMING/Mainstreaming/2.%20Capacity%20Development/WEBINARS/Series%20N&#176;4%20of%20webinars%20on%20ENV%26CC/Webinar%20N&#176;1%20-%20Green%20Financing%20in%20Public%20Sec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net1.cec.eu.int/INTPA/Public/Dir_F/C2-C6%20MAINSTREAMING/Mainstreaming/2.%20Capacity%20Development/WEBINARS/Series%20N&#176;4%20of%20webinars%20on%20ENV%26CC/Webinar%20N&#176;5%20-%20Tracking%20EU%20environment-related%20expenditure,%20notably%20on%20climate%20change%20and%20biodiversit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473" y="1543445"/>
            <a:ext cx="11357986" cy="3547068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3200" b="1" dirty="0"/>
              <a:t>Agroecology in the 2021-2027 Multi-annual Financial Framework</a:t>
            </a:r>
            <a:br>
              <a:rPr lang="en-GB" sz="3200" dirty="0"/>
            </a:br>
            <a:br>
              <a:rPr lang="en-GB" sz="3200" dirty="0"/>
            </a:br>
            <a:r>
              <a:rPr lang="en-GB" b="1" i="1" dirty="0">
                <a:latin typeface="+mn-lt"/>
              </a:rPr>
              <a:t>The importance of agroecology for sustainable agri-food systems and the Green Deal objectives</a:t>
            </a:r>
            <a:endParaRPr lang="en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03313"/>
            <a:ext cx="9144000" cy="836022"/>
          </a:xfrm>
        </p:spPr>
        <p:txBody>
          <a:bodyPr>
            <a:normAutofit lnSpcReduction="10000"/>
          </a:bodyPr>
          <a:lstStyle/>
          <a:p>
            <a:r>
              <a:rPr lang="fr-BE" dirty="0"/>
              <a:t>INTPA F3 -  </a:t>
            </a:r>
            <a:r>
              <a:rPr lang="fr-BE" dirty="0" err="1"/>
              <a:t>Webinar</a:t>
            </a:r>
            <a:endParaRPr lang="fr-BE" dirty="0"/>
          </a:p>
          <a:p>
            <a:r>
              <a:rPr lang="fr-BE" dirty="0"/>
              <a:t>3, 4 and 8 </a:t>
            </a:r>
            <a:r>
              <a:rPr lang="fr-BE" dirty="0" err="1"/>
              <a:t>November</a:t>
            </a:r>
            <a:r>
              <a:rPr lang="fr-BE" dirty="0"/>
              <a:t> 2021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7" y="0"/>
            <a:ext cx="2023534" cy="14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6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5322" y="152660"/>
            <a:ext cx="10515600" cy="782357"/>
          </a:xfrm>
        </p:spPr>
        <p:txBody>
          <a:bodyPr>
            <a:normAutofit/>
          </a:bodyPr>
          <a:lstStyle/>
          <a:p>
            <a:r>
              <a:rPr lang="en-GB" sz="3600" b="1" dirty="0">
                <a:ea typeface="+mj-lt"/>
                <a:cs typeface="+mj-lt"/>
              </a:rPr>
              <a:t>Synergies </a:t>
            </a:r>
            <a:r>
              <a:rPr lang="en-GB" sz="3600" b="1" dirty="0" err="1">
                <a:ea typeface="+mj-lt"/>
                <a:cs typeface="+mj-lt"/>
              </a:rPr>
              <a:t>climat-biodiversité</a:t>
            </a:r>
            <a:endParaRPr lang="it-IT" b="1" dirty="0" err="1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1072319" y="1757501"/>
            <a:ext cx="9959095" cy="4457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ea typeface="+mn-lt"/>
                <a:cs typeface="+mn-lt"/>
              </a:rPr>
              <a:t>Environ </a:t>
            </a:r>
            <a:r>
              <a:rPr lang="en-GB" sz="2800" dirty="0">
                <a:ea typeface="+mn-lt"/>
                <a:cs typeface="+mn-lt"/>
              </a:rPr>
              <a:t>25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sz="2800" dirty="0">
                <a:ea typeface="+mn-lt"/>
                <a:cs typeface="+mn-lt"/>
              </a:rPr>
              <a:t>% </a:t>
            </a:r>
            <a:r>
              <a:rPr lang="en-GB" dirty="0">
                <a:ea typeface="+mn-lt"/>
                <a:cs typeface="+mn-lt"/>
              </a:rPr>
              <a:t>de </a:t>
            </a:r>
            <a:r>
              <a:rPr lang="en-GB" dirty="0" err="1">
                <a:ea typeface="+mn-lt"/>
                <a:cs typeface="+mn-lt"/>
              </a:rPr>
              <a:t>l'ensemble</a:t>
            </a:r>
            <a:r>
              <a:rPr lang="en-GB" dirty="0">
                <a:ea typeface="+mn-lt"/>
                <a:cs typeface="+mn-lt"/>
              </a:rPr>
              <a:t> du </a:t>
            </a:r>
            <a:r>
              <a:rPr lang="en-GB" dirty="0" err="1">
                <a:ea typeface="+mn-lt"/>
                <a:cs typeface="+mn-lt"/>
              </a:rPr>
              <a:t>financement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climatique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contribuent</a:t>
            </a:r>
            <a:r>
              <a:rPr lang="en-GB" dirty="0">
                <a:ea typeface="+mn-lt"/>
                <a:cs typeface="+mn-lt"/>
              </a:rPr>
              <a:t> à la </a:t>
            </a:r>
            <a:r>
              <a:rPr lang="en-GB" dirty="0" err="1">
                <a:ea typeface="+mn-lt"/>
                <a:cs typeface="+mn-lt"/>
              </a:rPr>
              <a:t>biodiversité</a:t>
            </a:r>
            <a:endParaRPr lang="en-GB" sz="2800" dirty="0" err="1"/>
          </a:p>
          <a:p>
            <a:pPr>
              <a:spcAft>
                <a:spcPts val="1200"/>
              </a:spcAft>
            </a:pPr>
            <a:r>
              <a:rPr lang="en-GB" dirty="0">
                <a:ea typeface="+mn-lt"/>
                <a:cs typeface="+mn-lt"/>
              </a:rPr>
              <a:t>Environ </a:t>
            </a:r>
            <a:r>
              <a:rPr lang="en-GB" sz="2800" dirty="0">
                <a:ea typeface="+mn-lt"/>
                <a:cs typeface="+mn-lt"/>
              </a:rPr>
              <a:t>65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sz="2800" dirty="0">
                <a:ea typeface="+mn-lt"/>
                <a:cs typeface="+mn-lt"/>
              </a:rPr>
              <a:t>% </a:t>
            </a:r>
            <a:r>
              <a:rPr lang="en-GB" dirty="0">
                <a:ea typeface="+mn-lt"/>
                <a:cs typeface="+mn-lt"/>
              </a:rPr>
              <a:t>de </a:t>
            </a:r>
            <a:r>
              <a:rPr lang="en-GB" dirty="0" err="1">
                <a:ea typeface="+mn-lt"/>
                <a:cs typeface="+mn-lt"/>
              </a:rPr>
              <a:t>l'ensemble</a:t>
            </a:r>
            <a:r>
              <a:rPr lang="en-GB" dirty="0">
                <a:ea typeface="+mn-lt"/>
                <a:cs typeface="+mn-lt"/>
              </a:rPr>
              <a:t> du </a:t>
            </a:r>
            <a:r>
              <a:rPr lang="en-GB" dirty="0" err="1">
                <a:ea typeface="+mn-lt"/>
                <a:cs typeface="+mn-lt"/>
              </a:rPr>
              <a:t>financement</a:t>
            </a:r>
            <a:r>
              <a:rPr lang="en-GB" dirty="0">
                <a:ea typeface="+mn-lt"/>
                <a:cs typeface="+mn-lt"/>
              </a:rPr>
              <a:t> de la </a:t>
            </a:r>
            <a:r>
              <a:rPr lang="en-GB" dirty="0" err="1">
                <a:ea typeface="+mn-lt"/>
                <a:cs typeface="+mn-lt"/>
              </a:rPr>
              <a:t>biodiversité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contribuent</a:t>
            </a:r>
            <a:r>
              <a:rPr lang="en-GB" dirty="0">
                <a:ea typeface="+mn-lt"/>
                <a:cs typeface="+mn-lt"/>
              </a:rPr>
              <a:t> à </a:t>
            </a:r>
            <a:r>
              <a:rPr lang="en-GB" dirty="0" err="1">
                <a:ea typeface="+mn-lt"/>
                <a:cs typeface="+mn-lt"/>
              </a:rPr>
              <a:t>l'action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climatique</a:t>
            </a:r>
            <a:endParaRPr lang="en-GB" sz="2800" dirty="0" err="1">
              <a:ea typeface="+mn-lt"/>
              <a:cs typeface="+mn-lt"/>
            </a:endParaRPr>
          </a:p>
          <a:p>
            <a:pPr marL="0" indent="0">
              <a:spcAft>
                <a:spcPts val="1200"/>
              </a:spcAft>
              <a:buNone/>
            </a:pPr>
            <a:endParaRPr lang="en-GB" sz="2800" dirty="0"/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Nous </a:t>
            </a:r>
            <a:r>
              <a:rPr lang="en-GB" b="1" dirty="0" err="1">
                <a:solidFill>
                  <a:srgbClr val="FF0000"/>
                </a:solidFill>
                <a:ea typeface="+mn-lt"/>
                <a:cs typeface="+mn-lt"/>
              </a:rPr>
              <a:t>devons</a:t>
            </a: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rgbClr val="FF0000"/>
                </a:solidFill>
                <a:ea typeface="+mn-lt"/>
                <a:cs typeface="+mn-lt"/>
              </a:rPr>
              <a:t>trouver</a:t>
            </a: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 des </a:t>
            </a:r>
            <a:r>
              <a:rPr lang="en-GB" b="1" dirty="0" err="1">
                <a:solidFill>
                  <a:srgbClr val="FF0000"/>
                </a:solidFill>
                <a:ea typeface="+mn-lt"/>
                <a:cs typeface="+mn-lt"/>
              </a:rPr>
              <a:t>opportunités</a:t>
            </a: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 de co-</a:t>
            </a:r>
            <a:r>
              <a:rPr lang="en-GB" b="1" dirty="0" err="1">
                <a:solidFill>
                  <a:srgbClr val="FF0000"/>
                </a:solidFill>
                <a:ea typeface="+mn-lt"/>
                <a:cs typeface="+mn-lt"/>
              </a:rPr>
              <a:t>bénéfices</a:t>
            </a: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rgbClr val="FF0000"/>
                </a:solidFill>
                <a:ea typeface="+mn-lt"/>
                <a:cs typeface="+mn-lt"/>
              </a:rPr>
              <a:t>chaque</a:t>
            </a: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rgbClr val="FF0000"/>
                </a:solidFill>
                <a:ea typeface="+mn-lt"/>
                <a:cs typeface="+mn-lt"/>
              </a:rPr>
              <a:t>fois</a:t>
            </a: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 que </a:t>
            </a:r>
            <a:r>
              <a:rPr lang="en-GB" b="1" dirty="0" err="1">
                <a:solidFill>
                  <a:srgbClr val="FF0000"/>
                </a:solidFill>
                <a:ea typeface="+mn-lt"/>
                <a:cs typeface="+mn-lt"/>
              </a:rPr>
              <a:t>cela</a:t>
            </a: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rgbClr val="FF0000"/>
                </a:solidFill>
                <a:ea typeface="+mn-lt"/>
                <a:cs typeface="+mn-lt"/>
              </a:rPr>
              <a:t>est</a:t>
            </a:r>
            <a:r>
              <a:rPr lang="en-GB" sz="2800" b="1" dirty="0">
                <a:solidFill>
                  <a:srgbClr val="FF0000"/>
                </a:solidFill>
                <a:ea typeface="+mn-lt"/>
                <a:cs typeface="+mn-lt"/>
              </a:rPr>
              <a:t> possible</a:t>
            </a:r>
            <a:r>
              <a:rPr lang="en-GB" sz="2800" b="1" dirty="0">
                <a:solidFill>
                  <a:srgbClr val="FF0000"/>
                </a:solidFill>
              </a:rPr>
              <a:t>!!</a:t>
            </a:r>
            <a:endParaRPr lang="en-GB" sz="28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9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Climate change, DRR and environmental contribution</a:t>
            </a:r>
            <a:br>
              <a:rPr lang="en-GB" b="1" dirty="0"/>
            </a:b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42239"/>
            <a:ext cx="5729829" cy="3402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468" y="1220977"/>
            <a:ext cx="1030448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BE" sz="2400" b="1" dirty="0"/>
              <a:t>VCDCI– Global Europe – 2021-2027 et État de l'Union 2021</a:t>
            </a:r>
            <a:endParaRPr lang="en-GB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737" y="2559757"/>
            <a:ext cx="6561263" cy="35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3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108534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Climate change, DRR and environmental contribution</a:t>
            </a:r>
            <a:br>
              <a:rPr lang="en-GB" b="1" dirty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079" y="892490"/>
            <a:ext cx="1030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Rio Markers and </a:t>
            </a:r>
            <a:r>
              <a:rPr lang="fr-BE" sz="2400" b="1" dirty="0" err="1"/>
              <a:t>Scoring</a:t>
            </a:r>
            <a:r>
              <a:rPr lang="fr-BE" sz="2400" b="1" dirty="0"/>
              <a:t> Options </a:t>
            </a:r>
            <a:endParaRPr lang="en-GB" sz="2400" b="1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6F8B610-25A1-214F-BEF5-DE31383B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79" y="1526393"/>
            <a:ext cx="5999201" cy="13213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800">
                <a:solidFill>
                  <a:schemeClr val="accent1"/>
                </a:solidFill>
              </a:rPr>
              <a:t>Créé</a:t>
            </a:r>
            <a:r>
              <a:rPr lang="en-GB" sz="1800">
                <a:solidFill>
                  <a:schemeClr val="accent1"/>
                </a:solidFill>
                <a:ea typeface="+mn-lt"/>
                <a:cs typeface="+mn-lt"/>
              </a:rPr>
              <a:t> par le CAD de l'OCDE (Organisation de coopération et de développement économiques - Comité d'aide au développement) pour suivre l'aide au développement destinée à la mise en œuvre des conventions de Rio (sur la biodiversité, la lutte contre la désertification et le changement climatique)</a:t>
            </a:r>
            <a:r>
              <a:rPr lang="en-GB" sz="1800">
                <a:ea typeface="+mn-lt"/>
                <a:cs typeface="+mn-lt"/>
              </a:rPr>
              <a:t>.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6F8B610-25A1-214F-BEF5-DE31383B3815}"/>
              </a:ext>
            </a:extLst>
          </p:cNvPr>
          <p:cNvSpPr txBox="1">
            <a:spLocks/>
          </p:cNvSpPr>
          <p:nvPr/>
        </p:nvSpPr>
        <p:spPr>
          <a:xfrm>
            <a:off x="432079" y="3009004"/>
            <a:ext cx="11542484" cy="3617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>
                <a:solidFill>
                  <a:srgbClr val="FF0000"/>
                </a:solidFill>
                <a:ea typeface="+mn-lt"/>
                <a:cs typeface="+mn-lt"/>
              </a:rPr>
              <a:t>Non ciblé</a:t>
            </a:r>
            <a:r>
              <a:rPr lang="en-GB" sz="2000">
                <a:solidFill>
                  <a:srgbClr val="FF0000"/>
                </a:solidFill>
              </a:rPr>
              <a:t> (RM0)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1800" i="1">
                <a:solidFill>
                  <a:srgbClr val="FF0000"/>
                </a:solidFill>
                <a:ea typeface="+mn-lt"/>
                <a:cs typeface="+mn-lt"/>
              </a:rPr>
              <a:t>Éviter un impact négatif ne justifie pas un marquage</a:t>
            </a:r>
          </a:p>
          <a:p>
            <a:pPr>
              <a:spcBef>
                <a:spcPts val="0"/>
              </a:spcBef>
            </a:pPr>
            <a:r>
              <a:rPr lang="en-GB" sz="2000">
                <a:solidFill>
                  <a:srgbClr val="FF9933"/>
                </a:solidFill>
                <a:ea typeface="+mn-lt"/>
                <a:cs typeface="+mn-lt"/>
              </a:rPr>
              <a:t>"Objectif "significatif</a:t>
            </a:r>
            <a:r>
              <a:rPr lang="en-GB" sz="2000" dirty="0">
                <a:solidFill>
                  <a:srgbClr val="FF9933"/>
                </a:solidFill>
              </a:rPr>
              <a:t> </a:t>
            </a:r>
            <a:r>
              <a:rPr lang="en-GB" sz="2000">
                <a:solidFill>
                  <a:srgbClr val="FF9933"/>
                </a:solidFill>
              </a:rPr>
              <a:t>(RM1)</a:t>
            </a:r>
            <a:endParaRPr lang="en-GB" sz="2000">
              <a:solidFill>
                <a:srgbClr val="FF9933"/>
              </a:solidFill>
              <a:cs typeface="Calibri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1800">
                <a:solidFill>
                  <a:srgbClr val="FF9933"/>
                </a:solidFill>
                <a:ea typeface="+mn-lt"/>
                <a:cs typeface="+mn-lt"/>
              </a:rPr>
              <a:t>Le thème de Rio n'est pas la motivation principale, mais l'action contribue à répondre aux préoccupations environnementales/de Rio. Néanmoins, l'objectif (de Rio) doit être explicitement énoncé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>
                <a:solidFill>
                  <a:srgbClr val="00CC00"/>
                </a:solidFill>
                <a:ea typeface="+mn-lt"/>
                <a:cs typeface="+mn-lt"/>
              </a:rPr>
              <a:t>"Objectif "principal </a:t>
            </a:r>
            <a:r>
              <a:rPr lang="en-GB" sz="2000">
                <a:solidFill>
                  <a:srgbClr val="00CC00"/>
                </a:solidFill>
              </a:rPr>
              <a:t>(RM2)</a:t>
            </a:r>
            <a:endParaRPr lang="en-GB" sz="2000">
              <a:solidFill>
                <a:srgbClr val="00CC00"/>
              </a:solidFill>
              <a:cs typeface="Calibri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1800" i="1">
                <a:solidFill>
                  <a:srgbClr val="00CC00"/>
                </a:solidFill>
                <a:ea typeface="+mn-lt"/>
                <a:cs typeface="+mn-lt"/>
              </a:rPr>
              <a:t>L'objectif de la Convention de Rio est </a:t>
            </a:r>
            <a:r>
              <a:rPr lang="en-GB" sz="1800" b="1" i="1">
                <a:solidFill>
                  <a:srgbClr val="00CC00"/>
                </a:solidFill>
                <a:ea typeface="+mn-lt"/>
                <a:cs typeface="+mn-lt"/>
              </a:rPr>
              <a:t>fondamental </a:t>
            </a:r>
            <a:r>
              <a:rPr lang="en-GB" sz="1800" i="1">
                <a:solidFill>
                  <a:srgbClr val="00CC00"/>
                </a:solidFill>
                <a:ea typeface="+mn-lt"/>
                <a:cs typeface="+mn-lt"/>
              </a:rPr>
              <a:t>pour la conception/motivation de l'action, c'est-à-dire qu'il est l'une des principales raisons d'entreprendre l'action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1800" i="1">
                <a:solidFill>
                  <a:srgbClr val="00CC00"/>
                </a:solidFill>
                <a:ea typeface="+mn-lt"/>
                <a:cs typeface="+mn-lt"/>
              </a:rPr>
              <a:t>Note: il peut y avoir plus d'un objectif principal pour une action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034" y="1015745"/>
            <a:ext cx="5712133" cy="18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Climate change, DRR and environmental contribution</a:t>
            </a:r>
            <a:br>
              <a:rPr lang="en-GB" b="1" dirty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079" y="1065124"/>
            <a:ext cx="1164999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>
                <a:ea typeface="+mn-lt"/>
                <a:cs typeface="+mn-lt"/>
              </a:rPr>
              <a:t>Conseils rapides pour intégrer l'environnement et le changement climatique dans les systèmes agricoles et alimentaires</a:t>
            </a:r>
            <a:r>
              <a:rPr lang="en-GB" sz="2000" b="1" dirty="0"/>
              <a:t> </a:t>
            </a:r>
            <a:endParaRPr lang="it-IT" sz="2000" b="1"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0925" y="1526789"/>
            <a:ext cx="7521147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00CC00"/>
                </a:solidFill>
                <a:ea typeface="+mn-lt"/>
                <a:cs typeface="+mn-lt"/>
              </a:rPr>
              <a:t>S'aligner sur les engagements et les politiques nationaux, européens et internationaux en matière d'environnement et de climat</a:t>
            </a:r>
            <a:endParaRPr lang="en-US" b="1" dirty="0">
              <a:solidFill>
                <a:srgbClr val="00CC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Promouvoir l'utilisation durable et efficace des ressources naturelles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C00000"/>
                </a:solidFill>
                <a:ea typeface="+mn-lt"/>
                <a:cs typeface="+mn-lt"/>
              </a:rPr>
              <a:t>Gestion et aménagement du territoire</a:t>
            </a:r>
          </a:p>
          <a:p>
            <a:pPr lvl="1"/>
            <a:r>
              <a:rPr lang="en-US" sz="1600" dirty="0"/>
              <a:t>	</a:t>
            </a:r>
            <a:r>
              <a:rPr lang="en-US" sz="1600" b="1" dirty="0"/>
              <a:t> ‣ </a:t>
            </a:r>
            <a:r>
              <a:rPr lang="en-US" sz="1600" dirty="0">
                <a:ea typeface="+mn-lt"/>
                <a:cs typeface="+mn-lt"/>
              </a:rPr>
              <a:t>Réduire la nécessité de convertir les écosystèmes naturels (en particulier les forêts, les zones humides) en agriculture (réduisant ainsi les émissions dues au changement d'affectation des sols et protégeant les </a:t>
            </a:r>
            <a:r>
              <a:rPr lang="en-US" sz="1600">
                <a:ea typeface="+mn-lt"/>
                <a:cs typeface="+mn-lt"/>
              </a:rPr>
              <a:t>écosystèmes)</a:t>
            </a:r>
            <a:r>
              <a:rPr lang="en-US" sz="1600" dirty="0"/>
              <a:t> </a:t>
            </a:r>
            <a:endParaRPr lang="en-US" sz="1600">
              <a:cs typeface="Calibri"/>
            </a:endParaRPr>
          </a:p>
          <a:p>
            <a:pPr lvl="1"/>
            <a:r>
              <a:rPr lang="en-US" sz="1600"/>
              <a:t>	‣ </a:t>
            </a:r>
            <a:r>
              <a:rPr lang="en-US" sz="1600">
                <a:ea typeface="+mn-lt"/>
                <a:cs typeface="+mn-lt"/>
              </a:rPr>
              <a:t>Promouvoir des régimes fonciers sûrs et transparents, etc.</a:t>
            </a:r>
            <a:endParaRPr lang="en-US" sz="1600" dirty="0">
              <a:ea typeface="+mn-lt"/>
              <a:cs typeface="+mn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C00000"/>
                </a:solidFill>
                <a:ea typeface="+mn-lt"/>
                <a:cs typeface="+mn-lt"/>
              </a:rPr>
              <a:t>Gestion des sols </a:t>
            </a:r>
          </a:p>
          <a:p>
            <a:pPr lvl="1"/>
            <a:r>
              <a:rPr lang="en-US" sz="1600" dirty="0"/>
              <a:t>	</a:t>
            </a:r>
            <a:r>
              <a:rPr lang="en-US" sz="1600" b="1"/>
              <a:t>‣ </a:t>
            </a:r>
            <a:r>
              <a:rPr lang="en-US" sz="1600" b="1">
                <a:ea typeface="+mn-lt"/>
                <a:cs typeface="+mn-lt"/>
              </a:rPr>
              <a:t>Promouvoir les principes de l'agroécologie</a:t>
            </a:r>
            <a:endParaRPr lang="en-US" sz="1600" b="1" dirty="0">
              <a:cs typeface="Calibri"/>
            </a:endParaRPr>
          </a:p>
          <a:p>
            <a:pPr lvl="1"/>
            <a:r>
              <a:rPr lang="en-US" sz="1600"/>
              <a:t>	‣ </a:t>
            </a:r>
            <a:r>
              <a:rPr lang="en-US" sz="1600">
                <a:ea typeface="+mn-lt"/>
                <a:cs typeface="+mn-lt"/>
              </a:rPr>
              <a:t>Garantir et améliorer la santé et le fonctionnement des sols </a:t>
            </a:r>
            <a:endParaRPr lang="en-US" sz="1600" dirty="0">
              <a:ea typeface="+mn-lt"/>
              <a:cs typeface="+mn-lt"/>
            </a:endParaRPr>
          </a:p>
          <a:p>
            <a:pPr lvl="1"/>
            <a:r>
              <a:rPr lang="en-US" sz="1600"/>
              <a:t>	‣ </a:t>
            </a:r>
            <a:r>
              <a:rPr lang="en-US" sz="1600">
                <a:ea typeface="+mn-lt"/>
                <a:cs typeface="+mn-lt"/>
              </a:rPr>
              <a:t>Promouvoir les mesures de contrôle de l'érosion </a:t>
            </a:r>
            <a:endParaRPr lang="en-US" sz="1600" dirty="0">
              <a:ea typeface="+mn-lt"/>
              <a:cs typeface="+mn-lt"/>
            </a:endParaRPr>
          </a:p>
          <a:p>
            <a:pPr lvl="1"/>
            <a:r>
              <a:rPr lang="en-US" sz="1600"/>
              <a:t>	‣ </a:t>
            </a:r>
            <a:r>
              <a:rPr lang="en-US" sz="1600">
                <a:ea typeface="+mn-lt"/>
                <a:cs typeface="+mn-lt"/>
              </a:rPr>
              <a:t>Promouvoir la régénération des pâturages </a:t>
            </a:r>
            <a:endParaRPr lang="en-US" sz="1600" dirty="0">
              <a:ea typeface="+mn-lt"/>
              <a:cs typeface="+mn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rgbClr val="C00000"/>
                </a:solidFill>
                <a:ea typeface="+mn-lt"/>
                <a:cs typeface="+mn-lt"/>
              </a:rPr>
              <a:t>Gestion de l'eau </a:t>
            </a:r>
          </a:p>
          <a:p>
            <a:pPr lvl="1"/>
            <a:r>
              <a:rPr lang="en-US" b="1"/>
              <a:t>‣</a:t>
            </a:r>
            <a:r>
              <a:rPr lang="en-US" sz="1600" b="1" dirty="0"/>
              <a:t> </a:t>
            </a:r>
            <a:r>
              <a:rPr lang="en-US" sz="1600">
                <a:ea typeface="+mn-lt"/>
                <a:cs typeface="+mn-lt"/>
              </a:rPr>
              <a:t>Promouvoir l'efficacité de l'utilisation de l'eau dans les systèmes d'irrigation (par exemple, l'irrigation au goutte-à-goutte, la collecte et le stockage des eaux de pluie) et dans la transformation des aliments.</a:t>
            </a:r>
          </a:p>
          <a:p>
            <a:pPr lvl="1"/>
            <a:r>
              <a:rPr lang="en-US" sz="1600"/>
              <a:t> ‣ </a:t>
            </a:r>
            <a:r>
              <a:rPr lang="en-US" sz="1600">
                <a:ea typeface="+mn-lt"/>
                <a:cs typeface="+mn-lt"/>
              </a:rPr>
              <a:t>Développer des mesures et des incitations fiscales pour la conservation de l'eau etc. 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7" y="1781901"/>
            <a:ext cx="4643431" cy="2905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790" y="4900597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6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Climate change, DRR and environmental contribution</a:t>
            </a:r>
            <a:br>
              <a:rPr lang="en-GB" b="1" dirty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079" y="1065124"/>
            <a:ext cx="1164999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b="1">
                <a:ea typeface="+mn-lt"/>
                <a:cs typeface="+mn-lt"/>
              </a:rPr>
              <a:t>Conseils rapides pour intégrer l'environnement et le changement climatique dans les systèmes agricoles et alimentaires</a:t>
            </a:r>
            <a:r>
              <a:rPr lang="en-GB" sz="2400" b="1" dirty="0"/>
              <a:t> </a:t>
            </a:r>
            <a:endParaRPr lang="it-IT" dirty="0">
              <a:cs typeface="Calibri" panose="020F0502020204030204"/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2148716" y="1578782"/>
            <a:ext cx="9617904" cy="58272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B050"/>
                </a:solidFill>
                <a:ea typeface="+mn-lt"/>
                <a:cs typeface="+mn-lt"/>
              </a:rPr>
              <a:t>Protéger et renforcer la (bio-) diversité</a:t>
            </a:r>
            <a:endParaRPr lang="en-US" sz="2400" b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2000"/>
              <a:t>‣ </a:t>
            </a:r>
            <a:r>
              <a:rPr lang="en-US" sz="2000">
                <a:ea typeface="+mn-lt"/>
                <a:cs typeface="+mn-lt"/>
              </a:rPr>
              <a:t>Promouvoir des systèmes agroalimentaires et des paysages agricoles diversifiés </a:t>
            </a:r>
          </a:p>
          <a:p>
            <a:pPr marL="457200" lvl="1" indent="0">
              <a:buNone/>
            </a:pPr>
            <a:r>
              <a:rPr lang="en-US" sz="2000" dirty="0"/>
              <a:t>‣ </a:t>
            </a:r>
            <a:r>
              <a:rPr lang="en-US" sz="2000">
                <a:ea typeface="+mn-lt"/>
                <a:cs typeface="+mn-lt"/>
              </a:rPr>
              <a:t>Maintenir et améliorer la diversité des espèces, la diversité fonctionnelle et les ressources génétiques et préserver la biodiversité dans l'agro-écosystème dans le temps et l'espace</a:t>
            </a:r>
            <a:endParaRPr lang="en-US" sz="2000" b="1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B0F0"/>
                </a:solidFill>
                <a:ea typeface="+mn-lt"/>
                <a:cs typeface="+mn-lt"/>
              </a:rPr>
              <a:t>Promouvoir la résilience face à la dégradation des écosystèmes, aux catastrophes naturelles, au changement climatique et aux crises alimentaires qui en découlent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</a:rPr>
              <a:t> </a:t>
            </a:r>
            <a:r>
              <a:rPr lang="en-US" sz="2400" b="1">
                <a:solidFill>
                  <a:srgbClr val="00B050"/>
                </a:solidFill>
                <a:ea typeface="+mn-lt"/>
                <a:cs typeface="+mn-lt"/>
              </a:rPr>
              <a:t>Soutenir la co-création, l'innovation et la diffusion des connaissances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chemeClr val="accent1"/>
                </a:solidFill>
                <a:ea typeface="+mn-lt"/>
                <a:cs typeface="+mn-lt"/>
              </a:rPr>
              <a:t>Promouvoir les principes de l'économie verte dans la production durable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>
                <a:ea typeface="+mn-lt"/>
                <a:cs typeface="+mn-lt"/>
              </a:rPr>
              <a:t>Réduire la consommation d'énergie et les émissions de gaz à effet de serre</a:t>
            </a:r>
            <a:endParaRPr lang="en-US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>
                <a:ea typeface="+mn-lt"/>
                <a:cs typeface="+mn-lt"/>
              </a:rPr>
              <a:t>Préserver et augmenter les stocks de carbone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>
                <a:ea typeface="+mn-lt"/>
                <a:cs typeface="+mn-lt"/>
              </a:rPr>
              <a:t>Minimiser la pollution</a:t>
            </a:r>
          </a:p>
          <a:p>
            <a:pPr marL="96520" lvl="1" indent="-9652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00B050"/>
                </a:solidFill>
                <a:ea typeface="+mn-lt"/>
                <a:cs typeface="+mn-lt"/>
              </a:rPr>
              <a:t>Encourager la consommation durable et les régimes alimentaires sains</a:t>
            </a:r>
          </a:p>
          <a:p>
            <a:pPr marL="553720" lvl="2" indent="-96520">
              <a:buFont typeface="Wingdings" panose="05000000000000000000" pitchFamily="2" charset="2"/>
              <a:buChar char="ü"/>
            </a:pPr>
            <a:r>
              <a:rPr lang="en-GB">
                <a:ea typeface="+mn-lt"/>
                <a:cs typeface="+mn-lt"/>
              </a:rPr>
              <a:t>Économie circulaire (déchets, recyclage, transport)</a:t>
            </a:r>
          </a:p>
          <a:p>
            <a:pPr marL="553720" lvl="2" indent="-96520">
              <a:buFont typeface="Wingdings" panose="05000000000000000000" pitchFamily="2" charset="2"/>
              <a:buChar char="ü"/>
            </a:pPr>
            <a:r>
              <a:rPr lang="en-GB">
                <a:ea typeface="+mn-lt"/>
                <a:cs typeface="+mn-lt"/>
              </a:rPr>
              <a:t>Une alimentation saine</a:t>
            </a:r>
            <a:endParaRPr lang="en-US" b="1" dirty="0">
              <a:solidFill>
                <a:srgbClr val="00B05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/>
              <a:t>	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87" y="5332657"/>
            <a:ext cx="1181100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38" y="4122982"/>
            <a:ext cx="1104900" cy="1209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0" y="3120011"/>
            <a:ext cx="1123950" cy="123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87" y="1914924"/>
            <a:ext cx="1181100" cy="1381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0" y="1478173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3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Climate change, DRR and environmental contribution</a:t>
            </a:r>
            <a:br>
              <a:rPr lang="en-GB" b="1" dirty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742" y="1065124"/>
            <a:ext cx="1030448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>
                <a:ea typeface="+mn-lt"/>
                <a:cs typeface="+mn-lt"/>
              </a:rPr>
              <a:t>Activités pouvant être qualifiées de marqueurs de Rio pour l'agriculture et les systèmes alimentaires </a:t>
            </a:r>
            <a:endParaRPr lang="it-IT" sz="2000" b="1">
              <a:cs typeface="Calibri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5474" y="1526789"/>
            <a:ext cx="7591420" cy="52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05" y="1588169"/>
            <a:ext cx="11342816" cy="4716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3475" y="1069895"/>
            <a:ext cx="1030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Activities that qualify for Rio Markers in Agriculture and Food Systems </a:t>
            </a:r>
            <a:r>
              <a:rPr lang="en-GB" sz="2400" b="1" dirty="0"/>
              <a:t>	</a:t>
            </a:r>
            <a:r>
              <a:rPr lang="en-GB" sz="2400" dirty="0"/>
              <a:t>	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Climate change, DRR and environmental contribution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06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670" y="0"/>
            <a:ext cx="8668751" cy="6798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596" y="4064998"/>
            <a:ext cx="386614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/>
              <a:t>Activités pouvant être qualifiées de marqueurs de Rio pour l'agriculture et les systèmes alimentaires </a:t>
            </a:r>
            <a:endParaRPr lang="it-IT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6250" y="134366"/>
            <a:ext cx="1829857" cy="2673002"/>
          </a:xfrm>
          <a:prstGeom prst="rect">
            <a:avLst/>
          </a:prstGeom>
          <a:solidFill>
            <a:srgbClr val="FF9933"/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000" b="1" dirty="0"/>
            </a:br>
            <a:endParaRPr lang="en-GB" sz="2000" b="1" dirty="0"/>
          </a:p>
          <a:p>
            <a:r>
              <a:rPr lang="en-GB" sz="7200" b="1" dirty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7200" b="1" dirty="0" err="1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7200" b="1" dirty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7200" b="1" dirty="0">
                <a:latin typeface="+mn-lt"/>
              </a:rPr>
              <a:t>   </a:t>
            </a:r>
            <a:br>
              <a:rPr lang="en-GB" sz="7200" b="1" dirty="0">
                <a:latin typeface="+mn-lt"/>
              </a:rPr>
            </a:br>
            <a:r>
              <a:rPr lang="en-GB" sz="7200" b="1" dirty="0">
                <a:latin typeface="+mn-lt"/>
              </a:rPr>
              <a:t>Climate change, DRR and environmental contribution</a:t>
            </a:r>
            <a:br>
              <a:rPr lang="en-GB" b="1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532" y="6071548"/>
            <a:ext cx="198746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7" y="68645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Climate change, DRR and environmental contribution</a:t>
            </a:r>
            <a:br>
              <a:rPr lang="en-GB" b="1" dirty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076" y="838982"/>
            <a:ext cx="11334541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b="1">
                <a:ea typeface="+mn-lt"/>
                <a:cs typeface="+mn-lt"/>
              </a:rPr>
              <a:t>Installations techniques pour les pays partenaires - EUDs et HQ (pour les pays ICD) </a:t>
            </a:r>
            <a:endParaRPr lang="it-IT"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fr-BE" sz="2400" b="1" dirty="0"/>
              <a:t> 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50930" y="1973796"/>
            <a:ext cx="5575938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2000" b="1" dirty="0">
                <a:solidFill>
                  <a:srgbClr val="0070C0"/>
                </a:solidFill>
              </a:rPr>
              <a:t>EU NDC Global Facility</a:t>
            </a:r>
            <a:r>
              <a:rPr lang="fr-BE" sz="2000" b="1" dirty="0"/>
              <a:t> </a:t>
            </a:r>
          </a:p>
          <a:p>
            <a:r>
              <a:rPr lang="fr-BE" sz="2000" b="1">
                <a:ea typeface="+mn-lt"/>
                <a:cs typeface="+mn-lt"/>
              </a:rPr>
              <a:t>Demandes des EUD ou du siège - des pays partenaires, du partenariat NDC</a:t>
            </a:r>
            <a:r>
              <a:rPr lang="fr-BE" sz="2000" b="1"/>
              <a:t>…</a:t>
            </a:r>
            <a:endParaRPr lang="fr-BE"/>
          </a:p>
          <a:p>
            <a:endParaRPr lang="fr-BE" sz="2000" b="1" dirty="0"/>
          </a:p>
          <a:p>
            <a:r>
              <a:rPr lang="fr-BE" sz="2000" b="1">
                <a:ea typeface="+mn-lt"/>
                <a:cs typeface="+mn-lt"/>
              </a:rPr>
              <a:t>Contactez</a:t>
            </a:r>
            <a:r>
              <a:rPr lang="fr-BE" sz="2000" b="1"/>
              <a:t>: </a:t>
            </a:r>
            <a:r>
              <a:rPr lang="fr-BE" sz="2000" b="1" dirty="0">
                <a:hlinkClick r:id="rId3"/>
              </a:rPr>
              <a:t>Marie-Laure.Robert@ec.europa.eu</a:t>
            </a:r>
            <a:r>
              <a:rPr lang="fr-BE" sz="2000" b="1" dirty="0"/>
              <a:t> </a:t>
            </a:r>
            <a:endParaRPr lang="en-GB" sz="2000" b="1">
              <a:cs typeface="Calibri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09A9932-8772-B74B-B6AE-0A9BD64206AC}"/>
              </a:ext>
            </a:extLst>
          </p:cNvPr>
          <p:cNvSpPr txBox="1">
            <a:spLocks/>
          </p:cNvSpPr>
          <p:nvPr/>
        </p:nvSpPr>
        <p:spPr>
          <a:xfrm>
            <a:off x="432076" y="3108611"/>
            <a:ext cx="4935315" cy="1171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INTPA-GREENING-FACILITY@ec.europa.eu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NEAR-GREENING-FACILITY@ec.europa.eu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329EB4-12F8-F248-9DB4-D85E774D95D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6" y="1918233"/>
            <a:ext cx="3032760" cy="5480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1684" y="4598892"/>
            <a:ext cx="617621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ea typeface="+mn-lt"/>
                <a:cs typeface="+mn-lt"/>
              </a:rPr>
              <a:t>documents d'orientation disponibles sur</a:t>
            </a:r>
            <a:r>
              <a:rPr lang="en-US" b="1" dirty="0">
                <a:latin typeface="Calibri"/>
                <a:cs typeface="Calibri"/>
              </a:rPr>
              <a:t> </a:t>
            </a:r>
            <a:r>
              <a:rPr lang="en-US" b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capacity4dev.eu  </a:t>
            </a:r>
            <a:r>
              <a:rPr lang="en-US" b="1" dirty="0">
                <a:latin typeface="Calibri"/>
                <a:cs typeface="Calibri"/>
              </a:rPr>
              <a:t>(</a:t>
            </a:r>
            <a:r>
              <a:rPr lang="en-US" b="1" dirty="0">
                <a:latin typeface="Calibri"/>
                <a:cs typeface="Calibri"/>
                <a:hlinkClick r:id="rId7"/>
              </a:rPr>
              <a:t>group on Environment, Climate Change and Green Economy</a:t>
            </a:r>
            <a:r>
              <a:rPr lang="en-US" b="1" dirty="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728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solidFill>
                  <a:schemeClr val="bg1"/>
                </a:solidFill>
                <a:latin typeface="+mn-lt"/>
              </a:rPr>
              <a:t>Webinar INTPA F3 -         Agroecology in the 2021-2027 Multi-annual Financial Framework      </a:t>
            </a:r>
            <a:r>
              <a:rPr lang="en-GB" sz="20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fr-BE" sz="2000" b="1" i="1" dirty="0" err="1">
                <a:solidFill>
                  <a:schemeClr val="bg1"/>
                </a:solidFill>
                <a:latin typeface="+mn-lt"/>
              </a:rPr>
              <a:t>Title</a:t>
            </a:r>
            <a:r>
              <a:rPr lang="fr-BE" sz="2000" b="1" i="1" dirty="0">
                <a:solidFill>
                  <a:schemeClr val="bg1"/>
                </a:solidFill>
                <a:latin typeface="+mn-lt"/>
              </a:rPr>
              <a:t> &amp; </a:t>
            </a:r>
            <a:r>
              <a:rPr lang="fr-BE" sz="2000" b="1" i="1" dirty="0" err="1">
                <a:solidFill>
                  <a:schemeClr val="bg1"/>
                </a:solidFill>
                <a:latin typeface="+mn-lt"/>
              </a:rPr>
              <a:t>subtitle</a:t>
            </a:r>
            <a:r>
              <a:rPr lang="fr-BE" sz="2000" b="1" i="1" dirty="0">
                <a:solidFill>
                  <a:schemeClr val="bg1"/>
                </a:solidFill>
                <a:latin typeface="+mn-lt"/>
              </a:rPr>
              <a:t> and DG of </a:t>
            </a:r>
            <a:r>
              <a:rPr lang="fr-BE" sz="2000" b="1" i="1" dirty="0" err="1">
                <a:solidFill>
                  <a:schemeClr val="bg1"/>
                </a:solidFill>
                <a:latin typeface="+mn-lt"/>
              </a:rPr>
              <a:t>presentation</a:t>
            </a:r>
            <a:r>
              <a:rPr lang="fr-BE" sz="2000" b="1" i="1" dirty="0">
                <a:solidFill>
                  <a:schemeClr val="bg1"/>
                </a:solidFill>
                <a:latin typeface="+mn-lt"/>
              </a:rPr>
              <a:t> </a:t>
            </a:r>
            <a:fld id="{239E628C-726C-4C54-95A5-7FEC73F14EEC}" type="slidenum">
              <a:rPr lang="en-GB" sz="2000" b="1" smtClean="0"/>
              <a:t>19</a:t>
            </a:fld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78" y="2111142"/>
            <a:ext cx="11605023" cy="32308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>
                <a:ea typeface="+mn-lt"/>
                <a:cs typeface="+mn-lt"/>
              </a:rPr>
              <a:t>Mardi 16 novembre</a:t>
            </a:r>
            <a:r>
              <a:rPr lang="en-US" sz="2400" b="1"/>
              <a:t>:</a:t>
            </a:r>
            <a:r>
              <a:rPr lang="en-US" sz="2400" dirty="0"/>
              <a:t> </a:t>
            </a:r>
            <a:r>
              <a:rPr lang="en-US" sz="2400" u="sng" dirty="0">
                <a:hlinkClick r:id="rId2"/>
              </a:rPr>
              <a:t>Webinaire N°2 - Gestion intégrée</a:t>
            </a:r>
            <a:r>
              <a:rPr lang="en-US" sz="2400" u="sng" dirty="0">
                <a:ea typeface="+mn-lt"/>
                <a:cs typeface="+mn-lt"/>
                <a:hlinkClick r:id="rId2"/>
              </a:rPr>
              <a:t> du paysage à l'appui d'une transition verte et équitable </a:t>
            </a:r>
            <a:endParaRPr lang="en-GB" sz="2000" dirty="0"/>
          </a:p>
          <a:p>
            <a:r>
              <a:rPr lang="en-US" sz="2400" b="1"/>
              <a:t>Mardi 23 novembre</a:t>
            </a:r>
            <a:r>
              <a:rPr lang="en-US" sz="2400" dirty="0"/>
              <a:t>: </a:t>
            </a:r>
            <a:r>
              <a:rPr lang="en-US" sz="2400" u="sng">
                <a:solidFill>
                  <a:srgbClr val="0070C0"/>
                </a:solidFill>
              </a:rPr>
              <a:t>Webinaire N°3 - Villes vertes &amp; durables</a:t>
            </a:r>
            <a:endParaRPr lang="en-GB" sz="2000">
              <a:solidFill>
                <a:srgbClr val="0070C0"/>
              </a:solidFill>
              <a:cs typeface="Calibri" panose="020F0502020204030204"/>
            </a:endParaRPr>
          </a:p>
          <a:p>
            <a:r>
              <a:rPr lang="en-US" sz="2400" b="1"/>
              <a:t>Mardi 30 novembre:</a:t>
            </a:r>
            <a:r>
              <a:rPr lang="en-US" sz="2400" dirty="0"/>
              <a:t> </a:t>
            </a:r>
            <a:r>
              <a:rPr lang="en-US" sz="2400" u="sng" dirty="0">
                <a:hlinkClick r:id="rId3"/>
              </a:rPr>
              <a:t>Webinaire N°4 – Mises à jour sur les développements de la politique du Green Deal </a:t>
            </a:r>
            <a:endParaRPr lang="en-US" sz="2400" dirty="0">
              <a:cs typeface="Calibri"/>
            </a:endParaRPr>
          </a:p>
          <a:p>
            <a:r>
              <a:rPr lang="en-US" sz="2400" b="1"/>
              <a:t>Mardi 7 decembre</a:t>
            </a:r>
            <a:r>
              <a:rPr lang="en-US" sz="2400" dirty="0"/>
              <a:t>: </a:t>
            </a:r>
            <a:r>
              <a:rPr lang="en-US" sz="2400" u="sng" dirty="0">
                <a:hlinkClick r:id="rId4"/>
              </a:rPr>
              <a:t>Webinaire N°5 - Suivi des dépenses de l'UE liées à l'environnement, notamment en matière de changement climatique et de biodiversité </a:t>
            </a:r>
            <a:endParaRPr lang="en-GB" sz="2000"/>
          </a:p>
          <a:p>
            <a:r>
              <a:rPr lang="en-US" sz="2400" b="1" dirty="0"/>
              <a:t>Tbc :</a:t>
            </a:r>
            <a:r>
              <a:rPr lang="en-US" sz="2400" dirty="0"/>
              <a:t> </a:t>
            </a:r>
            <a:r>
              <a:rPr lang="en-US" sz="2400" u="sng" dirty="0">
                <a:hlinkClick r:id="rId2"/>
              </a:rPr>
              <a:t>Webinaire N°1 - Le financement vert dans le secteur publique </a:t>
            </a:r>
            <a:endParaRPr lang="en-US" sz="2400">
              <a:cs typeface="Calibri"/>
            </a:endParaRPr>
          </a:p>
          <a:p>
            <a:pPr lvl="1"/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32078" y="1065124"/>
            <a:ext cx="1133454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2400" b="1">
                <a:ea typeface="+mn-lt"/>
                <a:cs typeface="+mn-lt"/>
              </a:rPr>
              <a:t>Planification de la 4ème série de webinaires sur l'écologisation de la coopération européenne </a:t>
            </a:r>
            <a:endParaRPr lang="it-IT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0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787"/>
            <a:ext cx="10515600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000" b="1" dirty="0"/>
            </a:br>
            <a:br>
              <a:rPr lang="en-GB" sz="2000" b="1" dirty="0"/>
            </a:br>
            <a:r>
              <a:rPr lang="en-GB" sz="2000" b="1" dirty="0">
                <a:solidFill>
                  <a:schemeClr val="bg1"/>
                </a:solidFill>
              </a:rPr>
              <a:t>Webinar INTPA F3  -  </a:t>
            </a:r>
            <a:r>
              <a:rPr lang="en-GB" sz="2000" b="1" dirty="0" err="1">
                <a:solidFill>
                  <a:schemeClr val="bg1"/>
                </a:solidFill>
              </a:rPr>
              <a:t>Agroecology</a:t>
            </a:r>
            <a:r>
              <a:rPr lang="en-GB" sz="2000" b="1" dirty="0">
                <a:solidFill>
                  <a:schemeClr val="bg1"/>
                </a:solidFill>
              </a:rPr>
              <a:t> in the 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2021-2027</a:t>
            </a:r>
            <a:r>
              <a:rPr lang="en-GB" sz="2000" b="1" dirty="0">
                <a:solidFill>
                  <a:schemeClr val="bg1"/>
                </a:solidFill>
              </a:rPr>
              <a:t> Multi-annual Financial Framework  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US" sz="2000" b="1" i="1" dirty="0">
                <a:solidFill>
                  <a:schemeClr val="bg1"/>
                </a:solidFill>
              </a:rPr>
              <a:t>The importance of agroecology for sustainable agri-food systems and the Green Deal objectives</a:t>
            </a:r>
            <a:r>
              <a:rPr lang="en-GB" sz="2000" b="1" dirty="0">
                <a:solidFill>
                  <a:schemeClr val="bg1"/>
                </a:solidFill>
              </a:rPr>
              <a:t>   </a:t>
            </a:r>
            <a:r>
              <a:rPr lang="en-GB" sz="2000" b="1" dirty="0"/>
              <a:t>                           </a:t>
            </a:r>
            <a:fld id="{239E628C-726C-4C54-95A5-7FEC73F14EEC}" type="slidenum">
              <a:rPr lang="en-GB" sz="2000" b="1" smtClean="0"/>
              <a:pPr algn="ctr"/>
              <a:t>2</a:t>
            </a:fld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973" y="2648089"/>
            <a:ext cx="10515600" cy="2732408"/>
          </a:xfrm>
          <a:solidFill>
            <a:srgbClr val="FF9933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BE" sz="3200" dirty="0"/>
              <a:t>Changement climatique et Contribution Environnementale</a:t>
            </a:r>
            <a:endParaRPr lang="fr-BE" sz="3200" dirty="0">
              <a:cs typeface="Calibri"/>
            </a:endParaRPr>
          </a:p>
          <a:p>
            <a:pPr marL="0" indent="0" algn="ctr">
              <a:buNone/>
            </a:pPr>
            <a:endParaRPr lang="fr-BE" sz="3200" dirty="0"/>
          </a:p>
          <a:p>
            <a:pPr marL="0" indent="0" algn="ctr">
              <a:buNone/>
            </a:pPr>
            <a:endParaRPr lang="fr-BE" sz="3200" dirty="0"/>
          </a:p>
          <a:p>
            <a:pPr marL="0" indent="0" algn="ctr">
              <a:buNone/>
            </a:pPr>
            <a:r>
              <a:rPr lang="fr-BE" sz="1800" b="1" dirty="0"/>
              <a:t>Marie-Laure ROBERT</a:t>
            </a:r>
          </a:p>
          <a:p>
            <a:pPr marL="0" indent="0" algn="ctr">
              <a:buNone/>
            </a:pPr>
            <a:r>
              <a:rPr lang="fr-BE" sz="1800" b="1" dirty="0"/>
              <a:t>DG INTPA/F1 </a:t>
            </a:r>
            <a:endParaRPr lang="en-GB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800" y="5943055"/>
            <a:ext cx="1990195" cy="7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3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solidFill>
                  <a:schemeClr val="bg1"/>
                </a:solidFill>
                <a:latin typeface="+mn-lt"/>
              </a:rPr>
              <a:t>Webinar INTPA F3 -         Agroecology in the 2021-2027 Multi-annual Financial Framework      </a:t>
            </a:r>
            <a:r>
              <a:rPr lang="en-GB" sz="20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fr-BE" sz="2000" b="1" i="1" dirty="0" err="1">
                <a:solidFill>
                  <a:schemeClr val="bg1"/>
                </a:solidFill>
                <a:latin typeface="+mn-lt"/>
              </a:rPr>
              <a:t>Title</a:t>
            </a:r>
            <a:r>
              <a:rPr lang="fr-BE" sz="2000" b="1" i="1" dirty="0">
                <a:solidFill>
                  <a:schemeClr val="bg1"/>
                </a:solidFill>
                <a:latin typeface="+mn-lt"/>
              </a:rPr>
              <a:t> &amp; </a:t>
            </a:r>
            <a:r>
              <a:rPr lang="fr-BE" sz="2000" b="1" i="1" dirty="0" err="1">
                <a:solidFill>
                  <a:schemeClr val="bg1"/>
                </a:solidFill>
                <a:latin typeface="+mn-lt"/>
              </a:rPr>
              <a:t>subtitle</a:t>
            </a:r>
            <a:r>
              <a:rPr lang="fr-BE" sz="2000" b="1" i="1" dirty="0">
                <a:solidFill>
                  <a:schemeClr val="bg1"/>
                </a:solidFill>
                <a:latin typeface="+mn-lt"/>
              </a:rPr>
              <a:t> and DG of </a:t>
            </a:r>
            <a:r>
              <a:rPr lang="fr-BE" sz="2000" b="1" i="1" dirty="0" err="1">
                <a:solidFill>
                  <a:schemeClr val="bg1"/>
                </a:solidFill>
                <a:latin typeface="+mn-lt"/>
              </a:rPr>
              <a:t>presentation</a:t>
            </a:r>
            <a:r>
              <a:rPr lang="fr-BE" sz="2000" b="1" i="1" dirty="0">
                <a:solidFill>
                  <a:schemeClr val="bg1"/>
                </a:solidFill>
                <a:latin typeface="+mn-lt"/>
              </a:rPr>
              <a:t> </a:t>
            </a:r>
            <a:fld id="{239E628C-726C-4C54-95A5-7FEC73F14EEC}" type="slidenum">
              <a:rPr lang="en-GB" sz="2000" b="1" smtClean="0"/>
              <a:t>20</a:t>
            </a:fld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78" y="1835461"/>
            <a:ext cx="11605023" cy="3230880"/>
          </a:xfrm>
        </p:spPr>
        <p:txBody>
          <a:bodyPr>
            <a:noAutofit/>
          </a:bodyPr>
          <a:lstStyle/>
          <a:p>
            <a:r>
              <a:rPr lang="en-US" b="1" dirty="0"/>
              <a:t>Tuesday 16 November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Integrated landscape management supporting a green and just transition</a:t>
            </a:r>
            <a:endParaRPr lang="en-GB" sz="2400" dirty="0"/>
          </a:p>
          <a:p>
            <a:pPr lvl="0"/>
            <a:r>
              <a:rPr lang="en-US" b="1" dirty="0"/>
              <a:t>Tuesday 23 November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Green &amp; Sustainable Cities</a:t>
            </a:r>
            <a:endParaRPr lang="en-GB" sz="2400" dirty="0"/>
          </a:p>
          <a:p>
            <a:pPr lvl="0"/>
            <a:r>
              <a:rPr lang="en-US" b="1" dirty="0"/>
              <a:t>Tuesday 30 November: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Updates on Green Deal policy developments</a:t>
            </a:r>
            <a:endParaRPr lang="en-GB" sz="2400" dirty="0"/>
          </a:p>
          <a:p>
            <a:pPr lvl="0"/>
            <a:r>
              <a:rPr lang="en-US" b="1" dirty="0"/>
              <a:t>Tuesday 7 December</a:t>
            </a:r>
            <a:r>
              <a:rPr lang="en-US" dirty="0"/>
              <a:t>: </a:t>
            </a:r>
            <a:r>
              <a:rPr lang="en-US" u="sng" dirty="0">
                <a:solidFill>
                  <a:srgbClr val="FF0000"/>
                </a:solidFill>
                <a:hlinkClick r:id="rId4"/>
              </a:rPr>
              <a:t>Tracking EU environment-related expenditure, notably on climate change and biodiversity</a:t>
            </a:r>
            <a:endParaRPr lang="en-GB" sz="2400" dirty="0">
              <a:solidFill>
                <a:srgbClr val="FF0000"/>
              </a:solidFill>
            </a:endParaRPr>
          </a:p>
          <a:p>
            <a:pPr lvl="0"/>
            <a:r>
              <a:rPr lang="en-US" b="1" dirty="0"/>
              <a:t>Tbc :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Green Financing in Public Sector</a:t>
            </a:r>
            <a:endParaRPr lang="en-GB" sz="24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2078" y="1065124"/>
            <a:ext cx="1133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Planning  of the  4th Webinar series on Greening EU Cooperation</a:t>
            </a:r>
            <a:r>
              <a:rPr lang="fr-BE" sz="2400" b="1" dirty="0"/>
              <a:t>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9956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483181"/>
            <a:ext cx="11353800" cy="44574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>
                <a:ea typeface="+mn-lt"/>
                <a:cs typeface="+mn-lt"/>
              </a:rPr>
              <a:t>Contributions </a:t>
            </a:r>
            <a:r>
              <a:rPr lang="en-GB" dirty="0" err="1">
                <a:ea typeface="+mn-lt"/>
                <a:cs typeface="+mn-lt"/>
              </a:rPr>
              <a:t>historiques</a:t>
            </a:r>
            <a:r>
              <a:rPr lang="en-GB" dirty="0"/>
              <a:t> </a:t>
            </a:r>
            <a:r>
              <a:rPr lang="en-GB" sz="2800" dirty="0"/>
              <a:t>2014-2020</a:t>
            </a:r>
            <a:r>
              <a:rPr lang="en-GB" dirty="0"/>
              <a:t> </a:t>
            </a:r>
            <a:endParaRPr lang="en-GB" sz="2800" dirty="0"/>
          </a:p>
          <a:p>
            <a:pPr>
              <a:spcAft>
                <a:spcPts val="1200"/>
              </a:spcAft>
            </a:pPr>
            <a:r>
              <a:rPr lang="fr-BE" dirty="0">
                <a:ea typeface="+mn-lt"/>
                <a:cs typeface="+mn-lt"/>
              </a:rPr>
              <a:t>Engagements de la VCDCI</a:t>
            </a:r>
            <a:r>
              <a:rPr lang="fr-BE" sz="2800" dirty="0"/>
              <a:t>/</a:t>
            </a:r>
            <a:r>
              <a:rPr lang="fr-BE" dirty="0"/>
              <a:t> </a:t>
            </a:r>
            <a:r>
              <a:rPr lang="fr-BE" dirty="0">
                <a:ea typeface="+mn-lt"/>
                <a:cs typeface="+mn-lt"/>
              </a:rPr>
              <a:t>État de l'Union</a:t>
            </a:r>
            <a:r>
              <a:rPr lang="fr-BE" dirty="0"/>
              <a:t> </a:t>
            </a:r>
            <a:r>
              <a:rPr lang="fr-BE" sz="2800" dirty="0"/>
              <a:t>(15/09/2021)</a:t>
            </a:r>
            <a:r>
              <a:rPr lang="en-GB" dirty="0"/>
              <a:t> </a:t>
            </a:r>
            <a:endParaRPr lang="en-GB"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GB" dirty="0" err="1">
                <a:ea typeface="+mn-lt"/>
                <a:cs typeface="+mn-lt"/>
              </a:rPr>
              <a:t>Marqueurs</a:t>
            </a:r>
            <a:r>
              <a:rPr lang="en-GB" dirty="0">
                <a:ea typeface="+mn-lt"/>
                <a:cs typeface="+mn-lt"/>
              </a:rPr>
              <a:t> de </a:t>
            </a:r>
            <a:r>
              <a:rPr lang="en-GB" sz="2800" dirty="0">
                <a:ea typeface="+mn-lt"/>
                <a:cs typeface="+mn-lt"/>
              </a:rPr>
              <a:t>Rio </a:t>
            </a:r>
            <a:r>
              <a:rPr lang="en-GB" dirty="0">
                <a:ea typeface="+mn-lt"/>
                <a:cs typeface="+mn-lt"/>
              </a:rPr>
              <a:t>et </a:t>
            </a:r>
            <a:r>
              <a:rPr lang="en-GB" sz="2800" dirty="0">
                <a:ea typeface="+mn-lt"/>
                <a:cs typeface="+mn-lt"/>
              </a:rPr>
              <a:t>options</a:t>
            </a:r>
            <a:r>
              <a:rPr lang="en-GB" dirty="0">
                <a:ea typeface="+mn-lt"/>
                <a:cs typeface="+mn-lt"/>
              </a:rPr>
              <a:t> de notation</a:t>
            </a:r>
            <a:endParaRPr lang="en-GB" sz="2800" dirty="0"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en-GB" dirty="0">
                <a:ea typeface="+mn-lt"/>
                <a:cs typeface="+mn-lt"/>
              </a:rPr>
              <a:t>Conseils </a:t>
            </a:r>
            <a:r>
              <a:rPr lang="en-GB" dirty="0" err="1">
                <a:ea typeface="+mn-lt"/>
                <a:cs typeface="+mn-lt"/>
              </a:rPr>
              <a:t>rapides</a:t>
            </a:r>
            <a:r>
              <a:rPr lang="en-GB" dirty="0">
                <a:ea typeface="+mn-lt"/>
                <a:cs typeface="+mn-lt"/>
              </a:rPr>
              <a:t> pour </a:t>
            </a:r>
            <a:r>
              <a:rPr lang="en-GB" dirty="0" err="1">
                <a:ea typeface="+mn-lt"/>
                <a:cs typeface="+mn-lt"/>
              </a:rPr>
              <a:t>intégrer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l'environnement</a:t>
            </a:r>
            <a:r>
              <a:rPr lang="en-GB" dirty="0">
                <a:ea typeface="+mn-lt"/>
                <a:cs typeface="+mn-lt"/>
              </a:rPr>
              <a:t> et le </a:t>
            </a:r>
            <a:r>
              <a:rPr lang="en-GB" dirty="0" err="1">
                <a:ea typeface="+mn-lt"/>
                <a:cs typeface="+mn-lt"/>
              </a:rPr>
              <a:t>changement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climatique</a:t>
            </a:r>
            <a:r>
              <a:rPr lang="en-GB" dirty="0">
                <a:ea typeface="+mn-lt"/>
                <a:cs typeface="+mn-lt"/>
              </a:rPr>
              <a:t> dans les </a:t>
            </a:r>
            <a:r>
              <a:rPr lang="en-GB" dirty="0" err="1">
                <a:ea typeface="+mn-lt"/>
                <a:cs typeface="+mn-lt"/>
              </a:rPr>
              <a:t>systèmes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agricoles</a:t>
            </a:r>
            <a:r>
              <a:rPr lang="en-GB" dirty="0">
                <a:ea typeface="+mn-lt"/>
                <a:cs typeface="+mn-lt"/>
              </a:rPr>
              <a:t> et </a:t>
            </a:r>
            <a:r>
              <a:rPr lang="en-GB" dirty="0" err="1">
                <a:ea typeface="+mn-lt"/>
                <a:cs typeface="+mn-lt"/>
              </a:rPr>
              <a:t>alimentaires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ea typeface="+mn-lt"/>
                <a:cs typeface="+mn-lt"/>
              </a:rPr>
              <a:t>Activités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pouvant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bénéficier</a:t>
            </a:r>
            <a:r>
              <a:rPr lang="en-US" dirty="0">
                <a:ea typeface="+mn-lt"/>
                <a:cs typeface="+mn-lt"/>
              </a:rPr>
              <a:t> des </a:t>
            </a:r>
            <a:r>
              <a:rPr lang="en-US" dirty="0" err="1">
                <a:ea typeface="+mn-lt"/>
                <a:cs typeface="+mn-lt"/>
              </a:rPr>
              <a:t>marqueurs</a:t>
            </a:r>
            <a:r>
              <a:rPr lang="en-US" dirty="0">
                <a:ea typeface="+mn-lt"/>
                <a:cs typeface="+mn-lt"/>
              </a:rPr>
              <a:t> de Rio pour </a:t>
            </a:r>
            <a:r>
              <a:rPr lang="en-US" dirty="0" err="1">
                <a:ea typeface="+mn-lt"/>
                <a:cs typeface="+mn-lt"/>
              </a:rPr>
              <a:t>l'agriculture</a:t>
            </a:r>
            <a:r>
              <a:rPr lang="en-US" dirty="0">
                <a:ea typeface="+mn-lt"/>
                <a:cs typeface="+mn-lt"/>
              </a:rPr>
              <a:t> et les </a:t>
            </a:r>
            <a:r>
              <a:rPr lang="en-US" dirty="0" err="1">
                <a:ea typeface="+mn-lt"/>
                <a:cs typeface="+mn-lt"/>
              </a:rPr>
              <a:t>systèmes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alimentaires</a:t>
            </a:r>
            <a:endParaRPr lang="en-GB" sz="2800" dirty="0"/>
          </a:p>
          <a:p>
            <a:pPr>
              <a:spcAft>
                <a:spcPts val="1200"/>
              </a:spcAft>
            </a:pPr>
            <a:r>
              <a:rPr lang="fr-BE" dirty="0">
                <a:ea typeface="+mn-lt"/>
                <a:cs typeface="+mn-lt"/>
              </a:rPr>
              <a:t>Installations techniques de l'UE pour les pays partenaires - EUD et HQ </a:t>
            </a:r>
          </a:p>
          <a:p>
            <a:pPr>
              <a:spcAft>
                <a:spcPts val="1200"/>
              </a:spcAft>
            </a:pPr>
            <a:r>
              <a:rPr lang="fr-BE" dirty="0">
                <a:ea typeface="+mn-lt"/>
                <a:cs typeface="+mn-lt"/>
              </a:rPr>
              <a:t>Webinaires à venir - Écologisation/</a:t>
            </a:r>
            <a:r>
              <a:rPr lang="fr-BE" dirty="0" err="1">
                <a:ea typeface="+mn-lt"/>
                <a:cs typeface="+mn-lt"/>
              </a:rPr>
              <a:t>Greening</a:t>
            </a:r>
          </a:p>
          <a:p>
            <a:pPr>
              <a:spcAft>
                <a:spcPts val="1200"/>
              </a:spcAft>
            </a:pP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01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Climate change, DRR and environmental contribution</a:t>
            </a:r>
            <a:br>
              <a:rPr lang="en-GB" b="1" dirty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079" y="1131833"/>
            <a:ext cx="1030448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2400" b="1" dirty="0"/>
              <a:t>Contributions </a:t>
            </a:r>
            <a:r>
              <a:rPr lang="fr-BE" sz="2400" b="1" dirty="0" err="1"/>
              <a:t>hystoriques</a:t>
            </a:r>
            <a:r>
              <a:rPr lang="fr-BE" sz="2400" b="1" dirty="0"/>
              <a:t> de INTPA 2014 – 2020 </a:t>
            </a:r>
            <a:endParaRPr lang="fr-BE" sz="2400" b="1" dirty="0"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80" y="1825624"/>
            <a:ext cx="9769726" cy="50323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 lvl="0"/>
            <a:endParaRPr lang="en-CA" dirty="0"/>
          </a:p>
          <a:p>
            <a:pPr lvl="0"/>
            <a:endParaRPr lang="en-CA" dirty="0"/>
          </a:p>
          <a:p>
            <a:pPr lvl="0"/>
            <a:endParaRPr lang="en-CA" dirty="0"/>
          </a:p>
          <a:p>
            <a:pPr lvl="0"/>
            <a:endParaRPr lang="en-CA" dirty="0"/>
          </a:p>
          <a:p>
            <a:pPr lvl="0"/>
            <a:endParaRPr lang="en-CA" dirty="0"/>
          </a:p>
          <a:p>
            <a:pPr lvl="0"/>
            <a:endParaRPr lang="en-CA" dirty="0"/>
          </a:p>
          <a:p>
            <a:pPr lvl="0"/>
            <a:endParaRPr lang="en-CA" sz="2000" dirty="0"/>
          </a:p>
          <a:p>
            <a:r>
              <a:rPr lang="en-CA" sz="2000" dirty="0" err="1">
                <a:ea typeface="+mn-lt"/>
                <a:cs typeface="+mn-lt"/>
              </a:rPr>
              <a:t>L'objectif</a:t>
            </a:r>
            <a:r>
              <a:rPr lang="en-CA" sz="2000" dirty="0">
                <a:ea typeface="+mn-lt"/>
                <a:cs typeface="+mn-lt"/>
              </a:rPr>
              <a:t> financier de </a:t>
            </a:r>
            <a:r>
              <a:rPr lang="en-CA" sz="2000" dirty="0" err="1">
                <a:ea typeface="+mn-lt"/>
                <a:cs typeface="+mn-lt"/>
              </a:rPr>
              <a:t>l'UE</a:t>
            </a:r>
            <a:r>
              <a:rPr lang="en-CA" sz="2000" dirty="0">
                <a:ea typeface="+mn-lt"/>
                <a:cs typeface="+mn-lt"/>
              </a:rPr>
              <a:t> </a:t>
            </a:r>
            <a:r>
              <a:rPr lang="en-CA" sz="2000" dirty="0" err="1">
                <a:ea typeface="+mn-lt"/>
                <a:cs typeface="+mn-lt"/>
              </a:rPr>
              <a:t>consistant</a:t>
            </a:r>
            <a:r>
              <a:rPr lang="en-CA" sz="2000" dirty="0">
                <a:ea typeface="+mn-lt"/>
                <a:cs typeface="+mn-lt"/>
              </a:rPr>
              <a:t> à </a:t>
            </a:r>
            <a:r>
              <a:rPr lang="en-CA" sz="2000" dirty="0" err="1">
                <a:ea typeface="+mn-lt"/>
                <a:cs typeface="+mn-lt"/>
              </a:rPr>
              <a:t>consacrer</a:t>
            </a:r>
            <a:r>
              <a:rPr lang="en-CA" sz="2000" dirty="0">
                <a:ea typeface="+mn-lt"/>
                <a:cs typeface="+mn-lt"/>
              </a:rPr>
              <a:t> au </a:t>
            </a:r>
            <a:r>
              <a:rPr lang="en-CA" sz="2000" dirty="0" err="1">
                <a:ea typeface="+mn-lt"/>
                <a:cs typeface="+mn-lt"/>
              </a:rPr>
              <a:t>moins</a:t>
            </a:r>
            <a:r>
              <a:rPr lang="en-CA" sz="2000" dirty="0">
                <a:ea typeface="+mn-lt"/>
                <a:cs typeface="+mn-lt"/>
              </a:rPr>
              <a:t> 20 % de </a:t>
            </a:r>
            <a:r>
              <a:rPr lang="en-CA" sz="2000" dirty="0" err="1">
                <a:ea typeface="+mn-lt"/>
                <a:cs typeface="+mn-lt"/>
              </a:rPr>
              <a:t>tous</a:t>
            </a:r>
            <a:r>
              <a:rPr lang="en-CA" sz="2000" dirty="0">
                <a:ea typeface="+mn-lt"/>
                <a:cs typeface="+mn-lt"/>
              </a:rPr>
              <a:t> les fonds </a:t>
            </a:r>
            <a:r>
              <a:rPr lang="en-CA" sz="2000" dirty="0" err="1">
                <a:ea typeface="+mn-lt"/>
                <a:cs typeface="+mn-lt"/>
              </a:rPr>
              <a:t>européens</a:t>
            </a:r>
            <a:r>
              <a:rPr lang="en-CA" sz="2000" dirty="0">
                <a:ea typeface="+mn-lt"/>
                <a:cs typeface="+mn-lt"/>
              </a:rPr>
              <a:t> à </a:t>
            </a:r>
            <a:r>
              <a:rPr lang="en-CA" sz="2000" dirty="0" err="1">
                <a:ea typeface="+mn-lt"/>
                <a:cs typeface="+mn-lt"/>
              </a:rPr>
              <a:t>l'action</a:t>
            </a:r>
            <a:r>
              <a:rPr lang="en-CA" sz="2000" dirty="0">
                <a:ea typeface="+mn-lt"/>
                <a:cs typeface="+mn-lt"/>
              </a:rPr>
              <a:t> </a:t>
            </a:r>
            <a:r>
              <a:rPr lang="en-CA" sz="2000" dirty="0" err="1">
                <a:ea typeface="+mn-lt"/>
                <a:cs typeface="+mn-lt"/>
              </a:rPr>
              <a:t>climatique</a:t>
            </a:r>
            <a:r>
              <a:rPr lang="en-CA" sz="2000" dirty="0">
                <a:ea typeface="+mn-lt"/>
                <a:cs typeface="+mn-lt"/>
              </a:rPr>
              <a:t> dans le cadre financier </a:t>
            </a:r>
            <a:r>
              <a:rPr lang="en-CA" sz="2000" dirty="0" err="1">
                <a:ea typeface="+mn-lt"/>
                <a:cs typeface="+mn-lt"/>
              </a:rPr>
              <a:t>pluriannuel</a:t>
            </a:r>
            <a:r>
              <a:rPr lang="en-CA" sz="2000" dirty="0">
                <a:ea typeface="+mn-lt"/>
                <a:cs typeface="+mn-lt"/>
              </a:rPr>
              <a:t> (CFP) 2014-2020 a </a:t>
            </a:r>
            <a:r>
              <a:rPr lang="en-CA" sz="2000" dirty="0" err="1">
                <a:ea typeface="+mn-lt"/>
                <a:cs typeface="+mn-lt"/>
              </a:rPr>
              <a:t>été</a:t>
            </a:r>
            <a:r>
              <a:rPr lang="en-CA" sz="2000" dirty="0">
                <a:ea typeface="+mn-lt"/>
                <a:cs typeface="+mn-lt"/>
              </a:rPr>
              <a:t> </a:t>
            </a:r>
            <a:r>
              <a:rPr lang="en-CA" sz="2000" dirty="0" err="1">
                <a:ea typeface="+mn-lt"/>
                <a:cs typeface="+mn-lt"/>
              </a:rPr>
              <a:t>dépassé</a:t>
            </a:r>
            <a:r>
              <a:rPr lang="en-CA" sz="2000" dirty="0">
                <a:ea typeface="+mn-lt"/>
                <a:cs typeface="+mn-lt"/>
              </a:rPr>
              <a:t> pour les fonds </a:t>
            </a:r>
            <a:r>
              <a:rPr lang="en-CA" sz="2000" dirty="0" err="1">
                <a:ea typeface="+mn-lt"/>
                <a:cs typeface="+mn-lt"/>
              </a:rPr>
              <a:t>gérés</a:t>
            </a:r>
            <a:r>
              <a:rPr lang="en-CA" sz="2000" dirty="0">
                <a:ea typeface="+mn-lt"/>
                <a:cs typeface="+mn-lt"/>
              </a:rPr>
              <a:t> par INTPA.</a:t>
            </a:r>
            <a:endParaRPr lang="en-GB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9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567" y="1660207"/>
            <a:ext cx="10620375" cy="4019550"/>
          </a:xfrm>
          <a:prstGeom prst="rect">
            <a:avLst/>
          </a:prstGeom>
          <a:gradFill>
            <a:gsLst>
              <a:gs pos="69419">
                <a:srgbClr val="B9D4ED"/>
              </a:gs>
              <a:gs pos="58830">
                <a:srgbClr val="C3DAF0"/>
              </a:gs>
              <a:gs pos="49805">
                <a:srgbClr val="CBDFF2"/>
              </a:gs>
              <a:gs pos="39991">
                <a:srgbClr val="D4E4F4"/>
              </a:gs>
              <a:gs pos="30562">
                <a:srgbClr val="DCE9F6"/>
              </a:gs>
              <a:gs pos="0">
                <a:schemeClr val="accent1">
                  <a:lumMod val="5000"/>
                  <a:lumOff val="95000"/>
                </a:schemeClr>
              </a:gs>
              <a:gs pos="86281">
                <a:srgbClr val="BAD5E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872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271" y="220420"/>
            <a:ext cx="10515600" cy="774192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2014-2020 </a:t>
            </a:r>
            <a:r>
              <a:rPr lang="en-GB" sz="3200" b="1" dirty="0">
                <a:ea typeface="+mj-lt"/>
                <a:cs typeface="+mj-lt"/>
              </a:rPr>
              <a:t>Performance </a:t>
            </a:r>
            <a:r>
              <a:rPr lang="en-GB" sz="3200" b="1" dirty="0" err="1">
                <a:ea typeface="+mj-lt"/>
                <a:cs typeface="+mj-lt"/>
              </a:rPr>
              <a:t>en</a:t>
            </a:r>
            <a:r>
              <a:rPr lang="en-GB" sz="3200" b="1" dirty="0">
                <a:ea typeface="+mj-lt"/>
                <a:cs typeface="+mj-lt"/>
              </a:rPr>
              <a:t> matière de </a:t>
            </a:r>
            <a:r>
              <a:rPr lang="en-GB" sz="3200" b="1" dirty="0" err="1">
                <a:ea typeface="+mj-lt"/>
                <a:cs typeface="+mj-lt"/>
              </a:rPr>
              <a:t>changement</a:t>
            </a:r>
            <a:r>
              <a:rPr lang="en-GB" sz="3200" b="1" dirty="0">
                <a:ea typeface="+mj-lt"/>
                <a:cs typeface="+mj-lt"/>
              </a:rPr>
              <a:t> </a:t>
            </a:r>
            <a:r>
              <a:rPr lang="en-GB" sz="3200" b="1" dirty="0" err="1">
                <a:ea typeface="+mj-lt"/>
                <a:cs typeface="+mj-lt"/>
              </a:rPr>
              <a:t>climatique</a:t>
            </a:r>
            <a:r>
              <a:rPr lang="en-GB" sz="3200" b="1" dirty="0"/>
              <a:t> (INTPA)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11" y="964255"/>
            <a:ext cx="8668124" cy="1455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" y="3466852"/>
            <a:ext cx="6203538" cy="2643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232" y="2420229"/>
            <a:ext cx="6263768" cy="149529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6F8B610-25A1-214F-BEF5-DE31383B3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3463" y="4021719"/>
            <a:ext cx="5378116" cy="260367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>
                <a:ea typeface="+mn-lt"/>
                <a:cs typeface="+mn-lt"/>
              </a:rPr>
              <a:t>Si </a:t>
            </a:r>
            <a:r>
              <a:rPr lang="en-GB" dirty="0" err="1">
                <a:ea typeface="+mn-lt"/>
                <a:cs typeface="+mn-lt"/>
              </a:rPr>
              <a:t>une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sz="2800" dirty="0">
                <a:ea typeface="+mn-lt"/>
                <a:cs typeface="+mn-lt"/>
              </a:rPr>
              <a:t>action </a:t>
            </a:r>
            <a:r>
              <a:rPr lang="en-GB" dirty="0" err="1">
                <a:ea typeface="+mn-lt"/>
                <a:cs typeface="+mn-lt"/>
              </a:rPr>
              <a:t>obtient</a:t>
            </a:r>
            <a:r>
              <a:rPr lang="en-GB" dirty="0">
                <a:ea typeface="+mn-lt"/>
                <a:cs typeface="+mn-lt"/>
              </a:rPr>
              <a:t> un score </a:t>
            </a:r>
            <a:r>
              <a:rPr lang="en-GB" u="sng" dirty="0">
                <a:ea typeface="+mn-lt"/>
                <a:cs typeface="+mn-lt"/>
              </a:rPr>
              <a:t>à la </a:t>
            </a:r>
            <a:r>
              <a:rPr lang="en-GB" u="sng" dirty="0" err="1">
                <a:ea typeface="+mn-lt"/>
                <a:cs typeface="+mn-lt"/>
              </a:rPr>
              <a:t>fois</a:t>
            </a:r>
            <a:r>
              <a:rPr lang="en-GB" dirty="0">
                <a:ea typeface="+mn-lt"/>
                <a:cs typeface="+mn-lt"/>
              </a:rPr>
              <a:t> pour </a:t>
            </a:r>
            <a:r>
              <a:rPr lang="en-GB" dirty="0" err="1">
                <a:ea typeface="+mn-lt"/>
                <a:cs typeface="+mn-lt"/>
              </a:rPr>
              <a:t>l'atténuation</a:t>
            </a:r>
            <a:r>
              <a:rPr lang="en-GB" dirty="0">
                <a:ea typeface="+mn-lt"/>
                <a:cs typeface="+mn-lt"/>
              </a:rPr>
              <a:t> et </a:t>
            </a:r>
            <a:r>
              <a:rPr lang="en-GB" dirty="0" err="1">
                <a:ea typeface="+mn-lt"/>
                <a:cs typeface="+mn-lt"/>
              </a:rPr>
              <a:t>l'adaptation</a:t>
            </a:r>
            <a:r>
              <a:rPr lang="en-GB" dirty="0">
                <a:ea typeface="+mn-lt"/>
                <a:cs typeface="+mn-lt"/>
              </a:rPr>
              <a:t> du </a:t>
            </a:r>
            <a:r>
              <a:rPr lang="en-GB" dirty="0" err="1">
                <a:ea typeface="+mn-lt"/>
                <a:cs typeface="+mn-lt"/>
              </a:rPr>
              <a:t>changement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climatique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seul</a:t>
            </a:r>
            <a:r>
              <a:rPr lang="en-GB" dirty="0">
                <a:ea typeface="+mn-lt"/>
                <a:cs typeface="+mn-lt"/>
              </a:rPr>
              <a:t> le </a:t>
            </a:r>
            <a:r>
              <a:rPr lang="en-GB" sz="2800" dirty="0">
                <a:ea typeface="+mn-lt"/>
                <a:cs typeface="+mn-lt"/>
              </a:rPr>
              <a:t>score </a:t>
            </a:r>
            <a:r>
              <a:rPr lang="en-GB" dirty="0">
                <a:ea typeface="+mn-lt"/>
                <a:cs typeface="+mn-lt"/>
              </a:rPr>
              <a:t>le plus </a:t>
            </a:r>
            <a:r>
              <a:rPr lang="en-GB" dirty="0" err="1">
                <a:ea typeface="+mn-lt"/>
                <a:cs typeface="+mn-lt"/>
              </a:rPr>
              <a:t>élevé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est</a:t>
            </a:r>
            <a:r>
              <a:rPr lang="en-GB" dirty="0">
                <a:ea typeface="+mn-lt"/>
                <a:cs typeface="+mn-lt"/>
              </a:rPr>
              <a:t> pris </a:t>
            </a:r>
            <a:r>
              <a:rPr lang="en-GB" dirty="0" err="1">
                <a:ea typeface="+mn-lt"/>
                <a:cs typeface="+mn-lt"/>
              </a:rPr>
              <a:t>en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compte</a:t>
            </a:r>
            <a:r>
              <a:rPr lang="en-GB" dirty="0">
                <a:ea typeface="+mn-lt"/>
                <a:cs typeface="+mn-lt"/>
              </a:rPr>
              <a:t> pour le </a:t>
            </a:r>
            <a:r>
              <a:rPr lang="en-GB" dirty="0" err="1">
                <a:ea typeface="+mn-lt"/>
                <a:cs typeface="+mn-lt"/>
              </a:rPr>
              <a:t>calcul</a:t>
            </a:r>
            <a:r>
              <a:rPr lang="en-GB" dirty="0">
                <a:ea typeface="+mn-lt"/>
                <a:cs typeface="+mn-lt"/>
              </a:rPr>
              <a:t> des </a:t>
            </a:r>
            <a:r>
              <a:rPr lang="en-GB" sz="2800" dirty="0">
                <a:ea typeface="+mn-lt"/>
                <a:cs typeface="+mn-lt"/>
              </a:rPr>
              <a:t>contributions </a:t>
            </a:r>
            <a:r>
              <a:rPr lang="en-GB" dirty="0">
                <a:ea typeface="+mn-lt"/>
                <a:cs typeface="+mn-lt"/>
              </a:rPr>
              <a:t>à </a:t>
            </a:r>
            <a:r>
              <a:rPr lang="en-GB" dirty="0" err="1">
                <a:ea typeface="+mn-lt"/>
                <a:cs typeface="+mn-lt"/>
              </a:rPr>
              <a:t>l'"</a:t>
            </a:r>
            <a:r>
              <a:rPr lang="en-GB" sz="2800" dirty="0" err="1">
                <a:ea typeface="+mn-lt"/>
                <a:cs typeface="+mn-lt"/>
              </a:rPr>
              <a:t>action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climatique</a:t>
            </a:r>
            <a:r>
              <a:rPr lang="en-GB" dirty="0">
                <a:ea typeface="+mn-lt"/>
                <a:cs typeface="+mn-lt"/>
              </a:rPr>
              <a:t>"</a:t>
            </a:r>
            <a:endParaRPr lang="en-GB" sz="2800" dirty="0"/>
          </a:p>
          <a:p>
            <a:pPr>
              <a:spcAft>
                <a:spcPts val="1200"/>
              </a:spcAft>
            </a:pPr>
            <a:r>
              <a:rPr lang="en-GB" dirty="0">
                <a:ea typeface="+mn-lt"/>
                <a:cs typeface="+mn-lt"/>
              </a:rPr>
              <a:t>Les contributions à </a:t>
            </a:r>
            <a:r>
              <a:rPr lang="en-GB" dirty="0" err="1">
                <a:ea typeface="+mn-lt"/>
                <a:cs typeface="+mn-lt"/>
              </a:rPr>
              <a:t>l'atténuation</a:t>
            </a:r>
            <a:r>
              <a:rPr lang="en-GB" dirty="0">
                <a:ea typeface="+mn-lt"/>
                <a:cs typeface="+mn-lt"/>
              </a:rPr>
              <a:t> des </a:t>
            </a:r>
            <a:r>
              <a:rPr lang="en-GB" dirty="0" err="1">
                <a:ea typeface="+mn-lt"/>
                <a:cs typeface="+mn-lt"/>
              </a:rPr>
              <a:t>changements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climatiques</a:t>
            </a:r>
            <a:r>
              <a:rPr lang="en-GB" dirty="0">
                <a:ea typeface="+mn-lt"/>
                <a:cs typeface="+mn-lt"/>
              </a:rPr>
              <a:t> et à </a:t>
            </a:r>
            <a:r>
              <a:rPr lang="en-GB" dirty="0" err="1">
                <a:ea typeface="+mn-lt"/>
                <a:cs typeface="+mn-lt"/>
              </a:rPr>
              <a:t>l'adaptation</a:t>
            </a:r>
            <a:r>
              <a:rPr lang="en-GB" dirty="0">
                <a:ea typeface="+mn-lt"/>
                <a:cs typeface="+mn-lt"/>
              </a:rPr>
              <a:t> à </a:t>
            </a:r>
            <a:r>
              <a:rPr lang="en-GB" dirty="0" err="1">
                <a:ea typeface="+mn-lt"/>
                <a:cs typeface="+mn-lt"/>
              </a:rPr>
              <a:t>ces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changements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sont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également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présentées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séparément</a:t>
            </a:r>
          </a:p>
        </p:txBody>
      </p:sp>
    </p:spTree>
    <p:extLst>
      <p:ext uri="{BB962C8B-B14F-4D97-AF65-F5344CB8AC3E}">
        <p14:creationId xmlns:p14="http://schemas.microsoft.com/office/powerpoint/2010/main" val="170390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62" y="0"/>
            <a:ext cx="10515600" cy="782357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2014-2020 </a:t>
            </a:r>
            <a:r>
              <a:rPr lang="en-GB" sz="2800" b="1" dirty="0">
                <a:ea typeface="+mj-lt"/>
                <a:cs typeface="+mj-lt"/>
              </a:rPr>
              <a:t>Part du </a:t>
            </a:r>
            <a:r>
              <a:rPr lang="en-GB" sz="2800" b="1" dirty="0" err="1">
                <a:ea typeface="+mj-lt"/>
                <a:cs typeface="+mj-lt"/>
              </a:rPr>
              <a:t>financement</a:t>
            </a:r>
            <a:r>
              <a:rPr lang="en-GB" sz="2800" b="1" dirty="0">
                <a:ea typeface="+mj-lt"/>
                <a:cs typeface="+mj-lt"/>
              </a:rPr>
              <a:t> </a:t>
            </a:r>
            <a:r>
              <a:rPr lang="en-GB" sz="2800" b="1" dirty="0" err="1">
                <a:ea typeface="+mj-lt"/>
                <a:cs typeface="+mj-lt"/>
              </a:rPr>
              <a:t>sectoriel</a:t>
            </a:r>
            <a:r>
              <a:rPr lang="en-GB" sz="2800" b="1" dirty="0">
                <a:ea typeface="+mj-lt"/>
                <a:cs typeface="+mj-lt"/>
              </a:rPr>
              <a:t> </a:t>
            </a:r>
            <a:r>
              <a:rPr lang="en-GB" sz="2800" b="1" dirty="0" err="1">
                <a:ea typeface="+mj-lt"/>
                <a:cs typeface="+mj-lt"/>
              </a:rPr>
              <a:t>consacré</a:t>
            </a:r>
            <a:r>
              <a:rPr lang="en-GB" sz="2800" b="1" dirty="0">
                <a:ea typeface="+mj-lt"/>
                <a:cs typeface="+mj-lt"/>
              </a:rPr>
              <a:t> au </a:t>
            </a:r>
            <a:r>
              <a:rPr lang="en-GB" sz="2800" b="1" dirty="0" err="1">
                <a:ea typeface="+mj-lt"/>
                <a:cs typeface="+mj-lt"/>
              </a:rPr>
              <a:t>changement</a:t>
            </a:r>
            <a:r>
              <a:rPr lang="en-GB" sz="2800" b="1" dirty="0">
                <a:ea typeface="+mj-lt"/>
                <a:cs typeface="+mj-lt"/>
              </a:rPr>
              <a:t> </a:t>
            </a:r>
            <a:r>
              <a:rPr lang="en-GB" sz="2800" b="1" dirty="0" err="1">
                <a:ea typeface="+mj-lt"/>
                <a:cs typeface="+mj-lt"/>
              </a:rPr>
              <a:t>climatique</a:t>
            </a:r>
            <a:endParaRPr lang="en-GB" sz="2800" b="1" dirty="0" err="1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73480" y="518159"/>
            <a:ext cx="9357360" cy="361187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t="2806" b="2706"/>
          <a:stretch/>
        </p:blipFill>
        <p:spPr bwMode="auto">
          <a:xfrm>
            <a:off x="1173480" y="3753167"/>
            <a:ext cx="9357360" cy="3104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65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/>
          <a:srcRect l="7720" r="4508"/>
          <a:stretch/>
        </p:blipFill>
        <p:spPr bwMode="auto">
          <a:xfrm>
            <a:off x="4069665" y="349324"/>
            <a:ext cx="8122335" cy="6755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2081" y="878871"/>
            <a:ext cx="264800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600" b="1" dirty="0">
                <a:ea typeface="+mn-lt"/>
                <a:cs typeface="+mn-lt"/>
              </a:rPr>
              <a:t>Contributions INTPA aux </a:t>
            </a:r>
            <a:r>
              <a:rPr lang="en-CA" sz="1600" b="1" dirty="0" err="1">
                <a:ea typeface="+mn-lt"/>
                <a:cs typeface="+mn-lt"/>
              </a:rPr>
              <a:t>objectifs</a:t>
            </a:r>
            <a:r>
              <a:rPr lang="en-CA" sz="1600" b="1" dirty="0">
                <a:ea typeface="+mn-lt"/>
                <a:cs typeface="+mn-lt"/>
              </a:rPr>
              <a:t> </a:t>
            </a:r>
            <a:r>
              <a:rPr lang="en-CA" sz="1600" b="1" dirty="0" err="1">
                <a:ea typeface="+mn-lt"/>
                <a:cs typeface="+mn-lt"/>
              </a:rPr>
              <a:t>en</a:t>
            </a:r>
            <a:r>
              <a:rPr lang="en-CA" sz="1600" b="1" dirty="0">
                <a:ea typeface="+mn-lt"/>
                <a:cs typeface="+mn-lt"/>
              </a:rPr>
              <a:t> matière de </a:t>
            </a:r>
            <a:r>
              <a:rPr lang="en-CA" sz="1600" b="1" dirty="0" err="1">
                <a:ea typeface="+mn-lt"/>
                <a:cs typeface="+mn-lt"/>
              </a:rPr>
              <a:t>changement</a:t>
            </a:r>
            <a:r>
              <a:rPr lang="en-CA" sz="1600" b="1" dirty="0">
                <a:ea typeface="+mn-lt"/>
                <a:cs typeface="+mn-lt"/>
              </a:rPr>
              <a:t> </a:t>
            </a:r>
            <a:r>
              <a:rPr lang="en-CA" sz="1600" b="1" dirty="0" err="1">
                <a:ea typeface="+mn-lt"/>
                <a:cs typeface="+mn-lt"/>
              </a:rPr>
              <a:t>climatique</a:t>
            </a:r>
            <a:r>
              <a:rPr lang="en-CA" sz="1600" b="1" dirty="0">
                <a:ea typeface="+mn-lt"/>
                <a:cs typeface="+mn-lt"/>
              </a:rPr>
              <a:t> par </a:t>
            </a:r>
            <a:r>
              <a:rPr lang="en-CA" sz="1600" b="1" dirty="0" err="1">
                <a:ea typeface="+mn-lt"/>
                <a:cs typeface="+mn-lt"/>
              </a:rPr>
              <a:t>secteur</a:t>
            </a:r>
            <a:r>
              <a:rPr lang="en-CA" sz="1600" b="1" dirty="0"/>
              <a:t> (codes OECD-DAC) (2014-2020)</a:t>
            </a:r>
            <a:endParaRPr lang="en-GB" sz="1600" b="1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7109"/>
            <a:ext cx="3914858" cy="4357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82"/>
            <a:ext cx="11334541" cy="674084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solidFill>
                  <a:schemeClr val="bg1"/>
                </a:solidFill>
                <a:latin typeface="+mn-lt"/>
              </a:rPr>
              <a:t>Webinar INTPA F3 - Agroecology in the 2021-2027 Multi-annual Financial Framework      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 </a:t>
            </a:r>
            <a:r>
              <a:rPr lang="en-GB" sz="2000" b="1" dirty="0">
                <a:latin typeface="+mn-lt"/>
              </a:rPr>
              <a:t>  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Climate change, DRR and environmental contribution</a:t>
            </a:r>
            <a:br>
              <a:rPr lang="en-GB" b="1" dirty="0"/>
            </a:br>
            <a:r>
              <a:rPr lang="en-GB" sz="2000" b="1" dirty="0">
                <a:latin typeface="Calibri"/>
                <a:cs typeface="Calibri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30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/>
          </a:bodyPr>
          <a:lstStyle/>
          <a:p>
            <a:r>
              <a:rPr lang="en-GB" sz="2800" b="1" dirty="0"/>
              <a:t>2014-2020 Performance </a:t>
            </a:r>
            <a:r>
              <a:rPr lang="en-GB" sz="2800" b="1" dirty="0" err="1"/>
              <a:t>en</a:t>
            </a:r>
            <a:r>
              <a:rPr lang="en-GB" sz="2800" b="1" dirty="0"/>
              <a:t> matière de </a:t>
            </a:r>
            <a:r>
              <a:rPr lang="en-GB" sz="2800" b="1" dirty="0" err="1"/>
              <a:t>biodiversité</a:t>
            </a:r>
            <a:r>
              <a:rPr lang="en-GB" sz="2800" b="1" dirty="0"/>
              <a:t> (INTPA)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00" y="1058780"/>
            <a:ext cx="8448000" cy="139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445" y="3064375"/>
            <a:ext cx="6638790" cy="2820325"/>
          </a:xfrm>
          <a:prstGeom prst="rect">
            <a:avLst/>
          </a:prstGeom>
        </p:spPr>
      </p:pic>
      <p:pic>
        <p:nvPicPr>
          <p:cNvPr id="5" name="Picture 4" descr="A green lizard on a branch&#10;&#10;Description automatically generated with medium confidence">
            <a:extLst>
              <a:ext uri="{FF2B5EF4-FFF2-40B4-BE49-F238E27FC236}">
                <a16:creationId xmlns:a16="http://schemas.microsoft.com/office/drawing/2014/main" id="{2D98DFB9-02CC-F04E-A5EA-CAF8892912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0" r="-1" b="9271"/>
          <a:stretch/>
        </p:blipFill>
        <p:spPr>
          <a:xfrm>
            <a:off x="342900" y="4000500"/>
            <a:ext cx="2053183" cy="232782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134" y="4008275"/>
            <a:ext cx="2704260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03" y="1355223"/>
            <a:ext cx="3614997" cy="2201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" y="6591300"/>
            <a:ext cx="1038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Google Photos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6324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5322" y="31685"/>
            <a:ext cx="10515600" cy="782357"/>
          </a:xfrm>
        </p:spPr>
        <p:txBody>
          <a:bodyPr>
            <a:normAutofit/>
          </a:bodyPr>
          <a:lstStyle/>
          <a:p>
            <a:r>
              <a:rPr lang="en-GB" sz="2800" b="1" dirty="0"/>
              <a:t>2014-2020 Performance </a:t>
            </a:r>
            <a:r>
              <a:rPr lang="en-GB" sz="2800" b="1" dirty="0" err="1"/>
              <a:t>en</a:t>
            </a:r>
            <a:r>
              <a:rPr lang="en-GB" sz="2800" b="1" dirty="0"/>
              <a:t> matière de </a:t>
            </a:r>
            <a:r>
              <a:rPr lang="en-GB" sz="2800" b="1" dirty="0" err="1"/>
              <a:t>biodiveristé</a:t>
            </a:r>
            <a:r>
              <a:rPr lang="en-GB" sz="2800" b="1" dirty="0"/>
              <a:t> (INTPA) par </a:t>
            </a:r>
            <a:r>
              <a:rPr lang="en-GB" sz="2800" b="1" dirty="0" err="1"/>
              <a:t>secteur</a:t>
            </a:r>
            <a:endParaRPr lang="en-GB" sz="2800" b="1" dirty="0">
              <a:cs typeface="Calibri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58" y="557368"/>
            <a:ext cx="7054774" cy="64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639FEB808B44A6E17CB471A4FF5D" ma:contentTypeVersion="12" ma:contentTypeDescription="Create a new document." ma:contentTypeScope="" ma:versionID="20fd653594f24783e809cfb423b0bfd8">
  <xsd:schema xmlns:xsd="http://www.w3.org/2001/XMLSchema" xmlns:xs="http://www.w3.org/2001/XMLSchema" xmlns:p="http://schemas.microsoft.com/office/2006/metadata/properties" xmlns:ns2="b194aedd-ff49-45f7-87dd-5c844ff5d3f3" xmlns:ns3="5143f1b2-a864-4c0c-b09a-1d9e375137bd" targetNamespace="http://schemas.microsoft.com/office/2006/metadata/properties" ma:root="true" ma:fieldsID="979c74ef7939ed853b2837c487bd213b" ns2:_="" ns3:_="">
    <xsd:import namespace="b194aedd-ff49-45f7-87dd-5c844ff5d3f3"/>
    <xsd:import namespace="5143f1b2-a864-4c0c-b09a-1d9e37513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4aedd-ff49-45f7-87dd-5c844ff5d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3f1b2-a864-4c0c-b09a-1d9e37513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5D6C52-A751-420D-B054-080A56C1209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2EE19D-2CE2-44C6-BC86-FC69C1BD01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E21A38-1C77-4E8D-9BB1-B73720673E8C}"/>
</file>

<file path=docProps/app.xml><?xml version="1.0" encoding="utf-8"?>
<Properties xmlns="http://schemas.openxmlformats.org/officeDocument/2006/extended-properties" xmlns:vt="http://schemas.openxmlformats.org/officeDocument/2006/docPropsVTypes">
  <TotalTime>6314</TotalTime>
  <Words>1319</Words>
  <Application>Microsoft Office PowerPoint</Application>
  <PresentationFormat>Widescreen</PresentationFormat>
  <Paragraphs>122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Office Theme</vt:lpstr>
      <vt:lpstr>Agroecology in the 2021-2027 Multi-annual Financial Framework  The importance of agroecology for sustainable agri-food systems and the Green Deal objectives</vt:lpstr>
      <vt:lpstr>  Webinar INTPA F3  -  Agroecology in the 2021-2027 Multi-annual Financial Framework   The importance of agroecology for sustainable agri-food systems and the Green Deal objectives                              2 </vt:lpstr>
      <vt:lpstr>Agenda</vt:lpstr>
      <vt:lpstr>  Webinar INTPA F3 - Agroecology in the 2021-2027 Multi-annual Financial Framework          Climate change, DRR and environmental contribution </vt:lpstr>
      <vt:lpstr>2014-2020 Performance en matière de changement climatique (INTPA)</vt:lpstr>
      <vt:lpstr>2014-2020 Part du financement sectoriel consacré au changement climatique</vt:lpstr>
      <vt:lpstr>  Webinar INTPA F3 - Agroecology in the 2021-2027 Multi-annual Financial Framework          Climate change, DRR and environmental contribution  </vt:lpstr>
      <vt:lpstr>2014-2020 Performance en matière de biodiversité (INTPA)</vt:lpstr>
      <vt:lpstr>2014-2020 Performance en matière de biodiveristé (INTPA) par secteur</vt:lpstr>
      <vt:lpstr>Synergies climat-biodiversité</vt:lpstr>
      <vt:lpstr>  Webinar INTPA F3 - Agroecology in the 2021-2027 Multi-annual Financial Framework          Climate change, DRR and environmental contribution </vt:lpstr>
      <vt:lpstr>  Webinar INTPA F3 - Agroecology in the 2021-2027 Multi-annual Financial Framework          Climate change, DRR and environmental contribution </vt:lpstr>
      <vt:lpstr>  Webinar INTPA F3 - Agroecology in the 2021-2027 Multi-annual Financial Framework          Climate change, DRR and environmental contribution </vt:lpstr>
      <vt:lpstr>  Webinar INTPA F3 - Agroecology in the 2021-2027 Multi-annual Financial Framework          Climate change, DRR and environmental contribution </vt:lpstr>
      <vt:lpstr>  Webinar INTPA F3 - Agroecology in the 2021-2027 Multi-annual Financial Framework          Climate change, DRR and environmental contribution </vt:lpstr>
      <vt:lpstr>  Webinar INTPA F3 - Agroecology in the 2021-2027 Multi-annual Financial Framework          Climate change, DRR and environmental contribution </vt:lpstr>
      <vt:lpstr>Presentazione standard di PowerPoint</vt:lpstr>
      <vt:lpstr>  Webinar INTPA F3 - Agroecology in the 2021-2027 Multi-annual Financial Framework          Climate change, DRR and environmental contribution </vt:lpstr>
      <vt:lpstr>  Webinar INTPA F3 -         Agroecology in the 2021-2027 Multi-annual Financial Framework          Title &amp; subtitle and DG of presentation 19 </vt:lpstr>
      <vt:lpstr>  Webinar INTPA F3 -         Agroecology in the 2021-2027 Multi-annual Financial Framework          Title &amp; subtitle and DG of presentation 20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Agroecology in the 2021-2027 Multi-annual Financial Framework The importance of agroecology for sustainable agri-food systems and Green Deal objectives.</dc:title>
  <dc:creator>QUENTREC Helene (INTPA)</dc:creator>
  <cp:lastModifiedBy>ROBERT Marie-Laure (DEVCO)</cp:lastModifiedBy>
  <cp:revision>225</cp:revision>
  <dcterms:created xsi:type="dcterms:W3CDTF">2021-10-08T09:52:09Z</dcterms:created>
  <dcterms:modified xsi:type="dcterms:W3CDTF">2021-11-14T16:22:53Z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0x0101006E92639FEB808B44A6E17CB471A4FF5D</vt:lpwstr>
  </property>
</Properties>
</file>