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8" r:id="rId5"/>
    <p:sldId id="266" r:id="rId6"/>
    <p:sldId id="291" r:id="rId7"/>
    <p:sldId id="285" r:id="rId8"/>
    <p:sldId id="286" r:id="rId9"/>
    <p:sldId id="287" r:id="rId10"/>
    <p:sldId id="292" r:id="rId11"/>
    <p:sldId id="288" r:id="rId12"/>
    <p:sldId id="290" r:id="rId13"/>
    <p:sldId id="289" r:id="rId14"/>
    <p:sldId id="293" r:id="rId15"/>
    <p:sldId id="294" r:id="rId16"/>
    <p:sldId id="28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172A28-E7D9-466F-A8CC-822CE77505C6}" v="127" dt="2021-11-13T16:11:53.886"/>
    <p1510:client id="{ADAEFFAE-4717-4042-887A-05E9F627F5B2}" v="9" dt="2021-11-13T15:39:36.0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.paliotta91" userId="S::isabel.paliotta91_gmail.com#ext#@gfa365.onmicrosoft.com::6fe92d54-7c29-48db-8cd1-f2827087c545" providerId="AD" clId="Web-{ADAEFFAE-4717-4042-887A-05E9F627F5B2}"/>
    <pc:docChg chg="modSld">
      <pc:chgData name="isabel.paliotta91" userId="S::isabel.paliotta91_gmail.com#ext#@gfa365.onmicrosoft.com::6fe92d54-7c29-48db-8cd1-f2827087c545" providerId="AD" clId="Web-{ADAEFFAE-4717-4042-887A-05E9F627F5B2}" dt="2021-11-13T15:39:36.043" v="7" actId="20577"/>
      <pc:docMkLst>
        <pc:docMk/>
      </pc:docMkLst>
      <pc:sldChg chg="modSp">
        <pc:chgData name="isabel.paliotta91" userId="S::isabel.paliotta91_gmail.com#ext#@gfa365.onmicrosoft.com::6fe92d54-7c29-48db-8cd1-f2827087c545" providerId="AD" clId="Web-{ADAEFFAE-4717-4042-887A-05E9F627F5B2}" dt="2021-11-13T15:39:36.043" v="7" actId="20577"/>
        <pc:sldMkLst>
          <pc:docMk/>
          <pc:sldMk cId="1121371840" sldId="258"/>
        </pc:sldMkLst>
        <pc:spChg chg="mod">
          <ac:chgData name="isabel.paliotta91" userId="S::isabel.paliotta91_gmail.com#ext#@gfa365.onmicrosoft.com::6fe92d54-7c29-48db-8cd1-f2827087c545" providerId="AD" clId="Web-{ADAEFFAE-4717-4042-887A-05E9F627F5B2}" dt="2021-11-13T15:37:54.416" v="2" actId="20577"/>
          <ac:spMkLst>
            <pc:docMk/>
            <pc:sldMk cId="1121371840" sldId="258"/>
            <ac:spMk id="6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DAEFFAE-4717-4042-887A-05E9F627F5B2}" dt="2021-11-13T15:38:45.152" v="5" actId="20577"/>
          <ac:spMkLst>
            <pc:docMk/>
            <pc:sldMk cId="1121371840" sldId="258"/>
            <ac:spMk id="7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ADAEFFAE-4717-4042-887A-05E9F627F5B2}" dt="2021-11-13T15:39:36.043" v="7" actId="20577"/>
          <ac:spMkLst>
            <pc:docMk/>
            <pc:sldMk cId="1121371840" sldId="258"/>
            <ac:spMk id="8" creationId="{00000000-0000-0000-0000-000000000000}"/>
          </ac:spMkLst>
        </pc:spChg>
      </pc:sldChg>
    </pc:docChg>
  </pc:docChgLst>
  <pc:docChgLst>
    <pc:chgData name="isabel.paliotta91" userId="S::isabel.paliotta91_gmail.com#ext#@gfa365.onmicrosoft.com::6fe92d54-7c29-48db-8cd1-f2827087c545" providerId="AD" clId="Web-{5E172A28-E7D9-466F-A8CC-822CE77505C6}"/>
    <pc:docChg chg="modSld">
      <pc:chgData name="isabel.paliotta91" userId="S::isabel.paliotta91_gmail.com#ext#@gfa365.onmicrosoft.com::6fe92d54-7c29-48db-8cd1-f2827087c545" providerId="AD" clId="Web-{5E172A28-E7D9-466F-A8CC-822CE77505C6}" dt="2021-11-13T16:11:49.511" v="108" actId="20577"/>
      <pc:docMkLst>
        <pc:docMk/>
      </pc:docMkLst>
      <pc:sldChg chg="modSp">
        <pc:chgData name="isabel.paliotta91" userId="S::isabel.paliotta91_gmail.com#ext#@gfa365.onmicrosoft.com::6fe92d54-7c29-48db-8cd1-f2827087c545" providerId="AD" clId="Web-{5E172A28-E7D9-466F-A8CC-822CE77505C6}" dt="2021-11-13T15:45:13.147" v="10" actId="20577"/>
        <pc:sldMkLst>
          <pc:docMk/>
          <pc:sldMk cId="1058563292" sldId="266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5:42:20.440" v="1" actId="20577"/>
          <ac:spMkLst>
            <pc:docMk/>
            <pc:sldMk cId="1058563292" sldId="266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E172A28-E7D9-466F-A8CC-822CE77505C6}" dt="2021-11-13T15:45:13.147" v="10" actId="20577"/>
          <ac:spMkLst>
            <pc:docMk/>
            <pc:sldMk cId="1058563292" sldId="266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6:11:49.511" v="108" actId="20577"/>
        <pc:sldMkLst>
          <pc:docMk/>
          <pc:sldMk cId="4273619315" sldId="284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6:11:49.511" v="108" actId="20577"/>
          <ac:spMkLst>
            <pc:docMk/>
            <pc:sldMk cId="4273619315" sldId="284"/>
            <ac:spMk id="2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5:53:28.611" v="36" actId="20577"/>
        <pc:sldMkLst>
          <pc:docMk/>
          <pc:sldMk cId="1536249162" sldId="285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5:53:28.611" v="36" actId="20577"/>
          <ac:spMkLst>
            <pc:docMk/>
            <pc:sldMk cId="1536249162" sldId="285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E172A28-E7D9-466F-A8CC-822CE77505C6}" dt="2021-11-13T15:47:35.150" v="14" actId="20577"/>
          <ac:spMkLst>
            <pc:docMk/>
            <pc:sldMk cId="1536249162" sldId="285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5:58:18.758" v="49" actId="20577"/>
        <pc:sldMkLst>
          <pc:docMk/>
          <pc:sldMk cId="1759065853" sldId="286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5:58:18.758" v="49" actId="20577"/>
          <ac:spMkLst>
            <pc:docMk/>
            <pc:sldMk cId="1759065853" sldId="286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E172A28-E7D9-466F-A8CC-822CE77505C6}" dt="2021-11-13T15:53:50.362" v="37" actId="20577"/>
          <ac:spMkLst>
            <pc:docMk/>
            <pc:sldMk cId="1759065853" sldId="286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6:01:12.575" v="59" actId="20577"/>
        <pc:sldMkLst>
          <pc:docMk/>
          <pc:sldMk cId="3752693042" sldId="287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6:01:12.575" v="59" actId="20577"/>
          <ac:spMkLst>
            <pc:docMk/>
            <pc:sldMk cId="3752693042" sldId="287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E172A28-E7D9-466F-A8CC-822CE77505C6}" dt="2021-11-13T15:58:37.993" v="50" actId="20577"/>
          <ac:spMkLst>
            <pc:docMk/>
            <pc:sldMk cId="3752693042" sldId="287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6:03:04.327" v="68" actId="20577"/>
        <pc:sldMkLst>
          <pc:docMk/>
          <pc:sldMk cId="3464957440" sldId="288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6:03:04.327" v="68" actId="20577"/>
          <ac:spMkLst>
            <pc:docMk/>
            <pc:sldMk cId="3464957440" sldId="288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E172A28-E7D9-466F-A8CC-822CE77505C6}" dt="2021-11-13T16:02:26.420" v="64" actId="20577"/>
          <ac:spMkLst>
            <pc:docMk/>
            <pc:sldMk cId="3464957440" sldId="288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6:08:00.116" v="83" actId="20577"/>
        <pc:sldMkLst>
          <pc:docMk/>
          <pc:sldMk cId="2985111668" sldId="289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6:08:00.116" v="83" actId="20577"/>
          <ac:spMkLst>
            <pc:docMk/>
            <pc:sldMk cId="2985111668" sldId="289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E172A28-E7D9-466F-A8CC-822CE77505C6}" dt="2021-11-13T16:05:33.034" v="76" actId="20577"/>
          <ac:spMkLst>
            <pc:docMk/>
            <pc:sldMk cId="2985111668" sldId="289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6:05:14.158" v="75" actId="20577"/>
        <pc:sldMkLst>
          <pc:docMk/>
          <pc:sldMk cId="1631585921" sldId="290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6:05:14.158" v="75" actId="20577"/>
          <ac:spMkLst>
            <pc:docMk/>
            <pc:sldMk cId="1631585921" sldId="290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E172A28-E7D9-466F-A8CC-822CE77505C6}" dt="2021-11-13T16:03:21.031" v="69" actId="20577"/>
          <ac:spMkLst>
            <pc:docMk/>
            <pc:sldMk cId="1631585921" sldId="290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5:45:51.367" v="12" actId="20577"/>
        <pc:sldMkLst>
          <pc:docMk/>
          <pc:sldMk cId="4237076849" sldId="291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5:45:51.367" v="12" actId="20577"/>
          <ac:spMkLst>
            <pc:docMk/>
            <pc:sldMk cId="4237076849" sldId="291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6:01:58.560" v="62" actId="20577"/>
        <pc:sldMkLst>
          <pc:docMk/>
          <pc:sldMk cId="3682577652" sldId="292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6:01:31.387" v="61" actId="20577"/>
          <ac:spMkLst>
            <pc:docMk/>
            <pc:sldMk cId="3682577652" sldId="292"/>
            <ac:spMk id="4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5E172A28-E7D9-466F-A8CC-822CE77505C6}" dt="2021-11-13T16:01:58.560" v="62" actId="20577"/>
          <ac:spMkLst>
            <pc:docMk/>
            <pc:sldMk cId="3682577652" sldId="292"/>
            <ac:spMk id="5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6:08:39.007" v="85" actId="20577"/>
        <pc:sldMkLst>
          <pc:docMk/>
          <pc:sldMk cId="483595498" sldId="293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6:08:39.007" v="85" actId="20577"/>
          <ac:spMkLst>
            <pc:docMk/>
            <pc:sldMk cId="483595498" sldId="293"/>
            <ac:spMk id="4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5E172A28-E7D9-466F-A8CC-822CE77505C6}" dt="2021-11-13T16:11:41.949" v="104" actId="20577"/>
        <pc:sldMkLst>
          <pc:docMk/>
          <pc:sldMk cId="3873656692" sldId="294"/>
        </pc:sldMkLst>
        <pc:spChg chg="mod">
          <ac:chgData name="isabel.paliotta91" userId="S::isabel.paliotta91_gmail.com#ext#@gfa365.onmicrosoft.com::6fe92d54-7c29-48db-8cd1-f2827087c545" providerId="AD" clId="Web-{5E172A28-E7D9-466F-A8CC-822CE77505C6}" dt="2021-11-13T16:11:41.949" v="104" actId="20577"/>
          <ac:spMkLst>
            <pc:docMk/>
            <pc:sldMk cId="3873656692" sldId="294"/>
            <ac:spMk id="5" creationId="{00000000-0000-0000-0000-000000000000}"/>
          </ac:spMkLst>
        </pc:spChg>
        <pc:graphicFrameChg chg="mod modGraphic">
          <ac:chgData name="isabel.paliotta91" userId="S::isabel.paliotta91_gmail.com#ext#@gfa365.onmicrosoft.com::6fe92d54-7c29-48db-8cd1-f2827087c545" providerId="AD" clId="Web-{5E172A28-E7D9-466F-A8CC-822CE77505C6}" dt="2021-11-13T16:10:17.978" v="99" actId="1076"/>
          <ac:graphicFrameMkLst>
            <pc:docMk/>
            <pc:sldMk cId="3873656692" sldId="294"/>
            <ac:graphicFrameMk id="7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Update/add/delete parts of the</a:t>
            </a:r>
            <a:r>
              <a:rPr lang="en-IE" baseline="0" dirty="0"/>
              <a:t> copy right notice where appropriate.</a:t>
            </a:r>
          </a:p>
          <a:p>
            <a:r>
              <a:rPr lang="en-IE" baseline="0" dirty="0"/>
              <a:t>More information: </a:t>
            </a:r>
            <a:r>
              <a:rPr lang="en-GB" dirty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071350" y="1837510"/>
            <a:ext cx="10065224" cy="1863633"/>
          </a:xfrm>
        </p:spPr>
        <p:txBody>
          <a:bodyPr>
            <a:noAutofit/>
          </a:bodyPr>
          <a:lstStyle/>
          <a:p>
            <a:pPr algn="ctr"/>
            <a:r>
              <a:rPr lang="en-GB" sz="2800" dirty="0" err="1">
                <a:ea typeface="+mj-lt"/>
                <a:cs typeface="+mj-lt"/>
              </a:rPr>
              <a:t>Soutenir</a:t>
            </a:r>
            <a:r>
              <a:rPr lang="en-GB" sz="2800" dirty="0">
                <a:ea typeface="+mj-lt"/>
                <a:cs typeface="+mj-lt"/>
              </a:rPr>
              <a:t> la transformation durable des </a:t>
            </a:r>
            <a:r>
              <a:rPr lang="en-GB" sz="2800" dirty="0" err="1">
                <a:ea typeface="+mj-lt"/>
                <a:cs typeface="+mj-lt"/>
              </a:rPr>
              <a:t>systèmes</a:t>
            </a:r>
            <a:r>
              <a:rPr lang="en-GB" sz="2800" dirty="0">
                <a:ea typeface="+mj-lt"/>
                <a:cs typeface="+mj-lt"/>
              </a:rPr>
              <a:t> </a:t>
            </a:r>
            <a:r>
              <a:rPr lang="en-GB" sz="2800" dirty="0" err="1">
                <a:ea typeface="+mj-lt"/>
                <a:cs typeface="+mj-lt"/>
              </a:rPr>
              <a:t>agroalimentaires</a:t>
            </a:r>
            <a:endParaRPr lang="it-IT" dirty="0" err="1"/>
          </a:p>
          <a:p>
            <a:pPr algn="ctr"/>
            <a:r>
              <a:rPr lang="en-GB" sz="2800" dirty="0">
                <a:ea typeface="+mj-lt"/>
                <a:cs typeface="+mj-lt"/>
              </a:rPr>
              <a:t>par des </a:t>
            </a:r>
            <a:r>
              <a:rPr lang="en-GB" sz="2800" dirty="0" err="1">
                <a:ea typeface="+mj-lt"/>
                <a:cs typeface="+mj-lt"/>
              </a:rPr>
              <a:t>approches</a:t>
            </a:r>
            <a:r>
              <a:rPr lang="en-GB" sz="2800" dirty="0">
                <a:ea typeface="+mj-lt"/>
                <a:cs typeface="+mj-lt"/>
              </a:rPr>
              <a:t> </a:t>
            </a:r>
            <a:r>
              <a:rPr lang="en-GB" sz="2800" dirty="0" err="1">
                <a:ea typeface="+mj-lt"/>
                <a:cs typeface="+mj-lt"/>
              </a:rPr>
              <a:t>agro-écologiques</a:t>
            </a:r>
            <a:endParaRPr lang="en-GB" dirty="0" err="1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88224" y="4027351"/>
            <a:ext cx="10065224" cy="89775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BE" dirty="0">
                <a:ea typeface="+mn-lt"/>
                <a:cs typeface="+mn-lt"/>
              </a:rPr>
              <a:t>Conception d'un projet en agroécologie :</a:t>
            </a:r>
            <a:endParaRPr lang="it-IT" dirty="0">
              <a:ea typeface="+mn-lt"/>
              <a:cs typeface="+mn-lt"/>
            </a:endParaRPr>
          </a:p>
          <a:p>
            <a:r>
              <a:rPr lang="fr-BE" dirty="0">
                <a:ea typeface="+mn-lt"/>
                <a:cs typeface="+mn-lt"/>
              </a:rPr>
              <a:t>du plan d'action annuel à la conception du projet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0" y="5557902"/>
            <a:ext cx="5040313" cy="86902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BE" dirty="0">
                <a:ea typeface="+mn-lt"/>
                <a:cs typeface="+mn-lt"/>
              </a:rPr>
              <a:t>INTPA F3 - Systèmes agroalimentaires et pêche durables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2000" dirty="0"/>
              <a:t>8. </a:t>
            </a:r>
            <a:r>
              <a:rPr lang="en-GB" sz="2000" dirty="0">
                <a:ea typeface="+mn-lt"/>
                <a:cs typeface="+mn-lt"/>
              </a:rPr>
              <a:t>Co-</a:t>
            </a:r>
            <a:r>
              <a:rPr lang="en-GB" sz="2000" dirty="0" err="1">
                <a:ea typeface="+mn-lt"/>
                <a:cs typeface="+mn-lt"/>
              </a:rPr>
              <a:t>création</a:t>
            </a:r>
            <a:r>
              <a:rPr lang="en-GB" sz="2000" dirty="0">
                <a:ea typeface="+mn-lt"/>
                <a:cs typeface="+mn-lt"/>
              </a:rPr>
              <a:t> de </a:t>
            </a:r>
            <a:r>
              <a:rPr lang="en-GB" sz="2000" dirty="0" err="1">
                <a:ea typeface="+mn-lt"/>
                <a:cs typeface="+mn-lt"/>
              </a:rPr>
              <a:t>connaissances</a:t>
            </a:r>
            <a:r>
              <a:rPr lang="en-GB" sz="2000" dirty="0">
                <a:ea typeface="+mn-lt"/>
                <a:cs typeface="+mn-lt"/>
              </a:rPr>
              <a:t>, y </a:t>
            </a:r>
            <a:r>
              <a:rPr lang="en-GB" sz="2000" dirty="0" err="1">
                <a:ea typeface="+mn-lt"/>
                <a:cs typeface="+mn-lt"/>
              </a:rPr>
              <a:t>compris</a:t>
            </a:r>
            <a:r>
              <a:rPr lang="en-GB" sz="2000" dirty="0">
                <a:ea typeface="+mn-lt"/>
                <a:cs typeface="+mn-lt"/>
              </a:rPr>
              <a:t> les </a:t>
            </a:r>
            <a:r>
              <a:rPr lang="en-GB" sz="2000" dirty="0" err="1">
                <a:ea typeface="+mn-lt"/>
                <a:cs typeface="+mn-lt"/>
              </a:rPr>
              <a:t>connaissances</a:t>
            </a:r>
            <a:r>
              <a:rPr lang="en-GB" sz="2000" dirty="0">
                <a:ea typeface="+mn-lt"/>
                <a:cs typeface="+mn-lt"/>
              </a:rPr>
              <a:t> locales et </a:t>
            </a:r>
            <a:r>
              <a:rPr lang="en-GB" sz="2000" dirty="0" err="1">
                <a:ea typeface="+mn-lt"/>
                <a:cs typeface="+mn-lt"/>
              </a:rPr>
              <a:t>scientifiques</a:t>
            </a:r>
            <a:endParaRPr lang="en-GB" sz="2000" dirty="0" err="1">
              <a:cs typeface="Arial"/>
            </a:endParaRPr>
          </a:p>
          <a:p>
            <a:pPr marL="0" indent="0">
              <a:buNone/>
            </a:pPr>
            <a:r>
              <a:rPr lang="en-GB" sz="2000" dirty="0"/>
              <a:t>9. </a:t>
            </a:r>
            <a:r>
              <a:rPr lang="en-GB" sz="2000" dirty="0">
                <a:ea typeface="+mn-lt"/>
                <a:cs typeface="+mn-lt"/>
              </a:rPr>
              <a:t>Les types de </a:t>
            </a:r>
            <a:r>
              <a:rPr lang="en-GB" sz="2000" dirty="0" err="1">
                <a:ea typeface="+mn-lt"/>
                <a:cs typeface="+mn-lt"/>
              </a:rPr>
              <a:t>régime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alimentaire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en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fonction</a:t>
            </a:r>
            <a:r>
              <a:rPr lang="en-GB" sz="2000" dirty="0">
                <a:ea typeface="+mn-lt"/>
                <a:cs typeface="+mn-lt"/>
              </a:rPr>
              <a:t> des </a:t>
            </a:r>
            <a:r>
              <a:rPr lang="en-GB" sz="2000" dirty="0" err="1">
                <a:ea typeface="+mn-lt"/>
                <a:cs typeface="+mn-lt"/>
              </a:rPr>
              <a:t>valeurs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sociales</a:t>
            </a:r>
            <a:r>
              <a:rPr lang="en-GB" sz="2000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en-GB" sz="2000" dirty="0"/>
              <a:t>10. </a:t>
            </a:r>
            <a:r>
              <a:rPr lang="en-GB" sz="2000" dirty="0" err="1">
                <a:ea typeface="+mn-lt"/>
                <a:cs typeface="+mn-lt"/>
              </a:rPr>
              <a:t>L'équité</a:t>
            </a:r>
            <a:r>
              <a:rPr lang="en-GB" sz="2000" dirty="0">
                <a:ea typeface="+mn-lt"/>
                <a:cs typeface="+mn-lt"/>
              </a:rPr>
              <a:t> pour </a:t>
            </a:r>
            <a:r>
              <a:rPr lang="en-GB" sz="2000" dirty="0" err="1">
                <a:ea typeface="+mn-lt"/>
                <a:cs typeface="+mn-lt"/>
              </a:rPr>
              <a:t>garantir</a:t>
            </a:r>
            <a:r>
              <a:rPr lang="en-GB" sz="2000" dirty="0">
                <a:ea typeface="+mn-lt"/>
                <a:cs typeface="+mn-lt"/>
              </a:rPr>
              <a:t> des </a:t>
            </a:r>
            <a:r>
              <a:rPr lang="en-GB" sz="2000" dirty="0" err="1">
                <a:ea typeface="+mn-lt"/>
                <a:cs typeface="+mn-lt"/>
              </a:rPr>
              <a:t>moyens</a:t>
            </a:r>
            <a:r>
              <a:rPr lang="en-GB" sz="2000" dirty="0">
                <a:ea typeface="+mn-lt"/>
                <a:cs typeface="+mn-lt"/>
              </a:rPr>
              <a:t> de </a:t>
            </a:r>
            <a:r>
              <a:rPr lang="en-GB" sz="2000" dirty="0" err="1">
                <a:ea typeface="+mn-lt"/>
                <a:cs typeface="+mn-lt"/>
              </a:rPr>
              <a:t>subsistance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dignes</a:t>
            </a:r>
            <a:r>
              <a:rPr lang="en-GB" sz="2000" dirty="0">
                <a:ea typeface="+mn-lt"/>
                <a:cs typeface="+mn-lt"/>
              </a:rPr>
              <a:t> et </a:t>
            </a:r>
            <a:r>
              <a:rPr lang="en-GB" sz="2000" dirty="0" err="1">
                <a:ea typeface="+mn-lt"/>
                <a:cs typeface="+mn-lt"/>
              </a:rPr>
              <a:t>fiables</a:t>
            </a:r>
            <a:r>
              <a:rPr lang="en-GB" sz="2000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en-GB" sz="2000" dirty="0"/>
              <a:t>11. </a:t>
            </a:r>
            <a:r>
              <a:rPr lang="en-GB" sz="2000" dirty="0">
                <a:ea typeface="+mn-lt"/>
                <a:cs typeface="+mn-lt"/>
              </a:rPr>
              <a:t>La </a:t>
            </a:r>
            <a:r>
              <a:rPr lang="en-GB" sz="2000" dirty="0" err="1">
                <a:ea typeface="+mn-lt"/>
                <a:cs typeface="+mn-lt"/>
              </a:rPr>
              <a:t>connectivité</a:t>
            </a:r>
            <a:r>
              <a:rPr lang="en-GB" sz="2000" dirty="0">
                <a:ea typeface="+mn-lt"/>
                <a:cs typeface="+mn-lt"/>
              </a:rPr>
              <a:t> pour </a:t>
            </a:r>
            <a:r>
              <a:rPr lang="en-GB" sz="2000" dirty="0" err="1">
                <a:ea typeface="+mn-lt"/>
                <a:cs typeface="+mn-lt"/>
              </a:rPr>
              <a:t>garantir</a:t>
            </a:r>
            <a:r>
              <a:rPr lang="en-GB" sz="2000" dirty="0">
                <a:ea typeface="+mn-lt"/>
                <a:cs typeface="+mn-lt"/>
              </a:rPr>
              <a:t> la </a:t>
            </a:r>
            <a:r>
              <a:rPr lang="en-GB" sz="2000" dirty="0" err="1">
                <a:ea typeface="+mn-lt"/>
                <a:cs typeface="+mn-lt"/>
              </a:rPr>
              <a:t>proximité</a:t>
            </a:r>
            <a:r>
              <a:rPr lang="en-GB" sz="2000" dirty="0">
                <a:ea typeface="+mn-lt"/>
                <a:cs typeface="+mn-lt"/>
              </a:rPr>
              <a:t> et la </a:t>
            </a:r>
            <a:r>
              <a:rPr lang="en-GB" sz="2000" dirty="0" err="1">
                <a:ea typeface="+mn-lt"/>
                <a:cs typeface="+mn-lt"/>
              </a:rPr>
              <a:t>confiance</a:t>
            </a:r>
            <a:r>
              <a:rPr lang="en-GB" sz="2000" dirty="0">
                <a:ea typeface="+mn-lt"/>
                <a:cs typeface="+mn-lt"/>
              </a:rPr>
              <a:t> entre les </a:t>
            </a:r>
            <a:r>
              <a:rPr lang="en-GB" sz="2000" dirty="0" err="1">
                <a:ea typeface="+mn-lt"/>
                <a:cs typeface="+mn-lt"/>
              </a:rPr>
              <a:t>producteurs</a:t>
            </a:r>
            <a:r>
              <a:rPr lang="en-GB" sz="2000" dirty="0">
                <a:ea typeface="+mn-lt"/>
                <a:cs typeface="+mn-lt"/>
              </a:rPr>
              <a:t> et les </a:t>
            </a:r>
            <a:r>
              <a:rPr lang="en-GB" sz="2000" dirty="0" err="1">
                <a:ea typeface="+mn-lt"/>
                <a:cs typeface="+mn-lt"/>
              </a:rPr>
              <a:t>consommateurs</a:t>
            </a:r>
            <a:r>
              <a:rPr lang="en-GB" sz="2000" dirty="0">
                <a:ea typeface="+mn-lt"/>
                <a:cs typeface="+mn-lt"/>
              </a:rPr>
              <a:t>. </a:t>
            </a:r>
          </a:p>
          <a:p>
            <a:pPr marL="0" indent="0">
              <a:buNone/>
            </a:pPr>
            <a:r>
              <a:rPr lang="en-GB" sz="2000" dirty="0"/>
              <a:t>12. </a:t>
            </a:r>
            <a:r>
              <a:rPr lang="en-GB" sz="2000" dirty="0" err="1">
                <a:ea typeface="+mn-lt"/>
                <a:cs typeface="+mn-lt"/>
              </a:rPr>
              <a:t>Gouvernance</a:t>
            </a:r>
            <a:r>
              <a:rPr lang="en-GB" sz="2000" dirty="0">
                <a:ea typeface="+mn-lt"/>
                <a:cs typeface="+mn-lt"/>
              </a:rPr>
              <a:t> des </a:t>
            </a:r>
            <a:r>
              <a:rPr lang="en-GB" sz="2000" dirty="0" err="1">
                <a:ea typeface="+mn-lt"/>
                <a:cs typeface="+mn-lt"/>
              </a:rPr>
              <a:t>terres</a:t>
            </a:r>
            <a:r>
              <a:rPr lang="en-GB" sz="2000" dirty="0">
                <a:ea typeface="+mn-lt"/>
                <a:cs typeface="+mn-lt"/>
              </a:rPr>
              <a:t> et des </a:t>
            </a:r>
            <a:r>
              <a:rPr lang="en-GB" sz="2000" dirty="0" err="1">
                <a:ea typeface="+mn-lt"/>
                <a:cs typeface="+mn-lt"/>
              </a:rPr>
              <a:t>ressources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naturelles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basée</a:t>
            </a:r>
            <a:r>
              <a:rPr lang="en-GB" sz="2000" dirty="0">
                <a:ea typeface="+mn-lt"/>
                <a:cs typeface="+mn-lt"/>
              </a:rPr>
              <a:t> sur le </a:t>
            </a:r>
            <a:r>
              <a:rPr lang="en-GB" sz="2000" dirty="0" err="1">
                <a:ea typeface="+mn-lt"/>
                <a:cs typeface="+mn-lt"/>
              </a:rPr>
              <a:t>renforcement</a:t>
            </a:r>
            <a:r>
              <a:rPr lang="en-GB" sz="2000" dirty="0">
                <a:ea typeface="+mn-lt"/>
                <a:cs typeface="+mn-lt"/>
              </a:rPr>
              <a:t> des structures </a:t>
            </a:r>
            <a:r>
              <a:rPr lang="en-GB" sz="2000" dirty="0" err="1">
                <a:ea typeface="+mn-lt"/>
                <a:cs typeface="+mn-lt"/>
              </a:rPr>
              <a:t>institutionnelles</a:t>
            </a:r>
            <a:r>
              <a:rPr lang="en-GB" sz="2000" dirty="0"/>
              <a:t> </a:t>
            </a:r>
            <a:endParaRPr lang="en-GB" sz="2000" dirty="0">
              <a:cs typeface="Arial"/>
            </a:endParaRPr>
          </a:p>
          <a:p>
            <a:pPr marL="0" indent="0">
              <a:buNone/>
            </a:pPr>
            <a:r>
              <a:rPr lang="en-GB" sz="2000" dirty="0"/>
              <a:t>13. </a:t>
            </a:r>
            <a:r>
              <a:rPr lang="en-GB" sz="2000" dirty="0">
                <a:ea typeface="+mn-lt"/>
                <a:cs typeface="+mn-lt"/>
              </a:rPr>
              <a:t>Une participation qui encourage </a:t>
            </a:r>
            <a:r>
              <a:rPr lang="en-GB" sz="2000" dirty="0" err="1">
                <a:ea typeface="+mn-lt"/>
                <a:cs typeface="+mn-lt"/>
              </a:rPr>
              <a:t>l'organisation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sociale</a:t>
            </a:r>
            <a:r>
              <a:rPr lang="en-GB" sz="2000" dirty="0">
                <a:ea typeface="+mn-lt"/>
                <a:cs typeface="+mn-lt"/>
              </a:rPr>
              <a:t> et la </a:t>
            </a:r>
            <a:r>
              <a:rPr lang="en-GB" sz="2000" dirty="0" err="1">
                <a:ea typeface="+mn-lt"/>
                <a:cs typeface="+mn-lt"/>
              </a:rPr>
              <a:t>gouvernance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décentralisée</a:t>
            </a:r>
            <a:r>
              <a:rPr lang="en-GB" sz="2000" dirty="0">
                <a:ea typeface="+mn-lt"/>
                <a:cs typeface="+mn-lt"/>
              </a:rPr>
              <a:t> des </a:t>
            </a:r>
            <a:r>
              <a:rPr lang="en-GB" sz="2000" dirty="0" err="1">
                <a:ea typeface="+mn-lt"/>
                <a:cs typeface="+mn-lt"/>
              </a:rPr>
              <a:t>systèmes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alimentaires</a:t>
            </a:r>
            <a:r>
              <a:rPr lang="en-GB" sz="2000" dirty="0">
                <a:ea typeface="+mn-lt"/>
                <a:cs typeface="+mn-lt"/>
              </a:rPr>
              <a:t>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BE" dirty="0"/>
            </a:br>
            <a:r>
              <a:rPr lang="fr-BE" dirty="0">
                <a:ea typeface="+mj-lt"/>
                <a:cs typeface="+mj-lt"/>
              </a:rPr>
              <a:t>Assurer l'équité / la responsabilité sociale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5111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Règles pour les groupes de travail</a:t>
            </a:r>
            <a:endParaRPr lang="it-IT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595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68021" y="1656292"/>
            <a:ext cx="10905699" cy="388190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BE" sz="2000" dirty="0">
                <a:ea typeface="+mn-lt"/>
                <a:cs typeface="+mn-lt"/>
              </a:rPr>
              <a:t>Identifier le type d'interventions en examinant le cadre logique. </a:t>
            </a:r>
            <a:r>
              <a:rPr lang="fr-BE" sz="2000" dirty="0"/>
              <a:t> </a:t>
            </a:r>
            <a:endParaRPr lang="fr-BE" sz="2000" dirty="0">
              <a:cs typeface="Arial"/>
            </a:endParaRPr>
          </a:p>
          <a:p>
            <a:r>
              <a:rPr lang="fr-BE" sz="2000" dirty="0">
                <a:ea typeface="+mn-lt"/>
                <a:cs typeface="+mn-lt"/>
              </a:rPr>
              <a:t>Commentez chaque intervention en utilisant les 13 principes et en remplissant le tableau.</a:t>
            </a:r>
          </a:p>
          <a:p>
            <a:endParaRPr lang="fr-BE" dirty="0"/>
          </a:p>
          <a:p>
            <a:endParaRPr lang="fr-BE" dirty="0"/>
          </a:p>
          <a:p>
            <a:endParaRPr lang="fr-BE" dirty="0"/>
          </a:p>
          <a:p>
            <a:r>
              <a:rPr lang="fr-BE" sz="2000" dirty="0">
                <a:ea typeface="+mn-lt"/>
                <a:cs typeface="+mn-lt"/>
              </a:rPr>
              <a:t>Ajouter une intervention supplémentaire, si nécessaire, en commentant la faisabilité et les 13 principes.</a:t>
            </a:r>
            <a:endParaRPr lang="fr-BE" sz="2000" dirty="0">
              <a:cs typeface="Arial"/>
            </a:endParaRPr>
          </a:p>
          <a:p>
            <a:r>
              <a:rPr lang="fr-BE" sz="2000" dirty="0">
                <a:ea typeface="+mn-lt"/>
                <a:cs typeface="+mn-lt"/>
              </a:rPr>
              <a:t>4 groupes, X temps, une table, un rapporteur</a:t>
            </a:r>
          </a:p>
          <a:p>
            <a:endParaRPr lang="fr-BE" dirty="0"/>
          </a:p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664143"/>
              </p:ext>
            </p:extLst>
          </p:nvPr>
        </p:nvGraphicFramePr>
        <p:xfrm>
          <a:off x="1117600" y="2799644"/>
          <a:ext cx="9013788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842">
                  <a:extLst>
                    <a:ext uri="{9D8B030D-6E8A-4147-A177-3AD203B41FA5}">
                      <a16:colId xmlns:a16="http://schemas.microsoft.com/office/drawing/2014/main" val="100026162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1332257883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1561924404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1717914872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2845437053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914412991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206828016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2772189477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367400359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2313926787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1014113703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3109026349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2960299808"/>
                    </a:ext>
                  </a:extLst>
                </a:gridCol>
                <a:gridCol w="643842">
                  <a:extLst>
                    <a:ext uri="{9D8B030D-6E8A-4147-A177-3AD203B41FA5}">
                      <a16:colId xmlns:a16="http://schemas.microsoft.com/office/drawing/2014/main" val="197388536"/>
                    </a:ext>
                  </a:extLst>
                </a:gridCol>
              </a:tblGrid>
              <a:tr h="36124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P13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687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Int1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340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Int</a:t>
                      </a:r>
                      <a:r>
                        <a:rPr lang="fr-BE" baseline="0" dirty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9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Int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73641"/>
                  </a:ext>
                </a:extLst>
              </a:tr>
              <a:tr h="361244">
                <a:tc>
                  <a:txBody>
                    <a:bodyPr/>
                    <a:lstStyle/>
                    <a:p>
                      <a:r>
                        <a:rPr lang="fr-BE" dirty="0"/>
                        <a:t>Int 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54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656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Merci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  <a:p>
            <a:r>
              <a:rPr lang="en-US" sz="1050" dirty="0"/>
              <a:t>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</a:t>
            </a:r>
            <a:r>
              <a:rPr lang="en-US" sz="1050" dirty="0">
                <a:solidFill>
                  <a:schemeClr val="accent6"/>
                </a:solidFill>
              </a:rPr>
              <a:t>: e.g. Fotolia.com</a:t>
            </a:r>
            <a:r>
              <a:rPr lang="en-US" sz="1050" dirty="0"/>
              <a:t>; 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source: </a:t>
            </a:r>
            <a:r>
              <a:rPr lang="en-US" sz="1050" dirty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908" y="1493115"/>
            <a:ext cx="10905699" cy="474222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dirty="0">
                <a:ea typeface="+mn-lt"/>
                <a:cs typeface="+mn-lt"/>
              </a:rPr>
              <a:t>Le document </a:t>
            </a:r>
            <a:r>
              <a:rPr lang="en-GB" dirty="0" err="1">
                <a:ea typeface="+mn-lt"/>
                <a:cs typeface="+mn-lt"/>
              </a:rPr>
              <a:t>est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basé</a:t>
            </a:r>
            <a:r>
              <a:rPr lang="en-GB" dirty="0">
                <a:ea typeface="+mn-lt"/>
                <a:cs typeface="+mn-lt"/>
              </a:rPr>
              <a:t> sur un </a:t>
            </a:r>
            <a:r>
              <a:rPr lang="en-GB" dirty="0" err="1">
                <a:ea typeface="+mn-lt"/>
                <a:cs typeface="+mn-lt"/>
              </a:rPr>
              <a:t>modèle</a:t>
            </a:r>
            <a:r>
              <a:rPr lang="en-GB" dirty="0">
                <a:ea typeface="+mn-lt"/>
                <a:cs typeface="+mn-lt"/>
              </a:rPr>
              <a:t> du PAA (</a:t>
            </a:r>
            <a:r>
              <a:rPr lang="en-GB" dirty="0" err="1">
                <a:ea typeface="+mn-lt"/>
                <a:cs typeface="+mn-lt"/>
              </a:rPr>
              <a:t>voir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ressources</a:t>
            </a:r>
            <a:r>
              <a:rPr lang="en-GB" dirty="0">
                <a:ea typeface="+mn-lt"/>
                <a:cs typeface="+mn-lt"/>
              </a:rPr>
              <a:t> du </a:t>
            </a:r>
            <a:r>
              <a:rPr lang="en-GB" dirty="0" err="1">
                <a:ea typeface="+mn-lt"/>
                <a:cs typeface="+mn-lt"/>
              </a:rPr>
              <a:t>webinaire</a:t>
            </a:r>
            <a:r>
              <a:rPr lang="en-GB" dirty="0">
                <a:ea typeface="+mn-lt"/>
                <a:cs typeface="+mn-lt"/>
              </a:rPr>
              <a:t>).</a:t>
            </a:r>
            <a:r>
              <a:rPr lang="en-GB" b="1" dirty="0"/>
              <a:t> </a:t>
            </a:r>
          </a:p>
          <a:p>
            <a:pPr lvl="1"/>
            <a:r>
              <a:rPr lang="en-GB" dirty="0">
                <a:ea typeface="+mn-lt"/>
                <a:cs typeface="+mn-lt"/>
              </a:rPr>
              <a:t>A </a:t>
            </a:r>
            <a:r>
              <a:rPr lang="en-GB" dirty="0" err="1">
                <a:ea typeface="+mn-lt"/>
                <a:cs typeface="+mn-lt"/>
              </a:rPr>
              <a:t>améliorer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fonction</a:t>
            </a:r>
            <a:r>
              <a:rPr lang="en-GB" dirty="0">
                <a:ea typeface="+mn-lt"/>
                <a:cs typeface="+mn-lt"/>
              </a:rPr>
              <a:t> et à adapter à </a:t>
            </a:r>
            <a:r>
              <a:rPr lang="en-GB" dirty="0" err="1">
                <a:ea typeface="+mn-lt"/>
                <a:cs typeface="+mn-lt"/>
              </a:rPr>
              <a:t>chaque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contexte</a:t>
            </a:r>
            <a:r>
              <a:rPr lang="en-GB" dirty="0">
                <a:ea typeface="+mn-lt"/>
                <a:cs typeface="+mn-lt"/>
              </a:rPr>
              <a:t> national </a:t>
            </a:r>
          </a:p>
          <a:p>
            <a:pPr lvl="1"/>
            <a:r>
              <a:rPr lang="en-GB" dirty="0">
                <a:ea typeface="+mn-lt"/>
                <a:cs typeface="+mn-lt"/>
              </a:rPr>
              <a:t>En dialogue avec les </a:t>
            </a:r>
            <a:r>
              <a:rPr lang="en-GB" dirty="0" err="1">
                <a:ea typeface="+mn-lt"/>
                <a:cs typeface="+mn-lt"/>
              </a:rPr>
              <a:t>autorités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nationales</a:t>
            </a:r>
            <a:r>
              <a:rPr lang="en-GB" dirty="0">
                <a:ea typeface="+mn-lt"/>
                <a:cs typeface="+mn-lt"/>
              </a:rPr>
              <a:t> et les parties </a:t>
            </a:r>
            <a:r>
              <a:rPr lang="en-GB" dirty="0" err="1">
                <a:ea typeface="+mn-lt"/>
                <a:cs typeface="+mn-lt"/>
              </a:rPr>
              <a:t>prenantes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concernées</a:t>
            </a:r>
          </a:p>
          <a:p>
            <a:r>
              <a:rPr lang="fr-BE" dirty="0">
                <a:ea typeface="+mn-lt"/>
                <a:cs typeface="+mn-lt"/>
              </a:rPr>
              <a:t>Contenu du document</a:t>
            </a:r>
            <a:endParaRPr lang="en-GB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Résumé, </a:t>
            </a:r>
            <a:r>
              <a:rPr lang="en-GB" dirty="0" err="1">
                <a:ea typeface="+mn-lt"/>
                <a:cs typeface="+mn-lt"/>
              </a:rPr>
              <a:t>Objectifs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Priorités</a:t>
            </a:r>
            <a:r>
              <a:rPr lang="en-GB" dirty="0">
                <a:ea typeface="+mn-lt"/>
                <a:cs typeface="+mn-lt"/>
              </a:rPr>
              <a:t> politiques, Impact politique, Politique </a:t>
            </a:r>
            <a:r>
              <a:rPr lang="en-GB" dirty="0" err="1">
                <a:ea typeface="+mn-lt"/>
                <a:cs typeface="+mn-lt"/>
              </a:rPr>
              <a:t>intérieure</a:t>
            </a:r>
            <a:endParaRPr lang="en-GB" dirty="0" err="1"/>
          </a:p>
          <a:p>
            <a:pPr lvl="1"/>
            <a:r>
              <a:rPr lang="en-GB" dirty="0" err="1">
                <a:ea typeface="+mn-lt"/>
                <a:cs typeface="+mn-lt"/>
              </a:rPr>
              <a:t>Logique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d'intervention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>
                <a:solidFill>
                  <a:srgbClr val="FF0000"/>
                </a:solidFill>
                <a:ea typeface="+mn-lt"/>
                <a:cs typeface="+mn-lt"/>
              </a:rPr>
              <a:t>AVEC INTERVENTIONS CLÉS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modalité</a:t>
            </a:r>
            <a:r>
              <a:rPr lang="en-GB" dirty="0">
                <a:ea typeface="+mn-lt"/>
                <a:cs typeface="+mn-lt"/>
              </a:rPr>
              <a:t> de mise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œuvre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pPr lvl="1"/>
            <a:r>
              <a:rPr lang="en-GB" dirty="0">
                <a:ea typeface="+mn-lt"/>
                <a:cs typeface="+mn-lt"/>
              </a:rPr>
              <a:t>Parties </a:t>
            </a:r>
            <a:r>
              <a:rPr lang="en-GB" dirty="0" err="1">
                <a:ea typeface="+mn-lt"/>
                <a:cs typeface="+mn-lt"/>
              </a:rPr>
              <a:t>prenantes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clés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Risques</a:t>
            </a:r>
            <a:r>
              <a:rPr lang="en-GB" dirty="0">
                <a:ea typeface="+mn-lt"/>
                <a:cs typeface="+mn-lt"/>
              </a:rPr>
              <a:t>, Questions </a:t>
            </a:r>
            <a:r>
              <a:rPr lang="en-GB" dirty="0" err="1">
                <a:ea typeface="+mn-lt"/>
                <a:cs typeface="+mn-lt"/>
              </a:rPr>
              <a:t>transversales</a:t>
            </a:r>
            <a:r>
              <a:rPr lang="en-GB" dirty="0">
                <a:ea typeface="+mn-lt"/>
                <a:cs typeface="+mn-lt"/>
              </a:rPr>
              <a:t>, Implication des </a:t>
            </a:r>
            <a:r>
              <a:rPr lang="en-GB" dirty="0" err="1">
                <a:ea typeface="+mn-lt"/>
                <a:cs typeface="+mn-lt"/>
              </a:rPr>
              <a:t>autorités</a:t>
            </a:r>
            <a:r>
              <a:rPr lang="en-GB" dirty="0">
                <a:ea typeface="+mn-lt"/>
                <a:cs typeface="+mn-lt"/>
              </a:rPr>
              <a:t> locales et de la </a:t>
            </a:r>
            <a:r>
              <a:rPr lang="en-GB" dirty="0" err="1">
                <a:ea typeface="+mn-lt"/>
                <a:cs typeface="+mn-lt"/>
              </a:rPr>
              <a:t>société</a:t>
            </a:r>
            <a:r>
              <a:rPr lang="en-GB" dirty="0">
                <a:ea typeface="+mn-lt"/>
                <a:cs typeface="+mn-lt"/>
              </a:rPr>
              <a:t> civile, Contribution aux </a:t>
            </a:r>
            <a:r>
              <a:rPr lang="en-GB" dirty="0" err="1">
                <a:ea typeface="+mn-lt"/>
                <a:cs typeface="+mn-lt"/>
              </a:rPr>
              <a:t>objectifs</a:t>
            </a:r>
            <a:r>
              <a:rPr lang="en-GB" dirty="0">
                <a:ea typeface="+mn-lt"/>
                <a:cs typeface="+mn-lt"/>
              </a:rPr>
              <a:t>, Assurance </a:t>
            </a:r>
            <a:r>
              <a:rPr lang="en-GB" dirty="0" err="1">
                <a:ea typeface="+mn-lt"/>
                <a:cs typeface="+mn-lt"/>
              </a:rPr>
              <a:t>qualité</a:t>
            </a:r>
            <a:r>
              <a:rPr lang="en-GB" dirty="0">
                <a:ea typeface="+mn-lt"/>
                <a:cs typeface="+mn-lt"/>
              </a:rPr>
              <a:t>, Source de </a:t>
            </a:r>
            <a:r>
              <a:rPr lang="en-GB" dirty="0" err="1">
                <a:ea typeface="+mn-lt"/>
                <a:cs typeface="+mn-lt"/>
              </a:rPr>
              <a:t>financement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identifiée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Calendrier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indicatif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Elaboration d'un PAA </a:t>
            </a:r>
            <a:r>
              <a:rPr lang="en-GB" dirty="0" err="1">
                <a:ea typeface="+mj-lt"/>
                <a:cs typeface="+mj-lt"/>
              </a:rPr>
              <a:t>incluant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une</a:t>
            </a:r>
            <a:r>
              <a:rPr lang="en-GB" dirty="0">
                <a:ea typeface="+mj-lt"/>
                <a:cs typeface="+mj-lt"/>
              </a:rPr>
              <a:t> intervention sur </a:t>
            </a:r>
            <a:r>
              <a:rPr lang="en-GB" dirty="0" err="1">
                <a:ea typeface="+mj-lt"/>
                <a:cs typeface="+mj-lt"/>
              </a:rPr>
              <a:t>l'agroécologie</a:t>
            </a:r>
            <a:endParaRPr lang="it-IT" dirty="0" err="1"/>
          </a:p>
        </p:txBody>
      </p:sp>
    </p:spTree>
    <p:extLst>
      <p:ext uri="{BB962C8B-B14F-4D97-AF65-F5344CB8AC3E}">
        <p14:creationId xmlns:p14="http://schemas.microsoft.com/office/powerpoint/2010/main" val="1058563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Interventions clés pour l'agroécologie</a:t>
            </a:r>
            <a:endParaRPr lang="it-IT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076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2491" y="1634671"/>
            <a:ext cx="10905699" cy="504321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dirty="0" err="1">
                <a:ea typeface="+mn-lt"/>
                <a:cs typeface="+mn-lt"/>
              </a:rPr>
              <a:t>Améliorer</a:t>
            </a:r>
            <a:r>
              <a:rPr lang="en-GB" dirty="0">
                <a:ea typeface="+mn-lt"/>
                <a:cs typeface="+mn-lt"/>
              </a:rPr>
              <a:t> les pratiques </a:t>
            </a:r>
            <a:r>
              <a:rPr lang="en-GB" dirty="0" err="1">
                <a:ea typeface="+mn-lt"/>
                <a:cs typeface="+mn-lt"/>
              </a:rPr>
              <a:t>agricoles</a:t>
            </a:r>
            <a:r>
              <a:rPr lang="en-GB" dirty="0">
                <a:ea typeface="+mn-lt"/>
                <a:cs typeface="+mn-lt"/>
              </a:rPr>
              <a:t> par </a:t>
            </a:r>
            <a:r>
              <a:rPr lang="en-GB" dirty="0" err="1">
                <a:ea typeface="+mn-lt"/>
                <a:cs typeface="+mn-lt"/>
              </a:rPr>
              <a:t>l'innovation</a:t>
            </a:r>
            <a:r>
              <a:rPr lang="en-GB" dirty="0">
                <a:ea typeface="+mn-lt"/>
                <a:cs typeface="+mn-lt"/>
              </a:rPr>
              <a:t> </a:t>
            </a:r>
            <a:endParaRPr lang="en-GB">
              <a:ea typeface="+mn-lt"/>
              <a:cs typeface="+mn-lt"/>
            </a:endParaRPr>
          </a:p>
          <a:p>
            <a:pPr lvl="1"/>
            <a:r>
              <a:rPr lang="en-GB" dirty="0" err="1">
                <a:ea typeface="+mn-lt"/>
                <a:cs typeface="+mn-lt"/>
              </a:rPr>
              <a:t>Améliorer</a:t>
            </a:r>
            <a:r>
              <a:rPr lang="en-GB" dirty="0">
                <a:ea typeface="+mn-lt"/>
                <a:cs typeface="+mn-lt"/>
              </a:rPr>
              <a:t> les pratiques </a:t>
            </a:r>
            <a:r>
              <a:rPr lang="en-GB" dirty="0" err="1">
                <a:ea typeface="+mn-lt"/>
                <a:cs typeface="+mn-lt"/>
              </a:rPr>
              <a:t>agricoles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spécifiques</a:t>
            </a:r>
            <a:r>
              <a:rPr lang="en-GB" dirty="0">
                <a:ea typeface="+mn-lt"/>
                <a:cs typeface="+mn-lt"/>
              </a:rPr>
              <a:t> au </a:t>
            </a:r>
            <a:r>
              <a:rPr lang="en-GB" dirty="0" err="1">
                <a:ea typeface="+mn-lt"/>
                <a:cs typeface="+mn-lt"/>
              </a:rPr>
              <a:t>contexte</a:t>
            </a:r>
            <a:r>
              <a:rPr lang="en-GB" dirty="0">
                <a:ea typeface="+mn-lt"/>
                <a:cs typeface="+mn-lt"/>
              </a:rPr>
              <a:t> (agriculture </a:t>
            </a:r>
            <a:r>
              <a:rPr lang="en-GB" dirty="0" err="1">
                <a:ea typeface="+mn-lt"/>
                <a:cs typeface="+mn-lt"/>
              </a:rPr>
              <a:t>biologique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agroforesterie</a:t>
            </a:r>
            <a:r>
              <a:rPr lang="en-GB" dirty="0">
                <a:ea typeface="+mn-lt"/>
                <a:cs typeface="+mn-lt"/>
              </a:rPr>
              <a:t>, gestion </a:t>
            </a:r>
            <a:r>
              <a:rPr lang="en-GB" dirty="0" err="1">
                <a:ea typeface="+mn-lt"/>
                <a:cs typeface="+mn-lt"/>
              </a:rPr>
              <a:t>intégrée</a:t>
            </a:r>
            <a:r>
              <a:rPr lang="en-GB" dirty="0">
                <a:ea typeface="+mn-lt"/>
                <a:cs typeface="+mn-lt"/>
              </a:rPr>
              <a:t> des sols, </a:t>
            </a:r>
            <a:r>
              <a:rPr lang="en-GB" dirty="0" err="1">
                <a:ea typeface="+mn-lt"/>
                <a:cs typeface="+mn-lt"/>
              </a:rPr>
              <a:t>biocontrôle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ravageurs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approches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paysagères</a:t>
            </a:r>
            <a:r>
              <a:rPr lang="en-GB" dirty="0">
                <a:ea typeface="+mn-lt"/>
                <a:cs typeface="+mn-lt"/>
              </a:rPr>
              <a:t>, etc,) 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Soutenir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l'approche</a:t>
            </a:r>
            <a:r>
              <a:rPr lang="en-GB" dirty="0">
                <a:ea typeface="+mn-lt"/>
                <a:cs typeface="+mn-lt"/>
              </a:rPr>
              <a:t> multipartite, les </a:t>
            </a:r>
            <a:r>
              <a:rPr lang="en-GB" dirty="0" err="1">
                <a:ea typeface="+mn-lt"/>
                <a:cs typeface="+mn-lt"/>
              </a:rPr>
              <a:t>réseaux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d'innovation</a:t>
            </a:r>
            <a:r>
              <a:rPr lang="en-GB" dirty="0">
                <a:ea typeface="+mn-lt"/>
                <a:cs typeface="+mn-lt"/>
              </a:rPr>
              <a:t> et les </a:t>
            </a:r>
            <a:r>
              <a:rPr lang="en-GB" dirty="0" err="1">
                <a:ea typeface="+mn-lt"/>
                <a:cs typeface="+mn-lt"/>
              </a:rPr>
              <a:t>laboratoires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vivants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/>
          </a:p>
          <a:p>
            <a:r>
              <a:rPr lang="en-GB" dirty="0" err="1">
                <a:ea typeface="+mn-lt"/>
                <a:cs typeface="+mn-lt"/>
              </a:rPr>
              <a:t>Renforcer</a:t>
            </a:r>
            <a:r>
              <a:rPr lang="en-GB" dirty="0">
                <a:ea typeface="+mn-lt"/>
                <a:cs typeface="+mn-lt"/>
              </a:rPr>
              <a:t> les services de </a:t>
            </a:r>
            <a:r>
              <a:rPr lang="en-GB" dirty="0" err="1">
                <a:ea typeface="+mn-lt"/>
                <a:cs typeface="+mn-lt"/>
              </a:rPr>
              <a:t>soutien</a:t>
            </a:r>
            <a:r>
              <a:rPr lang="en-GB" dirty="0">
                <a:ea typeface="+mn-lt"/>
                <a:cs typeface="+mn-lt"/>
              </a:rPr>
              <a:t> à </a:t>
            </a:r>
            <a:r>
              <a:rPr lang="en-GB" dirty="0" err="1">
                <a:ea typeface="+mn-lt"/>
                <a:cs typeface="+mn-lt"/>
              </a:rPr>
              <a:t>l'innovation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Favoriser</a:t>
            </a:r>
            <a:r>
              <a:rPr lang="en-GB" dirty="0">
                <a:ea typeface="+mn-lt"/>
                <a:cs typeface="+mn-lt"/>
              </a:rPr>
              <a:t> les services de conseil pour </a:t>
            </a:r>
            <a:r>
              <a:rPr lang="en-GB" dirty="0" err="1">
                <a:ea typeface="+mn-lt"/>
                <a:cs typeface="+mn-lt"/>
              </a:rPr>
              <a:t>soutenir</a:t>
            </a:r>
            <a:r>
              <a:rPr lang="en-GB" dirty="0">
                <a:ea typeface="+mn-lt"/>
                <a:cs typeface="+mn-lt"/>
              </a:rPr>
              <a:t> les actions collectives et les entrepreneurs </a:t>
            </a:r>
            <a:r>
              <a:rPr lang="en-GB" dirty="0" err="1">
                <a:ea typeface="+mn-lt"/>
                <a:cs typeface="+mn-lt"/>
              </a:rPr>
              <a:t>individuels</a:t>
            </a:r>
            <a:r>
              <a:rPr lang="en-GB" dirty="0">
                <a:ea typeface="+mn-lt"/>
                <a:cs typeface="+mn-lt"/>
              </a:rPr>
              <a:t> (start-ups, et encore </a:t>
            </a:r>
            <a:r>
              <a:rPr lang="en-GB" dirty="0" err="1">
                <a:ea typeface="+mn-lt"/>
                <a:cs typeface="+mn-lt"/>
              </a:rPr>
              <a:t>agriculteurs</a:t>
            </a:r>
            <a:r>
              <a:rPr lang="en-GB" dirty="0">
                <a:ea typeface="+mn-lt"/>
                <a:cs typeface="+mn-lt"/>
              </a:rPr>
              <a:t>) avec des </a:t>
            </a:r>
            <a:r>
              <a:rPr lang="en-GB" dirty="0" err="1">
                <a:ea typeface="+mn-lt"/>
                <a:cs typeface="+mn-lt"/>
              </a:rPr>
              <a:t>facilitateurs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Développer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sz="2000" dirty="0">
                <a:ea typeface="+mn-lt"/>
                <a:cs typeface="+mn-lt"/>
              </a:rPr>
              <a:t>services </a:t>
            </a:r>
            <a:r>
              <a:rPr lang="en-GB" dirty="0" err="1">
                <a:ea typeface="+mn-lt"/>
                <a:cs typeface="+mn-lt"/>
              </a:rPr>
              <a:t>spécifiques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sz="2000" dirty="0">
                <a:ea typeface="+mn-lt"/>
                <a:cs typeface="+mn-lt"/>
              </a:rPr>
              <a:t>(</a:t>
            </a:r>
            <a:r>
              <a:rPr lang="en-GB" dirty="0">
                <a:ea typeface="+mn-lt"/>
                <a:cs typeface="+mn-lt"/>
              </a:rPr>
              <a:t>bio-intrants</a:t>
            </a:r>
            <a:r>
              <a:rPr lang="en-GB" sz="2000" dirty="0">
                <a:ea typeface="+mn-lt"/>
                <a:cs typeface="+mn-lt"/>
              </a:rPr>
              <a:t>,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sz="2000" dirty="0">
                <a:ea typeface="+mn-lt"/>
                <a:cs typeface="+mn-lt"/>
              </a:rPr>
              <a:t>marketing),</a:t>
            </a:r>
            <a:r>
              <a:rPr lang="en-GB" dirty="0"/>
              <a:t> </a:t>
            </a:r>
            <a:endParaRPr lang="en-GB" sz="2000">
              <a:cs typeface="Arial"/>
            </a:endParaRPr>
          </a:p>
          <a:p>
            <a:pPr lvl="1"/>
            <a:r>
              <a:rPr lang="en-GB" dirty="0" err="1">
                <a:ea typeface="+mn-lt"/>
                <a:cs typeface="+mn-lt"/>
              </a:rPr>
              <a:t>l'utilisation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outils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digitaux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Interventions clés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6249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5672" y="1584554"/>
            <a:ext cx="10905699" cy="493816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dirty="0" err="1">
                <a:ea typeface="+mn-lt"/>
                <a:cs typeface="+mn-lt"/>
              </a:rPr>
              <a:t>Soutenir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chaînes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valeur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responsables</a:t>
            </a:r>
            <a:r>
              <a:rPr lang="en-GB" dirty="0">
                <a:ea typeface="+mn-lt"/>
                <a:cs typeface="+mn-lt"/>
              </a:rPr>
              <a:t> et </a:t>
            </a:r>
            <a:r>
              <a:rPr lang="en-GB" dirty="0" err="1">
                <a:ea typeface="+mn-lt"/>
                <a:cs typeface="+mn-lt"/>
              </a:rPr>
              <a:t>l'accès</a:t>
            </a:r>
            <a:r>
              <a:rPr lang="en-GB" dirty="0">
                <a:ea typeface="+mn-lt"/>
                <a:cs typeface="+mn-lt"/>
              </a:rPr>
              <a:t> aux </a:t>
            </a:r>
            <a:r>
              <a:rPr lang="en-GB" dirty="0" err="1">
                <a:ea typeface="+mn-lt"/>
                <a:cs typeface="+mn-lt"/>
              </a:rPr>
              <a:t>marchés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inclusifs</a:t>
            </a:r>
            <a:endParaRPr lang="en-GB">
              <a:cs typeface="Arial"/>
            </a:endParaRPr>
          </a:p>
          <a:p>
            <a:pPr lvl="1"/>
            <a:r>
              <a:rPr lang="en-GB" dirty="0" err="1">
                <a:ea typeface="+mn-lt"/>
                <a:cs typeface="+mn-lt"/>
              </a:rPr>
              <a:t>Soutenir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l'économie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circulaire</a:t>
            </a:r>
            <a:endParaRPr lang="en-GB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Certification des </a:t>
            </a:r>
            <a:r>
              <a:rPr lang="en-GB" dirty="0" err="1">
                <a:ea typeface="+mn-lt"/>
                <a:cs typeface="+mn-lt"/>
              </a:rPr>
              <a:t>produits</a:t>
            </a:r>
            <a:r>
              <a:rPr lang="en-GB" dirty="0">
                <a:ea typeface="+mn-lt"/>
                <a:cs typeface="+mn-lt"/>
              </a:rPr>
              <a:t> et de la transformation (identifications </a:t>
            </a:r>
            <a:r>
              <a:rPr lang="en-GB" dirty="0" err="1">
                <a:ea typeface="+mn-lt"/>
                <a:cs typeface="+mn-lt"/>
              </a:rPr>
              <a:t>géographiques</a:t>
            </a:r>
            <a:r>
              <a:rPr lang="en-GB" dirty="0">
                <a:ea typeface="+mn-lt"/>
                <a:cs typeface="+mn-lt"/>
              </a:rPr>
              <a:t>, certifications </a:t>
            </a:r>
            <a:r>
              <a:rPr lang="en-GB" dirty="0" err="1">
                <a:ea typeface="+mn-lt"/>
                <a:cs typeface="+mn-lt"/>
              </a:rPr>
              <a:t>participatives</a:t>
            </a:r>
            <a:r>
              <a:rPr lang="en-GB" dirty="0">
                <a:ea typeface="+mn-lt"/>
                <a:cs typeface="+mn-lt"/>
              </a:rPr>
              <a:t>, certification durable, </a:t>
            </a:r>
            <a:r>
              <a:rPr lang="en-GB" dirty="0" err="1">
                <a:ea typeface="+mn-lt"/>
                <a:cs typeface="+mn-lt"/>
              </a:rPr>
              <a:t>étiquettes</a:t>
            </a:r>
            <a:r>
              <a:rPr lang="en-GB" dirty="0">
                <a:ea typeface="+mn-lt"/>
                <a:cs typeface="+mn-lt"/>
              </a:rPr>
              <a:t>) 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Chaînes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d'approvisionnement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courtes</a:t>
            </a:r>
            <a:r>
              <a:rPr lang="en-GB" dirty="0">
                <a:ea typeface="+mn-lt"/>
                <a:cs typeface="+mn-lt"/>
              </a:rPr>
              <a:t> avec arrangements </a:t>
            </a:r>
            <a:r>
              <a:rPr lang="en-GB" dirty="0" err="1">
                <a:ea typeface="+mn-lt"/>
                <a:cs typeface="+mn-lt"/>
              </a:rPr>
              <a:t>contractuels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Marchés</a:t>
            </a:r>
            <a:r>
              <a:rPr lang="en-GB" dirty="0">
                <a:ea typeface="+mn-lt"/>
                <a:cs typeface="+mn-lt"/>
              </a:rPr>
              <a:t> publics</a:t>
            </a:r>
          </a:p>
          <a:p>
            <a:r>
              <a:rPr lang="en-GB" dirty="0" err="1">
                <a:ea typeface="+mn-lt"/>
                <a:cs typeface="+mn-lt"/>
              </a:rPr>
              <a:t>Renforcer</a:t>
            </a:r>
            <a:r>
              <a:rPr lang="en-GB" dirty="0">
                <a:ea typeface="+mn-lt"/>
                <a:cs typeface="+mn-lt"/>
              </a:rPr>
              <a:t> les politiques </a:t>
            </a:r>
            <a:r>
              <a:rPr lang="en-GB" dirty="0" err="1">
                <a:ea typeface="+mn-lt"/>
                <a:cs typeface="+mn-lt"/>
              </a:rPr>
              <a:t>publiques</a:t>
            </a:r>
            <a:r>
              <a:rPr lang="en-GB" dirty="0">
                <a:ea typeface="+mn-lt"/>
                <a:cs typeface="+mn-lt"/>
              </a:rPr>
              <a:t> pour </a:t>
            </a:r>
            <a:r>
              <a:rPr lang="en-GB" dirty="0" err="1">
                <a:ea typeface="+mn-lt"/>
                <a:cs typeface="+mn-lt"/>
              </a:rPr>
              <a:t>soutenir</a:t>
            </a:r>
            <a:r>
              <a:rPr lang="en-GB" dirty="0">
                <a:ea typeface="+mn-lt"/>
                <a:cs typeface="+mn-lt"/>
              </a:rPr>
              <a:t> les transitions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Soutien</a:t>
            </a:r>
            <a:r>
              <a:rPr lang="en-GB" dirty="0">
                <a:ea typeface="+mn-lt"/>
                <a:cs typeface="+mn-lt"/>
              </a:rPr>
              <a:t> aux </a:t>
            </a:r>
            <a:r>
              <a:rPr lang="en-GB" dirty="0" err="1">
                <a:ea typeface="+mn-lt"/>
                <a:cs typeface="+mn-lt"/>
              </a:rPr>
              <a:t>arènes</a:t>
            </a:r>
            <a:r>
              <a:rPr lang="en-GB" dirty="0">
                <a:ea typeface="+mn-lt"/>
                <a:cs typeface="+mn-lt"/>
              </a:rPr>
              <a:t> locales et </a:t>
            </a:r>
            <a:r>
              <a:rPr lang="en-GB" dirty="0" err="1">
                <a:ea typeface="+mn-lt"/>
                <a:cs typeface="+mn-lt"/>
              </a:rPr>
              <a:t>nationales</a:t>
            </a:r>
            <a:r>
              <a:rPr lang="en-GB" dirty="0">
                <a:ea typeface="+mn-lt"/>
                <a:cs typeface="+mn-lt"/>
              </a:rPr>
              <a:t> pour le dialogue politique et multi-</a:t>
            </a:r>
            <a:r>
              <a:rPr lang="en-GB" dirty="0" err="1">
                <a:ea typeface="+mn-lt"/>
                <a:cs typeface="+mn-lt"/>
              </a:rPr>
              <a:t>acteurs</a:t>
            </a:r>
            <a:endParaRPr lang="en-GB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Environnement </a:t>
            </a:r>
            <a:r>
              <a:rPr lang="en-GB" dirty="0" err="1">
                <a:ea typeface="+mn-lt"/>
                <a:cs typeface="+mn-lt"/>
              </a:rPr>
              <a:t>favorable</a:t>
            </a:r>
            <a:r>
              <a:rPr lang="en-GB" dirty="0">
                <a:ea typeface="+mn-lt"/>
                <a:cs typeface="+mn-lt"/>
              </a:rPr>
              <a:t> à </a:t>
            </a:r>
            <a:r>
              <a:rPr lang="en-GB" dirty="0" err="1">
                <a:ea typeface="+mn-lt"/>
                <a:cs typeface="+mn-lt"/>
              </a:rPr>
              <a:t>l'agroécologie</a:t>
            </a:r>
            <a:r>
              <a:rPr lang="en-GB" dirty="0">
                <a:ea typeface="+mn-lt"/>
                <a:cs typeface="+mn-lt"/>
              </a:rPr>
              <a:t> : </a:t>
            </a:r>
            <a:r>
              <a:rPr lang="en-GB" dirty="0" err="1">
                <a:ea typeface="+mn-lt"/>
                <a:cs typeface="+mn-lt"/>
              </a:rPr>
              <a:t>normes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fiscalité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incitations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repositionnement</a:t>
            </a:r>
            <a:r>
              <a:rPr lang="en-GB" dirty="0">
                <a:ea typeface="+mn-lt"/>
                <a:cs typeface="+mn-lt"/>
              </a:rPr>
              <a:t> des subventions </a:t>
            </a:r>
            <a:r>
              <a:rPr lang="en-GB" dirty="0" err="1">
                <a:ea typeface="+mn-lt"/>
                <a:cs typeface="+mn-lt"/>
              </a:rPr>
              <a:t>actuelles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financements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innovants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marchés</a:t>
            </a:r>
            <a:r>
              <a:rPr lang="en-GB" dirty="0">
                <a:ea typeface="+mn-lt"/>
                <a:cs typeface="+mn-lt"/>
              </a:rPr>
              <a:t> publics, </a:t>
            </a:r>
            <a:r>
              <a:rPr lang="en-GB" dirty="0" err="1">
                <a:ea typeface="+mn-lt"/>
                <a:cs typeface="+mn-lt"/>
              </a:rPr>
              <a:t>soutien</a:t>
            </a:r>
            <a:r>
              <a:rPr lang="en-GB" dirty="0">
                <a:ea typeface="+mn-lt"/>
                <a:cs typeface="+mn-lt"/>
              </a:rPr>
              <a:t> à la recherche et à </a:t>
            </a:r>
            <a:r>
              <a:rPr lang="en-GB" dirty="0" err="1">
                <a:ea typeface="+mn-lt"/>
                <a:cs typeface="+mn-lt"/>
              </a:rPr>
              <a:t>l'éducation</a:t>
            </a:r>
            <a:r>
              <a:rPr lang="en-GB" dirty="0">
                <a:ea typeface="+mn-lt"/>
                <a:cs typeface="+mn-lt"/>
              </a:rPr>
              <a:t>, etc.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Interventions clés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9065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5145" y="1265217"/>
            <a:ext cx="10905699" cy="537572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dirty="0" err="1">
                <a:ea typeface="+mn-lt"/>
                <a:cs typeface="+mn-lt"/>
              </a:rPr>
              <a:t>Développer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territoires</a:t>
            </a:r>
            <a:r>
              <a:rPr lang="en-GB" dirty="0">
                <a:ea typeface="+mn-lt"/>
                <a:cs typeface="+mn-lt"/>
              </a:rPr>
              <a:t> avec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vision </a:t>
            </a:r>
            <a:r>
              <a:rPr lang="en-GB" dirty="0" err="1">
                <a:ea typeface="+mn-lt"/>
                <a:cs typeface="+mn-lt"/>
              </a:rPr>
              <a:t>intégrée</a:t>
            </a:r>
            <a:endParaRPr lang="en-GB" dirty="0"/>
          </a:p>
          <a:p>
            <a:pPr lvl="1"/>
            <a:r>
              <a:rPr lang="en-GB" dirty="0" err="1">
                <a:ea typeface="+mn-lt"/>
                <a:cs typeface="+mn-lt"/>
              </a:rPr>
              <a:t>Approches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développement</a:t>
            </a:r>
            <a:r>
              <a:rPr lang="en-GB" dirty="0">
                <a:ea typeface="+mn-lt"/>
                <a:cs typeface="+mn-lt"/>
              </a:rPr>
              <a:t> territorial 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de gestion du </a:t>
            </a:r>
            <a:r>
              <a:rPr lang="en-GB" dirty="0" err="1">
                <a:ea typeface="+mn-lt"/>
                <a:cs typeface="+mn-lt"/>
              </a:rPr>
              <a:t>paysage</a:t>
            </a:r>
            <a:r>
              <a:rPr lang="en-GB" dirty="0">
                <a:ea typeface="+mn-lt"/>
                <a:cs typeface="+mn-lt"/>
              </a:rPr>
              <a:t> (gestion durable, </a:t>
            </a:r>
            <a:r>
              <a:rPr lang="en-GB" dirty="0" err="1">
                <a:ea typeface="+mn-lt"/>
                <a:cs typeface="+mn-lt"/>
              </a:rPr>
              <a:t>gouvernance</a:t>
            </a:r>
            <a:r>
              <a:rPr lang="en-GB" dirty="0">
                <a:ea typeface="+mn-lt"/>
                <a:cs typeface="+mn-lt"/>
              </a:rPr>
              <a:t> locale)</a:t>
            </a:r>
          </a:p>
          <a:p>
            <a:r>
              <a:rPr lang="en-GB" b="1" dirty="0"/>
              <a:t> </a:t>
            </a:r>
            <a:r>
              <a:rPr lang="en-GB" dirty="0" err="1">
                <a:ea typeface="+mn-lt"/>
                <a:cs typeface="+mn-lt"/>
              </a:rPr>
              <a:t>Améliorer</a:t>
            </a:r>
            <a:r>
              <a:rPr lang="en-GB" dirty="0">
                <a:ea typeface="+mn-lt"/>
                <a:cs typeface="+mn-lt"/>
              </a:rPr>
              <a:t> la nutrition et la </a:t>
            </a:r>
            <a:r>
              <a:rPr lang="en-GB" dirty="0" err="1">
                <a:ea typeface="+mn-lt"/>
                <a:cs typeface="+mn-lt"/>
              </a:rPr>
              <a:t>santé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valorisant</a:t>
            </a:r>
            <a:r>
              <a:rPr lang="en-GB" dirty="0">
                <a:ea typeface="+mn-lt"/>
                <a:cs typeface="+mn-lt"/>
              </a:rPr>
              <a:t> la </a:t>
            </a:r>
            <a:r>
              <a:rPr lang="en-GB" dirty="0" err="1">
                <a:ea typeface="+mn-lt"/>
                <a:cs typeface="+mn-lt"/>
              </a:rPr>
              <a:t>diversité</a:t>
            </a:r>
            <a:endParaRPr lang="en-GB" dirty="0"/>
          </a:p>
          <a:p>
            <a:pPr lvl="1"/>
            <a:r>
              <a:rPr lang="en-GB" dirty="0" err="1">
                <a:ea typeface="+mn-lt"/>
                <a:cs typeface="+mn-lt"/>
              </a:rPr>
              <a:t>Meilleure</a:t>
            </a:r>
            <a:r>
              <a:rPr lang="en-GB" dirty="0">
                <a:ea typeface="+mn-lt"/>
                <a:cs typeface="+mn-lt"/>
              </a:rPr>
              <a:t> nutrition des populations rurales, </a:t>
            </a:r>
            <a:r>
              <a:rPr lang="en-GB" dirty="0" err="1">
                <a:ea typeface="+mn-lt"/>
                <a:cs typeface="+mn-lt"/>
              </a:rPr>
              <a:t>accès</a:t>
            </a:r>
            <a:r>
              <a:rPr lang="en-GB" dirty="0">
                <a:ea typeface="+mn-lt"/>
                <a:cs typeface="+mn-lt"/>
              </a:rPr>
              <a:t> à des </a:t>
            </a:r>
            <a:r>
              <a:rPr lang="en-GB" dirty="0" err="1">
                <a:ea typeface="+mn-lt"/>
                <a:cs typeface="+mn-lt"/>
              </a:rPr>
              <a:t>régimes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alimentaires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diversifiés</a:t>
            </a:r>
            <a:r>
              <a:rPr lang="en-GB" dirty="0">
                <a:ea typeface="+mn-lt"/>
                <a:cs typeface="+mn-lt"/>
              </a:rPr>
              <a:t> dans les zones </a:t>
            </a:r>
            <a:r>
              <a:rPr lang="en-GB" dirty="0" err="1">
                <a:ea typeface="+mn-lt"/>
                <a:cs typeface="+mn-lt"/>
              </a:rPr>
              <a:t>urbaines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éducation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consommateurs</a:t>
            </a:r>
            <a:r>
              <a:rPr lang="en-GB" dirty="0">
                <a:ea typeface="+mn-lt"/>
                <a:cs typeface="+mn-lt"/>
              </a:rPr>
              <a:t>. </a:t>
            </a:r>
          </a:p>
          <a:p>
            <a:pPr lvl="1"/>
            <a:r>
              <a:rPr lang="en-GB" dirty="0" err="1">
                <a:ea typeface="+mn-lt"/>
                <a:cs typeface="+mn-lt"/>
              </a:rPr>
              <a:t>Développer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recherche-action </a:t>
            </a:r>
            <a:r>
              <a:rPr lang="en-GB" dirty="0" err="1">
                <a:ea typeface="+mn-lt"/>
                <a:cs typeface="+mn-lt"/>
              </a:rPr>
              <a:t>pertinente</a:t>
            </a:r>
            <a:endParaRPr lang="en-GB" dirty="0"/>
          </a:p>
          <a:p>
            <a:pPr lvl="1"/>
            <a:r>
              <a:rPr lang="en-GB" dirty="0">
                <a:ea typeface="+mn-lt"/>
                <a:cs typeface="+mn-lt"/>
              </a:rPr>
              <a:t>Processus </a:t>
            </a:r>
            <a:r>
              <a:rPr lang="en-GB" dirty="0" err="1">
                <a:ea typeface="+mn-lt"/>
                <a:cs typeface="+mn-lt"/>
              </a:rPr>
              <a:t>agroécologiques</a:t>
            </a:r>
            <a:r>
              <a:rPr lang="en-GB" dirty="0">
                <a:ea typeface="+mn-lt"/>
                <a:cs typeface="+mn-lt"/>
              </a:rPr>
              <a:t> (techniques et </a:t>
            </a:r>
            <a:r>
              <a:rPr lang="en-GB" dirty="0" err="1">
                <a:ea typeface="+mn-lt"/>
                <a:cs typeface="+mn-lt"/>
              </a:rPr>
              <a:t>sociaux</a:t>
            </a:r>
            <a:r>
              <a:rPr lang="en-GB" dirty="0">
                <a:ea typeface="+mn-lt"/>
                <a:cs typeface="+mn-lt"/>
              </a:rPr>
              <a:t>), </a:t>
            </a:r>
            <a:r>
              <a:rPr lang="en-GB" dirty="0" err="1">
                <a:ea typeface="+mn-lt"/>
                <a:cs typeface="+mn-lt"/>
              </a:rPr>
              <a:t>soutien</a:t>
            </a:r>
            <a:r>
              <a:rPr lang="en-GB" dirty="0">
                <a:ea typeface="+mn-lt"/>
                <a:cs typeface="+mn-lt"/>
              </a:rPr>
              <a:t> aux </a:t>
            </a:r>
            <a:r>
              <a:rPr lang="en-GB" dirty="0" err="1">
                <a:ea typeface="+mn-lt"/>
                <a:cs typeface="+mn-lt"/>
              </a:rPr>
              <a:t>acteurs</a:t>
            </a:r>
            <a:r>
              <a:rPr lang="en-GB" dirty="0">
                <a:ea typeface="+mn-lt"/>
                <a:cs typeface="+mn-lt"/>
              </a:rPr>
              <a:t> pour </a:t>
            </a:r>
            <a:r>
              <a:rPr lang="en-GB" dirty="0" err="1">
                <a:ea typeface="+mn-lt"/>
                <a:cs typeface="+mn-lt"/>
              </a:rPr>
              <a:t>innover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approches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multidisciplinaires</a:t>
            </a:r>
            <a:r>
              <a:rPr lang="en-GB" dirty="0">
                <a:ea typeface="+mn-lt"/>
                <a:cs typeface="+mn-lt"/>
              </a:rPr>
              <a:t> et </a:t>
            </a:r>
            <a:r>
              <a:rPr lang="en-GB" dirty="0" err="1">
                <a:ea typeface="+mn-lt"/>
                <a:cs typeface="+mn-lt"/>
              </a:rPr>
              <a:t>systémiques</a:t>
            </a:r>
            <a:r>
              <a:rPr lang="en-GB" dirty="0">
                <a:ea typeface="+mn-lt"/>
                <a:cs typeface="+mn-lt"/>
              </a:rPr>
              <a:t>, recherche-action et participative.</a:t>
            </a:r>
          </a:p>
          <a:p>
            <a:r>
              <a:rPr lang="en-GB" dirty="0" err="1">
                <a:ea typeface="+mn-lt"/>
                <a:cs typeface="+mn-lt"/>
              </a:rPr>
              <a:t>Renouveler</a:t>
            </a:r>
            <a:r>
              <a:rPr lang="en-GB" dirty="0">
                <a:ea typeface="+mn-lt"/>
                <a:cs typeface="+mn-lt"/>
              </a:rPr>
              <a:t> les </a:t>
            </a:r>
            <a:r>
              <a:rPr lang="en-GB" dirty="0" err="1">
                <a:ea typeface="+mn-lt"/>
                <a:cs typeface="+mn-lt"/>
              </a:rPr>
              <a:t>cours</a:t>
            </a:r>
            <a:r>
              <a:rPr lang="en-GB" dirty="0">
                <a:ea typeface="+mn-lt"/>
                <a:cs typeface="+mn-lt"/>
              </a:rPr>
              <a:t> de formation </a:t>
            </a:r>
            <a:r>
              <a:rPr lang="en-GB" dirty="0" err="1">
                <a:ea typeface="+mn-lt"/>
                <a:cs typeface="+mn-lt"/>
              </a:rPr>
              <a:t>académique</a:t>
            </a:r>
            <a:r>
              <a:rPr lang="en-GB" dirty="0">
                <a:ea typeface="+mn-lt"/>
                <a:cs typeface="+mn-lt"/>
              </a:rPr>
              <a:t> et </a:t>
            </a:r>
            <a:r>
              <a:rPr lang="en-GB" dirty="0" err="1">
                <a:ea typeface="+mn-lt"/>
                <a:cs typeface="+mn-lt"/>
              </a:rPr>
              <a:t>professionnelle</a:t>
            </a:r>
            <a:endParaRPr lang="en-GB">
              <a:cs typeface="Arial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Nouveaux programmes </a:t>
            </a:r>
            <a:r>
              <a:rPr lang="en-GB" dirty="0" err="1">
                <a:ea typeface="+mn-lt"/>
                <a:cs typeface="+mn-lt"/>
              </a:rPr>
              <a:t>d'études</a:t>
            </a:r>
            <a:r>
              <a:rPr lang="en-GB" dirty="0">
                <a:ea typeface="+mn-lt"/>
                <a:cs typeface="+mn-lt"/>
              </a:rPr>
              <a:t> pour les </a:t>
            </a:r>
            <a:r>
              <a:rPr lang="en-GB" dirty="0" err="1">
                <a:ea typeface="+mn-lt"/>
                <a:cs typeface="+mn-lt"/>
              </a:rPr>
              <a:t>jeunes</a:t>
            </a:r>
            <a:r>
              <a:rPr lang="en-GB" dirty="0">
                <a:ea typeface="+mn-lt"/>
                <a:cs typeface="+mn-lt"/>
              </a:rPr>
              <a:t> et formation </a:t>
            </a:r>
            <a:r>
              <a:rPr lang="en-GB" dirty="0" err="1">
                <a:ea typeface="+mn-lt"/>
                <a:cs typeface="+mn-lt"/>
              </a:rPr>
              <a:t>professionnelle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Interventions complémentaires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269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Les 13 principes de l'agroécologie </a:t>
            </a:r>
            <a:endParaRPr lang="it-IT" dirty="0">
              <a:ea typeface="+mj-lt"/>
              <a:cs typeface="+mj-lt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r-BE" sz="2000" dirty="0">
                <a:ea typeface="+mn-lt"/>
                <a:cs typeface="+mn-lt"/>
              </a:rPr>
              <a:t>Utile pour évaluer la qualité d'une intervention à travers le prisme de l'agroécologie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2577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dirty="0"/>
              <a:t>1.</a:t>
            </a:r>
            <a:r>
              <a:rPr lang="en-GB" dirty="0">
                <a:ea typeface="+mn-lt"/>
                <a:cs typeface="+mn-lt"/>
              </a:rPr>
              <a:t> Recyclage des </a:t>
            </a:r>
            <a:r>
              <a:rPr lang="en-GB" dirty="0" err="1">
                <a:ea typeface="+mn-lt"/>
                <a:cs typeface="+mn-lt"/>
              </a:rPr>
              <a:t>ressources</a:t>
            </a:r>
            <a:r>
              <a:rPr lang="en-GB" dirty="0">
                <a:ea typeface="+mn-lt"/>
                <a:cs typeface="+mn-lt"/>
              </a:rPr>
              <a:t> locales </a:t>
            </a:r>
            <a:r>
              <a:rPr lang="en-GB" dirty="0" err="1">
                <a:ea typeface="+mn-lt"/>
                <a:cs typeface="+mn-lt"/>
              </a:rPr>
              <a:t>renouvelables</a:t>
            </a:r>
            <a:r>
              <a:rPr lang="en-GB" dirty="0">
                <a:ea typeface="+mn-lt"/>
                <a:cs typeface="+mn-lt"/>
              </a:rPr>
              <a:t> </a:t>
            </a:r>
            <a:endParaRPr lang="en-GB"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dirty="0"/>
              <a:t>2. </a:t>
            </a:r>
            <a:r>
              <a:rPr lang="en-GB" dirty="0" err="1">
                <a:ea typeface="+mn-lt"/>
                <a:cs typeface="+mn-lt"/>
              </a:rPr>
              <a:t>Réduction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ou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élimination</a:t>
            </a:r>
            <a:r>
              <a:rPr lang="en-GB" dirty="0">
                <a:ea typeface="+mn-lt"/>
                <a:cs typeface="+mn-lt"/>
              </a:rPr>
              <a:t> des intrants </a:t>
            </a:r>
            <a:r>
              <a:rPr lang="en-GB" dirty="0" err="1">
                <a:ea typeface="+mn-lt"/>
                <a:cs typeface="+mn-lt"/>
              </a:rPr>
              <a:t>externes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3248" y="806133"/>
            <a:ext cx="10515600" cy="782357"/>
          </a:xfrm>
        </p:spPr>
        <p:txBody>
          <a:bodyPr/>
          <a:lstStyle/>
          <a:p>
            <a:r>
              <a:rPr lang="en-GB" dirty="0" err="1">
                <a:ea typeface="+mj-lt"/>
                <a:cs typeface="+mj-lt"/>
              </a:rPr>
              <a:t>Améliorer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l'efficacité</a:t>
            </a:r>
            <a:r>
              <a:rPr lang="en-GB" dirty="0">
                <a:ea typeface="+mj-lt"/>
                <a:cs typeface="+mj-lt"/>
              </a:rPr>
              <a:t> de </a:t>
            </a:r>
            <a:r>
              <a:rPr lang="en-GB" dirty="0" err="1">
                <a:ea typeface="+mj-lt"/>
                <a:cs typeface="+mj-lt"/>
              </a:rPr>
              <a:t>l'utilisation</a:t>
            </a:r>
            <a:r>
              <a:rPr lang="en-GB" dirty="0">
                <a:ea typeface="+mj-lt"/>
                <a:cs typeface="+mj-lt"/>
              </a:rPr>
              <a:t> des </a:t>
            </a:r>
            <a:r>
              <a:rPr lang="en-GB" dirty="0" err="1">
                <a:ea typeface="+mj-lt"/>
                <a:cs typeface="+mj-lt"/>
              </a:rPr>
              <a:t>ressources</a:t>
            </a:r>
            <a:endParaRPr lang="it-IT" dirty="0" err="1"/>
          </a:p>
        </p:txBody>
      </p:sp>
    </p:spTree>
    <p:extLst>
      <p:ext uri="{BB962C8B-B14F-4D97-AF65-F5344CB8AC3E}">
        <p14:creationId xmlns:p14="http://schemas.microsoft.com/office/powerpoint/2010/main" val="3464957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dirty="0"/>
              <a:t>3. </a:t>
            </a:r>
            <a:r>
              <a:rPr lang="en-GB" dirty="0">
                <a:ea typeface="+mn-lt"/>
                <a:cs typeface="+mn-lt"/>
              </a:rPr>
              <a:t>La </a:t>
            </a:r>
            <a:r>
              <a:rPr lang="en-GB" dirty="0" err="1">
                <a:ea typeface="+mn-lt"/>
                <a:cs typeface="+mn-lt"/>
              </a:rPr>
              <a:t>santé</a:t>
            </a:r>
            <a:r>
              <a:rPr lang="en-GB" dirty="0">
                <a:ea typeface="+mn-lt"/>
                <a:cs typeface="+mn-lt"/>
              </a:rPr>
              <a:t> du sol grâce aux matières </a:t>
            </a:r>
            <a:r>
              <a:rPr lang="en-GB" dirty="0" err="1">
                <a:ea typeface="+mn-lt"/>
                <a:cs typeface="+mn-lt"/>
              </a:rPr>
              <a:t>organiques</a:t>
            </a:r>
            <a:r>
              <a:rPr lang="en-GB" dirty="0">
                <a:ea typeface="+mn-lt"/>
                <a:cs typeface="+mn-lt"/>
              </a:rPr>
              <a:t> et à </a:t>
            </a:r>
            <a:r>
              <a:rPr lang="en-GB" dirty="0" err="1">
                <a:ea typeface="+mn-lt"/>
                <a:cs typeface="+mn-lt"/>
              </a:rPr>
              <a:t>l'activité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biologique</a:t>
            </a:r>
            <a:r>
              <a:rPr lang="en-GB" dirty="0">
                <a:ea typeface="+mn-lt"/>
                <a:cs typeface="+mn-lt"/>
              </a:rPr>
              <a:t> du sol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4. </a:t>
            </a:r>
            <a:r>
              <a:rPr lang="en-GB" dirty="0" err="1">
                <a:ea typeface="+mn-lt"/>
                <a:cs typeface="+mn-lt"/>
              </a:rPr>
              <a:t>Santé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animale</a:t>
            </a:r>
            <a:r>
              <a:rPr lang="en-GB" dirty="0">
                <a:ea typeface="+mn-lt"/>
                <a:cs typeface="+mn-lt"/>
              </a:rPr>
              <a:t>. </a:t>
            </a:r>
            <a:r>
              <a:rPr lang="en-GB" dirty="0" err="1">
                <a:ea typeface="+mn-lt"/>
                <a:cs typeface="+mn-lt"/>
              </a:rPr>
              <a:t>Améliorer</a:t>
            </a:r>
            <a:r>
              <a:rPr lang="en-GB" dirty="0">
                <a:ea typeface="+mn-lt"/>
                <a:cs typeface="+mn-lt"/>
              </a:rPr>
              <a:t> la </a:t>
            </a:r>
            <a:r>
              <a:rPr lang="en-GB" dirty="0" err="1">
                <a:ea typeface="+mn-lt"/>
                <a:cs typeface="+mn-lt"/>
              </a:rPr>
              <a:t>santé</a:t>
            </a:r>
            <a:r>
              <a:rPr lang="en-GB" dirty="0">
                <a:ea typeface="+mn-lt"/>
                <a:cs typeface="+mn-lt"/>
              </a:rPr>
              <a:t> et le bien-</a:t>
            </a:r>
            <a:r>
              <a:rPr lang="en-GB" dirty="0" err="1">
                <a:ea typeface="+mn-lt"/>
                <a:cs typeface="+mn-lt"/>
              </a:rPr>
              <a:t>être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animaux</a:t>
            </a:r>
          </a:p>
          <a:p>
            <a:pPr marL="0" indent="0">
              <a:buNone/>
            </a:pPr>
            <a:r>
              <a:rPr lang="en-GB" dirty="0"/>
              <a:t>5. </a:t>
            </a:r>
            <a:r>
              <a:rPr lang="en-GB" dirty="0" err="1">
                <a:ea typeface="+mn-lt"/>
                <a:cs typeface="+mn-lt"/>
              </a:rPr>
              <a:t>Biodiversité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préservant</a:t>
            </a:r>
            <a:r>
              <a:rPr lang="en-GB" dirty="0">
                <a:ea typeface="+mn-lt"/>
                <a:cs typeface="+mn-lt"/>
              </a:rPr>
              <a:t> et </a:t>
            </a:r>
            <a:r>
              <a:rPr lang="en-GB" dirty="0" err="1">
                <a:ea typeface="+mn-lt"/>
                <a:cs typeface="+mn-lt"/>
              </a:rPr>
              <a:t>en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augmentant</a:t>
            </a:r>
            <a:r>
              <a:rPr lang="en-GB" dirty="0">
                <a:ea typeface="+mn-lt"/>
                <a:cs typeface="+mn-lt"/>
              </a:rPr>
              <a:t> la </a:t>
            </a:r>
            <a:r>
              <a:rPr lang="en-GB" dirty="0" err="1">
                <a:ea typeface="+mn-lt"/>
                <a:cs typeface="+mn-lt"/>
              </a:rPr>
              <a:t>diversité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espèces</a:t>
            </a:r>
          </a:p>
          <a:p>
            <a:pPr marL="0" indent="0">
              <a:buNone/>
            </a:pPr>
            <a:r>
              <a:rPr lang="en-GB" dirty="0"/>
              <a:t>6. </a:t>
            </a:r>
            <a:r>
              <a:rPr lang="en-GB" dirty="0">
                <a:ea typeface="+mn-lt"/>
                <a:cs typeface="+mn-lt"/>
              </a:rPr>
              <a:t>Synergies entre les </a:t>
            </a:r>
            <a:r>
              <a:rPr lang="en-GB" dirty="0" err="1">
                <a:ea typeface="+mn-lt"/>
                <a:cs typeface="+mn-lt"/>
              </a:rPr>
              <a:t>éléments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agroécosystèmes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en-GB" dirty="0"/>
              <a:t>7. </a:t>
            </a:r>
            <a:r>
              <a:rPr lang="en-GB" dirty="0">
                <a:ea typeface="+mn-lt"/>
                <a:cs typeface="+mn-lt"/>
              </a:rPr>
              <a:t>Diversification </a:t>
            </a:r>
            <a:r>
              <a:rPr lang="en-GB" dirty="0" err="1">
                <a:ea typeface="+mn-lt"/>
                <a:cs typeface="+mn-lt"/>
              </a:rPr>
              <a:t>économique</a:t>
            </a:r>
            <a:r>
              <a:rPr lang="en-GB" dirty="0">
                <a:ea typeface="+mn-lt"/>
                <a:cs typeface="+mn-lt"/>
              </a:rPr>
              <a:t> et </a:t>
            </a:r>
            <a:r>
              <a:rPr lang="en-GB" dirty="0" err="1">
                <a:ea typeface="+mn-lt"/>
                <a:cs typeface="+mn-lt"/>
              </a:rPr>
              <a:t>indépendance</a:t>
            </a:r>
            <a:r>
              <a:rPr lang="en-GB" dirty="0">
                <a:ea typeface="+mn-lt"/>
                <a:cs typeface="+mn-lt"/>
              </a:rPr>
              <a:t> des exploitations 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BE" dirty="0"/>
            </a:br>
            <a:r>
              <a:rPr lang="fr-BE" dirty="0">
                <a:ea typeface="+mj-lt"/>
                <a:cs typeface="+mj-lt"/>
              </a:rPr>
              <a:t>Renforcer la résilience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58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E92639FEB808B44A6E17CB471A4FF5D" ma:contentTypeVersion="12" ma:contentTypeDescription="Ein neues Dokument erstellen." ma:contentTypeScope="" ma:versionID="6b01703ef3a313658c918d5252068985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dda69fb641a17e3507e28e93a862aeda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F5E8F9-E715-4985-9F7E-C457873AA9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D27466-5A60-481D-A064-E073093E35E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26FAEAC-0BCA-4289-9194-DF04DBC28E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94aedd-ff49-45f7-87dd-5c844ff5d3f3"/>
    <ds:schemaRef ds:uri="5143f1b2-a864-4c0c-b09a-1d9e375137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160</TotalTime>
  <Words>711</Words>
  <Application>Microsoft Office PowerPoint</Application>
  <PresentationFormat>Widescreen</PresentationFormat>
  <Paragraphs>88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Office Theme</vt:lpstr>
      <vt:lpstr>Soutenir la transformation durable des systèmes agroalimentaires par des approches agro-écologiques</vt:lpstr>
      <vt:lpstr>Elaboration d'un PAA incluant une intervention sur l'agroécologie</vt:lpstr>
      <vt:lpstr>Interventions clés pour l'agroécologie</vt:lpstr>
      <vt:lpstr>Interventions clés</vt:lpstr>
      <vt:lpstr>Interventions clés</vt:lpstr>
      <vt:lpstr>Interventions complémentaires</vt:lpstr>
      <vt:lpstr>Les 13 principes de l'agroécologie </vt:lpstr>
      <vt:lpstr>Améliorer l'efficacité de l'utilisation des ressources</vt:lpstr>
      <vt:lpstr> Renforcer la résilience</vt:lpstr>
      <vt:lpstr> Assurer l'équité / la responsabilité sociale</vt:lpstr>
      <vt:lpstr>Règles pour les groupes de travail</vt:lpstr>
      <vt:lpstr>Presentazione standard di PowerPoint</vt:lpstr>
      <vt:lpstr>Merci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the transformation of agricultural and food systems  through agroecological approaches in  my country</dc:title>
  <dc:creator>FAURE Guy (DEVCO)</dc:creator>
  <cp:lastModifiedBy> </cp:lastModifiedBy>
  <cp:revision>119</cp:revision>
  <dcterms:created xsi:type="dcterms:W3CDTF">2021-10-28T09:22:28Z</dcterms:created>
  <dcterms:modified xsi:type="dcterms:W3CDTF">2021-11-13T16:11:58Z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