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notesMasterIdLst>
    <p:notesMasterId r:id="rId19"/>
  </p:notesMasterIdLst>
  <p:sldIdLst>
    <p:sldId id="256" r:id="rId5"/>
    <p:sldId id="293" r:id="rId6"/>
    <p:sldId id="294" r:id="rId7"/>
    <p:sldId id="303" r:id="rId8"/>
    <p:sldId id="296" r:id="rId9"/>
    <p:sldId id="283" r:id="rId10"/>
    <p:sldId id="307" r:id="rId11"/>
    <p:sldId id="308" r:id="rId12"/>
    <p:sldId id="299" r:id="rId13"/>
    <p:sldId id="300" r:id="rId14"/>
    <p:sldId id="302" r:id="rId15"/>
    <p:sldId id="305" r:id="rId16"/>
    <p:sldId id="309" r:id="rId17"/>
    <p:sldId id="310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AB00D3-DFF5-422C-AE61-1486BE690CAD}" v="2263" dt="2021-11-15T16:11:02.8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5" autoAdjust="0"/>
    <p:restoredTop sz="94660"/>
  </p:normalViewPr>
  <p:slideViewPr>
    <p:cSldViewPr>
      <p:cViewPr varScale="1">
        <p:scale>
          <a:sx n="64" d="100"/>
          <a:sy n="64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.paliotta91" userId="S::isabel.paliotta91_gmail.com#ext#@gfa365.onmicrosoft.com::6fe92d54-7c29-48db-8cd1-f2827087c545" providerId="AD" clId="Web-{A4AB00D3-DFF5-422C-AE61-1486BE690CAD}"/>
    <pc:docChg chg="modSld">
      <pc:chgData name="isabel.paliotta91" userId="S::isabel.paliotta91_gmail.com#ext#@gfa365.onmicrosoft.com::6fe92d54-7c29-48db-8cd1-f2827087c545" providerId="AD" clId="Web-{A4AB00D3-DFF5-422C-AE61-1486BE690CAD}" dt="2021-11-15T16:11:02.888" v="2148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A4AB00D3-DFF5-422C-AE61-1486BE690CAD}" dt="2021-11-15T10:46:12.220" v="15" actId="20577"/>
        <pc:sldMkLst>
          <pc:docMk/>
          <pc:sldMk cId="0" sldId="256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46:12.220" v="15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0:46:02.783" v="14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0:58:40.849" v="467" actId="20577"/>
        <pc:sldMkLst>
          <pc:docMk/>
          <pc:sldMk cId="0" sldId="283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58:40.849" v="467" actId="20577"/>
          <ac:spMkLst>
            <pc:docMk/>
            <pc:sldMk cId="0" sldId="283"/>
            <ac:spMk id="8" creationId="{00000000-0000-0000-0000-000000000000}"/>
          </ac:spMkLst>
        </pc:spChg>
        <pc:graphicFrameChg chg="mod modGraphic">
          <ac:chgData name="isabel.paliotta91" userId="S::isabel.paliotta91_gmail.com#ext#@gfa365.onmicrosoft.com::6fe92d54-7c29-48db-8cd1-f2827087c545" providerId="AD" clId="Web-{A4AB00D3-DFF5-422C-AE61-1486BE690CAD}" dt="2021-11-15T10:57:22.972" v="425"/>
          <ac:graphicFrameMkLst>
            <pc:docMk/>
            <pc:sldMk cId="0" sldId="283"/>
            <ac:graphicFrameMk id="7" creationId="{00000000-0000-0000-0000-000000000000}"/>
          </ac:graphicFrameMkLst>
        </pc:graphicFrame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0:48:31.005" v="74" actId="20577"/>
        <pc:sldMkLst>
          <pc:docMk/>
          <pc:sldMk cId="0" sldId="293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48:09.380" v="71" actId="20577"/>
          <ac:spMkLst>
            <pc:docMk/>
            <pc:sldMk cId="0" sldId="293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0:48:31.005" v="74" actId="20577"/>
          <ac:spMkLst>
            <pc:docMk/>
            <pc:sldMk cId="0" sldId="293"/>
            <ac:spMk id="5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0:57:09.816" v="391" actId="20577"/>
        <pc:sldMkLst>
          <pc:docMk/>
          <pc:sldMk cId="0" sldId="294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48:50.662" v="102" actId="20577"/>
          <ac:spMkLst>
            <pc:docMk/>
            <pc:sldMk cId="0" sldId="294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0:57:09.816" v="391" actId="20577"/>
          <ac:spMkLst>
            <pc:docMk/>
            <pc:sldMk cId="0" sldId="294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0:56:26.565" v="318" actId="20577"/>
        <pc:sldMkLst>
          <pc:docMk/>
          <pc:sldMk cId="0" sldId="296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56:26.565" v="318" actId="20577"/>
          <ac:spMkLst>
            <pc:docMk/>
            <pc:sldMk cId="0" sldId="296"/>
            <ac:spMk id="2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5:46:46.666" v="1000" actId="20577"/>
        <pc:sldMkLst>
          <pc:docMk/>
          <pc:sldMk cId="0" sldId="299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5:46:46.666" v="1000" actId="20577"/>
          <ac:spMkLst>
            <pc:docMk/>
            <pc:sldMk cId="0" sldId="299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2:41:22.505" v="753" actId="20577"/>
          <ac:spMkLst>
            <pc:docMk/>
            <pc:sldMk cId="0" sldId="299"/>
            <ac:spMk id="8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2:40:45.973" v="750" actId="20577"/>
          <ac:spMkLst>
            <pc:docMk/>
            <pc:sldMk cId="0" sldId="299"/>
            <ac:spMk id="11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5:54:10.831" v="1254" actId="20577"/>
        <pc:sldMkLst>
          <pc:docMk/>
          <pc:sldMk cId="0" sldId="300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5:54:10.831" v="1254" actId="20577"/>
          <ac:spMkLst>
            <pc:docMk/>
            <pc:sldMk cId="0" sldId="300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5:59:30.943" v="1501" actId="20577"/>
        <pc:sldMkLst>
          <pc:docMk/>
          <pc:sldMk cId="0" sldId="302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5:59:30.943" v="1501" actId="20577"/>
          <ac:spMkLst>
            <pc:docMk/>
            <pc:sldMk cId="0" sldId="302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5:54:20.785" v="1274" actId="20577"/>
          <ac:spMkLst>
            <pc:docMk/>
            <pc:sldMk cId="0" sldId="302"/>
            <ac:spMk id="5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0:56:08.470" v="292" actId="20577"/>
        <pc:sldMkLst>
          <pc:docMk/>
          <pc:sldMk cId="0" sldId="303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56:08.470" v="292" actId="20577"/>
          <ac:spMkLst>
            <pc:docMk/>
            <pc:sldMk cId="0" sldId="303"/>
            <ac:spMk id="2" creationId="{D7DF9746-B284-4726-8259-2C3EF1905A2A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0:55:30.188" v="261" actId="20577"/>
          <ac:spMkLst>
            <pc:docMk/>
            <pc:sldMk cId="0" sldId="303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0:51:38.026" v="149" actId="20577"/>
          <ac:spMkLst>
            <pc:docMk/>
            <pc:sldMk cId="0" sldId="303"/>
            <ac:spMk id="4" creationId="{008BFCE2-91A5-46FF-AD55-12F69729307C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6:00:51.729" v="1586" actId="20577"/>
        <pc:sldMkLst>
          <pc:docMk/>
          <pc:sldMk cId="0" sldId="305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5:59:43.131" v="1527" actId="20577"/>
          <ac:spMkLst>
            <pc:docMk/>
            <pc:sldMk cId="0" sldId="305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6:00:51.729" v="1586" actId="20577"/>
          <ac:spMkLst>
            <pc:docMk/>
            <pc:sldMk cId="0" sldId="305"/>
            <ac:spMk id="5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1:03:42.748" v="675" actId="20577"/>
        <pc:sldMkLst>
          <pc:docMk/>
          <pc:sldMk cId="0" sldId="307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0:58:49.724" v="478" actId="20577"/>
          <ac:spMkLst>
            <pc:docMk/>
            <pc:sldMk cId="0" sldId="307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1:01:37.526" v="597" actId="20577"/>
          <ac:spMkLst>
            <pc:docMk/>
            <pc:sldMk cId="0" sldId="307"/>
            <ac:spMk id="5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1:03:42.748" v="675" actId="20577"/>
          <ac:spMkLst>
            <pc:docMk/>
            <pc:sldMk cId="0" sldId="307"/>
            <ac:spMk id="8" creationId="{099651B2-6653-43D2-A21B-260209B49AA3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2:40:13.425" v="749" actId="20577"/>
        <pc:sldMkLst>
          <pc:docMk/>
          <pc:sldMk cId="0" sldId="308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2:37:52.985" v="738" actId="20577"/>
          <ac:spMkLst>
            <pc:docMk/>
            <pc:sldMk cId="0" sldId="308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2:40:13.425" v="749" actId="20577"/>
          <ac:spMkLst>
            <pc:docMk/>
            <pc:sldMk cId="0" sldId="308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6:11:02.888" v="2148" actId="20577"/>
        <pc:sldMkLst>
          <pc:docMk/>
          <pc:sldMk cId="0" sldId="309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6:11:02.888" v="2148" actId="20577"/>
          <ac:spMkLst>
            <pc:docMk/>
            <pc:sldMk cId="0" sldId="309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6:06:14.309" v="1908" actId="20577"/>
          <ac:spMkLst>
            <pc:docMk/>
            <pc:sldMk cId="0" sldId="309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6:06:37.373" v="1910" actId="20577"/>
          <ac:spMkLst>
            <pc:docMk/>
            <pc:sldMk cId="0" sldId="309"/>
            <ac:spMk id="4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6:07:16.047" v="1947" actId="20577"/>
          <ac:spMkLst>
            <pc:docMk/>
            <pc:sldMk cId="0" sldId="309"/>
            <ac:spMk id="5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A4AB00D3-DFF5-422C-AE61-1486BE690CAD}" dt="2021-11-15T16:10:53.496" v="2143" actId="20577"/>
        <pc:sldMkLst>
          <pc:docMk/>
          <pc:sldMk cId="0" sldId="310"/>
        </pc:sldMkLst>
        <pc:spChg chg="mod">
          <ac:chgData name="isabel.paliotta91" userId="S::isabel.paliotta91_gmail.com#ext#@gfa365.onmicrosoft.com::6fe92d54-7c29-48db-8cd1-f2827087c545" providerId="AD" clId="Web-{A4AB00D3-DFF5-422C-AE61-1486BE690CAD}" dt="2021-11-15T16:07:26.719" v="1969" actId="20577"/>
          <ac:spMkLst>
            <pc:docMk/>
            <pc:sldMk cId="0" sldId="310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4AB00D3-DFF5-422C-AE61-1486BE690CAD}" dt="2021-11-15T16:10:53.496" v="2143" actId="20577"/>
          <ac:spMkLst>
            <pc:docMk/>
            <pc:sldMk cId="0" sldId="310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B\Documents\3.%20Classement%20par%20pays\25.%20Agro&#233;cologie\4.%20Livrables\2.%20Analyse%20Portfolio\2.%20Saisie%20des%20donn&#233;es\4.%20Consolidation\2021-10-12%20INTPA%20matrix%20Consolidation%20Monde%20Revu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B\Documents\3.%20Classement%20par%20pays\25.%20Agro&#233;cologie\4.%20Livrables\2.%20Analyse%20Portfolio\2.%20Saisie%20des%20donn&#233;es\4.%20Consolidation\2021-10-25%20INTPA%20matrix%20Consolidation%20Monde%20Rev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0-F579-471D-BA8B-5EDEBA598DAA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F579-471D-BA8B-5EDEBA598DAA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2-F579-471D-BA8B-5EDEBA598DAA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F579-471D-BA8B-5EDEBA598DAA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4-F579-471D-BA8B-5EDEBA598DAA}"/>
              </c:ext>
            </c:extLst>
          </c:dPt>
          <c:dLbls>
            <c:dLbl>
              <c:idx val="0"/>
              <c:layout>
                <c:manualLayout>
                  <c:x val="0.16033572027350501"/>
                  <c:y val="-8.8184646150427759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/>
                  </a:pPr>
                  <a:endParaRPr lang="it-I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F579-471D-BA8B-5EDEBA598DAA}"/>
                </c:ext>
              </c:extLst>
            </c:dLbl>
            <c:dLbl>
              <c:idx val="1"/>
              <c:layout>
                <c:manualLayout>
                  <c:x val="-0.19698388490744903"/>
                  <c:y val="5.6117502095726739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/>
                  </a:pPr>
                  <a:endParaRPr lang="it-I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0687600367635914"/>
                      <c:h val="0.18106605579178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579-471D-BA8B-5EDEBA598DAA}"/>
                </c:ext>
              </c:extLst>
            </c:dLbl>
            <c:dLbl>
              <c:idx val="2"/>
              <c:layout>
                <c:manualLayout>
                  <c:x val="-6.4134288109401999E-2"/>
                  <c:y val="-1.60335720273505E-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ysClr val="windowText" lastClr="000000"/>
                      </a:solidFill>
                    </a:defRPr>
                  </a:pPr>
                  <a:endParaRPr lang="it-I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79-471D-BA8B-5EDEBA598DA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0.14361733977609992"/>
                      <c:h val="0.18106605579178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579-471D-BA8B-5EDEBA598DAA}"/>
                </c:ext>
              </c:extLst>
            </c:dLbl>
            <c:dLbl>
              <c:idx val="4"/>
              <c:layout>
                <c:manualLayout>
                  <c:x val="-0.10994449390183203"/>
                  <c:y val="-0.136285362232479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79-471D-BA8B-5EDEBA598DAA}"/>
                </c:ext>
              </c:extLst>
            </c:dLbl>
            <c:dLbl>
              <c:idx val="5"/>
              <c:layout>
                <c:manualLayout>
                  <c:x val="9.1620411584860034E-2"/>
                  <c:y val="-0.1322769692256415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79-471D-BA8B-5EDEBA598DAA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calcul!$A$8:$A$13</c:f>
              <c:strCache>
                <c:ptCount val="6"/>
                <c:pt idx="0">
                  <c:v>Afrique</c:v>
                </c:pt>
                <c:pt idx="1">
                  <c:v>Amérique</c:v>
                </c:pt>
                <c:pt idx="2">
                  <c:v>Océanie</c:v>
                </c:pt>
                <c:pt idx="3">
                  <c:v>Asie</c:v>
                </c:pt>
                <c:pt idx="4">
                  <c:v>Europe</c:v>
                </c:pt>
                <c:pt idx="5">
                  <c:v>PED</c:v>
                </c:pt>
              </c:strCache>
            </c:strRef>
          </c:cat>
          <c:val>
            <c:numRef>
              <c:f>calcul!$B$8:$B$13</c:f>
              <c:numCache>
                <c:formatCode>0%</c:formatCode>
                <c:ptCount val="6"/>
                <c:pt idx="0">
                  <c:v>0.63502109704641474</c:v>
                </c:pt>
                <c:pt idx="1">
                  <c:v>0.15717299578059071</c:v>
                </c:pt>
                <c:pt idx="2">
                  <c:v>1.793248945147681E-2</c:v>
                </c:pt>
                <c:pt idx="3">
                  <c:v>0.15400843881856568</c:v>
                </c:pt>
                <c:pt idx="4">
                  <c:v>1.8987341772151903E-2</c:v>
                </c:pt>
                <c:pt idx="5">
                  <c:v>1.6877637130801686E-2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79-471D-BA8B-5EDEBA598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marker>
            <c:symbol val="none"/>
          </c:marker>
          <c:dLbls>
            <c:dLbl>
              <c:idx val="0"/>
              <c:layout>
                <c:manualLayout>
                  <c:x val="-6.2101863486216713E-2"/>
                  <c:y val="5.2070229582375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74-466E-B1DA-69720932AA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calcul!$A$51:$A$57</c:f>
              <c:strCache>
                <c:ptCount val="7"/>
                <c:pt idx="0">
                  <c:v>Changement climatique</c:v>
                </c:pt>
                <c:pt idx="1">
                  <c:v>Biodiversité</c:v>
                </c:pt>
                <c:pt idx="2">
                  <c:v>Ecosystème</c:v>
                </c:pt>
                <c:pt idx="3">
                  <c:v>Genre</c:v>
                </c:pt>
                <c:pt idx="4">
                  <c:v>Co-création</c:v>
                </c:pt>
                <c:pt idx="5">
                  <c:v>Société civile</c:v>
                </c:pt>
                <c:pt idx="6">
                  <c:v>Nutrition</c:v>
                </c:pt>
              </c:strCache>
            </c:strRef>
          </c:cat>
          <c:val>
            <c:numRef>
              <c:f>calcul!$C$51:$C$57</c:f>
              <c:numCache>
                <c:formatCode>0.0%</c:formatCode>
                <c:ptCount val="7"/>
                <c:pt idx="0">
                  <c:v>0.31578947368421062</c:v>
                </c:pt>
                <c:pt idx="1">
                  <c:v>3.5087719298245612E-2</c:v>
                </c:pt>
                <c:pt idx="2">
                  <c:v>8.771929824561403E-2</c:v>
                </c:pt>
                <c:pt idx="3">
                  <c:v>0.15789473684210531</c:v>
                </c:pt>
                <c:pt idx="4">
                  <c:v>0.19298245614035092</c:v>
                </c:pt>
                <c:pt idx="5">
                  <c:v>0.10526315789473685</c:v>
                </c:pt>
                <c:pt idx="6">
                  <c:v>7.0175438596491224E-2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74-466E-B1DA-69720932AA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90891136"/>
        <c:axId val="190892672"/>
      </c:radarChart>
      <c:catAx>
        <c:axId val="190891136"/>
        <c:scaling>
          <c:orientation val="minMax"/>
        </c:scaling>
        <c:delete val="0"/>
        <c:axPos val="b"/>
        <c:majorGridlines/>
        <c:numFmt formatCode="@" sourceLinked="0"/>
        <c:majorTickMark val="out"/>
        <c:minorTickMark val="none"/>
        <c:tickLblPos val="nextTo"/>
        <c:spPr>
          <a:solidFill>
            <a:schemeClr val="bg1"/>
          </a:solidFill>
          <a:effectLst>
            <a:outerShdw blurRad="50800" dist="50800" dir="5400000" sx="4000" sy="4000" algn="ctr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accent1">
                    <a:lumMod val="75000"/>
                  </a:schemeClr>
                </a:solidFill>
              </a:defRPr>
            </a:pPr>
            <a:endParaRPr lang="it-IT"/>
          </a:p>
        </c:txPr>
        <c:crossAx val="190892672"/>
        <c:crosses val="autoZero"/>
        <c:auto val="1"/>
        <c:lblAlgn val="ctr"/>
        <c:lblOffset val="100"/>
        <c:noMultiLvlLbl val="0"/>
      </c:catAx>
      <c:valAx>
        <c:axId val="190892672"/>
        <c:scaling>
          <c:orientation val="minMax"/>
        </c:scaling>
        <c:delete val="1"/>
        <c:axPos val="l"/>
        <c:majorGridlines/>
        <c:numFmt formatCode="0.0%" sourceLinked="1"/>
        <c:majorTickMark val="out"/>
        <c:minorTickMark val="none"/>
        <c:tickLblPos val="none"/>
        <c:crossAx val="190891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71AC7-6872-4720-97B1-F6E1EA52BA96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F3FD9-D71D-4B4A-BF1B-B4D4384E6AFC}" type="slidenum">
              <a:rPr lang="fr-FR" smtClean="0"/>
              <a:pPr/>
              <a:t>‹N›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F3FD9-D71D-4B4A-BF1B-B4D4384E6AF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8B35A1E-8A1B-4B71-9938-55AC0C7862B5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1EABC01-9DA3-4C9C-A678-159BF4FAED52}" type="slidenum">
              <a:rPr lang="fr-FR" smtClean="0"/>
              <a:pPr/>
              <a:t>‹N›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1331640" y="1772816"/>
            <a:ext cx="6315075" cy="1893888"/>
          </a:xfrm>
        </p:spPr>
        <p:txBody>
          <a:bodyPr vert="horz" lIns="91440" tIns="45720" rIns="91440" bIns="45720" anchor="b">
            <a:normAutofit fontScale="90000"/>
          </a:bodyPr>
          <a:lstStyle/>
          <a:p>
            <a:pPr algn="ctr"/>
            <a:r>
              <a:rPr lang="fr-FR" dirty="0" err="1">
                <a:solidFill>
                  <a:schemeClr val="tx1"/>
                </a:solidFill>
                <a:ea typeface="+mj-lt"/>
                <a:cs typeface="+mj-lt"/>
              </a:rPr>
              <a:t>Review</a:t>
            </a:r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> of the </a:t>
            </a:r>
            <a:r>
              <a:rPr lang="fr-FR" dirty="0" err="1">
                <a:solidFill>
                  <a:schemeClr val="tx1"/>
                </a:solidFill>
                <a:ea typeface="+mj-lt"/>
                <a:cs typeface="+mj-lt"/>
              </a:rPr>
              <a:t>devco</a:t>
            </a:r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>/</a:t>
            </a:r>
            <a:r>
              <a:rPr lang="fr-FR" dirty="0" err="1">
                <a:solidFill>
                  <a:schemeClr val="tx1"/>
                </a:solidFill>
                <a:ea typeface="+mj-lt"/>
                <a:cs typeface="+mj-lt"/>
              </a:rPr>
              <a:t>intpa</a:t>
            </a:r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> agro-</a:t>
            </a:r>
            <a:r>
              <a:rPr lang="fr-FR" dirty="0" err="1">
                <a:solidFill>
                  <a:schemeClr val="tx1"/>
                </a:solidFill>
                <a:ea typeface="+mj-lt"/>
                <a:cs typeface="+mj-lt"/>
              </a:rPr>
              <a:t>ecology</a:t>
            </a:r>
            <a:r>
              <a:rPr lang="fr-FR" dirty="0">
                <a:solidFill>
                  <a:schemeClr val="tx1"/>
                </a:solidFill>
                <a:ea typeface="+mj-lt"/>
                <a:cs typeface="+mj-lt"/>
              </a:rPr>
              <a:t> portfolio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sz="1800" dirty="0" err="1">
                <a:solidFill>
                  <a:schemeClr val="tx1"/>
                </a:solidFill>
              </a:rPr>
              <a:t>Period</a:t>
            </a:r>
            <a:r>
              <a:rPr lang="fr-FR" sz="1800" dirty="0">
                <a:solidFill>
                  <a:schemeClr val="tx1"/>
                </a:solidFill>
              </a:rPr>
              <a:t>:  2018 – 2020</a:t>
            </a:r>
            <a:br>
              <a:rPr lang="fr-FR" sz="1800" dirty="0">
                <a:solidFill>
                  <a:sysClr val="windowText" lastClr="000000"/>
                </a:solidFill>
              </a:rPr>
            </a:br>
            <a:br>
              <a:rPr lang="fr-FR" sz="1800" dirty="0">
                <a:solidFill>
                  <a:schemeClr val="tx1"/>
                </a:solidFill>
              </a:rPr>
            </a:br>
            <a:br>
              <a:rPr lang="fr-FR" sz="1800" dirty="0">
                <a:solidFill>
                  <a:schemeClr val="tx1"/>
                </a:solidFill>
              </a:rPr>
            </a:br>
            <a:r>
              <a:rPr lang="fr-FR" sz="2400" b="1" dirty="0">
                <a:solidFill>
                  <a:schemeClr val="tx1"/>
                </a:solidFill>
              </a:rPr>
              <a:t>PROVISIONAL RESULTS</a:t>
            </a:r>
            <a:endParaRPr lang="it-IT" sz="2400" dirty="0">
              <a:solidFill>
                <a:schemeClr val="tx1"/>
              </a:solidFill>
            </a:endParaRPr>
          </a:p>
        </p:txBody>
      </p:sp>
      <p:sp useBgFill="1"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323528" y="5661248"/>
            <a:ext cx="3096344" cy="928687"/>
          </a:xfrm>
          <a:ln>
            <a:noFill/>
          </a:ln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fr-FR" sz="1800" dirty="0" err="1"/>
              <a:t>Presentation</a:t>
            </a:r>
            <a:r>
              <a:rPr lang="fr-FR" sz="1800" dirty="0"/>
              <a:t> of 08/11/2021</a:t>
            </a:r>
          </a:p>
          <a:p>
            <a:pPr marL="0" indent="0">
              <a:buNone/>
            </a:pPr>
            <a:r>
              <a:rPr lang="fr-FR" sz="1800" dirty="0">
                <a:solidFill>
                  <a:schemeClr val="tx1"/>
                </a:solidFill>
              </a:rPr>
              <a:t>Caroline BROUDIC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5" name="Image 4" descr="Carré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8224" y="5445224"/>
            <a:ext cx="2160240" cy="11293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14744" y="4143380"/>
            <a:ext cx="3286148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467600" cy="5616720"/>
          </a:xfrm>
        </p:spPr>
        <p:txBody>
          <a:bodyPr vert="horz" lIns="91440" tIns="45720" rIns="91440" bIns="45720" anchor="t">
            <a:normAutofit fontScale="92500" lnSpcReduction="20000"/>
          </a:bodyPr>
          <a:lstStyle/>
          <a:p>
            <a:pPr marL="10795" indent="-10795" algn="just">
              <a:buNone/>
            </a:pPr>
            <a:r>
              <a:rPr lang="fr-FR" sz="1800" b="1">
                <a:ea typeface="+mn-lt"/>
                <a:cs typeface="+mn-lt"/>
              </a:rPr>
              <a:t>How to explain the huge gap</a:t>
            </a:r>
            <a:r>
              <a:rPr lang="fr-FR" sz="1800" b="1" dirty="0"/>
              <a:t> </a:t>
            </a:r>
            <a:r>
              <a:rPr lang="fr-FR" sz="1800"/>
              <a:t>between:</a:t>
            </a:r>
            <a:endParaRPr lang="it-IT"/>
          </a:p>
          <a:p>
            <a:pPr marL="10795" indent="-10795" algn="just">
              <a:buNone/>
            </a:pPr>
            <a:endParaRPr lang="fr-F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The commitments made </a:t>
            </a:r>
            <a:r>
              <a:rPr lang="fr-FR" sz="1800"/>
              <a:t>par by UN Agencies and International NGOs in favour of agroecology </a:t>
            </a:r>
          </a:p>
          <a:p>
            <a:pPr marL="269875" indent="-269875" algn="just">
              <a:buNone/>
            </a:pPr>
            <a:r>
              <a:rPr lang="fr-FR" sz="1800" b="1" u="sng"/>
              <a:t>and</a:t>
            </a:r>
            <a:endParaRPr lang="fr-FR" sz="1800" b="1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the very low rate of translation </a:t>
            </a:r>
            <a:r>
              <a:rPr lang="fr-FR" sz="1800"/>
              <a:t>into operational projects ?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fr-FR" sz="1800" dirty="0"/>
          </a:p>
          <a:p>
            <a:pPr marL="899795" indent="-539750" algn="just">
              <a:buClr>
                <a:schemeClr val="accent1">
                  <a:lumMod val="75000"/>
                </a:schemeClr>
              </a:buClr>
              <a:buSzPct val="100000"/>
              <a:buAutoNum type="alphaLcPeriod"/>
            </a:pPr>
            <a:r>
              <a:rPr lang="fr-FR" sz="1800">
                <a:ea typeface="+mn-lt"/>
                <a:cs typeface="+mn-lt"/>
              </a:rPr>
              <a:t>Won't agro-ecology go beyond the theoretical and rhetorical framework?</a:t>
            </a:r>
          </a:p>
          <a:p>
            <a:pPr marL="899795" indent="-539750" algn="just">
              <a:buClr>
                <a:schemeClr val="accent1">
                  <a:lumMod val="75000"/>
                </a:schemeClr>
              </a:buClr>
              <a:buSzPct val="100000"/>
              <a:buAutoNum type="alphaLcPeriod"/>
            </a:pPr>
            <a:r>
              <a:rPr lang="fr-FR" sz="1800">
                <a:ea typeface="+mn-lt"/>
                <a:cs typeface="+mn-lt"/>
              </a:rPr>
              <a:t>Will the agro-ecology projects of these actors be financed by other TFPs, but in such a case, why?</a:t>
            </a:r>
          </a:p>
          <a:p>
            <a:pPr marL="1708150" indent="-448945" algn="just">
              <a:buClr>
                <a:srgbClr val="FF0000"/>
              </a:buClr>
              <a:buSzPct val="100000"/>
              <a:buNone/>
            </a:pPr>
            <a:r>
              <a:rPr lang="fr-FR" sz="1800"/>
              <a:t>- 	</a:t>
            </a:r>
            <a:r>
              <a:rPr lang="fr-FR" sz="1800">
                <a:ea typeface="+mn-lt"/>
                <a:cs typeface="+mn-lt"/>
              </a:rPr>
              <a:t>Calls for proposals leaving little or no room for A-E projects?</a:t>
            </a:r>
          </a:p>
          <a:p>
            <a:pPr marL="1708150" indent="-448945" algn="just">
              <a:buClr>
                <a:srgbClr val="FF0000"/>
              </a:buClr>
              <a:buSzPct val="100000"/>
              <a:buNone/>
            </a:pPr>
            <a:r>
              <a:rPr lang="fr-FR" sz="1800"/>
              <a:t>- </a:t>
            </a:r>
            <a:r>
              <a:rPr lang="fr-FR" sz="1800">
                <a:ea typeface="+mn-lt"/>
                <a:cs typeface="+mn-lt"/>
              </a:rPr>
              <a:t>Refusal/rejection of agro-ecological projects by the Delegations?</a:t>
            </a:r>
          </a:p>
          <a:p>
            <a:pPr marL="1708150" indent="-448945" algn="just">
              <a:buClr>
                <a:srgbClr val="FF0000"/>
              </a:buClr>
              <a:buSzPct val="100000"/>
              <a:buNone/>
            </a:pPr>
            <a:r>
              <a:rPr lang="fr-FR" sz="1800"/>
              <a:t>- </a:t>
            </a:r>
            <a:r>
              <a:rPr lang="fr-FR" sz="1800">
                <a:ea typeface="+mn-lt"/>
                <a:cs typeface="+mn-lt"/>
              </a:rPr>
              <a:t>The image of the European Union is not associated with Agro-ecology?</a:t>
            </a:r>
          </a:p>
          <a:p>
            <a:pPr marL="899795" indent="-539750" algn="just">
              <a:buFontTx/>
              <a:buChar char="-"/>
            </a:pPr>
            <a:endParaRPr lang="fr-FR" sz="1800" dirty="0"/>
          </a:p>
          <a:p>
            <a:pPr marL="899795" indent="-539750" algn="just">
              <a:buClr>
                <a:schemeClr val="accent1">
                  <a:lumMod val="75000"/>
                </a:schemeClr>
              </a:buClr>
              <a:buSzPct val="100000"/>
              <a:buAutoNum type="alphaLcPeriod"/>
            </a:pPr>
            <a:r>
              <a:rPr lang="fr-FR" sz="1800"/>
              <a:t>The choice of executive partner will be too restricted, not leaving </a:t>
            </a:r>
            <a:r>
              <a:rPr lang="fr-FR" sz="1800" b="1">
                <a:solidFill>
                  <a:schemeClr val="accent1">
                    <a:lumMod val="75000"/>
                  </a:schemeClr>
                </a:solidFill>
              </a:rPr>
              <a:t> sufficient space to local civil society organisations </a:t>
            </a:r>
            <a:r>
              <a:rPr lang="fr-FR" sz="1800" b="1" dirty="0"/>
              <a:t> </a:t>
            </a:r>
            <a:r>
              <a:rPr lang="fr-FR" sz="1800"/>
              <a:t>(farmers' movements, </a:t>
            </a:r>
            <a:r>
              <a:rPr lang="fr-FR" sz="1800">
                <a:ea typeface="+mn-lt"/>
                <a:cs typeface="+mn-lt"/>
              </a:rPr>
              <a:t>human rights organisations</a:t>
            </a:r>
            <a:r>
              <a:rPr lang="fr-FR" sz="1800"/>
              <a:t>, etc…) ?</a:t>
            </a:r>
          </a:p>
          <a:p>
            <a:pPr algn="just">
              <a:buFontTx/>
              <a:buChar char="-"/>
            </a:pPr>
            <a:endParaRPr lang="fr-FR" sz="18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214290"/>
            <a:ext cx="7467600" cy="58259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4CC39D-06DB-44D8-8368-228EA560AB93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 vert="horz" lIns="91440" tIns="45720" rIns="91440" bIns="45720" anchor="t"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1800" b="1">
                <a:solidFill>
                  <a:schemeClr val="accent1">
                    <a:lumMod val="75000"/>
                  </a:schemeClr>
                </a:solidFill>
              </a:rPr>
              <a:t>Identify the key actors in the agroecology domain </a:t>
            </a:r>
            <a:r>
              <a:rPr lang="fr-FR" sz="1800"/>
              <a:t>(</a:t>
            </a:r>
            <a:r>
              <a:rPr lang="fr-FR" sz="1800">
                <a:ea typeface="+mn-lt"/>
                <a:cs typeface="+mn-lt"/>
              </a:rPr>
              <a:t>within Ministries, civil society, private sector, cooperation agencies, INGOs, etc)</a:t>
            </a:r>
            <a:r>
              <a:rPr lang="fr-FR" sz="1800"/>
              <a:t> thereby </a:t>
            </a:r>
            <a:r>
              <a:rPr lang="fr-FR" sz="1800" b="1"/>
              <a:t>realising cartographies of actors</a:t>
            </a:r>
            <a:r>
              <a:rPr lang="fr-FR" sz="1800" dirty="0"/>
              <a:t> </a:t>
            </a:r>
            <a:r>
              <a:rPr lang="fr-FR" sz="1800"/>
              <a:t>withineach country/sub-region (</a:t>
            </a:r>
            <a:r>
              <a:rPr lang="fr-FR" sz="1800">
                <a:ea typeface="+mn-lt"/>
                <a:cs typeface="+mn-lt"/>
              </a:rPr>
              <a:t>including actors representing a brake/block for the development of </a:t>
            </a:r>
            <a:r>
              <a:rPr lang="fr-FR" sz="1800"/>
              <a:t>AE). </a:t>
            </a:r>
          </a:p>
          <a:p>
            <a:pPr algn="just">
              <a:buNone/>
            </a:pPr>
            <a:endParaRPr lang="fr-FR" sz="18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>
                <a:solidFill>
                  <a:schemeClr val="accent1">
                    <a:lumMod val="75000"/>
                  </a:schemeClr>
                </a:solidFill>
              </a:rPr>
              <a:t>Display agroecology more explicitly</a:t>
            </a: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800"/>
              <a:t>in AAPs an in internal and external communication.</a:t>
            </a:r>
          </a:p>
          <a:p>
            <a:pPr algn="just">
              <a:buFontTx/>
              <a:buChar char="-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>
                <a:solidFill>
                  <a:schemeClr val="accent1">
                    <a:lumMod val="75000"/>
                  </a:schemeClr>
                </a:solidFill>
              </a:rPr>
              <a:t>Diversifying entry points </a:t>
            </a:r>
            <a:r>
              <a:rPr lang="fr-FR" sz="1800">
                <a:ea typeface="+mn-lt"/>
                <a:cs typeface="+mn-lt"/>
              </a:rPr>
              <a:t>by not limiting ourselves to agronomic aspects (or even to the SANAD sector alone), but by </a:t>
            </a:r>
            <a:r>
              <a:rPr lang="fr-FR" sz="1800" b="1">
                <a:ea typeface="+mn-lt"/>
                <a:cs typeface="+mn-lt"/>
              </a:rPr>
              <a:t>considering as priority issues:</a:t>
            </a:r>
            <a:endParaRPr lang="fr-FR" sz="1800">
              <a:ea typeface="+mn-lt"/>
              <a:cs typeface="+mn-lt"/>
            </a:endParaRPr>
          </a:p>
          <a:p>
            <a:pPr marL="1349375" lvl="1" indent="-360045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800" b="1"/>
              <a:t>land</a:t>
            </a:r>
            <a:r>
              <a:rPr lang="fr-FR" sz="1800" dirty="0"/>
              <a:t>, </a:t>
            </a:r>
          </a:p>
          <a:p>
            <a:pPr marL="1349375" lvl="1" indent="-360045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800" b="1"/>
              <a:t>civil society</a:t>
            </a:r>
            <a:r>
              <a:rPr lang="fr-FR" sz="1800"/>
              <a:t>, </a:t>
            </a:r>
          </a:p>
          <a:p>
            <a:pPr marL="1349375" lvl="1" indent="-360045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800" b="1"/>
              <a:t>gender</a:t>
            </a:r>
            <a:endParaRPr lang="fr-FR" sz="1800"/>
          </a:p>
          <a:p>
            <a:pPr marL="1349375" lvl="1" indent="-360045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500" dirty="0"/>
              <a:t>…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214290"/>
            <a:ext cx="7467600" cy="582594"/>
          </a:xfrm>
          <a:prstGeom prst="rect">
            <a:avLst/>
          </a:prstGeom>
        </p:spPr>
        <p:txBody>
          <a:bodyPr vert="horz" lIns="91440" tIns="45720" rIns="91440" bIns="45720" anchor="b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30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How to invert the trend</a:t>
            </a:r>
            <a:r>
              <a:rPr kumimoji="0" lang="fr-FR" sz="3000" b="0" i="0" u="none" strike="noStrike" kern="1200" cap="small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C4DC72-0E06-430A-B456-5FE1C8FFA5B4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642942"/>
          </a:xfrm>
        </p:spPr>
        <p:txBody>
          <a:bodyPr vert="horz" lIns="91440" tIns="45720" rIns="91440" bIns="45720" anchor="b">
            <a:normAutofit/>
          </a:bodyPr>
          <a:lstStyle/>
          <a:p>
            <a:r>
              <a:rPr lang="fr-FR" sz="2400"/>
              <a:t>Themes associated to agroecology</a:t>
            </a:r>
            <a:endParaRPr lang="fr-FR" sz="2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1047798"/>
              </p:ext>
            </p:extLst>
          </p:nvPr>
        </p:nvGraphicFramePr>
        <p:xfrm>
          <a:off x="1907704" y="2348880"/>
          <a:ext cx="5112568" cy="5365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1000108"/>
            <a:ext cx="8075240" cy="1996844"/>
          </a:xfrm>
          <a:prstGeom prst="rect">
            <a:avLst/>
          </a:prstGeom>
        </p:spPr>
        <p:txBody>
          <a:bodyPr vert="horz" lIns="91440" tIns="45720" rIns="91440" bIns="45720" anchor="t">
            <a:normAutofit/>
          </a:bodyPr>
          <a:lstStyle/>
          <a:p>
            <a:pPr algn="just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/>
              <a:t>Within project documents, </a:t>
            </a:r>
            <a:r>
              <a:rPr lang="fr-FR" b="1"/>
              <a:t>agroecology is mainly associated to</a:t>
            </a:r>
            <a:r>
              <a:rPr lang="fr-FR"/>
              <a:t>: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tabLst/>
              <a:defRPr/>
            </a:pPr>
            <a:endParaRPr lang="fr-FR" dirty="0"/>
          </a:p>
          <a:p>
            <a:pPr marL="460375" indent="-28575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fr-FR">
                <a:solidFill>
                  <a:schemeClr val="accent1">
                    <a:lumMod val="75000"/>
                  </a:schemeClr>
                </a:solidFill>
              </a:rPr>
              <a:t>Climate change </a:t>
            </a:r>
            <a:r>
              <a:rPr lang="fr-FR"/>
              <a:t>(attenuation, adaptation, resilience);</a:t>
            </a:r>
          </a:p>
          <a:p>
            <a:pPr marL="460375" indent="-28575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fr-FR">
                <a:solidFill>
                  <a:schemeClr val="accent1">
                    <a:lumMod val="75000"/>
                  </a:schemeClr>
                </a:solidFill>
              </a:rPr>
              <a:t>Co-creation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/>
              <a:t>and knowledge sharing;</a:t>
            </a:r>
          </a:p>
          <a:p>
            <a:pPr marL="460375" indent="-28575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fr-FR"/>
              <a:t>and to a lesser degree, </a:t>
            </a:r>
            <a:r>
              <a:rPr lang="fr-FR">
                <a:solidFill>
                  <a:schemeClr val="accent1">
                    <a:lumMod val="75000"/>
                  </a:schemeClr>
                </a:solidFill>
              </a:rPr>
              <a:t>gender</a:t>
            </a:r>
            <a:r>
              <a:rPr lang="fr-FR"/>
              <a:t>.</a:t>
            </a:r>
            <a:endParaRPr lang="fr-FR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2923A9-A315-4A8A-8D87-1DCA3263A102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571504"/>
          </a:xfrm>
        </p:spPr>
        <p:txBody>
          <a:bodyPr vert="horz" lIns="91440" tIns="45720" rIns="91440" bIns="45720" anchor="b">
            <a:normAutofit/>
          </a:bodyPr>
          <a:lstStyle/>
          <a:p>
            <a:r>
              <a:rPr lang="fr-FR"/>
              <a:t>A paradigm shift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5472122" cy="5545282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pPr marL="0" indent="0" algn="just">
              <a:buNone/>
            </a:pPr>
            <a:r>
              <a:rPr lang="fr-FR" sz="1800" dirty="0"/>
              <a:t>The projects of the agroecology portfolio </a:t>
            </a:r>
            <a:r>
              <a:rPr lang="fr-FR" sz="1800" b="1" dirty="0"/>
              <a:t>are often </a:t>
            </a:r>
            <a:r>
              <a:rPr lang="fr-FR" sz="1800" b="1"/>
              <a:t>limited to</a:t>
            </a:r>
            <a:r>
              <a:rPr lang="fr-FR" sz="180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agricultural practices </a:t>
            </a:r>
            <a:r>
              <a:rPr lang="fr-FR" sz="1800"/>
              <a:t>(at the farm or landscape scale</a:t>
            </a:r>
            <a:r>
              <a:rPr lang="fr-FR" sz="1800" dirty="0"/>
              <a:t>);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>
                <a:ea typeface="+mn-lt"/>
                <a:cs typeface="+mn-lt"/>
              </a:rPr>
              <a:t>an objective of improving soil fertility and ecosystem services</a:t>
            </a:r>
            <a:r>
              <a:rPr lang="fr-FR" sz="1800" dirty="0"/>
              <a:t> </a:t>
            </a:r>
            <a:r>
              <a:rPr lang="fr-FR" sz="1800" b="1"/>
              <a:t>to increase productivity, agricultural production and food security. </a:t>
            </a:r>
            <a:endParaRPr lang="fr-FR" sz="1800" dirty="0"/>
          </a:p>
          <a:p>
            <a:pPr marL="0" indent="0" algn="just">
              <a:buNone/>
            </a:pPr>
            <a:r>
              <a:rPr lang="fr-FR" sz="1800"/>
              <a:t>It is therefore a very classic food security approach</a:t>
            </a:r>
            <a:r>
              <a:rPr lang="fr-FR" sz="1800" dirty="0"/>
              <a:t>.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 b="1"/>
              <a:t>It should take into account</a:t>
            </a:r>
            <a:r>
              <a:rPr lang="fr-FR" sz="180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>
                <a:solidFill>
                  <a:schemeClr val="accent1">
                    <a:lumMod val="75000"/>
                  </a:schemeClr>
                </a:solidFill>
              </a:rPr>
              <a:t>Power balances </a:t>
            </a:r>
            <a:r>
              <a:rPr lang="fr-FR" sz="1800"/>
              <a:t>(</a:t>
            </a:r>
            <a:r>
              <a:rPr lang="fr-FR" sz="1800">
                <a:ea typeface="+mn-lt"/>
                <a:cs typeface="+mn-lt"/>
              </a:rPr>
              <a:t>on land, price formation, inputs, etc.</a:t>
            </a:r>
            <a:r>
              <a:rPr lang="fr-FR" sz="1800"/>
              <a:t>), 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les</a:t>
            </a:r>
            <a:r>
              <a:rPr lang="fr-FR" sz="1800" b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 dependencies and interdependencies </a:t>
            </a:r>
            <a:r>
              <a:rPr lang="fr-FR" sz="1800"/>
              <a:t>within society, 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>
                <a:solidFill>
                  <a:schemeClr val="accent1">
                    <a:lumMod val="75000"/>
                  </a:schemeClr>
                </a:solidFill>
              </a:rPr>
              <a:t>the distribution of roles:  </a:t>
            </a:r>
            <a:r>
              <a:rPr lang="fr-FR" sz="1800"/>
              <a:t>entre between women and men; between land owners and land-less farmers. 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7020272" y="1340768"/>
            <a:ext cx="1385822" cy="989302"/>
          </a:xfrm>
          <a:prstGeom prst="wedgeRoundRectCallout">
            <a:avLst>
              <a:gd name="adj1" fmla="val -56151"/>
              <a:gd name="adj2" fmla="val 72479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400">
                <a:solidFill>
                  <a:schemeClr val="tx1"/>
                </a:solidFill>
                <a:ea typeface="+mn-lt"/>
                <a:cs typeface="+mn-lt"/>
              </a:rPr>
              <a:t>Who benefits from more fertile soils?</a:t>
            </a:r>
            <a:endParaRPr lang="it-IT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6516216" y="3717032"/>
            <a:ext cx="1728192" cy="1368152"/>
          </a:xfrm>
          <a:prstGeom prst="wedgeRoundRectCallout">
            <a:avLst>
              <a:gd name="adj1" fmla="val 3107"/>
              <a:gd name="adj2" fmla="val 8641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400">
                <a:solidFill>
                  <a:schemeClr val="tx1"/>
                </a:solidFill>
              </a:rPr>
              <a:t>Which are the social impacts of a change in agricultural practices?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8B544-DDEE-49C9-BDD4-79E5B2492768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 vert="horz" lIns="91440" tIns="45720" rIns="91440" bIns="45720" anchor="b">
            <a:normAutofit/>
          </a:bodyPr>
          <a:lstStyle/>
          <a:p>
            <a:r>
              <a:rPr lang="fr-FR" sz="2000"/>
              <a:t>Towards a necessary paradigm shift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384156"/>
            <a:ext cx="7467600" cy="5473844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buNone/>
            </a:pPr>
            <a:r>
              <a:rPr lang="fr-FR" sz="2000" b="1">
                <a:ea typeface="+mn-lt"/>
                <a:cs typeface="+mn-lt"/>
              </a:rPr>
              <a:t>Need to change the prism</a:t>
            </a:r>
            <a:r>
              <a:rPr lang="fr-FR" sz="2000" b="1"/>
              <a:t>:</a:t>
            </a:r>
            <a:endParaRPr lang="it-IT" b="1"/>
          </a:p>
          <a:p>
            <a:pPr>
              <a:buNone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/>
              <a:t>By introducing </a:t>
            </a:r>
            <a:r>
              <a:rPr lang="fr-FR" sz="2000">
                <a:solidFill>
                  <a:schemeClr val="accent1">
                    <a:lumMod val="75000"/>
                  </a:schemeClr>
                </a:solidFill>
              </a:rPr>
              <a:t>plus social sciences in agroecological research </a:t>
            </a:r>
            <a:r>
              <a:rPr lang="fr-FR" sz="2000"/>
              <a:t> (e.g.: in the DeSIRA Programme</a:t>
            </a:r>
            <a:r>
              <a:rPr lang="fr-FR" sz="2000" dirty="0"/>
              <a:t>).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>
                <a:solidFill>
                  <a:schemeClr val="accent1">
                    <a:lumMod val="75000"/>
                  </a:schemeClr>
                </a:solidFill>
              </a:rPr>
              <a:t>By relying </a:t>
            </a:r>
            <a:r>
              <a:rPr lang="fr-FR" sz="2000"/>
              <a:t>more </a:t>
            </a:r>
            <a:r>
              <a:rPr lang="fr-FR" sz="2000">
                <a:solidFill>
                  <a:schemeClr val="accent1">
                    <a:lumMod val="75000"/>
                  </a:schemeClr>
                </a:solidFill>
              </a:rPr>
              <a:t>on local actors</a:t>
            </a:r>
            <a:r>
              <a:rPr lang="fr-FR" sz="20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/>
              <a:t>By encouraging actors to </a:t>
            </a:r>
            <a:r>
              <a:rPr lang="fr-FR" sz="2000">
                <a:solidFill>
                  <a:schemeClr val="accent1">
                    <a:lumMod val="75000"/>
                  </a:schemeClr>
                </a:solidFill>
              </a:rPr>
              <a:t>adopt a different approach </a:t>
            </a:r>
            <a:r>
              <a:rPr lang="fr-FR" sz="2000" dirty="0"/>
              <a:t>: 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700"/>
              <a:t>For example, of the </a:t>
            </a:r>
            <a:r>
              <a:rPr lang="fr-FR" sz="1700" b="1"/>
              <a:t>« </a:t>
            </a:r>
            <a:r>
              <a:rPr lang="fr-FR" sz="1700" b="1">
                <a:ea typeface="+mn-lt"/>
                <a:cs typeface="+mn-lt"/>
              </a:rPr>
              <a:t>Change Oriented Approach</a:t>
            </a:r>
            <a:r>
              <a:rPr lang="fr-FR" sz="1700" b="1"/>
              <a:t> » </a:t>
            </a:r>
            <a:r>
              <a:rPr lang="fr-FR" sz="1700"/>
              <a:t>type to step outside of the framework.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254BE-29EB-45A3-9929-155F5BEC9AC0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332656"/>
            <a:ext cx="7776864" cy="3024336"/>
          </a:xfrm>
          <a:ln>
            <a:solidFill>
              <a:schemeClr val="tx1"/>
            </a:solidFill>
          </a:ln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fr-FR" sz="2600" dirty="0" err="1">
                <a:ea typeface="+mn-lt"/>
                <a:cs typeface="+mn-lt"/>
              </a:rPr>
              <a:t>Analysis</a:t>
            </a:r>
            <a:r>
              <a:rPr lang="fr-FR" sz="2600" dirty="0">
                <a:ea typeface="+mn-lt"/>
                <a:cs typeface="+mn-lt"/>
              </a:rPr>
              <a:t> of the EU Agro-</a:t>
            </a:r>
            <a:r>
              <a:rPr lang="fr-FR" sz="2600" dirty="0" err="1">
                <a:ea typeface="+mn-lt"/>
                <a:cs typeface="+mn-lt"/>
              </a:rPr>
              <a:t>Ecology</a:t>
            </a:r>
            <a:r>
              <a:rPr lang="fr-FR" sz="2600" dirty="0">
                <a:ea typeface="+mn-lt"/>
                <a:cs typeface="+mn-lt"/>
              </a:rPr>
              <a:t> portfolio </a:t>
            </a:r>
            <a:r>
              <a:rPr lang="fr-FR" sz="2600" dirty="0" err="1">
                <a:ea typeface="+mn-lt"/>
                <a:cs typeface="+mn-lt"/>
              </a:rPr>
              <a:t>based</a:t>
            </a:r>
            <a:r>
              <a:rPr lang="fr-FR" sz="2600" dirty="0">
                <a:ea typeface="+mn-lt"/>
                <a:cs typeface="+mn-lt"/>
              </a:rPr>
              <a:t> on</a:t>
            </a:r>
            <a:r>
              <a:rPr lang="fr-FR" sz="2600" dirty="0"/>
              <a:t>:</a:t>
            </a:r>
            <a:endParaRPr lang="it-IT" dirty="0"/>
          </a:p>
          <a:p>
            <a:pPr marL="0" indent="0">
              <a:buNone/>
            </a:pPr>
            <a:endParaRPr lang="fr-FR" sz="2600" dirty="0"/>
          </a:p>
          <a:p>
            <a:pPr marL="448945" indent="-448945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600" b="1" dirty="0"/>
              <a:t>948 </a:t>
            </a:r>
            <a:r>
              <a:rPr lang="fr-FR" sz="2600" dirty="0" err="1"/>
              <a:t>pre-selected</a:t>
            </a:r>
            <a:r>
              <a:rPr lang="fr-FR" sz="2600" b="1" dirty="0"/>
              <a:t> </a:t>
            </a:r>
            <a:r>
              <a:rPr lang="fr-FR" sz="2600" b="1" dirty="0" err="1"/>
              <a:t>contracts</a:t>
            </a:r>
            <a:r>
              <a:rPr lang="fr-FR" sz="2600" b="1" dirty="0"/>
              <a:t> </a:t>
            </a:r>
            <a:r>
              <a:rPr lang="fr-FR" sz="2600" dirty="0"/>
              <a:t>in the SANAD </a:t>
            </a:r>
            <a:r>
              <a:rPr lang="fr-FR" sz="2600" dirty="0" err="1"/>
              <a:t>sector</a:t>
            </a:r>
            <a:r>
              <a:rPr lang="fr-FR" sz="2600" dirty="0"/>
              <a:t>.</a:t>
            </a:r>
          </a:p>
          <a:p>
            <a:pPr marL="448945" indent="-448945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600" dirty="0"/>
              <a:t>Covering the </a:t>
            </a:r>
            <a:r>
              <a:rPr lang="fr-FR" sz="2600" b="1" dirty="0"/>
              <a:t>2018-2020 </a:t>
            </a:r>
            <a:r>
              <a:rPr lang="fr-FR" sz="2600" dirty="0" err="1"/>
              <a:t>period</a:t>
            </a:r>
            <a:r>
              <a:rPr lang="fr-FR" sz="2600" dirty="0"/>
              <a:t>. </a:t>
            </a:r>
          </a:p>
          <a:p>
            <a:pPr marL="0" indent="0"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 algn="just">
              <a:buNone/>
            </a:pPr>
            <a:endParaRPr lang="fr-FR" dirty="0"/>
          </a:p>
          <a:p>
            <a:pPr algn="just">
              <a:buNone/>
            </a:pPr>
            <a:endParaRPr lang="fr-FR" dirty="0"/>
          </a:p>
          <a:p>
            <a:pPr algn="just"/>
            <a:endParaRPr lang="fr-FR" dirty="0"/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val="3723537441"/>
              </p:ext>
            </p:extLst>
          </p:nvPr>
        </p:nvGraphicFramePr>
        <p:xfrm>
          <a:off x="2843808" y="3861048"/>
          <a:ext cx="554461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ce réservé du contenu 2"/>
          <p:cNvSpPr txBox="1">
            <a:spLocks/>
          </p:cNvSpPr>
          <p:nvPr/>
        </p:nvSpPr>
        <p:spPr>
          <a:xfrm>
            <a:off x="395536" y="4293096"/>
            <a:ext cx="2592288" cy="1152128"/>
          </a:xfrm>
          <a:prstGeom prst="rect">
            <a:avLst/>
          </a:prstGeom>
        </p:spPr>
        <p:txBody>
          <a:bodyPr vert="horz" lIns="91440" tIns="45720" rIns="91440" bIns="45720" anchor="t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600"/>
              </a:spcBef>
              <a:defRPr/>
            </a:pPr>
            <a:r>
              <a:rPr lang="fr-FR" sz="2500" dirty="0" err="1">
                <a:ea typeface="+mn-lt"/>
                <a:cs typeface="+mn-lt"/>
              </a:rPr>
              <a:t>Geographical</a:t>
            </a:r>
            <a:r>
              <a:rPr lang="fr-FR" sz="2500" dirty="0">
                <a:ea typeface="+mn-lt"/>
                <a:cs typeface="+mn-lt"/>
              </a:rPr>
              <a:t> distribution of </a:t>
            </a:r>
            <a:r>
              <a:rPr lang="fr-FR" sz="2500" dirty="0" err="1">
                <a:ea typeface="+mn-lt"/>
                <a:cs typeface="+mn-lt"/>
              </a:rPr>
              <a:t>contracts</a:t>
            </a:r>
            <a:r>
              <a:rPr lang="fr-FR" sz="2500" dirty="0">
                <a:ea typeface="+mn-lt"/>
                <a:cs typeface="+mn-lt"/>
              </a:rPr>
              <a:t> </a:t>
            </a:r>
            <a:r>
              <a:rPr lang="fr-FR" sz="2500" dirty="0" err="1">
                <a:ea typeface="+mn-lt"/>
                <a:cs typeface="+mn-lt"/>
              </a:rPr>
              <a:t>analysed</a:t>
            </a:r>
            <a:r>
              <a:rPr lang="fr-FR" sz="2500" dirty="0">
                <a:ea typeface="+mn-lt"/>
                <a:cs typeface="+mn-lt"/>
              </a:rPr>
              <a:t> </a:t>
            </a:r>
            <a:endParaRPr lang="fr-FR">
              <a:ea typeface="+mn-lt"/>
              <a:cs typeface="+mn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A2EF73-8E09-4890-A573-0E2B6AB4B82F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582594"/>
          </a:xfrm>
        </p:spPr>
        <p:txBody>
          <a:bodyPr vert="horz" lIns="91440" tIns="45720" rIns="91440" bIns="45720" anchor="b">
            <a:normAutofit fontScale="90000"/>
          </a:bodyPr>
          <a:lstStyle/>
          <a:p>
            <a:r>
              <a:rPr lang="fr-FR" dirty="0" err="1"/>
              <a:t>Selection</a:t>
            </a:r>
            <a:r>
              <a:rPr lang="fr-FR" dirty="0"/>
              <a:t> of </a:t>
            </a:r>
            <a:r>
              <a:rPr lang="fr-FR" dirty="0" err="1"/>
              <a:t>Agroecological</a:t>
            </a:r>
            <a:r>
              <a:rPr lang="fr-FR" dirty="0"/>
              <a:t> </a:t>
            </a:r>
            <a:r>
              <a:rPr lang="fr-FR" dirty="0" err="1"/>
              <a:t>projects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 algn="just">
              <a:buNone/>
            </a:pPr>
            <a:r>
              <a:rPr lang="fr-FR" b="1" dirty="0"/>
              <a:t>1st </a:t>
            </a:r>
            <a:r>
              <a:rPr lang="fr-FR" b="1" dirty="0" err="1"/>
              <a:t>filter</a:t>
            </a:r>
            <a:r>
              <a:rPr lang="fr-FR" b="1" dirty="0"/>
              <a:t>: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>
                <a:ea typeface="+mn-lt"/>
                <a:cs typeface="+mn-lt"/>
              </a:rPr>
              <a:t>The </a:t>
            </a:r>
            <a:r>
              <a:rPr lang="fr-FR" dirty="0" err="1">
                <a:ea typeface="+mn-lt"/>
                <a:cs typeface="+mn-lt"/>
              </a:rPr>
              <a:t>project</a:t>
            </a:r>
            <a:r>
              <a:rPr lang="fr-FR" dirty="0">
                <a:ea typeface="+mn-lt"/>
                <a:cs typeface="+mn-lt"/>
              </a:rPr>
              <a:t> </a:t>
            </a:r>
            <a:r>
              <a:rPr lang="fr-FR" dirty="0" err="1">
                <a:ea typeface="+mn-lt"/>
                <a:cs typeface="+mn-lt"/>
              </a:rPr>
              <a:t>is</a:t>
            </a:r>
            <a:r>
              <a:rPr lang="fr-FR" dirty="0">
                <a:ea typeface="+mn-lt"/>
                <a:cs typeface="+mn-lt"/>
              </a:rPr>
              <a:t> </a:t>
            </a:r>
            <a:r>
              <a:rPr lang="fr-FR" dirty="0" err="1">
                <a:ea typeface="+mn-lt"/>
                <a:cs typeface="+mn-lt"/>
              </a:rPr>
              <a:t>automatically</a:t>
            </a:r>
            <a:r>
              <a:rPr lang="fr-FR" dirty="0">
                <a:ea typeface="+mn-lt"/>
                <a:cs typeface="+mn-lt"/>
              </a:rPr>
              <a:t> </a:t>
            </a:r>
            <a:r>
              <a:rPr lang="fr-FR" dirty="0" err="1">
                <a:ea typeface="+mn-lt"/>
                <a:cs typeface="+mn-lt"/>
              </a:rPr>
              <a:t>selected</a:t>
            </a:r>
            <a:r>
              <a:rPr lang="fr-FR" dirty="0">
                <a:ea typeface="+mn-lt"/>
                <a:cs typeface="+mn-lt"/>
              </a:rPr>
              <a:t> if </a:t>
            </a:r>
            <a:r>
              <a:rPr lang="fr-FR" dirty="0" err="1">
                <a:ea typeface="+mn-lt"/>
                <a:cs typeface="+mn-lt"/>
              </a:rPr>
              <a:t>it</a:t>
            </a:r>
            <a:r>
              <a:rPr lang="fr-FR" dirty="0">
                <a:ea typeface="+mn-lt"/>
                <a:cs typeface="+mn-lt"/>
              </a:rPr>
              <a:t> </a:t>
            </a:r>
            <a:r>
              <a:rPr lang="fr-FR" dirty="0" err="1">
                <a:ea typeface="+mn-lt"/>
                <a:cs typeface="+mn-lt"/>
              </a:rPr>
              <a:t>contains</a:t>
            </a:r>
            <a:r>
              <a:rPr lang="fr-FR" dirty="0">
                <a:ea typeface="+mn-lt"/>
                <a:cs typeface="+mn-lt"/>
              </a:rPr>
              <a:t> </a:t>
            </a:r>
            <a:r>
              <a:rPr lang="fr-FR" u="sng" dirty="0">
                <a:ea typeface="+mn-lt"/>
                <a:cs typeface="+mn-lt"/>
              </a:rPr>
              <a:t>one</a:t>
            </a:r>
            <a:r>
              <a:rPr lang="fr-FR" dirty="0">
                <a:ea typeface="+mn-lt"/>
                <a:cs typeface="+mn-lt"/>
              </a:rPr>
              <a:t> of the </a:t>
            </a:r>
            <a:r>
              <a:rPr lang="fr-FR" dirty="0" err="1">
                <a:ea typeface="+mn-lt"/>
                <a:cs typeface="+mn-lt"/>
              </a:rPr>
              <a:t>following</a:t>
            </a:r>
            <a:r>
              <a:rPr lang="fr-FR" dirty="0">
                <a:ea typeface="+mn-lt"/>
                <a:cs typeface="+mn-lt"/>
              </a:rPr>
              <a:t> keywords </a:t>
            </a:r>
            <a:r>
              <a:rPr lang="fr-FR" b="1" dirty="0">
                <a:ea typeface="+mn-lt"/>
                <a:cs typeface="+mn-lt"/>
              </a:rPr>
              <a:t>in </a:t>
            </a:r>
            <a:r>
              <a:rPr lang="fr-FR" b="1" dirty="0" err="1">
                <a:ea typeface="+mn-lt"/>
                <a:cs typeface="+mn-lt"/>
              </a:rPr>
              <a:t>its</a:t>
            </a:r>
            <a:r>
              <a:rPr lang="fr-FR" b="1" dirty="0">
                <a:ea typeface="+mn-lt"/>
                <a:cs typeface="+mn-lt"/>
              </a:rPr>
              <a:t> </a:t>
            </a:r>
            <a:r>
              <a:rPr lang="fr-FR" b="1" dirty="0" err="1">
                <a:ea typeface="+mn-lt"/>
                <a:cs typeface="+mn-lt"/>
              </a:rPr>
              <a:t>logical</a:t>
            </a:r>
            <a:r>
              <a:rPr lang="fr-FR" b="1" dirty="0">
                <a:ea typeface="+mn-lt"/>
                <a:cs typeface="+mn-lt"/>
              </a:rPr>
              <a:t> </a:t>
            </a:r>
            <a:r>
              <a:rPr lang="fr-FR" b="1" dirty="0" err="1">
                <a:ea typeface="+mn-lt"/>
                <a:cs typeface="+mn-lt"/>
              </a:rPr>
              <a:t>framework</a:t>
            </a:r>
            <a:r>
              <a:rPr lang="fr-FR" dirty="0">
                <a:ea typeface="+mn-lt"/>
                <a:cs typeface="+mn-lt"/>
              </a:rPr>
              <a:t>: </a:t>
            </a:r>
          </a:p>
          <a:p>
            <a:pPr algn="just">
              <a:buNone/>
            </a:pPr>
            <a:endParaRPr lang="fr-FR" dirty="0"/>
          </a:p>
          <a:p>
            <a:pPr marL="812800" indent="-448945">
              <a:buFont typeface="Wingdings" pitchFamily="2" charset="2"/>
              <a:buChar char="§"/>
            </a:pPr>
            <a:r>
              <a:rPr lang="fr-FR" dirty="0"/>
              <a:t>« </a:t>
            </a:r>
            <a:r>
              <a:rPr lang="fr-FR" dirty="0" err="1"/>
              <a:t>Agroecology</a:t>
            </a:r>
            <a:r>
              <a:rPr lang="fr-FR" dirty="0"/>
              <a:t> » ;</a:t>
            </a:r>
          </a:p>
          <a:p>
            <a:pPr marL="812800" indent="-448945">
              <a:buFont typeface="Wingdings" pitchFamily="2" charset="2"/>
              <a:buChar char="§"/>
            </a:pPr>
            <a:r>
              <a:rPr lang="fr-FR" dirty="0"/>
              <a:t>« Permaculture » ; </a:t>
            </a:r>
          </a:p>
          <a:p>
            <a:pPr marL="812800" indent="-448945">
              <a:buFont typeface="Wingdings" pitchFamily="2" charset="2"/>
              <a:buChar char="§"/>
            </a:pPr>
            <a:r>
              <a:rPr lang="fr-FR" dirty="0"/>
              <a:t>« </a:t>
            </a:r>
            <a:r>
              <a:rPr lang="fr-FR" dirty="0" err="1"/>
              <a:t>Ecological</a:t>
            </a:r>
            <a:r>
              <a:rPr lang="fr-FR" dirty="0"/>
              <a:t> agriculture »</a:t>
            </a:r>
          </a:p>
          <a:p>
            <a:pPr marL="812800" indent="-448945">
              <a:buFont typeface="Wingdings" pitchFamily="2" charset="2"/>
              <a:buChar char="§"/>
            </a:pPr>
            <a:r>
              <a:rPr lang="fr-FR" dirty="0"/>
              <a:t>« </a:t>
            </a:r>
            <a:r>
              <a:rPr lang="fr-FR" dirty="0">
                <a:ea typeface="+mn-lt"/>
                <a:cs typeface="+mn-lt"/>
              </a:rPr>
              <a:t>Food self-</a:t>
            </a:r>
            <a:r>
              <a:rPr lang="fr-FR" dirty="0" err="1">
                <a:ea typeface="+mn-lt"/>
                <a:cs typeface="+mn-lt"/>
              </a:rPr>
              <a:t>sufficiency</a:t>
            </a:r>
            <a:r>
              <a:rPr lang="fr-FR" dirty="0"/>
              <a:t>/</a:t>
            </a:r>
            <a:r>
              <a:rPr lang="fr-FR" dirty="0" err="1"/>
              <a:t>autonomy</a:t>
            </a:r>
            <a:r>
              <a:rPr lang="fr-FR" dirty="0"/>
              <a:t> »</a:t>
            </a:r>
          </a:p>
          <a:p>
            <a:pPr marL="812800" indent="-448945">
              <a:buFont typeface="Wingdings" pitchFamily="2" charset="2"/>
              <a:buChar char="§"/>
            </a:pPr>
            <a:r>
              <a:rPr lang="fr-FR" dirty="0"/>
              <a:t>« Food </a:t>
            </a:r>
            <a:r>
              <a:rPr lang="fr-FR" dirty="0" err="1"/>
              <a:t>sovereignty</a:t>
            </a:r>
            <a:r>
              <a:rPr lang="fr-FR" dirty="0"/>
              <a:t> ».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B42C77-8CC8-49FB-B9C5-2B4CD614B2C9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2420888"/>
            <a:ext cx="4824536" cy="3888432"/>
          </a:xfrm>
        </p:spPr>
        <p:txBody>
          <a:bodyPr vert="horz" lIns="91440" tIns="45720" rIns="91440" bIns="45720" anchor="t"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2000" b="1" dirty="0"/>
              <a:t>Type of agriculture:</a:t>
            </a:r>
            <a:r>
              <a:rPr lang="fr-FR" sz="2000" dirty="0"/>
              <a:t> </a:t>
            </a:r>
          </a:p>
          <a:p>
            <a:pPr lvl="0" algn="just">
              <a:buFont typeface="Wingdings" pitchFamily="2" charset="2"/>
              <a:buChar char="§"/>
            </a:pPr>
            <a:endParaRPr lang="fr-FR" sz="2000" dirty="0"/>
          </a:p>
          <a:p>
            <a:pPr marL="10795" indent="-10795">
              <a:buNone/>
            </a:pPr>
            <a:r>
              <a:rPr lang="fr-FR" sz="2000" dirty="0"/>
              <a:t>« 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Sustainable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r>
              <a:rPr lang="fr-FR" sz="2000" dirty="0">
                <a:ea typeface="+mn-lt"/>
                <a:cs typeface="+mn-lt"/>
              </a:rPr>
              <a:t>a</a:t>
            </a:r>
            <a:r>
              <a:rPr lang="fr-FR" sz="2000" dirty="0">
                <a:solidFill>
                  <a:srgbClr val="000000"/>
                </a:solidFill>
                <a:ea typeface="+mn-lt"/>
                <a:cs typeface="+mn-lt"/>
              </a:rPr>
              <a:t>griculture</a:t>
            </a:r>
            <a:r>
              <a:rPr lang="fr-FR" sz="2000" dirty="0"/>
              <a:t> »  </a:t>
            </a:r>
          </a:p>
          <a:p>
            <a:pPr marL="10795" indent="-10795">
              <a:buNone/>
            </a:pPr>
            <a:r>
              <a:rPr lang="fr-FR" sz="2000" dirty="0"/>
              <a:t>« </a:t>
            </a:r>
            <a:r>
              <a:rPr lang="fr-FR" sz="2000" dirty="0" err="1"/>
              <a:t>Agro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</a:rPr>
              <a:t>forestry</a:t>
            </a:r>
            <a:r>
              <a:rPr lang="fr-FR" sz="2000" dirty="0"/>
              <a:t> »  </a:t>
            </a:r>
          </a:p>
          <a:p>
            <a:pPr marL="10795" indent="-10795">
              <a:buNone/>
            </a:pPr>
            <a:r>
              <a:rPr lang="fr-FR" sz="2000" dirty="0"/>
              <a:t>«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Conservation</a:t>
            </a:r>
            <a:r>
              <a:rPr lang="fr-FR" sz="2000" dirty="0"/>
              <a:t> agriculture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fr-FR" sz="2000" dirty="0"/>
              <a:t>»  </a:t>
            </a:r>
            <a:endParaRPr lang="fr-FR" dirty="0"/>
          </a:p>
          <a:p>
            <a:pPr marL="10795" indent="-10795">
              <a:buNone/>
            </a:pPr>
            <a:r>
              <a:rPr lang="fr-FR" sz="2000" dirty="0"/>
              <a:t>« 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Organic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 </a:t>
            </a:r>
            <a:r>
              <a:rPr lang="fr-FR" sz="2000" dirty="0">
                <a:ea typeface="+mn-lt"/>
                <a:cs typeface="+mn-lt"/>
              </a:rPr>
              <a:t>a</a:t>
            </a:r>
            <a:r>
              <a:rPr lang="fr-FR" sz="2000" dirty="0">
                <a:solidFill>
                  <a:srgbClr val="000000"/>
                </a:solidFill>
                <a:ea typeface="+mn-lt"/>
                <a:cs typeface="+mn-lt"/>
              </a:rPr>
              <a:t>griculture</a:t>
            </a:r>
            <a:r>
              <a:rPr lang="fr-FR" sz="2000" dirty="0"/>
              <a:t> »  </a:t>
            </a:r>
          </a:p>
          <a:p>
            <a:pPr marL="10795" indent="-10795">
              <a:buNone/>
            </a:pPr>
            <a:r>
              <a:rPr lang="fr-FR" sz="2000" dirty="0"/>
              <a:t>«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Family</a:t>
            </a:r>
            <a:r>
              <a:rPr lang="fr-FR" sz="2000" dirty="0"/>
              <a:t> </a:t>
            </a:r>
            <a:r>
              <a:rPr lang="fr-FR" sz="2000" dirty="0" err="1"/>
              <a:t>farming</a:t>
            </a:r>
            <a:r>
              <a:rPr lang="fr-FR" sz="2000" dirty="0"/>
              <a:t> »  </a:t>
            </a:r>
          </a:p>
          <a:p>
            <a:pPr marL="10795" indent="-10795">
              <a:buNone/>
            </a:pPr>
            <a:r>
              <a:rPr lang="fr-FR" sz="2000" dirty="0"/>
              <a:t>« 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Subsistence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r>
              <a:rPr lang="fr-FR" sz="2000" dirty="0"/>
              <a:t>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fr-FR" sz="2000" dirty="0"/>
              <a:t>»  </a:t>
            </a:r>
          </a:p>
          <a:p>
            <a:pPr marL="10795" indent="-10795">
              <a:buNone/>
            </a:pPr>
            <a:r>
              <a:rPr lang="fr-FR" sz="2000" dirty="0"/>
              <a:t>« 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Climate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-smart </a:t>
            </a:r>
            <a:r>
              <a:rPr lang="fr-FR" sz="2000" dirty="0">
                <a:ea typeface="+mn-lt"/>
                <a:cs typeface="+mn-lt"/>
              </a:rPr>
              <a:t>a</a:t>
            </a:r>
            <a:r>
              <a:rPr lang="fr-FR" sz="2000" dirty="0">
                <a:solidFill>
                  <a:srgbClr val="000000"/>
                </a:solidFill>
                <a:ea typeface="+mn-lt"/>
                <a:cs typeface="+mn-lt"/>
              </a:rPr>
              <a:t>griculture</a:t>
            </a:r>
            <a:r>
              <a:rPr lang="fr-FR" sz="2000" dirty="0"/>
              <a:t>  » </a:t>
            </a:r>
          </a:p>
          <a:p>
            <a:pPr marL="10795" indent="-10795">
              <a:buNone/>
            </a:pPr>
            <a:r>
              <a:rPr lang="fr-FR" sz="2000" dirty="0"/>
              <a:t>« 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Climate-resilient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r>
              <a:rPr lang="fr-FR" sz="2000" dirty="0">
                <a:solidFill>
                  <a:srgbClr val="000000"/>
                </a:solidFill>
                <a:ea typeface="+mn-lt"/>
                <a:cs typeface="+mn-lt"/>
              </a:rPr>
              <a:t>agriculture</a:t>
            </a:r>
            <a:r>
              <a:rPr lang="fr-FR" sz="2000" dirty="0"/>
              <a:t> »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F9746-B284-4726-8259-2C3EF1905A2A}"/>
              </a:ext>
            </a:extLst>
          </p:cNvPr>
          <p:cNvSpPr txBox="1"/>
          <p:nvPr/>
        </p:nvSpPr>
        <p:spPr>
          <a:xfrm>
            <a:off x="5364088" y="2420888"/>
            <a:ext cx="3528392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000" b="1" dirty="0"/>
              <a:t> </a:t>
            </a:r>
            <a:r>
              <a:rPr lang="fr-FR" sz="2000" b="1" dirty="0" err="1"/>
              <a:t>Environmental</a:t>
            </a:r>
            <a:r>
              <a:rPr lang="fr-FR" sz="2000" b="1" dirty="0"/>
              <a:t> and social :</a:t>
            </a:r>
            <a:r>
              <a:rPr lang="fr-FR" sz="2000" dirty="0"/>
              <a:t> </a:t>
            </a:r>
          </a:p>
          <a:p>
            <a:endParaRPr lang="fr-FR" sz="2000" dirty="0"/>
          </a:p>
          <a:p>
            <a:r>
              <a:rPr lang="fr-FR" sz="2000" dirty="0"/>
              <a:t>« </a:t>
            </a:r>
            <a:r>
              <a:rPr lang="fr-FR" sz="2000" dirty="0" err="1"/>
              <a:t>Climate</a:t>
            </a:r>
            <a:r>
              <a:rPr lang="fr-FR" sz="2000" dirty="0"/>
              <a:t> change » </a:t>
            </a:r>
          </a:p>
          <a:p>
            <a:r>
              <a:rPr lang="fr-FR" sz="2000" dirty="0"/>
              <a:t>« </a:t>
            </a:r>
            <a:r>
              <a:rPr lang="fr-FR" sz="2000" dirty="0" err="1"/>
              <a:t>Biodiversity</a:t>
            </a:r>
            <a:r>
              <a:rPr lang="fr-FR" sz="2000" dirty="0"/>
              <a:t> » </a:t>
            </a:r>
          </a:p>
          <a:p>
            <a:r>
              <a:rPr lang="fr-FR" sz="2000" dirty="0"/>
              <a:t>« </a:t>
            </a:r>
            <a:r>
              <a:rPr lang="fr-FR" sz="2000" dirty="0" err="1"/>
              <a:t>Ecosystem</a:t>
            </a:r>
            <a:r>
              <a:rPr lang="fr-FR" sz="2000" dirty="0"/>
              <a:t> »  </a:t>
            </a:r>
          </a:p>
          <a:p>
            <a:r>
              <a:rPr lang="fr-FR" sz="2000" dirty="0"/>
              <a:t>« Co-construction »  </a:t>
            </a:r>
          </a:p>
          <a:p>
            <a:r>
              <a:rPr lang="fr-FR" sz="2000" dirty="0"/>
              <a:t>« </a:t>
            </a:r>
            <a:r>
              <a:rPr lang="fr-FR" sz="2000" dirty="0" err="1"/>
              <a:t>Gender</a:t>
            </a:r>
            <a:r>
              <a:rPr lang="fr-FR" sz="2000" dirty="0"/>
              <a:t> » </a:t>
            </a:r>
          </a:p>
          <a:p>
            <a:r>
              <a:rPr lang="fr-FR" sz="2000" dirty="0"/>
              <a:t>« Civil society »</a:t>
            </a:r>
            <a:endParaRPr lang="fr-FR" sz="2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08BFCE2-91A5-46FF-AD55-12F69729307C}"/>
              </a:ext>
            </a:extLst>
          </p:cNvPr>
          <p:cNvSpPr txBox="1"/>
          <p:nvPr/>
        </p:nvSpPr>
        <p:spPr>
          <a:xfrm>
            <a:off x="755576" y="404664"/>
            <a:ext cx="7488832" cy="15388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None/>
            </a:pPr>
            <a:r>
              <a:rPr lang="fr-FR" b="1" dirty="0"/>
              <a:t>2nd </a:t>
            </a:r>
            <a:r>
              <a:rPr lang="fr-FR" b="1" dirty="0" err="1"/>
              <a:t>filter</a:t>
            </a:r>
            <a:r>
              <a:rPr lang="fr-FR" b="1" dirty="0"/>
              <a:t>:</a:t>
            </a:r>
          </a:p>
          <a:p>
            <a:pPr>
              <a:buNone/>
            </a:pPr>
            <a:endParaRPr lang="fr-FR" b="1" dirty="0"/>
          </a:p>
          <a:p>
            <a:pPr marL="10795" indent="-10795" algn="just"/>
            <a:r>
              <a:rPr lang="fr-FR" sz="2000" dirty="0">
                <a:ea typeface="+mn-lt"/>
                <a:cs typeface="+mn-lt"/>
              </a:rPr>
              <a:t>The </a:t>
            </a:r>
            <a:r>
              <a:rPr lang="fr-FR" sz="2000" dirty="0" err="1">
                <a:ea typeface="+mn-lt"/>
                <a:cs typeface="+mn-lt"/>
              </a:rPr>
              <a:t>project</a:t>
            </a:r>
            <a:r>
              <a:rPr lang="fr-FR" sz="2000" dirty="0">
                <a:ea typeface="+mn-lt"/>
                <a:cs typeface="+mn-lt"/>
              </a:rPr>
              <a:t> </a:t>
            </a:r>
            <a:r>
              <a:rPr lang="fr-FR" sz="2000" dirty="0" err="1">
                <a:ea typeface="+mn-lt"/>
                <a:cs typeface="+mn-lt"/>
              </a:rPr>
              <a:t>is</a:t>
            </a:r>
            <a:r>
              <a:rPr lang="fr-FR" sz="2000" dirty="0">
                <a:ea typeface="+mn-lt"/>
                <a:cs typeface="+mn-lt"/>
              </a:rPr>
              <a:t> </a:t>
            </a:r>
            <a:r>
              <a:rPr lang="fr-FR" sz="2000" dirty="0" err="1">
                <a:ea typeface="+mn-lt"/>
                <a:cs typeface="+mn-lt"/>
              </a:rPr>
              <a:t>selected</a:t>
            </a:r>
            <a:r>
              <a:rPr lang="fr-FR" sz="2000" dirty="0">
                <a:ea typeface="+mn-lt"/>
                <a:cs typeface="+mn-lt"/>
              </a:rPr>
              <a:t> if </a:t>
            </a:r>
            <a:r>
              <a:rPr lang="fr-FR" sz="2000" dirty="0" err="1">
                <a:ea typeface="+mn-lt"/>
                <a:cs typeface="+mn-lt"/>
              </a:rPr>
              <a:t>it</a:t>
            </a:r>
            <a:r>
              <a:rPr lang="fr-FR" sz="2000" dirty="0">
                <a:ea typeface="+mn-lt"/>
                <a:cs typeface="+mn-lt"/>
              </a:rPr>
              <a:t> </a:t>
            </a:r>
            <a:r>
              <a:rPr lang="fr-FR" sz="2000" dirty="0" err="1">
                <a:ea typeface="+mn-lt"/>
                <a:cs typeface="+mn-lt"/>
              </a:rPr>
              <a:t>contains</a:t>
            </a:r>
            <a:r>
              <a:rPr lang="fr-FR" sz="2000" dirty="0">
                <a:ea typeface="+mn-lt"/>
                <a:cs typeface="+mn-lt"/>
              </a:rPr>
              <a:t> </a:t>
            </a:r>
            <a:r>
              <a:rPr lang="fr-FR" sz="2000" u="sng" dirty="0">
                <a:ea typeface="+mn-lt"/>
                <a:cs typeface="+mn-lt"/>
              </a:rPr>
              <a:t>at least one keyword</a:t>
            </a:r>
            <a:r>
              <a:rPr lang="fr-FR" sz="2000" dirty="0">
                <a:ea typeface="+mn-lt"/>
                <a:cs typeface="+mn-lt"/>
              </a:rPr>
              <a:t> </a:t>
            </a:r>
            <a:r>
              <a:rPr lang="fr-FR" sz="2000" b="1" dirty="0">
                <a:ea typeface="+mn-lt"/>
                <a:cs typeface="+mn-lt"/>
              </a:rPr>
              <a:t>in </a:t>
            </a:r>
            <a:r>
              <a:rPr lang="fr-FR" sz="2000" b="1" dirty="0" err="1">
                <a:ea typeface="+mn-lt"/>
                <a:cs typeface="+mn-lt"/>
              </a:rPr>
              <a:t>each</a:t>
            </a:r>
            <a:r>
              <a:rPr lang="fr-FR" sz="2000" b="1" dirty="0">
                <a:ea typeface="+mn-lt"/>
                <a:cs typeface="+mn-lt"/>
              </a:rPr>
              <a:t> of the </a:t>
            </a:r>
            <a:r>
              <a:rPr lang="fr-FR" sz="2000" b="1" dirty="0" err="1">
                <a:ea typeface="+mn-lt"/>
                <a:cs typeface="+mn-lt"/>
              </a:rPr>
              <a:t>following</a:t>
            </a:r>
            <a:r>
              <a:rPr lang="fr-FR" sz="2000" b="1" dirty="0">
                <a:ea typeface="+mn-lt"/>
                <a:cs typeface="+mn-lt"/>
              </a:rPr>
              <a:t> </a:t>
            </a:r>
            <a:r>
              <a:rPr lang="fr-FR" sz="2000" b="1" dirty="0" err="1">
                <a:ea typeface="+mn-lt"/>
                <a:cs typeface="+mn-lt"/>
              </a:rPr>
              <a:t>categories</a:t>
            </a:r>
            <a:r>
              <a:rPr lang="fr-FR" sz="2000" dirty="0">
                <a:ea typeface="+mn-lt"/>
                <a:cs typeface="+mn-lt"/>
              </a:rPr>
              <a:t> </a:t>
            </a:r>
            <a:r>
              <a:rPr lang="fr-FR" sz="2000" u="sng" dirty="0">
                <a:ea typeface="+mn-lt"/>
                <a:cs typeface="+mn-lt"/>
              </a:rPr>
              <a:t>in </a:t>
            </a:r>
            <a:r>
              <a:rPr lang="fr-FR" sz="2000" u="sng" dirty="0" err="1">
                <a:ea typeface="+mn-lt"/>
                <a:cs typeface="+mn-lt"/>
              </a:rPr>
              <a:t>its</a:t>
            </a:r>
            <a:r>
              <a:rPr lang="fr-FR" sz="2000" u="sng" dirty="0">
                <a:ea typeface="+mn-lt"/>
                <a:cs typeface="+mn-lt"/>
              </a:rPr>
              <a:t> </a:t>
            </a:r>
            <a:r>
              <a:rPr lang="fr-FR" sz="2000" u="sng" dirty="0" err="1">
                <a:ea typeface="+mn-lt"/>
                <a:cs typeface="+mn-lt"/>
              </a:rPr>
              <a:t>logical</a:t>
            </a:r>
            <a:r>
              <a:rPr lang="fr-FR" sz="2000" u="sng" dirty="0">
                <a:ea typeface="+mn-lt"/>
                <a:cs typeface="+mn-lt"/>
              </a:rPr>
              <a:t> </a:t>
            </a:r>
            <a:r>
              <a:rPr lang="fr-FR" sz="2000" u="sng" dirty="0" err="1">
                <a:ea typeface="+mn-lt"/>
                <a:cs typeface="+mn-lt"/>
              </a:rPr>
              <a:t>framework</a:t>
            </a:r>
            <a:r>
              <a:rPr lang="fr-FR" sz="2000" u="sng" dirty="0">
                <a:ea typeface="+mn-lt"/>
                <a:cs typeface="+mn-lt"/>
              </a:rPr>
              <a:t> </a:t>
            </a:r>
            <a:endParaRPr lang="en-US" u="sng"/>
          </a:p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5A91F-7689-4970-ABFB-CEA882FD565A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1857364"/>
            <a:ext cx="7467600" cy="1357314"/>
          </a:xfrm>
        </p:spPr>
        <p:txBody>
          <a:bodyPr vert="horz" lIns="91440" tIns="45720" rIns="91440" bIns="45720" anchor="b">
            <a:normAutofit fontScale="90000"/>
          </a:bodyPr>
          <a:lstStyle/>
          <a:p>
            <a:pPr algn="ctr"/>
            <a:r>
              <a:rPr lang="fr-FR" b="1" dirty="0" err="1"/>
              <a:t>Provisional</a:t>
            </a:r>
            <a:r>
              <a:rPr lang="fr-FR" b="1" dirty="0"/>
              <a:t> </a:t>
            </a:r>
            <a:r>
              <a:rPr lang="fr-FR" b="1" dirty="0" err="1"/>
              <a:t>Results</a:t>
            </a:r>
            <a:br>
              <a:rPr lang="fr-FR" b="1" dirty="0"/>
            </a:br>
            <a:br>
              <a:rPr lang="fr-FR" b="1" dirty="0"/>
            </a:br>
            <a:r>
              <a:rPr lang="fr-FR" b="1" dirty="0" err="1"/>
              <a:t>after</a:t>
            </a:r>
            <a:r>
              <a:rPr lang="fr-FR" b="1" dirty="0"/>
              <a:t> </a:t>
            </a:r>
            <a:r>
              <a:rPr lang="fr-FR" b="1" dirty="0" err="1"/>
              <a:t>applying</a:t>
            </a:r>
            <a:r>
              <a:rPr lang="fr-FR" b="1" dirty="0"/>
              <a:t> the 1st </a:t>
            </a:r>
            <a:r>
              <a:rPr lang="fr-FR" b="1" dirty="0" err="1"/>
              <a:t>filter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8D03CD-8160-4D85-A7FB-632F555DE19D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002710"/>
              </p:ext>
            </p:extLst>
          </p:nvPr>
        </p:nvGraphicFramePr>
        <p:xfrm>
          <a:off x="857224" y="285728"/>
          <a:ext cx="6596067" cy="45716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98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8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188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Nb of </a:t>
                      </a:r>
                      <a:r>
                        <a:rPr lang="fr-FR" dirty="0" err="1"/>
                        <a:t>contracts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including</a:t>
                      </a:r>
                      <a:r>
                        <a:rPr lang="fr-FR" dirty="0"/>
                        <a:t> the </a:t>
                      </a:r>
                      <a:r>
                        <a:rPr lang="fr-FR" dirty="0" err="1"/>
                        <a:t>term</a:t>
                      </a:r>
                      <a:r>
                        <a:rPr lang="fr-FR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204">
                <a:tc>
                  <a:txBody>
                    <a:bodyPr/>
                    <a:lstStyle/>
                    <a:p>
                      <a:r>
                        <a:rPr lang="fr-FR" dirty="0" err="1"/>
                        <a:t>Agroecology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r>
                        <a:rPr lang="fr-FR" dirty="0" err="1"/>
                        <a:t>Ecological</a:t>
                      </a:r>
                      <a:r>
                        <a:rPr lang="fr-FR" dirty="0"/>
                        <a:t> agriculture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204">
                <a:tc>
                  <a:txBody>
                    <a:bodyPr/>
                    <a:lstStyle/>
                    <a:p>
                      <a:r>
                        <a:rPr lang="fr-FR" dirty="0"/>
                        <a:t>Permaculture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r>
                        <a:rPr lang="fr-FR" dirty="0"/>
                        <a:t>Food </a:t>
                      </a:r>
                      <a:r>
                        <a:rPr lang="fr-FR" dirty="0" err="1"/>
                        <a:t>autonomy</a:t>
                      </a:r>
                      <a:endParaRPr lang="fr-FR" baseline="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r>
                        <a:rPr lang="fr-FR" dirty="0"/>
                        <a:t>Food </a:t>
                      </a:r>
                      <a:r>
                        <a:rPr lang="fr-FR" dirty="0" err="1"/>
                        <a:t>sovereignty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204"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  <a:r>
                        <a:rPr lang="fr-FR" baseline="0" dirty="0"/>
                        <a:t> A-E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6,0%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827584" y="5085184"/>
            <a:ext cx="6858048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6 % of 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contracts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/>
              <a:t>categorised</a:t>
            </a:r>
            <a:r>
              <a:rPr lang="fr-FR" dirty="0"/>
              <a:t> </a:t>
            </a:r>
            <a:r>
              <a:rPr lang="fr-FR" dirty="0" err="1"/>
              <a:t>under</a:t>
            </a:r>
            <a:r>
              <a:rPr lang="fr-FR" dirty="0"/>
              <a:t> the SANAD </a:t>
            </a:r>
            <a:r>
              <a:rPr lang="fr-FR" dirty="0" err="1"/>
              <a:t>sector</a:t>
            </a:r>
          </a:p>
          <a:p>
            <a:pPr algn="just"/>
            <a:r>
              <a:rPr lang="fr-FR" dirty="0"/>
              <a:t>(57 </a:t>
            </a:r>
            <a:r>
              <a:rPr lang="fr-FR" dirty="0" err="1"/>
              <a:t>contracts</a:t>
            </a:r>
            <a:r>
              <a:rPr lang="fr-FR" dirty="0"/>
              <a:t> out of948), </a:t>
            </a:r>
            <a:r>
              <a:rPr lang="fr-FR" b="1" u="sng" dirty="0" err="1"/>
              <a:t>explicitly</a:t>
            </a:r>
            <a:r>
              <a:rPr lang="fr-FR" b="1" dirty="0"/>
              <a:t> display an </a:t>
            </a:r>
            <a:r>
              <a:rPr lang="fr-FR" b="1" dirty="0" err="1"/>
              <a:t>agroecological</a:t>
            </a:r>
            <a:r>
              <a:rPr lang="fr-FR" b="1" dirty="0"/>
              <a:t> ambition.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D5CC46-9039-4AD4-BA25-5E6628640D6A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7467600" cy="500066"/>
          </a:xfrm>
        </p:spPr>
        <p:txBody>
          <a:bodyPr vert="horz" lIns="91440" tIns="45720" rIns="91440" bIns="45720" anchor="b">
            <a:normAutofit fontScale="90000"/>
          </a:bodyPr>
          <a:lstStyle/>
          <a:p>
            <a:r>
              <a:rPr lang="fr-FR" dirty="0"/>
              <a:t>a multi-</a:t>
            </a:r>
            <a:r>
              <a:rPr lang="fr-FR" dirty="0" err="1"/>
              <a:t>actor</a:t>
            </a:r>
            <a:r>
              <a:rPr lang="fr-FR" dirty="0"/>
              <a:t> concept</a:t>
            </a:r>
          </a:p>
        </p:txBody>
      </p:sp>
      <p:pic>
        <p:nvPicPr>
          <p:cNvPr id="4" name="Espace réservé du contenu 3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857232"/>
            <a:ext cx="4305707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836712"/>
            <a:ext cx="4214842" cy="4176464"/>
          </a:xfrm>
          <a:prstGeom prst="rect">
            <a:avLst/>
          </a:prstGeom>
        </p:spPr>
        <p:txBody>
          <a:bodyPr vert="horz" lIns="91440" tIns="45720" rIns="91440" bIns="45720" anchor="t">
            <a:normAutofit fontScale="55000" lnSpcReduction="20000"/>
          </a:bodyPr>
          <a:lstStyle/>
          <a:p>
            <a:pPr algn="just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 sz="2900" dirty="0"/>
              <a:t>The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notion</a:t>
            </a:r>
            <a:r>
              <a:rPr lang="fr-FR" sz="2900" dirty="0"/>
              <a:t> of </a:t>
            </a:r>
            <a:r>
              <a:rPr lang="fr-FR" sz="2900" dirty="0" err="1"/>
              <a:t>agroecology</a:t>
            </a:r>
            <a:r>
              <a:rPr lang="fr-FR" sz="2900" dirty="0"/>
              <a:t> </a:t>
            </a:r>
            <a:r>
              <a:rPr lang="fr-FR" sz="2900" dirty="0" err="1"/>
              <a:t>was</a:t>
            </a:r>
            <a:r>
              <a:rPr lang="fr-FR" sz="2900" dirty="0"/>
              <a:t> </a:t>
            </a:r>
            <a:r>
              <a:rPr lang="fr-FR" sz="2900" dirty="0" err="1"/>
              <a:t>initially</a:t>
            </a:r>
            <a:r>
              <a:rPr lang="fr-FR" sz="2900" dirty="0"/>
              <a:t> </a:t>
            </a:r>
            <a:r>
              <a:rPr lang="fr-FR" sz="2900" dirty="0" err="1"/>
              <a:t>introduced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fr-FR" sz="2900" dirty="0"/>
              <a:t>By </a:t>
            </a:r>
            <a:r>
              <a:rPr lang="fr-FR" sz="2900" b="1" dirty="0" err="1"/>
              <a:t>scientists</a:t>
            </a:r>
            <a:r>
              <a:rPr lang="fr-FR" sz="2900" b="1" dirty="0"/>
              <a:t>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Bensin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1930; 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Altieri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1983…);</a:t>
            </a:r>
            <a:endParaRPr lang="fr-FR" sz="2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tabLst/>
              <a:defRPr/>
            </a:pPr>
            <a:endParaRPr kumimoji="0" lang="fr-F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fr-FR" sz="2900" dirty="0"/>
              <a:t>By </a:t>
            </a:r>
            <a:r>
              <a:rPr lang="fr-FR" sz="2900" b="1" dirty="0" err="1"/>
              <a:t>environmental</a:t>
            </a:r>
            <a:r>
              <a:rPr lang="fr-FR" sz="2900" b="1" dirty="0"/>
              <a:t> </a:t>
            </a:r>
            <a:r>
              <a:rPr lang="fr-FR" sz="2900" b="1" dirty="0" err="1"/>
              <a:t>movements</a:t>
            </a:r>
            <a:r>
              <a:rPr lang="fr-FR" sz="2900" dirty="0"/>
              <a:t> 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lang="fr-FR" sz="2900" dirty="0"/>
              <a:t>'60s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  <a:endParaRPr lang="fr-FR" sz="2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tabLst/>
              <a:defRPr/>
            </a:pPr>
            <a:endParaRPr kumimoji="0" lang="fr-F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fr-FR" sz="2900" dirty="0"/>
              <a:t>By</a:t>
            </a:r>
            <a:r>
              <a:rPr lang="fr-FR" sz="2900" b="1" dirty="0"/>
              <a:t> civil society in the South and North</a:t>
            </a:r>
            <a:endParaRPr lang="fr-FR" sz="2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</a:endParaRPr>
          </a:p>
          <a:p>
            <a:pPr marL="269875" indent="-269875" algn="just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(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Via 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Campesina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fr-FR" sz="2900" dirty="0" err="1">
                <a:solidFill>
                  <a:srgbClr val="0070C0"/>
                </a:solidFill>
              </a:rPr>
              <a:t>Movement</a:t>
            </a:r>
            <a:r>
              <a:rPr lang="fr-FR" sz="2900" dirty="0">
                <a:solidFill>
                  <a:srgbClr val="0070C0"/>
                </a:solidFill>
              </a:rPr>
              <a:t> </a:t>
            </a:r>
            <a:r>
              <a:rPr lang="fr-FR" sz="2900" dirty="0" err="1">
                <a:ea typeface="+mn-lt"/>
                <a:cs typeface="+mn-lt"/>
              </a:rPr>
              <a:t>which</a:t>
            </a:r>
            <a:r>
              <a:rPr lang="fr-FR" sz="2900" dirty="0">
                <a:ea typeface="+mn-lt"/>
                <a:cs typeface="+mn-lt"/>
              </a:rPr>
              <a:t> </a:t>
            </a:r>
            <a:r>
              <a:rPr lang="fr-FR" sz="2900" dirty="0" err="1">
                <a:ea typeface="+mn-lt"/>
                <a:cs typeface="+mn-lt"/>
              </a:rPr>
              <a:t>brings</a:t>
            </a:r>
            <a:r>
              <a:rPr lang="fr-FR" sz="2900" dirty="0">
                <a:ea typeface="+mn-lt"/>
                <a:cs typeface="+mn-lt"/>
              </a:rPr>
              <a:t> </a:t>
            </a:r>
            <a:r>
              <a:rPr lang="fr-FR" sz="2900" dirty="0" err="1">
                <a:ea typeface="+mn-lt"/>
                <a:cs typeface="+mn-lt"/>
              </a:rPr>
              <a:t>together</a:t>
            </a:r>
            <a:r>
              <a:rPr lang="fr-FR" sz="2900" dirty="0">
                <a:ea typeface="+mn-lt"/>
                <a:cs typeface="+mn-lt"/>
              </a:rPr>
              <a:t> more </a:t>
            </a:r>
            <a:r>
              <a:rPr lang="fr-FR" sz="2900" dirty="0" err="1">
                <a:ea typeface="+mn-lt"/>
                <a:cs typeface="+mn-lt"/>
              </a:rPr>
              <a:t>than</a:t>
            </a:r>
            <a:r>
              <a:rPr lang="fr-FR" sz="2900" dirty="0">
                <a:ea typeface="+mn-lt"/>
                <a:cs typeface="+mn-lt"/>
              </a:rPr>
              <a:t>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lt"/>
                <a:cs typeface="+mn-lt"/>
              </a:rPr>
              <a:t>180 </a:t>
            </a:r>
            <a:r>
              <a:rPr lang="fr-FR" sz="2900" dirty="0" err="1">
                <a:ea typeface="+mn-lt"/>
                <a:cs typeface="+mn-lt"/>
              </a:rPr>
              <a:t>farmers</a:t>
            </a:r>
            <a:r>
              <a:rPr lang="fr-FR" sz="2900" dirty="0">
                <a:ea typeface="+mn-lt"/>
                <a:cs typeface="+mn-lt"/>
              </a:rPr>
              <a:t>'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lt"/>
                <a:cs typeface="+mn-lt"/>
              </a:rPr>
              <a:t>organisations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lang="fr-FR" sz="2900" dirty="0"/>
              <a:t> </a:t>
            </a:r>
            <a:endParaRPr lang="fr-FR" sz="2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</a:endParaRPr>
          </a:p>
          <a:p>
            <a:pPr marL="269875" indent="-269875" algn="just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fr-FR" sz="2900" dirty="0" err="1">
                <a:ea typeface="+mn-lt"/>
                <a:cs typeface="+mn-lt"/>
              </a:rPr>
              <a:t>which</a:t>
            </a:r>
            <a:r>
              <a:rPr lang="fr-FR" sz="2900" dirty="0">
                <a:ea typeface="+mn-lt"/>
                <a:cs typeface="+mn-lt"/>
              </a:rPr>
              <a:t> </a:t>
            </a:r>
            <a:r>
              <a:rPr lang="fr-FR" sz="2900" b="1" dirty="0">
                <a:ea typeface="+mn-lt"/>
                <a:cs typeface="+mn-lt"/>
              </a:rPr>
              <a:t>has </a:t>
            </a:r>
            <a:r>
              <a:rPr lang="fr-FR" sz="2900" b="1" dirty="0" err="1">
                <a:ea typeface="+mn-lt"/>
                <a:cs typeface="+mn-lt"/>
              </a:rPr>
              <a:t>contributed</a:t>
            </a:r>
            <a:r>
              <a:rPr lang="fr-FR" sz="2900" b="1" dirty="0">
                <a:ea typeface="+mn-lt"/>
                <a:cs typeface="+mn-lt"/>
              </a:rPr>
              <a:t> to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lang="fr-FR" sz="2900" dirty="0"/>
              <a:t> </a:t>
            </a:r>
            <a:endParaRPr lang="fr-FR" sz="2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</a:endParaRPr>
          </a:p>
          <a:p>
            <a:pPr marL="269875" marR="0" lvl="0" indent="-26987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fr-FR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629920" marR="0" lvl="0" indent="-6299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fr-FR" sz="1900" b="1" dirty="0"/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0694" y="5857892"/>
            <a:ext cx="2214578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ysClr val="windowText" lastClr="000000"/>
                </a:solidFill>
              </a:rPr>
              <a:t>(Source : HLPE 2019)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B5EAC1-7EF1-4596-A0BA-DD1E5D230DFC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99651B2-6653-43D2-A21B-260209B49AA3}"/>
              </a:ext>
            </a:extLst>
          </p:cNvPr>
          <p:cNvSpPr txBox="1"/>
          <p:nvPr/>
        </p:nvSpPr>
        <p:spPr>
          <a:xfrm>
            <a:off x="467544" y="4653136"/>
            <a:ext cx="3960440" cy="20774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29920" indent="-629920">
              <a:spcBef>
                <a:spcPts val="600"/>
              </a:spcBef>
              <a:defRPr/>
            </a:pPr>
            <a:r>
              <a:rPr lang="fr-FR" sz="1600" b="1" dirty="0">
                <a:ea typeface="+mn-lt"/>
                <a:cs typeface="+mn-lt"/>
              </a:rPr>
              <a:t>The agro-</a:t>
            </a:r>
            <a:r>
              <a:rPr lang="fr-FR" sz="1600" b="1" dirty="0" err="1">
                <a:ea typeface="+mn-lt"/>
                <a:cs typeface="+mn-lt"/>
              </a:rPr>
              <a:t>ecological</a:t>
            </a:r>
            <a:r>
              <a:rPr lang="fr-FR" sz="1600" b="1" dirty="0">
                <a:ea typeface="+mn-lt"/>
                <a:cs typeface="+mn-lt"/>
              </a:rPr>
              <a:t> </a:t>
            </a:r>
            <a:r>
              <a:rPr lang="fr-FR" sz="1600" b="1" dirty="0" err="1">
                <a:ea typeface="+mn-lt"/>
                <a:cs typeface="+mn-lt"/>
              </a:rPr>
              <a:t>approach</a:t>
            </a:r>
            <a:r>
              <a:rPr lang="fr-FR" sz="1600" b="1" dirty="0"/>
              <a:t>,</a:t>
            </a:r>
            <a:endParaRPr lang="it-IT" dirty="0"/>
          </a:p>
          <a:p>
            <a:pPr marL="629920" indent="-360045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Goes </a:t>
            </a:r>
            <a:r>
              <a:rPr lang="fr-FR" sz="1600" b="1" dirty="0" err="1">
                <a:solidFill>
                  <a:schemeClr val="accent1">
                    <a:lumMod val="75000"/>
                  </a:schemeClr>
                </a:solidFill>
              </a:rPr>
              <a:t>beyond</a:t>
            </a: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600" b="1" dirty="0"/>
              <a:t>agro-</a:t>
            </a:r>
            <a:r>
              <a:rPr lang="fr-FR" sz="1600" b="1" dirty="0" err="1"/>
              <a:t>ecosystems</a:t>
            </a:r>
            <a:r>
              <a:rPr lang="fr-FR" sz="1600" b="1" dirty="0"/>
              <a:t> </a:t>
            </a:r>
          </a:p>
          <a:p>
            <a:pPr marL="629920" indent="-360045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fr-FR" sz="1600" b="1" dirty="0" err="1">
                <a:solidFill>
                  <a:schemeClr val="accent1">
                    <a:lumMod val="75000"/>
                  </a:schemeClr>
                </a:solidFill>
              </a:rPr>
              <a:t>encompass</a:t>
            </a: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fr-FR" sz="1600" b="1" dirty="0" err="1"/>
              <a:t>food</a:t>
            </a:r>
            <a:r>
              <a:rPr lang="fr-FR" sz="1600" b="1" dirty="0"/>
              <a:t> </a:t>
            </a:r>
            <a:r>
              <a:rPr lang="fr-FR" sz="1600" b="1" dirty="0" err="1"/>
              <a:t>systems</a:t>
            </a:r>
            <a:r>
              <a:rPr lang="fr-FR" sz="1600" b="1" dirty="0"/>
              <a:t>, </a:t>
            </a:r>
            <a:r>
              <a:rPr lang="fr-FR" sz="1600" dirty="0"/>
              <a:t> </a:t>
            </a:r>
          </a:p>
          <a:p>
            <a:pPr marL="629920" indent="-360045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by </a:t>
            </a:r>
            <a:r>
              <a:rPr lang="fr-FR" sz="1600" b="1" dirty="0" err="1">
                <a:solidFill>
                  <a:schemeClr val="accent1">
                    <a:lumMod val="75000"/>
                  </a:schemeClr>
                </a:solidFill>
              </a:rPr>
              <a:t>associating</a:t>
            </a: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fr-FR" sz="1600" b="1" dirty="0" err="1">
                <a:solidFill>
                  <a:schemeClr val="accent1">
                    <a:lumMod val="75000"/>
                  </a:schemeClr>
                </a:solidFill>
              </a:rPr>
              <a:t>them</a:t>
            </a:r>
            <a:r>
              <a:rPr lang="fr-FR" sz="1600" dirty="0"/>
              <a:t> the notion of </a:t>
            </a:r>
            <a:r>
              <a:rPr lang="fr-FR" sz="1600" b="1" dirty="0"/>
              <a:t>« </a:t>
            </a:r>
            <a:r>
              <a:rPr lang="fr-FR" sz="1600" b="1" dirty="0" err="1"/>
              <a:t>food</a:t>
            </a:r>
            <a:r>
              <a:rPr lang="fr-FR" sz="1600" b="1" dirty="0"/>
              <a:t> </a:t>
            </a:r>
            <a:r>
              <a:rPr lang="fr-FR" sz="1600" b="1" dirty="0" err="1"/>
              <a:t>sovereignty</a:t>
            </a:r>
            <a:r>
              <a:rPr lang="fr-FR" sz="1600" b="1" dirty="0"/>
              <a:t> ». 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072494" cy="571480"/>
          </a:xfrm>
        </p:spPr>
        <p:txBody>
          <a:bodyPr vert="horz" lIns="91440" tIns="45720" rIns="91440" bIns="45720" anchor="b">
            <a:normAutofit/>
          </a:bodyPr>
          <a:lstStyle/>
          <a:p>
            <a:r>
              <a:rPr lang="fr-FR" sz="2000"/>
              <a:t>From agroecology to the agroecological transition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928670"/>
            <a:ext cx="4614866" cy="4786346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 algn="just">
              <a:buNone/>
            </a:pPr>
            <a:r>
              <a:rPr lang="fr-FR" sz="1800">
                <a:ea typeface="+mn-lt"/>
                <a:cs typeface="+mn-lt"/>
              </a:rPr>
              <a:t>The notion of </a:t>
            </a:r>
            <a:r>
              <a:rPr lang="fr-FR" sz="1800" b="1">
                <a:ea typeface="+mn-lt"/>
                <a:cs typeface="+mn-lt"/>
              </a:rPr>
              <a:t>agro-ecological transition</a:t>
            </a:r>
            <a:r>
              <a:rPr lang="fr-FR" sz="1800">
                <a:ea typeface="+mn-lt"/>
                <a:cs typeface="+mn-lt"/>
              </a:rPr>
              <a:t> has become part of the debate over the last ten years.</a:t>
            </a:r>
            <a:endParaRPr lang="it-IT">
              <a:ea typeface="+mn-lt"/>
              <a:cs typeface="+mn-lt"/>
            </a:endParaRP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>
                <a:ea typeface="+mn-lt"/>
                <a:cs typeface="+mn-lt"/>
              </a:rPr>
              <a:t>The FAO played an important role in its dissemination by organising an international symposium on agro-ecology in 2014, followed by several international meetings in South America, Africa and Asia in 2015. </a:t>
            </a:r>
            <a:endParaRPr lang="fr-FR">
              <a:ea typeface="+mn-lt"/>
              <a:cs typeface="+mn-lt"/>
            </a:endParaRP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>
                <a:ea typeface="+mn-lt"/>
                <a:cs typeface="+mn-lt"/>
              </a:rPr>
              <a:t>These meetings contributed to the formulation of the </a:t>
            </a:r>
            <a:r>
              <a:rPr lang="fr-FR" sz="1800" b="1">
                <a:ea typeface="+mn-lt"/>
                <a:cs typeface="+mn-lt"/>
              </a:rPr>
              <a:t>ten elements of agro-ecology</a:t>
            </a:r>
            <a:r>
              <a:rPr lang="fr-FR" sz="1800">
                <a:ea typeface="+mn-lt"/>
                <a:cs typeface="+mn-lt"/>
              </a:rPr>
              <a:t> (and the 13 principles of the HLPE).</a:t>
            </a:r>
            <a:endParaRPr lang="fr-FR">
              <a:ea typeface="+mn-lt"/>
              <a:cs typeface="+mn-lt"/>
            </a:endParaRP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</p:txBody>
      </p:sp>
      <p:pic>
        <p:nvPicPr>
          <p:cNvPr id="5" name="Image 4" descr="TAP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1142984"/>
            <a:ext cx="1636387" cy="2214578"/>
          </a:xfrm>
          <a:prstGeom prst="rect">
            <a:avLst/>
          </a:prstGeom>
        </p:spPr>
      </p:pic>
      <p:pic>
        <p:nvPicPr>
          <p:cNvPr id="7" name="Image 6" descr="TP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3643314"/>
            <a:ext cx="3365166" cy="2128833"/>
          </a:xfrm>
          <a:prstGeom prst="rect">
            <a:avLst/>
          </a:prstGeom>
        </p:spPr>
      </p:pic>
      <p:pic>
        <p:nvPicPr>
          <p:cNvPr id="8" name="Image 7" descr="AVS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1142984"/>
            <a:ext cx="1714512" cy="222799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C0DF17C-4065-45E4-B1D4-117187AD2D4F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7358114" cy="4830902"/>
          </a:xfrm>
        </p:spPr>
        <p:txBody>
          <a:bodyPr vert="horz" lIns="91440" tIns="45720" rIns="91440" bIns="45720" anchor="t"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… only 3,0% of projects </a:t>
            </a:r>
            <a:r>
              <a:rPr lang="fr-FR" sz="1800"/>
              <a:t>put into practice by the </a:t>
            </a:r>
            <a:r>
              <a:rPr lang="fr-FR" sz="1800" b="1"/>
              <a:t>United Nations Agencies (FAO, IFAD, WFP) </a:t>
            </a:r>
            <a:r>
              <a:rPr lang="fr-FR" sz="1800"/>
              <a:t>in the partnership</a:t>
            </a:r>
            <a:r>
              <a:rPr lang="fr-FR" sz="1800">
                <a:solidFill>
                  <a:srgbClr val="000000"/>
                </a:solidFill>
              </a:rPr>
              <a:t> framework with the EU </a:t>
            </a:r>
            <a:r>
              <a:rPr lang="fr-FR" sz="1800" u="sng">
                <a:solidFill>
                  <a:schemeClr val="accent1">
                    <a:lumMod val="75000"/>
                  </a:schemeClr>
                </a:solidFill>
              </a:rPr>
              <a:t>explicitly</a:t>
            </a: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 display an agroecological ambition. </a:t>
            </a:r>
            <a:r>
              <a:rPr lang="fr-FR" sz="1800">
                <a:ea typeface="+mn-lt"/>
                <a:cs typeface="+mn-lt"/>
              </a:rPr>
              <a:t>Only 6.4% of the projects implemented by the FAO have agro-ecology on their agenda. </a:t>
            </a:r>
            <a:endParaRPr lang="fr-FR" sz="1800" dirty="0"/>
          </a:p>
          <a:p>
            <a:pPr marL="0" indent="0"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>
                <a:ea typeface="+mn-lt"/>
                <a:cs typeface="+mn-lt"/>
              </a:rPr>
              <a:t>The same is true for international NGOs, which represent an essential part of the SANAD portfolio, for  which only</a:t>
            </a:r>
            <a:r>
              <a:rPr lang="fr-FR" sz="1800" dirty="0"/>
              <a:t> </a:t>
            </a: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6,5% of projects put into practice</a:t>
            </a:r>
            <a:r>
              <a:rPr lang="fr-FR" sz="1800" dirty="0">
                <a:solidFill>
                  <a:srgbClr val="FF0000"/>
                </a:solidFill>
              </a:rPr>
              <a:t> </a:t>
            </a:r>
            <a:r>
              <a:rPr lang="fr-FR" sz="1800"/>
              <a:t>in the partnership framework with the EU display an agroecological ambition</a:t>
            </a:r>
            <a:r>
              <a:rPr lang="fr-FR" sz="1800" dirty="0"/>
              <a:t>.</a:t>
            </a:r>
          </a:p>
          <a:p>
            <a:pPr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>
                <a:ea typeface="+mn-lt"/>
                <a:cs typeface="+mn-lt"/>
              </a:rPr>
              <a:t>By way of comparison, the ratio reaches</a:t>
            </a:r>
            <a:r>
              <a:rPr lang="fr-FR" sz="1800" dirty="0"/>
              <a:t> </a:t>
            </a:r>
            <a:r>
              <a:rPr lang="fr-FR" sz="1800">
                <a:solidFill>
                  <a:schemeClr val="accent1">
                    <a:lumMod val="75000"/>
                  </a:schemeClr>
                </a:solidFill>
              </a:rPr>
              <a:t>34,4% </a:t>
            </a:r>
            <a:r>
              <a:rPr lang="fr-FR" sz="1800"/>
              <a:t>for </a:t>
            </a:r>
            <a:r>
              <a:rPr lang="fr-FR" sz="1800" b="1"/>
              <a:t>research projects</a:t>
            </a:r>
            <a:r>
              <a:rPr lang="fr-FR" sz="1800"/>
              <a:t> (essentially associated to the DeSIRA programme</a:t>
            </a:r>
            <a:r>
              <a:rPr lang="fr-FR" sz="1800" dirty="0"/>
              <a:t>).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57158" y="0"/>
            <a:ext cx="7467600" cy="58259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908720"/>
            <a:ext cx="842968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>
                <a:solidFill>
                  <a:schemeClr val="tx1"/>
                </a:solidFill>
                <a:ea typeface="+mn-lt"/>
                <a:cs typeface="+mn-lt"/>
              </a:rPr>
              <a:t>HOWEVER, despite </a:t>
            </a:r>
            <a:r>
              <a:rPr lang="fr-FR" u="sng">
                <a:solidFill>
                  <a:schemeClr val="tx1"/>
                </a:solidFill>
                <a:ea typeface="+mn-lt"/>
                <a:cs typeface="+mn-lt"/>
              </a:rPr>
              <a:t>strong positioning</a:t>
            </a:r>
            <a:r>
              <a:rPr lang="fr-FR">
                <a:solidFill>
                  <a:schemeClr val="tx1"/>
                </a:solidFill>
                <a:ea typeface="+mn-lt"/>
                <a:cs typeface="+mn-lt"/>
              </a:rPr>
              <a:t> in favour of of Agro-ecology...</a:t>
            </a:r>
            <a:endParaRPr lang="it-IT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512" y="116632"/>
            <a:ext cx="7572428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000" cap="small">
                <a:ea typeface="+mn-lt"/>
                <a:cs typeface="+mn-lt"/>
              </a:rPr>
              <a:t>Agro-ecology, we talk about it but do we apply it? </a:t>
            </a:r>
            <a:endParaRPr lang="it-IT">
              <a:ea typeface="+mn-lt"/>
              <a:cs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3E7EE4-B273-43DA-90C3-28AB3CC797BB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B67C8B-B951-46C4-8B14-0E3A67F1076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C70C5F3-0E4F-4014-8A67-7474426BE7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A1B761-BF37-462F-AE29-22CB802EDFE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18586</TotalTime>
  <Words>830</Words>
  <Application>Microsoft Office PowerPoint</Application>
  <PresentationFormat>Presentazione su schermo (4:3)</PresentationFormat>
  <Paragraphs>160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Oriel</vt:lpstr>
      <vt:lpstr>Review of the devco/intpa agro-ecology portfolio Period:  2018 – 2020   PROVISIONAL RESULTS</vt:lpstr>
      <vt:lpstr>Presentazione standard di PowerPoint</vt:lpstr>
      <vt:lpstr>Selection of Agroecological projects</vt:lpstr>
      <vt:lpstr>Presentazione standard di PowerPoint</vt:lpstr>
      <vt:lpstr>Provisional Results  after applying the 1st filter</vt:lpstr>
      <vt:lpstr>Presentazione standard di PowerPoint</vt:lpstr>
      <vt:lpstr>a multi-actor concept</vt:lpstr>
      <vt:lpstr>From agroecology to the agroecological transition</vt:lpstr>
      <vt:lpstr>Presentazione standard di PowerPoint</vt:lpstr>
      <vt:lpstr>Presentazione standard di PowerPoint</vt:lpstr>
      <vt:lpstr>Presentazione standard di PowerPoint</vt:lpstr>
      <vt:lpstr>Themes associated to agroecology</vt:lpstr>
      <vt:lpstr>A paradigm shift</vt:lpstr>
      <vt:lpstr>Towards a necessary paradigm shift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Perceptions et adaptation aux changements climatiques des populations rurales du Sud-ouest de Madagascar</dc:title>
  <dc:creator>CB</dc:creator>
  <cp:lastModifiedBy>CB</cp:lastModifiedBy>
  <cp:revision>339</cp:revision>
  <dcterms:created xsi:type="dcterms:W3CDTF">2019-11-10T04:21:47Z</dcterms:created>
  <dcterms:modified xsi:type="dcterms:W3CDTF">2021-11-15T16:11:12Z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