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2.xml" ContentType="application/vnd.openxmlformats-officedocument.drawingml.char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6"/>
  </p:notesMasterIdLst>
  <p:sldIdLst>
    <p:sldId id="256" r:id="rId2"/>
    <p:sldId id="293" r:id="rId3"/>
    <p:sldId id="294" r:id="rId4"/>
    <p:sldId id="303" r:id="rId5"/>
    <p:sldId id="296" r:id="rId6"/>
    <p:sldId id="283" r:id="rId7"/>
    <p:sldId id="307" r:id="rId8"/>
    <p:sldId id="308" r:id="rId9"/>
    <p:sldId id="299" r:id="rId10"/>
    <p:sldId id="300" r:id="rId11"/>
    <p:sldId id="302" r:id="rId12"/>
    <p:sldId id="305" r:id="rId13"/>
    <p:sldId id="309" r:id="rId14"/>
    <p:sldId id="31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5" autoAdjust="0"/>
    <p:restoredTop sz="94660"/>
  </p:normalViewPr>
  <p:slideViewPr>
    <p:cSldViewPr>
      <p:cViewPr varScale="1">
        <p:scale>
          <a:sx n="64" d="100"/>
          <a:sy n="64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B\Documents\3.%20Classement%20par%20pays\25.%20Agro&#233;cologie\4.%20Livrables\2.%20Analyse%20Portfolio\2.%20Saisie%20des%20donn&#233;es\4.%20Consolidation\2021-10-12%20INTPA%20matrix%20Consolidation%20Monde%20Revu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B\Documents\3.%20Classement%20par%20pays\25.%20Agro&#233;cologie\4.%20Livrables\2.%20Analyse%20Portfolio\2.%20Saisie%20des%20donn&#233;es\4.%20Consolidation\2021-10-25%20INTPA%20matrix%20Consolidation%20Monde%20Revu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F579-471D-BA8B-5EDEBA598DAA}"/>
              </c:ext>
            </c:extLst>
          </c:dPt>
          <c:dPt>
            <c:idx val="1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79-471D-BA8B-5EDEBA598DAA}"/>
              </c:ext>
            </c:extLst>
          </c:dPt>
          <c:dPt>
            <c:idx val="2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579-471D-BA8B-5EDEBA598DAA}"/>
              </c:ext>
            </c:extLst>
          </c:dPt>
          <c:dPt>
            <c:idx val="4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79-471D-BA8B-5EDEBA598DAA}"/>
              </c:ext>
            </c:extLst>
          </c:dPt>
          <c:dPt>
            <c:idx val="5"/>
            <c:spPr>
              <a:solidFill>
                <a:schemeClr val="tx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F579-471D-BA8B-5EDEBA598DAA}"/>
              </c:ext>
            </c:extLst>
          </c:dPt>
          <c:dLbls>
            <c:dLbl>
              <c:idx val="0"/>
              <c:layout>
                <c:manualLayout>
                  <c:x val="0.16033572027350501"/>
                  <c:y val="-8.818464615042775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/>
                  </a:pPr>
                  <a:endParaRPr lang="fr-FR"/>
                </a:p>
              </c:txPr>
              <c:showCatName val="1"/>
              <c:showPercent val="1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F579-471D-BA8B-5EDEBA598DAA}"/>
                </c:ext>
              </c:extLst>
            </c:dLbl>
            <c:dLbl>
              <c:idx val="1"/>
              <c:layout>
                <c:manualLayout>
                  <c:x val="-0.19698388490744903"/>
                  <c:y val="5.611750209572673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/>
                  </a:pPr>
                  <a:endParaRPr lang="fr-FR"/>
                </a:p>
              </c:txPr>
              <c:showCatName val="1"/>
              <c:showPercent val="1"/>
              <c:separator> </c:separator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0687600367635914"/>
                      <c:h val="0.18106605579178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579-471D-BA8B-5EDEBA598DAA}"/>
                </c:ext>
              </c:extLst>
            </c:dLbl>
            <c:dLbl>
              <c:idx val="2"/>
              <c:layout>
                <c:manualLayout>
                  <c:x val="-6.4134288109401999E-2"/>
                  <c:y val="-1.60335720273505E-2"/>
                </c:manualLayout>
              </c:layout>
              <c:spPr/>
              <c:txPr>
                <a:bodyPr/>
                <a:lstStyle/>
                <a:p>
                  <a:pPr>
                    <a:defRPr b="0">
                      <a:solidFill>
                        <a:sysClr val="windowText" lastClr="000000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79-471D-BA8B-5EDEBA598DAA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4361733977609992"/>
                      <c:h val="0.18106605579178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579-471D-BA8B-5EDEBA598DAA}"/>
                </c:ext>
              </c:extLst>
            </c:dLbl>
            <c:dLbl>
              <c:idx val="4"/>
              <c:layout>
                <c:manualLayout>
                  <c:x val="-0.10994449390183203"/>
                  <c:y val="-0.13628536223247928"/>
                </c:manualLayout>
              </c:layout>
              <c:showCatName val="1"/>
              <c:showPercent val="1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79-471D-BA8B-5EDEBA598DAA}"/>
                </c:ext>
              </c:extLst>
            </c:dLbl>
            <c:dLbl>
              <c:idx val="5"/>
              <c:layout>
                <c:manualLayout>
                  <c:x val="9.1620411584860034E-2"/>
                  <c:y val="-0.13227696922564156"/>
                </c:manualLayout>
              </c:layout>
              <c:showCatName val="1"/>
              <c:showPercent val="1"/>
              <c:separator> 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79-471D-BA8B-5EDEBA598DAA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showCatName val="1"/>
            <c:showPercent val="1"/>
            <c:separator> </c:separator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calcul!$A$8:$A$13</c:f>
              <c:strCache>
                <c:ptCount val="6"/>
                <c:pt idx="0">
                  <c:v>Afrique</c:v>
                </c:pt>
                <c:pt idx="1">
                  <c:v>Amérique</c:v>
                </c:pt>
                <c:pt idx="2">
                  <c:v>Océanie</c:v>
                </c:pt>
                <c:pt idx="3">
                  <c:v>Asie</c:v>
                </c:pt>
                <c:pt idx="4">
                  <c:v>Europe</c:v>
                </c:pt>
                <c:pt idx="5">
                  <c:v>PED</c:v>
                </c:pt>
              </c:strCache>
            </c:strRef>
          </c:cat>
          <c:val>
            <c:numRef>
              <c:f>calcul!$B$8:$B$13</c:f>
              <c:numCache>
                <c:formatCode>0%</c:formatCode>
                <c:ptCount val="6"/>
                <c:pt idx="0">
                  <c:v>0.63502109704641474</c:v>
                </c:pt>
                <c:pt idx="1">
                  <c:v>0.15717299578059071</c:v>
                </c:pt>
                <c:pt idx="2">
                  <c:v>1.793248945147681E-2</c:v>
                </c:pt>
                <c:pt idx="3">
                  <c:v>0.15400843881856568</c:v>
                </c:pt>
                <c:pt idx="4">
                  <c:v>1.8987341772151903E-2</c:v>
                </c:pt>
                <c:pt idx="5">
                  <c:v>1.6877637130801686E-2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579-471D-BA8B-5EDEBA598DAA}"/>
            </c:ext>
          </c:extLst>
        </c:ser>
        <c:dLbls/>
        <c:firstSliceAng val="0"/>
        <c:holeSize val="50"/>
      </c:doughnutChart>
    </c:plotArea>
    <c:plotVisOnly val="1"/>
    <c:dispBlanksAs val="zero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radarChart>
        <c:radarStyle val="marker"/>
        <c:ser>
          <c:idx val="0"/>
          <c:order val="0"/>
          <c:marker>
            <c:symbol val="none"/>
          </c:marker>
          <c:dLbls>
            <c:dLbl>
              <c:idx val="0"/>
              <c:layout>
                <c:manualLayout>
                  <c:x val="-6.2101863486216713E-2"/>
                  <c:y val="5.207022958237588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74-466E-B1DA-69720932AA50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calcul!$A$51:$A$57</c:f>
              <c:strCache>
                <c:ptCount val="7"/>
                <c:pt idx="0">
                  <c:v>Changement climatique</c:v>
                </c:pt>
                <c:pt idx="1">
                  <c:v>Biodiversité</c:v>
                </c:pt>
                <c:pt idx="2">
                  <c:v>Ecosystème</c:v>
                </c:pt>
                <c:pt idx="3">
                  <c:v>Genre</c:v>
                </c:pt>
                <c:pt idx="4">
                  <c:v>Co-création</c:v>
                </c:pt>
                <c:pt idx="5">
                  <c:v>Société civile</c:v>
                </c:pt>
                <c:pt idx="6">
                  <c:v>Nutrition</c:v>
                </c:pt>
              </c:strCache>
            </c:strRef>
          </c:cat>
          <c:val>
            <c:numRef>
              <c:f>calcul!$C$51:$C$57</c:f>
              <c:numCache>
                <c:formatCode>0.0%</c:formatCode>
                <c:ptCount val="7"/>
                <c:pt idx="0">
                  <c:v>0.31578947368421062</c:v>
                </c:pt>
                <c:pt idx="1">
                  <c:v>3.5087719298245612E-2</c:v>
                </c:pt>
                <c:pt idx="2">
                  <c:v>8.771929824561403E-2</c:v>
                </c:pt>
                <c:pt idx="3">
                  <c:v>0.15789473684210531</c:v>
                </c:pt>
                <c:pt idx="4">
                  <c:v>0.19298245614035092</c:v>
                </c:pt>
                <c:pt idx="5">
                  <c:v>0.10526315789473685</c:v>
                </c:pt>
                <c:pt idx="6">
                  <c:v>7.0175438596491224E-2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074-466E-B1DA-69720932AA50}"/>
            </c:ext>
          </c:extLst>
        </c:ser>
        <c:dLbls>
          <c:showVal val="1"/>
        </c:dLbls>
        <c:axId val="190891136"/>
        <c:axId val="190892672"/>
      </c:radarChart>
      <c:catAx>
        <c:axId val="190891136"/>
        <c:scaling>
          <c:orientation val="minMax"/>
        </c:scaling>
        <c:axPos val="b"/>
        <c:majorGridlines/>
        <c:numFmt formatCode="@" sourceLinked="0"/>
        <c:tickLblPos val="nextTo"/>
        <c:spPr>
          <a:solidFill>
            <a:schemeClr val="bg1"/>
          </a:solidFill>
          <a:effectLst>
            <a:outerShdw blurRad="50800" dist="50800" dir="5400000" sx="4000" sy="4000" algn="ctr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accent1">
                    <a:lumMod val="75000"/>
                  </a:schemeClr>
                </a:solidFill>
              </a:defRPr>
            </a:pPr>
            <a:endParaRPr lang="fr-FR"/>
          </a:p>
        </c:txPr>
        <c:crossAx val="190892672"/>
        <c:crosses val="autoZero"/>
        <c:auto val="1"/>
        <c:lblAlgn val="ctr"/>
        <c:lblOffset val="100"/>
      </c:catAx>
      <c:valAx>
        <c:axId val="190892672"/>
        <c:scaling>
          <c:orientation val="minMax"/>
        </c:scaling>
        <c:delete val="1"/>
        <c:axPos val="l"/>
        <c:majorGridlines/>
        <c:numFmt formatCode="0.0%" sourceLinked="1"/>
        <c:tickLblPos val="none"/>
        <c:crossAx val="190891136"/>
        <c:crosses val="autoZero"/>
        <c:crossBetween val="between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71AC7-6872-4720-97B1-F6E1EA52BA96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F3FD9-D71D-4B4A-BF1B-B4D4384E6A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3FD9-D71D-4B4A-BF1B-B4D4384E6AF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8B35A1E-8A1B-4B71-9938-55AC0C7862B5}" type="datetimeFigureOut">
              <a:rPr lang="fr-FR" smtClean="0"/>
              <a:pPr/>
              <a:t>08/11/2021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EABC01-9DA3-4C9C-A678-159BF4FAED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331640" y="1772816"/>
            <a:ext cx="6315075" cy="189388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Revue du portefeuille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 err="1">
                <a:solidFill>
                  <a:schemeClr val="tx1"/>
                </a:solidFill>
              </a:rPr>
              <a:t>agro-écologie</a:t>
            </a:r>
            <a:r>
              <a:rPr lang="fr-FR" dirty="0">
                <a:solidFill>
                  <a:schemeClr val="tx1"/>
                </a:solidFill>
              </a:rPr>
              <a:t> de la </a:t>
            </a:r>
            <a:r>
              <a:rPr lang="fr-FR" dirty="0" err="1">
                <a:solidFill>
                  <a:schemeClr val="tx1"/>
                </a:solidFill>
              </a:rPr>
              <a:t>devco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 err="1">
                <a:solidFill>
                  <a:schemeClr val="tx1"/>
                </a:solidFill>
              </a:rPr>
              <a:t>intpa</a:t>
            </a:r>
            <a:r>
              <a:rPr lang="fr-FR" dirty="0">
                <a:solidFill>
                  <a:schemeClr val="tx1"/>
                </a:solidFill>
              </a:rPr>
              <a:t/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sz="1800" dirty="0">
                <a:solidFill>
                  <a:sysClr val="windowText" lastClr="000000"/>
                </a:solidFill>
              </a:rPr>
              <a:t>Période:  2018 – 2020</a:t>
            </a:r>
            <a:br>
              <a:rPr lang="fr-FR" sz="1800" dirty="0">
                <a:solidFill>
                  <a:sysClr val="windowText" lastClr="000000"/>
                </a:solidFill>
              </a:rPr>
            </a:br>
            <a:r>
              <a:rPr lang="fr-FR" sz="1800" dirty="0">
                <a:solidFill>
                  <a:schemeClr val="tx1"/>
                </a:solidFill>
              </a:rPr>
              <a:t/>
            </a:r>
            <a:br>
              <a:rPr lang="fr-FR" sz="1800" dirty="0">
                <a:solidFill>
                  <a:schemeClr val="tx1"/>
                </a:solidFill>
              </a:rPr>
            </a:br>
            <a:r>
              <a:rPr lang="fr-FR" sz="1800" dirty="0">
                <a:solidFill>
                  <a:schemeClr val="tx1"/>
                </a:solidFill>
              </a:rPr>
              <a:t/>
            </a:r>
            <a:br>
              <a:rPr lang="fr-FR" sz="1800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résultats provisoires</a:t>
            </a:r>
          </a:p>
        </p:txBody>
      </p:sp>
      <p:sp useBgFill="1"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323528" y="5661248"/>
            <a:ext cx="3096344" cy="928687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dirty="0">
                <a:solidFill>
                  <a:schemeClr val="tx1"/>
                </a:solidFill>
              </a:rPr>
              <a:t>Présentation du 08/11/2021</a:t>
            </a:r>
          </a:p>
          <a:p>
            <a:pPr marL="0" indent="0">
              <a:buNone/>
            </a:pPr>
            <a:r>
              <a:rPr lang="fr-FR" sz="1800" dirty="0">
                <a:solidFill>
                  <a:schemeClr val="tx1"/>
                </a:solidFill>
              </a:rPr>
              <a:t>Caroline BROUDIC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Image 4" descr="Carré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8224" y="5445224"/>
            <a:ext cx="2160240" cy="11293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14744" y="4143380"/>
            <a:ext cx="3286148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7467600" cy="5616720"/>
          </a:xfrm>
        </p:spPr>
        <p:txBody>
          <a:bodyPr>
            <a:normAutofit fontScale="92500" lnSpcReduction="20000"/>
          </a:bodyPr>
          <a:lstStyle/>
          <a:p>
            <a:pPr marL="11113" indent="-11113" algn="just">
              <a:buNone/>
            </a:pPr>
            <a:r>
              <a:rPr lang="fr-FR" sz="2200" b="1" dirty="0"/>
              <a:t>Comment expliquer l’énorme décalage</a:t>
            </a:r>
            <a:r>
              <a:rPr lang="fr-FR" sz="1800" b="1" dirty="0"/>
              <a:t> </a:t>
            </a:r>
            <a:r>
              <a:rPr lang="fr-FR" sz="1800" dirty="0"/>
              <a:t>entre :</a:t>
            </a:r>
          </a:p>
          <a:p>
            <a:pPr marL="11113" indent="-11113" algn="just">
              <a:buNone/>
            </a:pPr>
            <a:endParaRPr lang="fr-FR" sz="18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les engagements affichés </a:t>
            </a:r>
            <a:r>
              <a:rPr lang="fr-FR" sz="1800" dirty="0"/>
              <a:t>par les Agences des Nations Unies et les ONG Internationales en faveur de l’</a:t>
            </a:r>
            <a:r>
              <a:rPr lang="fr-FR" sz="1800" dirty="0" err="1"/>
              <a:t>Agro-écologie</a:t>
            </a:r>
            <a:r>
              <a:rPr lang="fr-FR" sz="1800" dirty="0"/>
              <a:t> </a:t>
            </a:r>
          </a:p>
          <a:p>
            <a:pPr marL="269875" indent="-269875" algn="just">
              <a:buNone/>
            </a:pPr>
            <a:r>
              <a:rPr lang="fr-FR" sz="1800" dirty="0"/>
              <a:t>	</a:t>
            </a:r>
            <a:r>
              <a:rPr lang="fr-FR" sz="1800" b="1" u="sng" dirty="0"/>
              <a:t>et</a:t>
            </a:r>
            <a:r>
              <a:rPr lang="fr-FR" sz="18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le très faible taux de concrétisation </a:t>
            </a:r>
            <a:r>
              <a:rPr lang="fr-FR" sz="1800" dirty="0"/>
              <a:t>en projets opérationnels ?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fr-FR" sz="1800" dirty="0"/>
          </a:p>
          <a:p>
            <a:pPr marL="900113" indent="-539750" algn="just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lphaLcPeriod"/>
            </a:pPr>
            <a:r>
              <a:rPr lang="fr-FR" sz="1800" dirty="0"/>
              <a:t>L’</a:t>
            </a:r>
            <a:r>
              <a:rPr lang="fr-FR" sz="1800" dirty="0" err="1"/>
              <a:t>agro-écologie</a:t>
            </a:r>
            <a:r>
              <a:rPr lang="fr-FR" sz="1800" dirty="0"/>
              <a:t> ne dépasserait pas le cadre théorique et rhétorique ?</a:t>
            </a:r>
          </a:p>
          <a:p>
            <a:pPr marL="900113" indent="-539750" algn="just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lphaLcPeriod"/>
            </a:pPr>
            <a:r>
              <a:rPr lang="fr-FR" sz="1800" dirty="0"/>
              <a:t>Les projets en </a:t>
            </a:r>
            <a:r>
              <a:rPr lang="fr-FR" sz="1800" dirty="0" err="1"/>
              <a:t>agro-écologie</a:t>
            </a:r>
            <a:r>
              <a:rPr lang="fr-FR" sz="1800" dirty="0"/>
              <a:t> de ces acteurs seraient financés par d’autres PTF, mais dans ce cas, pourquoi ?</a:t>
            </a:r>
          </a:p>
          <a:p>
            <a:pPr marL="1708150" indent="-449263" algn="just">
              <a:buClr>
                <a:srgbClr val="FF0000"/>
              </a:buClr>
              <a:buSzPct val="100000"/>
              <a:buNone/>
            </a:pPr>
            <a:r>
              <a:rPr lang="fr-FR" sz="1800" dirty="0"/>
              <a:t>- 	Appels à propositions laissant peu ou pas d’ouverture aux projets A-E ?</a:t>
            </a:r>
          </a:p>
          <a:p>
            <a:pPr marL="1708150" indent="-449263" algn="just">
              <a:buClr>
                <a:srgbClr val="FF0000"/>
              </a:buClr>
              <a:buSzPct val="100000"/>
              <a:buNone/>
            </a:pPr>
            <a:r>
              <a:rPr lang="fr-FR" sz="1800" dirty="0"/>
              <a:t>- 	Refus/rejet des projets agro-écologiques par les Délégations ?</a:t>
            </a:r>
          </a:p>
          <a:p>
            <a:pPr marL="1708150" indent="-449263" algn="just">
              <a:buClr>
                <a:srgbClr val="FF0000"/>
              </a:buClr>
              <a:buSzPct val="100000"/>
              <a:buNone/>
            </a:pPr>
            <a:r>
              <a:rPr lang="fr-FR" sz="1800" dirty="0"/>
              <a:t>- 	L’image de l’Union européenne n’est pas associée à l’</a:t>
            </a:r>
            <a:r>
              <a:rPr lang="fr-FR" sz="1800" dirty="0" err="1"/>
              <a:t>Agro-écologie</a:t>
            </a:r>
            <a:r>
              <a:rPr lang="fr-FR" sz="1800" dirty="0"/>
              <a:t> ?</a:t>
            </a:r>
          </a:p>
          <a:p>
            <a:pPr marL="900113" indent="-539750" algn="just">
              <a:buFontTx/>
              <a:buChar char="-"/>
            </a:pPr>
            <a:endParaRPr lang="fr-FR" sz="1800" dirty="0"/>
          </a:p>
          <a:p>
            <a:pPr marL="900113" indent="-539750" algn="just">
              <a:buClr>
                <a:schemeClr val="accent1">
                  <a:lumMod val="75000"/>
                </a:schemeClr>
              </a:buClr>
              <a:buSzPct val="100000"/>
              <a:buFont typeface="+mj-lt"/>
              <a:buAutoNum type="alphaLcPeriod" startAt="3"/>
            </a:pPr>
            <a:r>
              <a:rPr lang="fr-FR" sz="1800" dirty="0"/>
              <a:t>Le choix des partenaires exécutifs serait trop restreint ne laissant 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pas suffisamment de place aux sociétés civiles locales</a:t>
            </a:r>
            <a:r>
              <a:rPr lang="fr-FR" sz="1800" b="1" dirty="0"/>
              <a:t> </a:t>
            </a:r>
            <a:r>
              <a:rPr lang="fr-FR" sz="1800" dirty="0"/>
              <a:t>(mouvements de paysan.nes, associations  de défense des droits humains, etc…) ?</a:t>
            </a:r>
          </a:p>
          <a:p>
            <a:pPr algn="just">
              <a:buFontTx/>
              <a:buChar char="-"/>
            </a:pPr>
            <a:endParaRPr lang="fr-FR" sz="1800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214290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24CC39D-06DB-44D8-8368-228EA560AB93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Identifier les acteurs clefs dans le domaine de l’</a:t>
            </a:r>
            <a:r>
              <a:rPr lang="fr-FR" sz="1800" b="1" dirty="0" err="1">
                <a:solidFill>
                  <a:schemeClr val="accent1">
                    <a:lumMod val="75000"/>
                  </a:schemeClr>
                </a:solidFill>
              </a:rPr>
              <a:t>agro-écologie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800" dirty="0"/>
              <a:t>(au sein des Ministères, de la société civile, du secteur privé, des agences de coopération, des ONGI, </a:t>
            </a:r>
            <a:r>
              <a:rPr lang="fr-FR" sz="1800" dirty="0" err="1"/>
              <a:t>etc</a:t>
            </a:r>
            <a:r>
              <a:rPr lang="fr-FR" sz="1800" dirty="0"/>
              <a:t>) </a:t>
            </a:r>
            <a:r>
              <a:rPr lang="fr-FR" sz="1800" b="1" dirty="0"/>
              <a:t>en réalisant des cartographies d’acteurs </a:t>
            </a:r>
            <a:r>
              <a:rPr lang="fr-FR" sz="1800" dirty="0"/>
              <a:t>dans chaque pays/sous-région (y compris les acteurs représentant un frein/ blocage pour le développement de l’A-E). </a:t>
            </a:r>
          </a:p>
          <a:p>
            <a:pPr algn="just">
              <a:buNone/>
            </a:pPr>
            <a:endParaRPr lang="fr-FR" sz="18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Afficher plus explicitement l’</a:t>
            </a:r>
            <a:r>
              <a:rPr lang="fr-FR" sz="1800" b="1" dirty="0" err="1">
                <a:solidFill>
                  <a:schemeClr val="accent1">
                    <a:lumMod val="75000"/>
                  </a:schemeClr>
                </a:solidFill>
              </a:rPr>
              <a:t>agro-écologie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800" dirty="0"/>
              <a:t>dans les AAP et dans les communications internes et externes.</a:t>
            </a:r>
          </a:p>
          <a:p>
            <a:pPr algn="just">
              <a:buFontTx/>
              <a:buChar char="-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Diversifier les portes d’entrée </a:t>
            </a:r>
            <a:r>
              <a:rPr lang="fr-FR" sz="1800" dirty="0"/>
              <a:t>en ne se limitant pas aux aspects agronomiques  (ni même au seul secteur de la SANAD), mais </a:t>
            </a:r>
            <a:r>
              <a:rPr lang="fr-FR" sz="1800" b="1" dirty="0"/>
              <a:t>en considérant comme enjeux prioritaires </a:t>
            </a:r>
            <a:r>
              <a:rPr lang="fr-FR" sz="1800" dirty="0"/>
              <a:t>des thèmes tels que :</a:t>
            </a:r>
          </a:p>
          <a:p>
            <a:pPr marL="1349375" lvl="1" indent="-360363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 dirty="0"/>
              <a:t>le foncier</a:t>
            </a:r>
            <a:r>
              <a:rPr lang="fr-FR" sz="1800" dirty="0"/>
              <a:t>, </a:t>
            </a:r>
          </a:p>
          <a:p>
            <a:pPr marL="1349375" lvl="1" indent="-360363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 dirty="0"/>
              <a:t>la société civile</a:t>
            </a:r>
            <a:r>
              <a:rPr lang="fr-FR" sz="1800" dirty="0"/>
              <a:t>, </a:t>
            </a:r>
          </a:p>
          <a:p>
            <a:pPr marL="1349375" lvl="1" indent="-360363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800" b="1" dirty="0"/>
              <a:t>le genre</a:t>
            </a:r>
          </a:p>
          <a:p>
            <a:pPr marL="1349375" lvl="1" indent="-360363" algn="just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fr-FR" sz="1500" dirty="0"/>
              <a:t>…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8596" y="214290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sm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Comment renverser la tendance 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4C4DC72-0E06-430A-B456-5FE1C8FFA5B4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642942"/>
          </a:xfrm>
        </p:spPr>
        <p:txBody>
          <a:bodyPr>
            <a:normAutofit/>
          </a:bodyPr>
          <a:lstStyle/>
          <a:p>
            <a:r>
              <a:rPr lang="fr-FR" sz="2400" dirty="0"/>
              <a:t>Les thématiques associées à l’</a:t>
            </a:r>
            <a:r>
              <a:rPr lang="fr-FR" sz="2400" dirty="0" err="1"/>
              <a:t>Agro-ecologie</a:t>
            </a:r>
            <a:endParaRPr lang="fr-FR" sz="24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201047798"/>
              </p:ext>
            </p:extLst>
          </p:nvPr>
        </p:nvGraphicFramePr>
        <p:xfrm>
          <a:off x="1907704" y="2348880"/>
          <a:ext cx="5112568" cy="5365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1000108"/>
            <a:ext cx="8075240" cy="1996844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lvl="0" algn="just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dirty="0"/>
              <a:t>Dans les documents de projet, </a:t>
            </a:r>
            <a:r>
              <a:rPr lang="fr-FR" b="1" dirty="0"/>
              <a:t>l’</a:t>
            </a:r>
            <a:r>
              <a:rPr lang="fr-FR" b="1" dirty="0" err="1"/>
              <a:t>agro-écologie</a:t>
            </a:r>
            <a:r>
              <a:rPr lang="fr-FR" b="1" dirty="0"/>
              <a:t> est principalement associée</a:t>
            </a:r>
            <a:r>
              <a:rPr lang="fr-FR" dirty="0"/>
              <a:t>: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lang="fr-FR" dirty="0"/>
          </a:p>
          <a:p>
            <a:pPr marL="460375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au changement climatique </a:t>
            </a:r>
            <a:r>
              <a:rPr lang="fr-FR" dirty="0"/>
              <a:t>(atténuation, adaptation, résilience);</a:t>
            </a:r>
          </a:p>
          <a:p>
            <a:pPr marL="460375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à la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co-création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dirty="0"/>
              <a:t>et au partage des connaissances;</a:t>
            </a:r>
          </a:p>
          <a:p>
            <a:pPr marL="460375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lang="fr-FR" dirty="0"/>
              <a:t>et dans une moindre mesure, 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au genre</a:t>
            </a:r>
            <a:r>
              <a:rPr lang="fr-FR" dirty="0"/>
              <a:t>.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82923A9-A315-4A8A-8D87-1DCA3263A102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571504"/>
          </a:xfrm>
        </p:spPr>
        <p:txBody>
          <a:bodyPr/>
          <a:lstStyle/>
          <a:p>
            <a:r>
              <a:rPr lang="fr-FR" dirty="0"/>
              <a:t>Un changement de paradigme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5472122" cy="554528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1800" dirty="0"/>
              <a:t>Les projets du portefeuille agro-écologique </a:t>
            </a:r>
            <a:r>
              <a:rPr lang="fr-FR" sz="1800" b="1" dirty="0"/>
              <a:t>se limitent souvent </a:t>
            </a:r>
            <a:r>
              <a:rPr lang="fr-FR" sz="1800" dirty="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aux pratiques agricoles </a:t>
            </a:r>
            <a:r>
              <a:rPr lang="fr-FR" sz="1800" dirty="0"/>
              <a:t>(à l’échelle de la ferme ou du paysage);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/>
              <a:t>à un objectif  d’amélioration de la fertilité des sols et des services éco-systémiques </a:t>
            </a:r>
            <a:r>
              <a:rPr lang="fr-FR" sz="1800" b="1" dirty="0"/>
              <a:t>pour accroitre la productivité, la production agricole et in fine la sécurité alimentaire</a:t>
            </a:r>
            <a:r>
              <a:rPr lang="fr-FR" sz="1800" dirty="0"/>
              <a:t>.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dirty="0"/>
              <a:t>C’est donc une </a:t>
            </a:r>
            <a:r>
              <a:rPr lang="fr-FR" sz="1800" u="sng" dirty="0"/>
              <a:t>approche assez classique</a:t>
            </a:r>
            <a:r>
              <a:rPr lang="fr-FR" sz="1800" dirty="0"/>
              <a:t> de la sécurité alimentaire.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b="1" dirty="0"/>
              <a:t>Elle devrait prendre en compte </a:t>
            </a:r>
            <a:r>
              <a:rPr lang="fr-FR" sz="1800" dirty="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les relations de pouvoir </a:t>
            </a:r>
            <a:r>
              <a:rPr lang="fr-FR" sz="1800" dirty="0"/>
              <a:t>(sur les terres, sur la formation des prix, sur les intrants, </a:t>
            </a:r>
            <a:r>
              <a:rPr lang="fr-FR" sz="1800" dirty="0" err="1"/>
              <a:t>etc</a:t>
            </a:r>
            <a:r>
              <a:rPr lang="fr-FR" sz="1800" dirty="0"/>
              <a:t>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les dépendances et </a:t>
            </a:r>
            <a:r>
              <a:rPr lang="fr-FR" sz="1800" b="1" dirty="0" err="1">
                <a:solidFill>
                  <a:schemeClr val="accent1">
                    <a:lumMod val="75000"/>
                  </a:schemeClr>
                </a:solidFill>
              </a:rPr>
              <a:t>inter-dépendances</a:t>
            </a: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1800" dirty="0"/>
              <a:t>au sein de la société,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accent1">
                    <a:lumMod val="75000"/>
                  </a:schemeClr>
                </a:solidFill>
              </a:rPr>
              <a:t>la répartition des rôles : </a:t>
            </a:r>
            <a:r>
              <a:rPr lang="fr-FR" sz="1800" dirty="0"/>
              <a:t>entre les femmes et les hommes ; entre les propriétaires terriens et les paysans sans terre. 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7020272" y="1340768"/>
            <a:ext cx="1385822" cy="989302"/>
          </a:xfrm>
          <a:prstGeom prst="wedgeRoundRectCallout">
            <a:avLst>
              <a:gd name="adj1" fmla="val -56151"/>
              <a:gd name="adj2" fmla="val 72479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ysClr val="windowText" lastClr="000000"/>
                </a:solidFill>
              </a:rPr>
              <a:t>A qui profite des sols plus fertiles ?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6516216" y="3717032"/>
            <a:ext cx="1728192" cy="1368152"/>
          </a:xfrm>
          <a:prstGeom prst="wedgeRoundRectCallout">
            <a:avLst>
              <a:gd name="adj1" fmla="val 3107"/>
              <a:gd name="adj2" fmla="val 8641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ysClr val="windowText" lastClr="000000"/>
                </a:solidFill>
              </a:rPr>
              <a:t>Quels sont les impacts sociaux d’un changement de pratiques agricoles 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A28B544-DDEE-49C9-BDD4-79E5B2492768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/>
          </a:bodyPr>
          <a:lstStyle/>
          <a:p>
            <a:r>
              <a:rPr lang="fr-FR" sz="2000" dirty="0"/>
              <a:t>Vers un nécessaire changement de paradigme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384156"/>
            <a:ext cx="7467600" cy="5473844"/>
          </a:xfrm>
        </p:spPr>
        <p:txBody>
          <a:bodyPr/>
          <a:lstStyle/>
          <a:p>
            <a:pPr>
              <a:buNone/>
            </a:pPr>
            <a:r>
              <a:rPr lang="fr-FR" sz="2000" b="1" dirty="0"/>
              <a:t>Nécessité de changer de prisme </a:t>
            </a:r>
            <a:r>
              <a:rPr lang="fr-FR" sz="2000" dirty="0"/>
              <a:t>:</a:t>
            </a:r>
          </a:p>
          <a:p>
            <a:pPr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 dirty="0"/>
              <a:t>En introduisant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plus de sciences sociales dans la recherche en 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</a:rPr>
              <a:t>agro-écologie</a:t>
            </a:r>
            <a:r>
              <a:rPr lang="fr-FR" sz="2000" dirty="0"/>
              <a:t> (par ex: dans le Programme </a:t>
            </a:r>
            <a:r>
              <a:rPr lang="fr-FR" sz="2000" dirty="0" err="1"/>
              <a:t>DeSIRA</a:t>
            </a:r>
            <a:r>
              <a:rPr lang="fr-FR" sz="2000" dirty="0"/>
              <a:t>).</a:t>
            </a:r>
          </a:p>
          <a:p>
            <a:pPr marL="0" indent="0" algn="just">
              <a:buNone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En s’appuyant </a:t>
            </a:r>
            <a:r>
              <a:rPr lang="fr-FR" sz="2000" dirty="0"/>
              <a:t>davantage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sur les acteurs locaux</a:t>
            </a:r>
            <a:r>
              <a:rPr lang="fr-FR" sz="2000" dirty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 dirty="0"/>
              <a:t>En incitant les acteurs à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adopter une autre démarche </a:t>
            </a:r>
            <a:r>
              <a:rPr lang="fr-FR" sz="2000" dirty="0"/>
              <a:t>: 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700" dirty="0"/>
              <a:t>Par exemple, du type </a:t>
            </a:r>
            <a:r>
              <a:rPr lang="fr-FR" sz="1700" b="1" dirty="0"/>
              <a:t>« Approche Orientée Changement » </a:t>
            </a:r>
            <a:r>
              <a:rPr lang="fr-FR" sz="1700" dirty="0"/>
              <a:t>pour sortir du cadre.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0F254BE-29EB-45A3-9929-155F5BEC9AC0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332656"/>
            <a:ext cx="7776864" cy="302433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600" dirty="0"/>
              <a:t>Analyse du portefeuille </a:t>
            </a:r>
            <a:r>
              <a:rPr lang="fr-FR" sz="2600" dirty="0" err="1"/>
              <a:t>Agro-Ecologie</a:t>
            </a:r>
            <a:r>
              <a:rPr lang="fr-FR" sz="2600" dirty="0"/>
              <a:t> de l’UE réalisée sur une base de :</a:t>
            </a:r>
          </a:p>
          <a:p>
            <a:pPr marL="0" indent="0">
              <a:buNone/>
            </a:pPr>
            <a:endParaRPr lang="fr-FR" sz="2600" dirty="0"/>
          </a:p>
          <a:p>
            <a:pPr marL="449263" indent="-449263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600" b="1" dirty="0"/>
              <a:t>948 contrats </a:t>
            </a:r>
            <a:r>
              <a:rPr lang="fr-FR" sz="2600" dirty="0" err="1"/>
              <a:t>pré-sélectionnés</a:t>
            </a:r>
            <a:r>
              <a:rPr lang="fr-FR" sz="2600" dirty="0"/>
              <a:t> dans le secteur de la SANAD.</a:t>
            </a:r>
          </a:p>
          <a:p>
            <a:pPr marL="449263" indent="-449263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600" dirty="0"/>
              <a:t>couvrant la période </a:t>
            </a:r>
            <a:r>
              <a:rPr lang="fr-FR" sz="2600" b="1" dirty="0"/>
              <a:t>2018-2020</a:t>
            </a:r>
            <a:r>
              <a:rPr lang="fr-FR" sz="2600" dirty="0"/>
              <a:t>. </a:t>
            </a:r>
          </a:p>
          <a:p>
            <a:pPr marL="0" indent="0"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 algn="just">
              <a:buNone/>
            </a:pPr>
            <a:endParaRPr lang="fr-FR" dirty="0"/>
          </a:p>
          <a:p>
            <a:pPr algn="just">
              <a:buNone/>
            </a:pPr>
            <a:endParaRPr lang="fr-FR" dirty="0"/>
          </a:p>
          <a:p>
            <a:pPr algn="just"/>
            <a:endParaRPr lang="fr-FR" dirty="0"/>
          </a:p>
        </p:txBody>
      </p:sp>
      <p:graphicFrame>
        <p:nvGraphicFramePr>
          <p:cNvPr id="4" name="Graphique 3"/>
          <p:cNvGraphicFramePr/>
          <p:nvPr>
            <p:extLst>
              <p:ext uri="{D42A27DB-BD31-4B8C-83A1-F6EECF244321}">
                <p14:modId xmlns:p14="http://schemas.microsoft.com/office/powerpoint/2010/main" xmlns="" val="3723537441"/>
              </p:ext>
            </p:extLst>
          </p:nvPr>
        </p:nvGraphicFramePr>
        <p:xfrm>
          <a:off x="2843808" y="3861048"/>
          <a:ext cx="554461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2"/>
          <p:cNvSpPr txBox="1">
            <a:spLocks/>
          </p:cNvSpPr>
          <p:nvPr/>
        </p:nvSpPr>
        <p:spPr>
          <a:xfrm>
            <a:off x="395536" y="4293096"/>
            <a:ext cx="2592288" cy="1152128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fr-FR" sz="25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Répartition géographique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fr-FR" sz="25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 contrats analysés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BA2EF73-8E09-4890-A573-0E2B6AB4B82F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467600" cy="582594"/>
          </a:xfrm>
        </p:spPr>
        <p:txBody>
          <a:bodyPr>
            <a:normAutofit fontScale="90000"/>
          </a:bodyPr>
          <a:lstStyle/>
          <a:p>
            <a:r>
              <a:rPr lang="fr-FR" dirty="0"/>
              <a:t>Sélection des projets Agro-écologiques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pPr marL="0" indent="0" algn="just">
              <a:buNone/>
            </a:pPr>
            <a:r>
              <a:rPr lang="fr-FR" b="1" dirty="0"/>
              <a:t>1er filtre :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Le projet est automatiquement retenu s’il contient </a:t>
            </a:r>
            <a:r>
              <a:rPr lang="fr-FR" b="1" dirty="0"/>
              <a:t>dans son cadre logique </a:t>
            </a:r>
            <a:r>
              <a:rPr lang="fr-FR" u="sng" dirty="0"/>
              <a:t>l’un</a:t>
            </a:r>
            <a:r>
              <a:rPr lang="fr-FR" dirty="0"/>
              <a:t> des mots-clefs suivants: </a:t>
            </a:r>
          </a:p>
          <a:p>
            <a:pPr algn="just">
              <a:buNone/>
            </a:pPr>
            <a:endParaRPr lang="fr-FR" dirty="0"/>
          </a:p>
          <a:p>
            <a:pPr marL="812800" lvl="0" indent="-449263">
              <a:buFont typeface="Wingdings" pitchFamily="2" charset="2"/>
              <a:buChar char="§"/>
            </a:pPr>
            <a:r>
              <a:rPr lang="fr-FR" dirty="0"/>
              <a:t>« </a:t>
            </a:r>
            <a:r>
              <a:rPr lang="fr-FR" dirty="0" err="1"/>
              <a:t>Agro-écologie</a:t>
            </a:r>
            <a:r>
              <a:rPr lang="fr-FR" dirty="0"/>
              <a:t> » ;</a:t>
            </a:r>
          </a:p>
          <a:p>
            <a:pPr marL="812800" lvl="0" indent="-449263">
              <a:buFont typeface="Wingdings" pitchFamily="2" charset="2"/>
              <a:buChar char="§"/>
            </a:pPr>
            <a:r>
              <a:rPr lang="fr-FR" dirty="0"/>
              <a:t>« </a:t>
            </a:r>
            <a:r>
              <a:rPr lang="fr-FR" dirty="0" err="1"/>
              <a:t>Permaculture</a:t>
            </a:r>
            <a:r>
              <a:rPr lang="fr-FR" dirty="0"/>
              <a:t> » ; </a:t>
            </a:r>
          </a:p>
          <a:p>
            <a:pPr marL="812800" lvl="0" indent="-449263">
              <a:buFont typeface="Wingdings" pitchFamily="2" charset="2"/>
              <a:buChar char="§"/>
            </a:pPr>
            <a:r>
              <a:rPr lang="fr-FR" dirty="0"/>
              <a:t>« Agriculture écologique »</a:t>
            </a:r>
          </a:p>
          <a:p>
            <a:pPr marL="812800" lvl="0" indent="-449263">
              <a:buFont typeface="Wingdings" pitchFamily="2" charset="2"/>
              <a:buChar char="§"/>
            </a:pPr>
            <a:r>
              <a:rPr lang="fr-FR" dirty="0"/>
              <a:t>« Autonomie alimentaire »</a:t>
            </a:r>
          </a:p>
          <a:p>
            <a:pPr marL="812800" indent="-449263">
              <a:buFont typeface="Wingdings" pitchFamily="2" charset="2"/>
              <a:buChar char="§"/>
            </a:pPr>
            <a:r>
              <a:rPr lang="fr-FR" dirty="0"/>
              <a:t>« Souveraineté alimentaire ».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6B42C77-8CC8-49FB-B9C5-2B4CD614B2C9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2420888"/>
            <a:ext cx="4824536" cy="3888432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lang="fr-FR" sz="2000" b="1" dirty="0"/>
              <a:t>Type d’agriculture :</a:t>
            </a:r>
            <a:r>
              <a:rPr lang="fr-FR" sz="2000" dirty="0"/>
              <a:t> </a:t>
            </a:r>
          </a:p>
          <a:p>
            <a:pPr lvl="0" algn="just">
              <a:buFont typeface="Wingdings" pitchFamily="2" charset="2"/>
              <a:buChar char="§"/>
            </a:pPr>
            <a:endParaRPr lang="fr-FR" sz="2000" dirty="0"/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durable</a:t>
            </a:r>
            <a:r>
              <a:rPr lang="fr-FR" sz="2000" dirty="0"/>
              <a:t> »  </a:t>
            </a:r>
          </a:p>
          <a:p>
            <a:pPr marL="11113" lvl="0" indent="-11113">
              <a:buNone/>
            </a:pPr>
            <a:r>
              <a:rPr lang="fr-FR" sz="2000" dirty="0"/>
              <a:t>« Agro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foresterie</a:t>
            </a:r>
            <a:r>
              <a:rPr lang="fr-FR" sz="2000" dirty="0"/>
              <a:t> »  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de conservation </a:t>
            </a:r>
            <a:r>
              <a:rPr lang="fr-FR" sz="2000" dirty="0"/>
              <a:t>»  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biologique</a:t>
            </a:r>
            <a:r>
              <a:rPr lang="fr-FR" sz="2000" dirty="0"/>
              <a:t> »  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familiale</a:t>
            </a:r>
            <a:r>
              <a:rPr lang="fr-FR" sz="2000" dirty="0"/>
              <a:t> »  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de subsistance </a:t>
            </a:r>
            <a:r>
              <a:rPr lang="fr-FR" sz="2000" dirty="0"/>
              <a:t>»  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climato-intelligente</a:t>
            </a:r>
            <a:r>
              <a:rPr lang="fr-FR" sz="2000" dirty="0"/>
              <a:t> » </a:t>
            </a:r>
          </a:p>
          <a:p>
            <a:pPr marL="11113" lvl="0" indent="-11113">
              <a:buNone/>
            </a:pPr>
            <a:r>
              <a:rPr lang="fr-FR" sz="2000" dirty="0"/>
              <a:t>« Agriculture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climato-résiliente</a:t>
            </a:r>
            <a:r>
              <a:rPr lang="fr-FR" sz="2000" dirty="0"/>
              <a:t> »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D7DF9746-B284-4726-8259-2C3EF1905A2A}"/>
              </a:ext>
            </a:extLst>
          </p:cNvPr>
          <p:cNvSpPr txBox="1"/>
          <p:nvPr/>
        </p:nvSpPr>
        <p:spPr>
          <a:xfrm>
            <a:off x="5364088" y="2420888"/>
            <a:ext cx="3528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2000" b="1" dirty="0"/>
              <a:t> Environnement et social :</a:t>
            </a:r>
            <a:r>
              <a:rPr lang="fr-FR" sz="2000" dirty="0"/>
              <a:t> </a:t>
            </a:r>
          </a:p>
          <a:p>
            <a:endParaRPr lang="fr-FR" sz="2000" dirty="0"/>
          </a:p>
          <a:p>
            <a:r>
              <a:rPr lang="fr-FR" sz="2000" dirty="0"/>
              <a:t>« Changement climatique » </a:t>
            </a:r>
          </a:p>
          <a:p>
            <a:r>
              <a:rPr lang="fr-FR" sz="2000" dirty="0"/>
              <a:t>« Biodiversité » </a:t>
            </a:r>
          </a:p>
          <a:p>
            <a:r>
              <a:rPr lang="fr-FR" sz="2000" dirty="0"/>
              <a:t>« Ecosystème »  </a:t>
            </a:r>
          </a:p>
          <a:p>
            <a:r>
              <a:rPr lang="fr-FR" sz="2000" dirty="0"/>
              <a:t>« Co-construction »  </a:t>
            </a:r>
          </a:p>
          <a:p>
            <a:r>
              <a:rPr lang="fr-FR" sz="2000" dirty="0"/>
              <a:t>« Genre » </a:t>
            </a:r>
          </a:p>
          <a:p>
            <a:r>
              <a:rPr lang="fr-FR" sz="2000" dirty="0"/>
              <a:t>« Société civile »</a:t>
            </a:r>
            <a:endParaRPr lang="fr-FR" sz="2000" b="1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008BFCE2-91A5-46FF-AD55-12F69729307C}"/>
              </a:ext>
            </a:extLst>
          </p:cNvPr>
          <p:cNvSpPr txBox="1"/>
          <p:nvPr/>
        </p:nvSpPr>
        <p:spPr>
          <a:xfrm>
            <a:off x="755576" y="404664"/>
            <a:ext cx="74888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fr-FR" b="1" dirty="0"/>
              <a:t>2</a:t>
            </a:r>
            <a:r>
              <a:rPr lang="fr-FR" b="1" baseline="30000" dirty="0"/>
              <a:t>ème</a:t>
            </a:r>
            <a:r>
              <a:rPr lang="fr-FR" b="1" dirty="0"/>
              <a:t> filtre :</a:t>
            </a:r>
          </a:p>
          <a:p>
            <a:pPr>
              <a:buNone/>
            </a:pPr>
            <a:endParaRPr lang="fr-FR" b="1" dirty="0"/>
          </a:p>
          <a:p>
            <a:pPr marL="11113" indent="-11113" algn="just">
              <a:buNone/>
            </a:pPr>
            <a:r>
              <a:rPr lang="fr-FR" sz="2000" dirty="0"/>
              <a:t>Le projet est retenu si, </a:t>
            </a:r>
            <a:r>
              <a:rPr lang="fr-FR" sz="2000" u="sng" dirty="0"/>
              <a:t>dans son cadre logique</a:t>
            </a:r>
            <a:r>
              <a:rPr lang="fr-FR" sz="2000" dirty="0"/>
              <a:t>, il contient </a:t>
            </a:r>
            <a:r>
              <a:rPr lang="fr-FR" sz="2000" u="sng" dirty="0"/>
              <a:t>au minimum un mot-clef</a:t>
            </a:r>
            <a:r>
              <a:rPr lang="fr-FR" sz="2000" dirty="0"/>
              <a:t> </a:t>
            </a:r>
            <a:r>
              <a:rPr lang="fr-FR" sz="2000" b="1" dirty="0"/>
              <a:t>dans chacune des catégories</a:t>
            </a:r>
            <a:r>
              <a:rPr lang="fr-FR" sz="2000" dirty="0"/>
              <a:t> suivantes :</a:t>
            </a:r>
          </a:p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FA5A91F-7689-4970-ABFB-CEA882FD565A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1857364"/>
            <a:ext cx="7467600" cy="1357314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Résultats Provisoires</a:t>
            </a:r>
            <a:br>
              <a:rPr lang="fr-FR" b="1" dirty="0"/>
            </a:br>
            <a:r>
              <a:rPr lang="fr-FR" b="1" dirty="0"/>
              <a:t/>
            </a:r>
            <a:br>
              <a:rPr lang="fr-FR" b="1" dirty="0"/>
            </a:br>
            <a:r>
              <a:rPr lang="fr-FR" b="1" dirty="0"/>
              <a:t>après application du 1</a:t>
            </a:r>
            <a:r>
              <a:rPr lang="fr-FR" b="1" baseline="30000" dirty="0"/>
              <a:t>er</a:t>
            </a:r>
            <a:r>
              <a:rPr lang="fr-FR" b="1" dirty="0"/>
              <a:t> filtre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D8D03CD-8160-4D85-A7FB-632F555DE19D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2949723"/>
              </p:ext>
            </p:extLst>
          </p:nvPr>
        </p:nvGraphicFramePr>
        <p:xfrm>
          <a:off x="857224" y="285728"/>
          <a:ext cx="6596067" cy="44291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986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986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86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188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Nb de contrats avec le terme…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 err="1"/>
                        <a:t>Agro-écologie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/>
                        <a:t>Agriculture écologique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 err="1"/>
                        <a:t>Permaculture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/>
                        <a:t>Autonomie</a:t>
                      </a:r>
                      <a:r>
                        <a:rPr lang="fr-FR" baseline="0" dirty="0"/>
                        <a:t> alimentaire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886">
                <a:tc>
                  <a:txBody>
                    <a:bodyPr/>
                    <a:lstStyle/>
                    <a:p>
                      <a:r>
                        <a:rPr lang="fr-FR" dirty="0"/>
                        <a:t>Souveraineté alimentaire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7204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  <a:r>
                        <a:rPr lang="fr-FR" baseline="0" dirty="0"/>
                        <a:t> A-E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6,0%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827584" y="5085184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6 % des contrats </a:t>
            </a:r>
            <a:r>
              <a:rPr lang="fr-FR" dirty="0"/>
              <a:t>catégorisés dans le secteur SANAD </a:t>
            </a:r>
          </a:p>
          <a:p>
            <a:pPr algn="just"/>
            <a:r>
              <a:rPr lang="fr-FR" dirty="0"/>
              <a:t>(57 contrats sur 948), </a:t>
            </a:r>
            <a:r>
              <a:rPr lang="fr-FR" b="1" dirty="0"/>
              <a:t>affichent </a:t>
            </a:r>
            <a:r>
              <a:rPr lang="fr-FR" b="1" u="sng" dirty="0"/>
              <a:t>explicitement</a:t>
            </a:r>
            <a:r>
              <a:rPr lang="fr-FR" b="1" dirty="0"/>
              <a:t> une ambition agro-écologique.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36D5CC46-9039-4AD4-BA25-5E6628640D6A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467600" cy="500066"/>
          </a:xfrm>
        </p:spPr>
        <p:txBody>
          <a:bodyPr>
            <a:normAutofit fontScale="90000"/>
          </a:bodyPr>
          <a:lstStyle/>
          <a:p>
            <a:r>
              <a:rPr lang="fr-FR" dirty="0"/>
              <a:t>un concept multi-acteurs</a:t>
            </a:r>
          </a:p>
        </p:txBody>
      </p:sp>
      <p:pic>
        <p:nvPicPr>
          <p:cNvPr id="4" name="Espace réservé du contenu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857232"/>
            <a:ext cx="4305707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836712"/>
            <a:ext cx="4214842" cy="4176464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notion d’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Agro-écologie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été portée initialement: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</a:t>
            </a: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scientifiques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Bensin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1930; 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Altieri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1983…);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 </a:t>
            </a: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mouvements écologistes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(années 60);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Char char="-"/>
              <a:tabLst/>
              <a:defRPr/>
            </a:pPr>
            <a:endParaRPr kumimoji="0" lang="fr-F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 </a:t>
            </a: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société civile des pays du sud et du nord </a:t>
            </a:r>
          </a:p>
          <a:p>
            <a:pPr marL="269875" marR="0" lvl="0" indent="-26987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Mouvement Via </a:t>
            </a:r>
            <a:r>
              <a:rPr kumimoji="0" lang="fr-FR" sz="29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Campesina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 regroupe plus de 180 organisations paysannes) </a:t>
            </a:r>
          </a:p>
          <a:p>
            <a:pPr marL="269875" marR="0" lvl="0" indent="-26987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qui </a:t>
            </a: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contribué à ce que </a:t>
            </a:r>
            <a:r>
              <a:rPr kumimoji="0" lang="fr-FR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269875" marR="0" lvl="0" indent="-269875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fr-FR" sz="2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630238" marR="0" lvl="0" indent="-63023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fr-FR" sz="1900" b="1" dirty="0"/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0694" y="5857892"/>
            <a:ext cx="2214578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ysClr val="windowText" lastClr="000000"/>
                </a:solidFill>
              </a:rPr>
              <a:t>(Source : HLPE 2019)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9B5EAC1-7EF1-4596-A0BA-DD1E5D230DFC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099651B2-6653-43D2-A21B-260209B49AA3}"/>
              </a:ext>
            </a:extLst>
          </p:cNvPr>
          <p:cNvSpPr txBox="1"/>
          <p:nvPr/>
        </p:nvSpPr>
        <p:spPr>
          <a:xfrm>
            <a:off x="467544" y="4653136"/>
            <a:ext cx="3960440" cy="20774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630238" lvl="0" indent="-630238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fr-FR" sz="1600" b="1" dirty="0"/>
              <a:t>La démarche </a:t>
            </a:r>
            <a:r>
              <a:rPr lang="fr-FR" sz="1600" b="1" dirty="0" err="1"/>
              <a:t>agro-écologique</a:t>
            </a:r>
            <a:r>
              <a:rPr lang="fr-FR" sz="1600" b="1" dirty="0"/>
              <a:t>,</a:t>
            </a:r>
          </a:p>
          <a:p>
            <a:pPr marL="630238" lvl="0" indent="-360363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dépasse</a:t>
            </a:r>
            <a:r>
              <a:rPr lang="fr-FR" sz="1600" b="1" dirty="0"/>
              <a:t> les </a:t>
            </a:r>
            <a:r>
              <a:rPr lang="fr-FR" sz="1600" b="1" dirty="0" err="1"/>
              <a:t>agro-écosystèmes</a:t>
            </a:r>
            <a:r>
              <a:rPr lang="fr-FR" sz="1600" b="1" dirty="0"/>
              <a:t> </a:t>
            </a:r>
          </a:p>
          <a:p>
            <a:pPr marL="630238" lvl="0" indent="-360363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pour englober </a:t>
            </a:r>
            <a:r>
              <a:rPr lang="fr-FR" sz="1600" b="1" dirty="0"/>
              <a:t>les systèmes alimentaires, </a:t>
            </a:r>
            <a:r>
              <a:rPr lang="fr-FR" sz="1600" dirty="0"/>
              <a:t> </a:t>
            </a:r>
          </a:p>
          <a:p>
            <a:pPr marL="630238" lvl="0" indent="-360363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</a:rPr>
              <a:t>en lui associant </a:t>
            </a:r>
            <a:r>
              <a:rPr lang="fr-FR" sz="1600" dirty="0"/>
              <a:t>la notion de </a:t>
            </a:r>
            <a:r>
              <a:rPr lang="fr-FR" sz="1600" b="1" dirty="0"/>
              <a:t>« souveraineté alimentaire ». 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072494" cy="571480"/>
          </a:xfrm>
        </p:spPr>
        <p:txBody>
          <a:bodyPr>
            <a:normAutofit/>
          </a:bodyPr>
          <a:lstStyle/>
          <a:p>
            <a:r>
              <a:rPr lang="fr-FR" sz="2000" dirty="0"/>
              <a:t>De l’</a:t>
            </a:r>
            <a:r>
              <a:rPr lang="fr-FR" sz="2000" dirty="0" err="1"/>
              <a:t>agro-ecologie</a:t>
            </a:r>
            <a:r>
              <a:rPr lang="fr-FR" sz="2000" dirty="0"/>
              <a:t> a la transition agro-</a:t>
            </a:r>
            <a:r>
              <a:rPr lang="fr-FR" sz="2000" dirty="0" err="1"/>
              <a:t>ecologique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28596" y="928670"/>
            <a:ext cx="4614866" cy="47863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1800" dirty="0"/>
              <a:t>La notion de </a:t>
            </a:r>
            <a:r>
              <a:rPr lang="fr-FR" sz="1800" b="1" dirty="0"/>
              <a:t>transition agro-écologique</a:t>
            </a:r>
            <a:r>
              <a:rPr lang="fr-FR" sz="1800" dirty="0"/>
              <a:t> s’est imposée dans le débat depuis une dizaine d’années.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dirty="0"/>
              <a:t>La FAO a joué un rôle important dans sa diffusion en organisant un symposium international sur l’</a:t>
            </a:r>
            <a:r>
              <a:rPr lang="fr-FR" sz="1800" dirty="0" err="1"/>
              <a:t>agro-écologie</a:t>
            </a:r>
            <a:r>
              <a:rPr lang="fr-FR" sz="1800" dirty="0"/>
              <a:t> en 2014, suivi de plusieurs rencontres internationales en Amérique du sud, Afrique et Asie en 2015. 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r>
              <a:rPr lang="fr-FR" sz="1800" dirty="0"/>
              <a:t>Ces rencontres ont contribué à la formulation des </a:t>
            </a:r>
            <a:r>
              <a:rPr lang="fr-FR" sz="1800" b="1" dirty="0"/>
              <a:t>dix éléments constitutifs de l’</a:t>
            </a:r>
            <a:r>
              <a:rPr lang="fr-FR" sz="1800" b="1" dirty="0" err="1"/>
              <a:t>agro-écologie</a:t>
            </a:r>
            <a:r>
              <a:rPr lang="fr-FR" sz="1800" b="1" dirty="0"/>
              <a:t> </a:t>
            </a:r>
            <a:r>
              <a:rPr lang="fr-FR" sz="1800" dirty="0"/>
              <a:t>(et aux 13 principes de l’HPLE).</a:t>
            </a:r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  <a:p>
            <a:pPr marL="0" indent="0" algn="just">
              <a:buNone/>
            </a:pPr>
            <a:endParaRPr lang="fr-FR" sz="1800" dirty="0"/>
          </a:p>
        </p:txBody>
      </p:sp>
      <p:pic>
        <p:nvPicPr>
          <p:cNvPr id="5" name="Image 4" descr="TA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92" y="1142984"/>
            <a:ext cx="1636387" cy="2214578"/>
          </a:xfrm>
          <a:prstGeom prst="rect">
            <a:avLst/>
          </a:prstGeom>
        </p:spPr>
      </p:pic>
      <p:pic>
        <p:nvPicPr>
          <p:cNvPr id="7" name="Image 6" descr="TP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3643314"/>
            <a:ext cx="3365166" cy="2128833"/>
          </a:xfrm>
          <a:prstGeom prst="rect">
            <a:avLst/>
          </a:prstGeom>
        </p:spPr>
      </p:pic>
      <p:pic>
        <p:nvPicPr>
          <p:cNvPr id="8" name="Image 7" descr="AVS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1142984"/>
            <a:ext cx="1714512" cy="22279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C0DF17C-4065-45E4-B1D4-117187AD2D4F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7358114" cy="483090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… seuls 3,0% des projets </a:t>
            </a:r>
            <a:r>
              <a:rPr lang="fr-FR" sz="1800" dirty="0"/>
              <a:t>mis en œuvre par les </a:t>
            </a:r>
            <a:r>
              <a:rPr lang="fr-FR" sz="1800" b="1" dirty="0"/>
              <a:t>Agences des Nations Unies (FAO, IFAD, PAM) </a:t>
            </a:r>
            <a:r>
              <a:rPr lang="fr-FR" sz="1800" dirty="0"/>
              <a:t>dans le cadre de partenariat avec l’UE </a:t>
            </a: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affichent </a:t>
            </a:r>
            <a:r>
              <a:rPr lang="fr-FR" sz="1800" u="sng" dirty="0">
                <a:solidFill>
                  <a:schemeClr val="accent1">
                    <a:lumMod val="75000"/>
                  </a:schemeClr>
                </a:solidFill>
              </a:rPr>
              <a:t>explicitement</a:t>
            </a: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 une ambition agro-écologique. </a:t>
            </a:r>
            <a:r>
              <a:rPr lang="fr-FR" sz="1800" dirty="0"/>
              <a:t>Seulement, 6,4% des projets mis en œuvre par la FAO qui a pourtant inscrit l’</a:t>
            </a:r>
            <a:r>
              <a:rPr lang="fr-FR" sz="1800" dirty="0" err="1"/>
              <a:t>agro-écologie</a:t>
            </a:r>
            <a:r>
              <a:rPr lang="fr-FR" sz="1800" dirty="0"/>
              <a:t> à son agenda. </a:t>
            </a:r>
          </a:p>
          <a:p>
            <a:pPr marL="0" indent="0"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/>
              <a:t>Même constat pour les </a:t>
            </a:r>
            <a:r>
              <a:rPr lang="fr-FR" sz="1800" b="1" dirty="0"/>
              <a:t>ONG Internationales </a:t>
            </a:r>
            <a:r>
              <a:rPr lang="fr-FR" sz="1800" dirty="0"/>
              <a:t>qui représentent une part essentielle du portefeuille SANAD et dont seulement </a:t>
            </a: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6,5% des projets mis en œuvre</a:t>
            </a:r>
            <a:r>
              <a:rPr lang="fr-FR" sz="1800" dirty="0">
                <a:solidFill>
                  <a:srgbClr val="FF0000"/>
                </a:solidFill>
              </a:rPr>
              <a:t> </a:t>
            </a:r>
            <a:r>
              <a:rPr lang="fr-FR" sz="1800" dirty="0"/>
              <a:t>dans le cadre de partenariat avec l’UE affichent une ambition agro-écologique.</a:t>
            </a:r>
          </a:p>
          <a:p>
            <a:pPr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1800" dirty="0"/>
              <a:t>A titre de comparaison, le ratio atteint </a:t>
            </a: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34,4% </a:t>
            </a:r>
            <a:r>
              <a:rPr lang="fr-FR" sz="1800" dirty="0"/>
              <a:t>pour les </a:t>
            </a:r>
            <a:r>
              <a:rPr lang="fr-FR" sz="1800" b="1" dirty="0"/>
              <a:t>projets de recherche</a:t>
            </a:r>
            <a:r>
              <a:rPr lang="fr-FR" sz="1800" dirty="0"/>
              <a:t> (essentiellement associé au programme </a:t>
            </a:r>
            <a:r>
              <a:rPr lang="fr-FR" sz="1800" dirty="0" err="1"/>
              <a:t>DeSIRA</a:t>
            </a:r>
            <a:r>
              <a:rPr lang="fr-FR" sz="1800" dirty="0"/>
              <a:t>).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57158" y="0"/>
            <a:ext cx="7467600" cy="58259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908720"/>
            <a:ext cx="842968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ysClr val="windowText" lastClr="000000"/>
                </a:solidFill>
              </a:rPr>
              <a:t>POURTANT, </a:t>
            </a:r>
            <a:r>
              <a:rPr lang="fr-FR" b="1" u="sng" dirty="0">
                <a:solidFill>
                  <a:sysClr val="windowText" lastClr="000000"/>
                </a:solidFill>
              </a:rPr>
              <a:t>malgré des positionnements forts </a:t>
            </a:r>
            <a:r>
              <a:rPr lang="fr-FR" dirty="0">
                <a:solidFill>
                  <a:sysClr val="windowText" lastClr="000000"/>
                </a:solidFill>
              </a:rPr>
              <a:t>en faveur </a:t>
            </a:r>
          </a:p>
          <a:p>
            <a:r>
              <a:rPr lang="fr-FR" dirty="0">
                <a:solidFill>
                  <a:sysClr val="windowText" lastClr="000000"/>
                </a:solidFill>
              </a:rPr>
              <a:t>de l’</a:t>
            </a:r>
            <a:r>
              <a:rPr lang="fr-FR" dirty="0" err="1">
                <a:solidFill>
                  <a:sysClr val="windowText" lastClr="000000"/>
                </a:solidFill>
              </a:rPr>
              <a:t>Agro-écologie</a:t>
            </a:r>
            <a:r>
              <a:rPr lang="fr-FR" dirty="0">
                <a:solidFill>
                  <a:sysClr val="windowText" lastClr="000000"/>
                </a:solidFill>
              </a:rPr>
              <a:t>…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9512" y="116632"/>
            <a:ext cx="75724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2000" b="1" cap="small" dirty="0">
                <a:solidFill>
                  <a:schemeClr val="tx2"/>
                </a:solidFill>
              </a:rPr>
              <a:t>L’</a:t>
            </a:r>
            <a:r>
              <a:rPr lang="fr-FR" sz="2000" b="1" cap="small" dirty="0" err="1">
                <a:solidFill>
                  <a:schemeClr val="tx2"/>
                </a:solidFill>
              </a:rPr>
              <a:t>Agro-écologie</a:t>
            </a:r>
            <a:r>
              <a:rPr lang="fr-FR" sz="2000" b="1" cap="small" dirty="0">
                <a:solidFill>
                  <a:schemeClr val="tx2"/>
                </a:solidFill>
              </a:rPr>
              <a:t>, on en parle mais l’applique-t-on ?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63E7EE4-B273-43DA-90C3-28AB3CC797BB}"/>
              </a:ext>
            </a:extLst>
          </p:cNvPr>
          <p:cNvSpPr/>
          <p:nvPr/>
        </p:nvSpPr>
        <p:spPr>
          <a:xfrm>
            <a:off x="8172400" y="5733256"/>
            <a:ext cx="504056" cy="57606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B70452-8305-49D9-94F1-8EADB8B94049}"/>
</file>

<file path=customXml/itemProps2.xml><?xml version="1.0" encoding="utf-8"?>
<ds:datastoreItem xmlns:ds="http://schemas.openxmlformats.org/officeDocument/2006/customXml" ds:itemID="{AC70C5F3-0E4F-4014-8A67-7474426BE727}"/>
</file>

<file path=customXml/itemProps3.xml><?xml version="1.0" encoding="utf-8"?>
<ds:datastoreItem xmlns:ds="http://schemas.openxmlformats.org/officeDocument/2006/customXml" ds:itemID="{8EB67C8B-B951-46C4-8B14-0E3A67F1076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18586</TotalTime>
  <Words>830</Words>
  <Application>Microsoft Office PowerPoint</Application>
  <PresentationFormat>Affichage à l'écran (4:3)</PresentationFormat>
  <Paragraphs>160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Oriel</vt:lpstr>
      <vt:lpstr>Revue du portefeuille  agro-écologie de la devco/intpa Période:  2018 – 2020   résultats provisoires</vt:lpstr>
      <vt:lpstr>Diapositive 2</vt:lpstr>
      <vt:lpstr>Sélection des projets Agro-écologiques </vt:lpstr>
      <vt:lpstr>Diapositive 4</vt:lpstr>
      <vt:lpstr>Résultats Provisoires  après application du 1er filtre</vt:lpstr>
      <vt:lpstr>Diapositive 6</vt:lpstr>
      <vt:lpstr>un concept multi-acteurs</vt:lpstr>
      <vt:lpstr>De l’agro-ecologie a la transition agro-ecologique</vt:lpstr>
      <vt:lpstr>Diapositive 9</vt:lpstr>
      <vt:lpstr>Diapositive 10</vt:lpstr>
      <vt:lpstr>Diapositive 11</vt:lpstr>
      <vt:lpstr>Les thématiques associées à l’Agro-ecologie</vt:lpstr>
      <vt:lpstr>Un changement de paradigme</vt:lpstr>
      <vt:lpstr>Vers un nécessaire changement de paradigme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Perceptions et adaptation aux changements climatiques des populations rurales du Sud-ouest de Madagascar</dc:title>
  <dc:creator>CB</dc:creator>
  <cp:lastModifiedBy>CB</cp:lastModifiedBy>
  <cp:revision>68</cp:revision>
  <dcterms:created xsi:type="dcterms:W3CDTF">2019-11-10T04:21:47Z</dcterms:created>
  <dcterms:modified xsi:type="dcterms:W3CDTF">2021-11-08T07:46:29Z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