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26"/>
  </p:notesMasterIdLst>
  <p:sldIdLst>
    <p:sldId id="278" r:id="rId6"/>
    <p:sldId id="264" r:id="rId7"/>
    <p:sldId id="267" r:id="rId8"/>
    <p:sldId id="261" r:id="rId9"/>
    <p:sldId id="415" r:id="rId10"/>
    <p:sldId id="322" r:id="rId11"/>
    <p:sldId id="295" r:id="rId12"/>
    <p:sldId id="414" r:id="rId13"/>
    <p:sldId id="306" r:id="rId14"/>
    <p:sldId id="262" r:id="rId15"/>
    <p:sldId id="408" r:id="rId16"/>
    <p:sldId id="357" r:id="rId17"/>
    <p:sldId id="409" r:id="rId18"/>
    <p:sldId id="371" r:id="rId19"/>
    <p:sldId id="411" r:id="rId20"/>
    <p:sldId id="331" r:id="rId21"/>
    <p:sldId id="413" r:id="rId22"/>
    <p:sldId id="410" r:id="rId23"/>
    <p:sldId id="412" r:id="rId24"/>
    <p:sldId id="400" r:id="rId25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677861"/>
    <a:srgbClr val="8BC167"/>
    <a:srgbClr val="989548"/>
    <a:srgbClr val="64775D"/>
    <a:srgbClr val="29292A"/>
    <a:srgbClr val="64765C"/>
    <a:srgbClr val="6C79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44F22-1AF9-2B48-BF52-9B1FE1FDE9E7}" v="21" dt="2021-11-08T12:32:04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6" autoAdjust="0"/>
    <p:restoredTop sz="94924" autoAdjust="0"/>
  </p:normalViewPr>
  <p:slideViewPr>
    <p:cSldViewPr snapToGrid="0">
      <p:cViewPr varScale="1">
        <p:scale>
          <a:sx n="216" d="100"/>
          <a:sy n="216" d="100"/>
        </p:scale>
        <p:origin x="192" y="1696"/>
      </p:cViewPr>
      <p:guideLst>
        <p:guide orient="horz" pos="1296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FAO%20docs\TAPE\CAET%20for%20the%20article%20TAP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MALI\Mali%20data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MALI\Mali%20quinti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BURKINA%20FASO\TAPE_2021_Burkina-1509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BURKINA%20FASO\TAPE_2021_Burkina-1509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MALI\Mali%20quinti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MALI\Mali%20quinti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26761435468084"/>
          <c:y val="0.10484209710042844"/>
          <c:w val="0.51468238354866425"/>
          <c:h val="0.7766346035787447"/>
        </c:manualLayout>
      </c:layout>
      <c:radarChart>
        <c:radarStyle val="marker"/>
        <c:varyColors val="0"/>
        <c:ser>
          <c:idx val="0"/>
          <c:order val="0"/>
          <c:tx>
            <c:strRef>
              <c:f>English!$M$2</c:f>
              <c:strCache>
                <c:ptCount val="1"/>
                <c:pt idx="0">
                  <c:v>Finca tabacalera convencional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cat>
            <c:strRef>
              <c:f>English!$L$3:$L$12</c:f>
              <c:strCache>
                <c:ptCount val="10"/>
                <c:pt idx="0">
                  <c:v>Diversidad</c:v>
                </c:pt>
                <c:pt idx="1">
                  <c:v>Sinergias</c:v>
                </c:pt>
                <c:pt idx="2">
                  <c:v>Eficiencia</c:v>
                </c:pt>
                <c:pt idx="3">
                  <c:v>Reciclaje</c:v>
                </c:pt>
                <c:pt idx="4">
                  <c:v>Resiliencia</c:v>
                </c:pt>
                <c:pt idx="5">
                  <c:v>Cultura y tradiciones alimentarias</c:v>
                </c:pt>
                <c:pt idx="6">
                  <c:v>Creación conjunta e intercambio de conocimientos</c:v>
                </c:pt>
                <c:pt idx="7">
                  <c:v>Valores humanos y sociales</c:v>
                </c:pt>
                <c:pt idx="8">
                  <c:v>Economía solidaria y circular</c:v>
                </c:pt>
                <c:pt idx="9">
                  <c:v>Gobernanza responsable</c:v>
                </c:pt>
              </c:strCache>
            </c:strRef>
          </c:cat>
          <c:val>
            <c:numRef>
              <c:f>English!$M$3:$M$12</c:f>
              <c:numCache>
                <c:formatCode>0</c:formatCode>
                <c:ptCount val="10"/>
                <c:pt idx="0">
                  <c:v>14</c:v>
                </c:pt>
                <c:pt idx="1">
                  <c:v>31</c:v>
                </c:pt>
                <c:pt idx="2">
                  <c:v>26</c:v>
                </c:pt>
                <c:pt idx="3">
                  <c:v>32</c:v>
                </c:pt>
                <c:pt idx="4">
                  <c:v>45</c:v>
                </c:pt>
                <c:pt idx="5">
                  <c:v>50</c:v>
                </c:pt>
                <c:pt idx="6">
                  <c:v>60</c:v>
                </c:pt>
                <c:pt idx="7">
                  <c:v>76</c:v>
                </c:pt>
                <c:pt idx="8">
                  <c:v>42</c:v>
                </c:pt>
                <c:pt idx="9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3-4BA9-9C30-D391C42510AB}"/>
            </c:ext>
          </c:extLst>
        </c:ser>
        <c:ser>
          <c:idx val="1"/>
          <c:order val="1"/>
          <c:tx>
            <c:strRef>
              <c:f>English!$N$2</c:f>
              <c:strCache>
                <c:ptCount val="1"/>
                <c:pt idx="0">
                  <c:v>Después de tres años en transición agroecológica</c:v>
                </c:pt>
              </c:strCache>
            </c:strRef>
          </c:tx>
          <c:spPr>
            <a:ln w="3175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English!$L$3:$L$12</c:f>
              <c:strCache>
                <c:ptCount val="10"/>
                <c:pt idx="0">
                  <c:v>Diversidad</c:v>
                </c:pt>
                <c:pt idx="1">
                  <c:v>Sinergias</c:v>
                </c:pt>
                <c:pt idx="2">
                  <c:v>Eficiencia</c:v>
                </c:pt>
                <c:pt idx="3">
                  <c:v>Reciclaje</c:v>
                </c:pt>
                <c:pt idx="4">
                  <c:v>Resiliencia</c:v>
                </c:pt>
                <c:pt idx="5">
                  <c:v>Cultura y tradiciones alimentarias</c:v>
                </c:pt>
                <c:pt idx="6">
                  <c:v>Creación conjunta e intercambio de conocimientos</c:v>
                </c:pt>
                <c:pt idx="7">
                  <c:v>Valores humanos y sociales</c:v>
                </c:pt>
                <c:pt idx="8">
                  <c:v>Economía solidaria y circular</c:v>
                </c:pt>
                <c:pt idx="9">
                  <c:v>Gobernanza responsable</c:v>
                </c:pt>
              </c:strCache>
            </c:strRef>
          </c:cat>
          <c:val>
            <c:numRef>
              <c:f>English!$N$3:$N$12</c:f>
              <c:numCache>
                <c:formatCode>0</c:formatCode>
                <c:ptCount val="10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50</c:v>
                </c:pt>
                <c:pt idx="4">
                  <c:v>65</c:v>
                </c:pt>
                <c:pt idx="5">
                  <c:v>67</c:v>
                </c:pt>
                <c:pt idx="6">
                  <c:v>73</c:v>
                </c:pt>
                <c:pt idx="7">
                  <c:v>80</c:v>
                </c:pt>
                <c:pt idx="8">
                  <c:v>67</c:v>
                </c:pt>
                <c:pt idx="9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3-4BA9-9C30-D391C4251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149064"/>
        <c:axId val="370149456"/>
      </c:radarChart>
      <c:catAx>
        <c:axId val="37014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370149456"/>
        <c:crosses val="autoZero"/>
        <c:auto val="1"/>
        <c:lblAlgn val="ctr"/>
        <c:lblOffset val="100"/>
        <c:noMultiLvlLbl val="0"/>
      </c:catAx>
      <c:valAx>
        <c:axId val="3701494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3701490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05907886363422"/>
          <c:y val="0.19703981344385726"/>
          <c:w val="0.23511583066591948"/>
          <c:h val="0.62682704048132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IT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000" b="1" dirty="0"/>
              <a:t>Youth index per </a:t>
            </a:r>
            <a:r>
              <a:rPr lang="it-IT" sz="1000" b="1" dirty="0" err="1"/>
              <a:t>type</a:t>
            </a:r>
            <a:r>
              <a:rPr lang="it-IT" sz="1000" b="1" dirty="0"/>
              <a:t> of farms</a:t>
            </a:r>
          </a:p>
        </c:rich>
      </c:tx>
      <c:layout>
        <c:manualLayout>
          <c:xMode val="edge"/>
          <c:yMode val="edge"/>
          <c:x val="0.333683588012884"/>
          <c:y val="7.0319674879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7.43972972739287E-2"/>
          <c:y val="4.8234354749644999E-2"/>
          <c:w val="0.921364545263055"/>
          <c:h val="0.792328314649386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87-4CAB-88E2-3178CF134813}"/>
              </c:ext>
            </c:extLst>
          </c:dPt>
          <c:dPt>
            <c:idx val="2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>
                    <a:lumMod val="50000"/>
                  </a:schemeClr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87-4CAB-88E2-3178CF13481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87-4CAB-88E2-3178CF134813}"/>
              </c:ext>
            </c:extLst>
          </c:dPt>
          <c:cat>
            <c:multiLvlStrRef>
              <c:f>'CAET categories'!$A$28:$B$31</c:f>
              <c:multiLvlStrCache>
                <c:ptCount val="4"/>
                <c:lvl>
                  <c:pt idx="0">
                    <c:v> Diversified family farms (agroecological) </c:v>
                  </c:pt>
                  <c:pt idx="1">
                    <c:v> Conventional farms </c:v>
                  </c:pt>
                  <c:pt idx="2">
                    <c:v> Monoculture </c:v>
                  </c:pt>
                  <c:pt idx="3">
                    <c:v> Diversified (agroecological) </c:v>
                  </c:pt>
                </c:lvl>
                <c:lvl>
                  <c:pt idx="0">
                    <c:v> Larger farms </c:v>
                  </c:pt>
                  <c:pt idx="2">
                    <c:v> Smallholders </c:v>
                  </c:pt>
                </c:lvl>
              </c:multiLvlStrCache>
            </c:multiLvlStrRef>
          </c:cat>
          <c:val>
            <c:numRef>
              <c:f>'CAET categories'!$CK$28:$CK$31</c:f>
              <c:numCache>
                <c:formatCode>_-* #,##0_-;\-* #,##0_-;_-* "-"??_-;_-@_-</c:formatCode>
                <c:ptCount val="4"/>
                <c:pt idx="0">
                  <c:v>59.750945908682667</c:v>
                </c:pt>
                <c:pt idx="1">
                  <c:v>23.858695983886719</c:v>
                </c:pt>
                <c:pt idx="2">
                  <c:v>10.353535276470771</c:v>
                </c:pt>
                <c:pt idx="3">
                  <c:v>49.881308003475802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87-4CAB-88E2-3178CF134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9203800"/>
        <c:axId val="520059768"/>
      </c:barChart>
      <c:catAx>
        <c:axId val="51920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520059768"/>
        <c:crosses val="autoZero"/>
        <c:auto val="1"/>
        <c:lblAlgn val="ctr"/>
        <c:lblOffset val="100"/>
        <c:noMultiLvlLbl val="0"/>
      </c:catAx>
      <c:valAx>
        <c:axId val="52005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51920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900" b="1" dirty="0"/>
              <a:t>Youth empowerment index per </a:t>
            </a:r>
            <a:r>
              <a:rPr lang="it-IT" sz="900" b="1" dirty="0" err="1"/>
              <a:t>category</a:t>
            </a:r>
            <a:r>
              <a:rPr lang="it-IT" sz="900" b="1" baseline="0" dirty="0"/>
              <a:t> of CAET</a:t>
            </a:r>
            <a:endParaRPr lang="it-IT" sz="900" b="1" dirty="0"/>
          </a:p>
        </c:rich>
      </c:tx>
      <c:layout>
        <c:manualLayout>
          <c:xMode val="edge"/>
          <c:yMode val="edge"/>
          <c:x val="0.12164760269163888"/>
          <c:y val="7.3522577316901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3.7722908093278461E-2"/>
          <c:y val="3.6700180654556783E-2"/>
          <c:w val="0.89336703282460062"/>
          <c:h val="0.8003389242868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Foglio5!$CK$10</c:f>
              <c:strCache>
                <c:ptCount val="1"/>
                <c:pt idx="0">
                  <c:v>youth_score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F3-4021-9CB1-3FA69FDEFB1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F3-4021-9CB1-3FA69FDEFB1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F3-4021-9CB1-3FA69FDEFB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F3-4021-9CB1-3FA69FDEFB1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F3-4021-9CB1-3FA69FDEFB1A}"/>
              </c:ext>
            </c:extLst>
          </c:dPt>
          <c:cat>
            <c:multiLvlStrRef>
              <c:f>Foglio5!$BW$11:$BX$15</c:f>
              <c:multiLvlStrCache>
                <c:ptCount val="5"/>
                <c:lvl>
                  <c:pt idx="0">
                    <c:v>70-80</c:v>
                  </c:pt>
                  <c:pt idx="1">
                    <c:v>60-70</c:v>
                  </c:pt>
                  <c:pt idx="2">
                    <c:v>50-60</c:v>
                  </c:pt>
                  <c:pt idx="3">
                    <c:v>40-50</c:v>
                  </c:pt>
                  <c:pt idx="4">
                    <c:v>&gt;&lt;40</c:v>
                  </c:pt>
                </c:lvl>
                <c:lvl>
                  <c:pt idx="0">
                    <c:v>advanced agroecological farms</c:v>
                  </c:pt>
                  <c:pt idx="1">
                    <c:v>in transition to agroecology</c:v>
                  </c:pt>
                  <c:pt idx="2">
                    <c:v>incipient transition</c:v>
                  </c:pt>
                  <c:pt idx="3">
                    <c:v>Non-agroecological</c:v>
                  </c:pt>
                </c:lvl>
              </c:multiLvlStrCache>
            </c:multiLvlStrRef>
          </c:cat>
          <c:val>
            <c:numRef>
              <c:f>Foglio5!$CK$11:$CK$15</c:f>
              <c:numCache>
                <c:formatCode>0</c:formatCode>
                <c:ptCount val="5"/>
                <c:pt idx="0">
                  <c:v>68.720175277355111</c:v>
                </c:pt>
                <c:pt idx="1">
                  <c:v>48.76170152606386</c:v>
                </c:pt>
                <c:pt idx="2">
                  <c:v>26.518289419320915</c:v>
                </c:pt>
                <c:pt idx="3">
                  <c:v>17.607169850667319</c:v>
                </c:pt>
                <c:pt idx="4">
                  <c:v>17.215722445783943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F3-4021-9CB1-3FA69FDEF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06360160"/>
        <c:axId val="1006361144"/>
      </c:barChart>
      <c:catAx>
        <c:axId val="10063601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006361144"/>
        <c:crosses val="autoZero"/>
        <c:auto val="1"/>
        <c:lblAlgn val="ctr"/>
        <c:lblOffset val="100"/>
        <c:noMultiLvlLbl val="0"/>
      </c:catAx>
      <c:valAx>
        <c:axId val="100636114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0063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Foglio6!$FY$1</c:f>
              <c:strCache>
                <c:ptCount val="1"/>
                <c:pt idx="0">
                  <c:v>Gender Parity Index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6A-4320-81CC-62755DB66E2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6A-4320-81CC-62755DB66E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6A-4320-81CC-62755DB66E2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6A-4320-81CC-62755DB66E2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6A-4320-81CC-62755DB66E2B}"/>
              </c:ext>
            </c:extLst>
          </c:dPt>
          <c:cat>
            <c:multiLvlStrRef>
              <c:f>Foglio6!$A$2:$B$6</c:f>
              <c:multiLvlStrCache>
                <c:ptCount val="5"/>
                <c:lvl>
                  <c:pt idx="0">
                    <c:v>60-70</c:v>
                  </c:pt>
                  <c:pt idx="1">
                    <c:v>50-60</c:v>
                  </c:pt>
                  <c:pt idx="2">
                    <c:v>40-50</c:v>
                  </c:pt>
                  <c:pt idx="3">
                    <c:v>30-40</c:v>
                  </c:pt>
                  <c:pt idx="4">
                    <c:v>&lt;30</c:v>
                  </c:pt>
                </c:lvl>
                <c:lvl>
                  <c:pt idx="0">
                    <c:v>in transition to agroecology</c:v>
                  </c:pt>
                  <c:pt idx="1">
                    <c:v>Incipient transition</c:v>
                  </c:pt>
                  <c:pt idx="2">
                    <c:v>Non-agroecological</c:v>
                  </c:pt>
                </c:lvl>
              </c:multiLvlStrCache>
            </c:multiLvlStrRef>
          </c:cat>
          <c:val>
            <c:numRef>
              <c:f>Foglio6!$FY$2:$FY$6</c:f>
              <c:numCache>
                <c:formatCode>General</c:formatCode>
                <c:ptCount val="5"/>
                <c:pt idx="0">
                  <c:v>88.66576385498044</c:v>
                </c:pt>
                <c:pt idx="1">
                  <c:v>72.792884826660128</c:v>
                </c:pt>
                <c:pt idx="2">
                  <c:v>75.937660217285185</c:v>
                </c:pt>
                <c:pt idx="3">
                  <c:v>75.546958923339844</c:v>
                </c:pt>
                <c:pt idx="4">
                  <c:v>63.009197235107422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6A-4320-81CC-62755DB66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19809144"/>
        <c:axId val="519099912"/>
      </c:barChart>
      <c:catAx>
        <c:axId val="5198091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7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519099912"/>
        <c:crosses val="autoZero"/>
        <c:auto val="1"/>
        <c:lblAlgn val="ctr"/>
        <c:lblOffset val="100"/>
        <c:noMultiLvlLbl val="0"/>
      </c:catAx>
      <c:valAx>
        <c:axId val="51909991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51980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900" b="1" dirty="0" err="1"/>
              <a:t>Women’s</a:t>
            </a:r>
            <a:r>
              <a:rPr lang="it-IT" sz="900" b="1" dirty="0"/>
              <a:t> empowerment</a:t>
            </a:r>
          </a:p>
        </c:rich>
      </c:tx>
      <c:layout>
        <c:manualLayout>
          <c:xMode val="edge"/>
          <c:yMode val="edge"/>
          <c:x val="0.2951011492292902"/>
          <c:y val="3.2735417917872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Foglio6!$FZ$1</c:f>
              <c:strCache>
                <c:ptCount val="1"/>
                <c:pt idx="0">
                  <c:v>Score d'autonomisation des femmes dans les 5 domaines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0-44B8-BFAB-81CD0AF31717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0-44B8-BFAB-81CD0AF3171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0-44B8-BFAB-81CD0AF3171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0-44B8-BFAB-81CD0AF31717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70-44B8-BFAB-81CD0AF31717}"/>
              </c:ext>
            </c:extLst>
          </c:dPt>
          <c:cat>
            <c:multiLvlStrRef>
              <c:f>Foglio6!$A$2:$B$6</c:f>
              <c:multiLvlStrCache>
                <c:ptCount val="5"/>
                <c:lvl>
                  <c:pt idx="0">
                    <c:v>60-70</c:v>
                  </c:pt>
                  <c:pt idx="1">
                    <c:v>50-60</c:v>
                  </c:pt>
                  <c:pt idx="2">
                    <c:v>40-50</c:v>
                  </c:pt>
                  <c:pt idx="3">
                    <c:v>30-40</c:v>
                  </c:pt>
                  <c:pt idx="4">
                    <c:v>&lt;30</c:v>
                  </c:pt>
                </c:lvl>
                <c:lvl>
                  <c:pt idx="0">
                    <c:v>in transition to agroecology</c:v>
                  </c:pt>
                  <c:pt idx="1">
                    <c:v>Incipient transition</c:v>
                  </c:pt>
                  <c:pt idx="2">
                    <c:v>Non-agroecological</c:v>
                  </c:pt>
                </c:lvl>
              </c:multiLvlStrCache>
            </c:multiLvlStrRef>
          </c:cat>
          <c:val>
            <c:numRef>
              <c:f>Foglio6!$FZ$2:$FZ$6</c:f>
              <c:numCache>
                <c:formatCode>General</c:formatCode>
                <c:ptCount val="5"/>
                <c:pt idx="0">
                  <c:v>46.696498870849609</c:v>
                </c:pt>
                <c:pt idx="1">
                  <c:v>40.375</c:v>
                </c:pt>
                <c:pt idx="2">
                  <c:v>39.360668182373047</c:v>
                </c:pt>
                <c:pt idx="3">
                  <c:v>36.216667175292933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70-44B8-BFAB-81CD0AF31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19985928"/>
        <c:axId val="519989800"/>
      </c:barChart>
      <c:catAx>
        <c:axId val="5199859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7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519989800"/>
        <c:crosses val="autoZero"/>
        <c:auto val="1"/>
        <c:lblAlgn val="ctr"/>
        <c:lblOffset val="100"/>
        <c:noMultiLvlLbl val="0"/>
      </c:catAx>
      <c:valAx>
        <c:axId val="51998980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51998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900" b="1"/>
              <a:t>Agobiodiversity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Foglio5!$CD$10</c:f>
              <c:strCache>
                <c:ptCount val="1"/>
                <c:pt idx="0">
                  <c:v>GSI_overall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48-4E6B-AA4A-020CDAF3660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48-4E6B-AA4A-020CDAF3660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48-4E6B-AA4A-020CDAF3660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48-4E6B-AA4A-020CDAF3660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48-4E6B-AA4A-020CDAF36600}"/>
              </c:ext>
            </c:extLst>
          </c:dPt>
          <c:cat>
            <c:multiLvlStrRef>
              <c:f>Foglio5!$BW$11:$BX$15</c:f>
              <c:multiLvlStrCache>
                <c:ptCount val="5"/>
                <c:lvl>
                  <c:pt idx="0">
                    <c:v>70-80</c:v>
                  </c:pt>
                  <c:pt idx="1">
                    <c:v>60-70</c:v>
                  </c:pt>
                  <c:pt idx="2">
                    <c:v>50-60</c:v>
                  </c:pt>
                  <c:pt idx="3">
                    <c:v>40-50</c:v>
                  </c:pt>
                  <c:pt idx="4">
                    <c:v>&gt;&lt;40</c:v>
                  </c:pt>
                </c:lvl>
                <c:lvl>
                  <c:pt idx="0">
                    <c:v>advanced agroecological farms</c:v>
                  </c:pt>
                  <c:pt idx="1">
                    <c:v>in transition to agroecology</c:v>
                  </c:pt>
                  <c:pt idx="2">
                    <c:v>incipient transition</c:v>
                  </c:pt>
                  <c:pt idx="3">
                    <c:v>Non-agroecological</c:v>
                  </c:pt>
                </c:lvl>
              </c:multiLvlStrCache>
            </c:multiLvlStrRef>
          </c:cat>
          <c:val>
            <c:numRef>
              <c:f>Foglio5!$CD$11:$CD$15</c:f>
              <c:numCache>
                <c:formatCode>General</c:formatCode>
                <c:ptCount val="5"/>
                <c:pt idx="0">
                  <c:v>66.843584696451813</c:v>
                </c:pt>
                <c:pt idx="1">
                  <c:v>61.755316416422531</c:v>
                </c:pt>
                <c:pt idx="2">
                  <c:v>54.474280675252274</c:v>
                </c:pt>
                <c:pt idx="3">
                  <c:v>50.426442623138428</c:v>
                </c:pt>
                <c:pt idx="4">
                  <c:v>37.824283599853516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48-4E6B-AA4A-020CDAF36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06360160"/>
        <c:axId val="1006361144"/>
      </c:barChart>
      <c:catAx>
        <c:axId val="10063601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006361144"/>
        <c:crosses val="autoZero"/>
        <c:auto val="1"/>
        <c:lblAlgn val="ctr"/>
        <c:lblOffset val="100"/>
        <c:noMultiLvlLbl val="0"/>
      </c:catAx>
      <c:valAx>
        <c:axId val="100636114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0063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900" b="1"/>
              <a:t>Soil health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Foglio5!$BU$10</c:f>
              <c:strCache>
                <c:ptCount val="1"/>
                <c:pt idx="0">
                  <c:v>soil_health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07-47E2-95C2-0EE31C0A9CC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07-47E2-95C2-0EE31C0A9CC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07-47E2-95C2-0EE31C0A9C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07-47E2-95C2-0EE31C0A9CC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07-47E2-95C2-0EE31C0A9CC3}"/>
              </c:ext>
            </c:extLst>
          </c:dPt>
          <c:cat>
            <c:multiLvlStrRef>
              <c:f>Foglio5!$BS$11:$BT$15</c:f>
              <c:multiLvlStrCache>
                <c:ptCount val="5"/>
                <c:lvl>
                  <c:pt idx="0">
                    <c:v>70-80</c:v>
                  </c:pt>
                  <c:pt idx="1">
                    <c:v>60-70</c:v>
                  </c:pt>
                  <c:pt idx="2">
                    <c:v>50-60</c:v>
                  </c:pt>
                  <c:pt idx="3">
                    <c:v>40-50</c:v>
                  </c:pt>
                  <c:pt idx="4">
                    <c:v>&gt;&lt;40</c:v>
                  </c:pt>
                </c:lvl>
                <c:lvl>
                  <c:pt idx="0">
                    <c:v>advanced agroecological farms</c:v>
                  </c:pt>
                  <c:pt idx="1">
                    <c:v>in transition to agroecology</c:v>
                  </c:pt>
                  <c:pt idx="2">
                    <c:v>incipient transition</c:v>
                  </c:pt>
                  <c:pt idx="3">
                    <c:v>Non-agroecological</c:v>
                  </c:pt>
                </c:lvl>
              </c:multiLvlStrCache>
            </c:multiLvlStrRef>
          </c:cat>
          <c:val>
            <c:numRef>
              <c:f>Foglio5!$BU$11:$BU$15</c:f>
              <c:numCache>
                <c:formatCode>General</c:formatCode>
                <c:ptCount val="5"/>
                <c:pt idx="0">
                  <c:v>4.4000000953674316</c:v>
                </c:pt>
                <c:pt idx="1">
                  <c:v>4.1999998092651367</c:v>
                </c:pt>
                <c:pt idx="2">
                  <c:v>3.4000000953674316</c:v>
                </c:pt>
                <c:pt idx="3">
                  <c:v>2.9000000953674316</c:v>
                </c:pt>
                <c:pt idx="4">
                  <c:v>3.5999999046325684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07-47E2-95C2-0EE31C0A9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39101000"/>
        <c:axId val="339104608"/>
      </c:barChart>
      <c:catAx>
        <c:axId val="33910100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339104608"/>
        <c:crosses val="autoZero"/>
        <c:auto val="1"/>
        <c:lblAlgn val="ctr"/>
        <c:lblOffset val="100"/>
        <c:noMultiLvlLbl val="0"/>
      </c:catAx>
      <c:valAx>
        <c:axId val="339104608"/>
        <c:scaling>
          <c:orientation val="minMax"/>
          <c:min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339101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0.80859</cdr:x>
      <cdr:y>0.74231</cdr:y>
    </cdr:from>
    <cdr:to>
      <cdr:x>0.93859</cdr:x>
      <cdr:y>0.88877</cdr:y>
    </cdr:to>
    <cdr:sp macro="" textlink="">
      <cdr:nvSpPr>
        <cdr:cNvPr id="2" name="CasellaDiTesto 33">
          <a:extLst xmlns:a="http://schemas.openxmlformats.org/drawingml/2006/main">
            <a:ext uri="{FF2B5EF4-FFF2-40B4-BE49-F238E27FC236}">
              <a16:creationId xmlns:a16="http://schemas.microsoft.com/office/drawing/2014/main" id="{6B356E92-2422-4A49-BDC1-87218221EB3A}"/>
            </a:ext>
          </a:extLst>
        </cdr:cNvPr>
        <cdr:cNvSpPr txBox="1"/>
      </cdr:nvSpPr>
      <cdr:spPr>
        <a:xfrm xmlns:a="http://schemas.openxmlformats.org/drawingml/2006/main">
          <a:off x="5915025" y="2651864"/>
          <a:ext cx="95097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000" b="1" dirty="0">
              <a:solidFill>
                <a:srgbClr val="008A3E"/>
              </a:solidFill>
              <a:latin typeface="Calibri" panose="020F0502020204030204" pitchFamily="34" charset="0"/>
              <a:cs typeface="Calibri" panose="020F0502020204030204" pitchFamily="34" charset="0"/>
            </a:rPr>
            <a:t>CAET= 65%</a:t>
          </a:r>
        </a:p>
        <a:p xmlns:a="http://schemas.openxmlformats.org/drawingml/2006/main">
          <a:endParaRPr lang="it-IT" b="1" dirty="0">
            <a:solidFill>
              <a:srgbClr val="008A3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0.8045</cdr:x>
      <cdr:y>0.4073</cdr:y>
    </cdr:from>
    <cdr:to>
      <cdr:x>0.9345</cdr:x>
      <cdr:y>0.52361</cdr:y>
    </cdr:to>
    <cdr:sp macro="" textlink="">
      <cdr:nvSpPr>
        <cdr:cNvPr id="3" name="CasellaDiTesto 33">
          <a:extLst xmlns:a="http://schemas.openxmlformats.org/drawingml/2006/main">
            <a:ext uri="{FF2B5EF4-FFF2-40B4-BE49-F238E27FC236}">
              <a16:creationId xmlns:a16="http://schemas.microsoft.com/office/drawing/2014/main" id="{3FA3BAAE-F7E5-4487-B70B-B9700031EDCE}"/>
            </a:ext>
          </a:extLst>
        </cdr:cNvPr>
        <cdr:cNvSpPr txBox="1"/>
      </cdr:nvSpPr>
      <cdr:spPr>
        <a:xfrm xmlns:a="http://schemas.openxmlformats.org/drawingml/2006/main">
          <a:off x="5885043" y="1455073"/>
          <a:ext cx="950976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CAET= 44%</a:t>
          </a:r>
        </a:p>
        <a:p xmlns:a="http://schemas.openxmlformats.org/drawingml/2006/main">
          <a:endParaRPr lang="it-IT" b="1" dirty="0">
            <a:solidFill>
              <a:srgbClr val="008A3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D489D-55E9-4C86-A257-0C7186CA7BD5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FAF3-F860-4334-B83D-8C1FE2E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0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mandate from COAG 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5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objectives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4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objectives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objectives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fr-FR" dirty="0"/>
              <a:t>ACTIVE ROLE OF RESEARCHERS AND </a:t>
            </a:r>
            <a:r>
              <a:rPr lang="fr-FR" dirty="0" err="1"/>
              <a:t>CSOs</a:t>
            </a:r>
            <a:endParaRPr lang="fr-FR" dirty="0"/>
          </a:p>
          <a:p>
            <a:pPr marL="171450" indent="-171450">
              <a:buFont typeface="Arial" charset="0"/>
              <a:buChar char="•"/>
            </a:pPr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symposium:</a:t>
            </a:r>
            <a:r>
              <a:rPr lang="fr-FR" baseline="0" dirty="0"/>
              <a:t> end of the consultation: </a:t>
            </a:r>
            <a:r>
              <a:rPr lang="fr-FR" baseline="0" dirty="0" err="1"/>
              <a:t>moving</a:t>
            </a:r>
            <a:r>
              <a:rPr lang="fr-FR" baseline="0" dirty="0"/>
              <a:t> </a:t>
            </a:r>
            <a:r>
              <a:rPr lang="fr-FR" baseline="0" dirty="0" err="1"/>
              <a:t>from</a:t>
            </a:r>
            <a:r>
              <a:rPr lang="fr-FR" baseline="0" dirty="0"/>
              <a:t> dialogue to actions</a:t>
            </a:r>
            <a:endParaRPr lang="fr-FR" dirty="0"/>
          </a:p>
          <a:p>
            <a:pPr marL="171450" indent="-171450">
              <a:buFont typeface="Arial" charset="0"/>
              <a:buChar char="•"/>
            </a:pPr>
            <a:r>
              <a:rPr lang="fr-FR" dirty="0"/>
              <a:t>--------</a:t>
            </a:r>
          </a:p>
          <a:p>
            <a:pPr marL="171450" indent="-171450">
              <a:buFont typeface="Arial" charset="0"/>
              <a:buChar char="•"/>
            </a:pPr>
            <a:r>
              <a:rPr lang="fr-FR" dirty="0"/>
              <a:t>1st</a:t>
            </a:r>
            <a:r>
              <a:rPr lang="fr-FR" baseline="0" dirty="0"/>
              <a:t> </a:t>
            </a:r>
            <a:r>
              <a:rPr lang="fr-FR" baseline="0" dirty="0" err="1"/>
              <a:t>seminar</a:t>
            </a:r>
            <a:r>
              <a:rPr lang="fr-FR" baseline="0" dirty="0"/>
              <a:t> </a:t>
            </a:r>
            <a:r>
              <a:rPr lang="fr-FR" baseline="0" dirty="0" err="1"/>
              <a:t>showed</a:t>
            </a:r>
            <a:r>
              <a:rPr lang="fr-FR" baseline="0" dirty="0"/>
              <a:t> the power of </a:t>
            </a:r>
            <a:r>
              <a:rPr lang="fr-FR" baseline="0" dirty="0" err="1"/>
              <a:t>ae</a:t>
            </a:r>
            <a:r>
              <a:rPr lang="fr-FR" baseline="0" dirty="0"/>
              <a:t> for Food SECURITY</a:t>
            </a:r>
          </a:p>
          <a:p>
            <a:pPr marL="171450" indent="-171450">
              <a:buFont typeface="Arial" charset="0"/>
              <a:buChar char="•"/>
            </a:pPr>
            <a:r>
              <a:rPr lang="fr-FR" baseline="0" dirty="0" err="1"/>
              <a:t>Led</a:t>
            </a:r>
            <a:r>
              <a:rPr lang="fr-FR" baseline="0" dirty="0"/>
              <a:t> to </a:t>
            </a:r>
            <a:r>
              <a:rPr lang="fr-FR" baseline="0" dirty="0" err="1"/>
              <a:t>regional</a:t>
            </a:r>
            <a:r>
              <a:rPr lang="fr-FR" baseline="0" dirty="0"/>
              <a:t> meetings to </a:t>
            </a:r>
            <a:r>
              <a:rPr lang="fr-FR" baseline="0" dirty="0" err="1"/>
              <a:t>hear</a:t>
            </a:r>
            <a:r>
              <a:rPr lang="fr-FR" baseline="0" dirty="0"/>
              <a:t> the </a:t>
            </a:r>
            <a:r>
              <a:rPr lang="fr-FR" baseline="0" dirty="0" err="1"/>
              <a:t>regional</a:t>
            </a:r>
            <a:r>
              <a:rPr lang="fr-FR" baseline="0" dirty="0"/>
              <a:t> </a:t>
            </a:r>
            <a:r>
              <a:rPr lang="fr-FR" baseline="0" dirty="0" err="1"/>
              <a:t>understanding</a:t>
            </a:r>
            <a:r>
              <a:rPr lang="fr-FR" baseline="0" dirty="0"/>
              <a:t> of the concept and </a:t>
            </a:r>
            <a:r>
              <a:rPr lang="fr-FR" baseline="0" dirty="0" err="1"/>
              <a:t>needs</a:t>
            </a:r>
            <a:r>
              <a:rPr lang="fr-FR" baseline="0" dirty="0"/>
              <a:t>: </a:t>
            </a:r>
            <a:r>
              <a:rPr lang="fr-FR" b="1" baseline="0" dirty="0"/>
              <a:t>consultative and </a:t>
            </a:r>
            <a:r>
              <a:rPr lang="fr-FR" b="1" baseline="0" dirty="0" err="1"/>
              <a:t>participatory</a:t>
            </a:r>
            <a:r>
              <a:rPr lang="fr-FR" b="1" baseline="0" dirty="0"/>
              <a:t> </a:t>
            </a:r>
            <a:r>
              <a:rPr lang="fr-FR" b="1" baseline="0" dirty="0" err="1"/>
              <a:t>process</a:t>
            </a:r>
            <a:r>
              <a:rPr lang="fr-FR" b="1" baseline="0" dirty="0"/>
              <a:t>, </a:t>
            </a:r>
            <a:r>
              <a:rPr lang="fr-FR" b="1" baseline="0" dirty="0" err="1"/>
              <a:t>understand</a:t>
            </a:r>
            <a:r>
              <a:rPr lang="fr-FR" b="1" baseline="0" dirty="0"/>
              <a:t> </a:t>
            </a:r>
            <a:r>
              <a:rPr lang="fr-FR" b="1" baseline="0" dirty="0" err="1"/>
              <a:t>cso</a:t>
            </a:r>
            <a:r>
              <a:rPr lang="fr-FR" b="1" baseline="0" dirty="0"/>
              <a:t> and </a:t>
            </a:r>
            <a:r>
              <a:rPr lang="fr-FR" b="1" baseline="0" dirty="0" err="1"/>
              <a:t>ff</a:t>
            </a:r>
            <a:endParaRPr lang="fr-FR" b="1" dirty="0"/>
          </a:p>
          <a:p>
            <a:pPr marL="171450" indent="-171450">
              <a:buFont typeface="Arial" charset="0"/>
              <a:buChar char="•"/>
            </a:pPr>
            <a:r>
              <a:rPr lang="fr-FR" dirty="0"/>
              <a:t>SDG call for a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thinking</a:t>
            </a:r>
            <a:r>
              <a:rPr lang="fr-FR" dirty="0"/>
              <a:t>: AE and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epistemiology</a:t>
            </a:r>
            <a:r>
              <a:rPr lang="fr-FR" dirty="0"/>
              <a:t> of</a:t>
            </a:r>
            <a:r>
              <a:rPr lang="fr-FR" baseline="0" dirty="0"/>
              <a:t> </a:t>
            </a:r>
            <a:r>
              <a:rPr lang="fr-FR" baseline="0" dirty="0" err="1"/>
              <a:t>research</a:t>
            </a:r>
            <a:endParaRPr lang="fr-FR" baseline="0" dirty="0"/>
          </a:p>
          <a:p>
            <a:pPr marL="171450" indent="-171450">
              <a:buFont typeface="Arial" charset="0"/>
              <a:buChar char="•"/>
            </a:pPr>
            <a:r>
              <a:rPr lang="fr-FR" baseline="0" dirty="0"/>
              <a:t>Transformative </a:t>
            </a:r>
            <a:r>
              <a:rPr lang="fr-FR" baseline="0" dirty="0" err="1"/>
              <a:t>role</a:t>
            </a:r>
            <a:r>
              <a:rPr lang="fr-FR" baseline="0" dirty="0"/>
              <a:t> of </a:t>
            </a:r>
            <a:r>
              <a:rPr lang="fr-FR" baseline="0" dirty="0" err="1"/>
              <a:t>agroecology</a:t>
            </a:r>
            <a:endParaRPr lang="fr-FR" baseline="0" dirty="0"/>
          </a:p>
          <a:p>
            <a:pPr marL="171450" indent="-171450">
              <a:buFont typeface="Arial" charset="0"/>
              <a:buChar char="•"/>
            </a:pPr>
            <a:r>
              <a:rPr lang="fr-FR" baseline="0" dirty="0" err="1"/>
              <a:t>Role</a:t>
            </a:r>
            <a:r>
              <a:rPr lang="fr-FR" baseline="0" dirty="0"/>
              <a:t> of CSO and </a:t>
            </a:r>
            <a:r>
              <a:rPr lang="fr-FR" baseline="0" dirty="0" err="1"/>
              <a:t>researcher</a:t>
            </a:r>
            <a:r>
              <a:rPr lang="fr-FR" baseline="0" dirty="0"/>
              <a:t>: open </a:t>
            </a:r>
            <a:r>
              <a:rPr lang="fr-FR" baseline="0" dirty="0" err="1"/>
              <a:t>letters</a:t>
            </a:r>
            <a:r>
              <a:rPr lang="fr-FR" baseline="0" dirty="0"/>
              <a:t> </a:t>
            </a:r>
            <a:r>
              <a:rPr lang="fr-FR" baseline="0" dirty="0" err="1"/>
              <a:t>from</a:t>
            </a:r>
            <a:r>
              <a:rPr lang="fr-FR" baseline="0" dirty="0"/>
              <a:t> </a:t>
            </a:r>
            <a:r>
              <a:rPr lang="fr-FR" baseline="0" dirty="0" err="1"/>
              <a:t>researchers</a:t>
            </a:r>
            <a:r>
              <a:rPr lang="fr-FR" baseline="0" dirty="0"/>
              <a:t>, active participation of SOCLA</a:t>
            </a:r>
          </a:p>
          <a:p>
            <a:pPr marL="171450" indent="-171450">
              <a:buFont typeface="Arial" charset="0"/>
              <a:buChar char="•"/>
            </a:pPr>
            <a:r>
              <a:rPr lang="fr-FR" baseline="0" dirty="0"/>
              <a:t>The </a:t>
            </a:r>
            <a:r>
              <a:rPr lang="fr-FR" baseline="0" dirty="0" err="1"/>
              <a:t>seminars</a:t>
            </a:r>
            <a:r>
              <a:rPr lang="fr-FR" baseline="0" dirty="0"/>
              <a:t> </a:t>
            </a:r>
            <a:r>
              <a:rPr lang="fr-FR" baseline="0" dirty="0" err="1"/>
              <a:t>showed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agroecology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strongly</a:t>
            </a:r>
            <a:r>
              <a:rPr lang="fr-FR" baseline="0" dirty="0"/>
              <a:t> </a:t>
            </a:r>
            <a:r>
              <a:rPr lang="fr-FR" baseline="0" dirty="0" err="1"/>
              <a:t>supported</a:t>
            </a:r>
            <a:r>
              <a:rPr lang="fr-FR" baseline="0" dirty="0"/>
              <a:t> by </a:t>
            </a:r>
            <a:r>
              <a:rPr lang="fr-FR" baseline="0" dirty="0" err="1"/>
              <a:t>stakholders</a:t>
            </a:r>
            <a:r>
              <a:rPr lang="fr-FR" baseline="0" dirty="0"/>
              <a:t> (CSO and Academia </a:t>
            </a:r>
            <a:r>
              <a:rPr lang="fr-FR" baseline="0" dirty="0" err="1"/>
              <a:t>cf</a:t>
            </a:r>
            <a:r>
              <a:rPr lang="fr-FR" baseline="0" dirty="0"/>
              <a:t> open </a:t>
            </a:r>
            <a:r>
              <a:rPr lang="fr-FR" baseline="0" dirty="0" err="1"/>
              <a:t>letter</a:t>
            </a:r>
            <a:r>
              <a:rPr lang="fr-FR" baseline="0" dirty="0"/>
              <a:t>) as an </a:t>
            </a:r>
            <a:r>
              <a:rPr lang="fr-FR" baseline="0" dirty="0" err="1"/>
              <a:t>holistic</a:t>
            </a:r>
            <a:r>
              <a:rPr lang="fr-FR" baseline="0" dirty="0"/>
              <a:t> </a:t>
            </a:r>
            <a:r>
              <a:rPr lang="fr-FR" baseline="0" dirty="0" err="1"/>
              <a:t>approach</a:t>
            </a:r>
            <a:r>
              <a:rPr lang="fr-FR" baseline="0" dirty="0"/>
              <a:t> to </a:t>
            </a:r>
            <a:r>
              <a:rPr lang="fr-FR" baseline="0" dirty="0" err="1"/>
              <a:t>transforming</a:t>
            </a:r>
            <a:r>
              <a:rPr lang="fr-FR" baseline="0" dirty="0"/>
              <a:t> </a:t>
            </a:r>
            <a:r>
              <a:rPr lang="fr-FR" baseline="0" dirty="0" err="1"/>
              <a:t>food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fr-FR" baseline="0" dirty="0"/>
              <a:t>It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recalled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agroecology</a:t>
            </a:r>
            <a:r>
              <a:rPr lang="fr-FR" baseline="0" dirty="0"/>
              <a:t> </a:t>
            </a:r>
            <a:r>
              <a:rPr lang="fr-FR" baseline="0" dirty="0" err="1"/>
              <a:t>goes</a:t>
            </a:r>
            <a:r>
              <a:rPr lang="fr-FR" baseline="0" dirty="0"/>
              <a:t> </a:t>
            </a:r>
            <a:r>
              <a:rPr lang="fr-FR" baseline="0" dirty="0" err="1"/>
              <a:t>beyond</a:t>
            </a:r>
            <a:r>
              <a:rPr lang="fr-FR" baseline="0" dirty="0"/>
              <a:t> </a:t>
            </a:r>
            <a:r>
              <a:rPr lang="fr-FR" baseline="0" dirty="0" err="1"/>
              <a:t>technical</a:t>
            </a:r>
            <a:r>
              <a:rPr lang="fr-FR" baseline="0" dirty="0"/>
              <a:t> solutions and innovations </a:t>
            </a:r>
            <a:r>
              <a:rPr lang="fr-FR" baseline="0" dirty="0" err="1"/>
              <a:t>based</a:t>
            </a:r>
            <a:r>
              <a:rPr lang="fr-FR" baseline="0" dirty="0"/>
              <a:t> on </a:t>
            </a:r>
            <a:r>
              <a:rPr lang="fr-FR" baseline="0" dirty="0" err="1"/>
              <a:t>incremental</a:t>
            </a:r>
            <a:r>
              <a:rPr lang="fr-FR" baseline="0" dirty="0"/>
              <a:t> changes and </a:t>
            </a:r>
            <a:r>
              <a:rPr lang="fr-FR" baseline="0" dirty="0" err="1"/>
              <a:t>can</a:t>
            </a:r>
            <a:r>
              <a:rPr lang="fr-FR" baseline="0" dirty="0"/>
              <a:t> drive </a:t>
            </a:r>
            <a:r>
              <a:rPr lang="fr-FR" baseline="0" dirty="0" err="1"/>
              <a:t>genuine</a:t>
            </a:r>
            <a:r>
              <a:rPr lang="fr-FR" baseline="0" dirty="0"/>
              <a:t> transformative change in fa </a:t>
            </a:r>
            <a:r>
              <a:rPr lang="fr-FR" baseline="0" dirty="0" err="1"/>
              <a:t>systems</a:t>
            </a:r>
            <a:r>
              <a:rPr lang="fr-FR" baseline="0" dirty="0"/>
              <a:t> by </a:t>
            </a:r>
            <a:r>
              <a:rPr lang="fr-FR" baseline="0" dirty="0" err="1"/>
              <a:t>moving</a:t>
            </a:r>
            <a:r>
              <a:rPr lang="fr-FR" baseline="0" dirty="0"/>
              <a:t> </a:t>
            </a:r>
            <a:r>
              <a:rPr lang="fr-FR" baseline="0" dirty="0" err="1"/>
              <a:t>towards</a:t>
            </a:r>
            <a:r>
              <a:rPr lang="fr-FR" baseline="0" dirty="0"/>
              <a:t> socio-</a:t>
            </a:r>
            <a:r>
              <a:rPr lang="fr-FR" baseline="0" dirty="0" err="1"/>
              <a:t>ecological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place people (</a:t>
            </a:r>
            <a:r>
              <a:rPr lang="fr-FR" baseline="0" dirty="0" err="1"/>
              <a:t>farmers</a:t>
            </a:r>
            <a:r>
              <a:rPr lang="fr-FR" baseline="0" dirty="0"/>
              <a:t> and </a:t>
            </a:r>
            <a:r>
              <a:rPr lang="fr-FR" baseline="0" dirty="0" err="1"/>
              <a:t>consumers</a:t>
            </a:r>
            <a:r>
              <a:rPr lang="fr-FR" baseline="0" dirty="0"/>
              <a:t>) at the center of </a:t>
            </a:r>
            <a:r>
              <a:rPr lang="fr-FR" baseline="0" dirty="0" err="1"/>
              <a:t>food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. Agroecology </a:t>
            </a:r>
            <a:r>
              <a:rPr lang="fr-FR" baseline="0" dirty="0" err="1"/>
              <a:t>takes</a:t>
            </a:r>
            <a:r>
              <a:rPr lang="fr-FR" baseline="0" dirty="0"/>
              <a:t> a system </a:t>
            </a:r>
            <a:r>
              <a:rPr lang="fr-FR" baseline="0" dirty="0" err="1"/>
              <a:t>approach</a:t>
            </a:r>
            <a:r>
              <a:rPr lang="fr-FR" baseline="0" dirty="0"/>
              <a:t> to </a:t>
            </a:r>
            <a:r>
              <a:rPr lang="fr-FR" baseline="0" dirty="0" err="1"/>
              <a:t>tackle</a:t>
            </a:r>
            <a:r>
              <a:rPr lang="fr-FR" baseline="0" dirty="0"/>
              <a:t> of </a:t>
            </a:r>
            <a:r>
              <a:rPr lang="fr-FR" baseline="0" dirty="0" err="1"/>
              <a:t>root</a:t>
            </a:r>
            <a:r>
              <a:rPr lang="fr-FR" baseline="0" dirty="0"/>
              <a:t> causes of </a:t>
            </a:r>
            <a:r>
              <a:rPr lang="fr-FR" baseline="0" dirty="0" err="1"/>
              <a:t>poverty</a:t>
            </a:r>
            <a:r>
              <a:rPr lang="fr-FR" baseline="0" dirty="0"/>
              <a:t> and </a:t>
            </a:r>
            <a:r>
              <a:rPr lang="fr-FR" baseline="0" dirty="0" err="1"/>
              <a:t>unsustainable</a:t>
            </a:r>
            <a:r>
              <a:rPr lang="fr-FR" baseline="0" dirty="0"/>
              <a:t> practices </a:t>
            </a:r>
            <a:r>
              <a:rPr lang="fr-FR" baseline="0" dirty="0" err="1"/>
              <a:t>which</a:t>
            </a:r>
            <a:r>
              <a:rPr lang="fr-FR" baseline="0" dirty="0"/>
              <a:t> </a:t>
            </a:r>
            <a:r>
              <a:rPr lang="fr-FR" baseline="0" dirty="0" err="1"/>
              <a:t>often</a:t>
            </a:r>
            <a:r>
              <a:rPr lang="fr-FR" baseline="0" dirty="0"/>
              <a:t> lies </a:t>
            </a:r>
            <a:r>
              <a:rPr lang="fr-FR" baseline="0" dirty="0" err="1"/>
              <a:t>outside</a:t>
            </a:r>
            <a:r>
              <a:rPr lang="fr-FR" baseline="0" dirty="0"/>
              <a:t> </a:t>
            </a:r>
            <a:r>
              <a:rPr lang="fr-FR" baseline="0" dirty="0" err="1"/>
              <a:t>farms</a:t>
            </a:r>
            <a:r>
              <a:rPr lang="fr-FR" baseline="0" dirty="0"/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fr-FR" baseline="0" dirty="0" err="1"/>
              <a:t>Presrvation</a:t>
            </a:r>
            <a:r>
              <a:rPr lang="fr-FR" baseline="0" dirty="0"/>
              <a:t> of </a:t>
            </a:r>
            <a:r>
              <a:rPr lang="fr-FR" baseline="0" dirty="0" err="1"/>
              <a:t>natural</a:t>
            </a:r>
            <a:r>
              <a:rPr lang="fr-FR" baseline="0" dirty="0"/>
              <a:t> </a:t>
            </a:r>
            <a:r>
              <a:rPr lang="fr-FR" baseline="0" dirty="0" err="1"/>
              <a:t>resource</a:t>
            </a:r>
            <a:r>
              <a:rPr lang="fr-FR" baseline="0" dirty="0"/>
              <a:t> base, </a:t>
            </a:r>
            <a:r>
              <a:rPr lang="fr-FR" baseline="0" dirty="0" err="1"/>
              <a:t>access</a:t>
            </a:r>
            <a:r>
              <a:rPr lang="fr-FR" baseline="0" dirty="0"/>
              <a:t> to </a:t>
            </a:r>
            <a:r>
              <a:rPr lang="fr-FR" baseline="0" dirty="0" err="1"/>
              <a:t>natural</a:t>
            </a:r>
            <a:r>
              <a:rPr lang="fr-FR" baseline="0" dirty="0"/>
              <a:t> </a:t>
            </a:r>
            <a:r>
              <a:rPr lang="fr-FR" baseline="0" dirty="0" err="1"/>
              <a:t>resources</a:t>
            </a:r>
            <a:r>
              <a:rPr lang="fr-FR" baseline="0" dirty="0"/>
              <a:t> (land, water, </a:t>
            </a:r>
            <a:r>
              <a:rPr lang="fr-FR" baseline="0" dirty="0" err="1"/>
              <a:t>fisheries</a:t>
            </a:r>
            <a:r>
              <a:rPr lang="fr-FR" baseline="0" dirty="0"/>
              <a:t>, </a:t>
            </a:r>
            <a:r>
              <a:rPr lang="fr-FR" baseline="0" dirty="0" err="1"/>
              <a:t>forests</a:t>
            </a:r>
            <a:r>
              <a:rPr lang="fr-FR" baseline="0" dirty="0"/>
              <a:t> and </a:t>
            </a:r>
            <a:r>
              <a:rPr lang="fr-FR" baseline="0" dirty="0" err="1"/>
              <a:t>genetic</a:t>
            </a:r>
            <a:r>
              <a:rPr lang="fr-FR" baseline="0" dirty="0"/>
              <a:t> </a:t>
            </a:r>
            <a:r>
              <a:rPr lang="fr-FR" baseline="0" dirty="0" err="1"/>
              <a:t>resources</a:t>
            </a:r>
            <a:r>
              <a:rPr lang="fr-FR" baseline="0" dirty="0"/>
              <a:t>), balance of power </a:t>
            </a:r>
            <a:r>
              <a:rPr lang="fr-FR" baseline="0" dirty="0" err="1"/>
              <a:t>throughout</a:t>
            </a:r>
            <a:r>
              <a:rPr lang="fr-FR" baseline="0" dirty="0"/>
              <a:t> the </a:t>
            </a:r>
            <a:r>
              <a:rPr lang="fr-FR" baseline="0" dirty="0" err="1"/>
              <a:t>food</a:t>
            </a:r>
            <a:r>
              <a:rPr lang="fr-FR" baseline="0" dirty="0"/>
              <a:t> system, </a:t>
            </a:r>
            <a:r>
              <a:rPr lang="fr-FR" baseline="0" dirty="0" err="1"/>
              <a:t>resilience</a:t>
            </a:r>
            <a:r>
              <a:rPr lang="fr-FR" baseline="0" dirty="0"/>
              <a:t> of </a:t>
            </a:r>
            <a:r>
              <a:rPr lang="fr-FR" baseline="0" dirty="0" err="1"/>
              <a:t>farm</a:t>
            </a:r>
            <a:r>
              <a:rPr lang="fr-FR" baseline="0" dirty="0"/>
              <a:t> </a:t>
            </a:r>
            <a:r>
              <a:rPr lang="fr-FR" baseline="0" dirty="0" err="1"/>
              <a:t>regarding</a:t>
            </a:r>
            <a:r>
              <a:rPr lang="fr-FR" baseline="0" dirty="0"/>
              <a:t> CC, </a:t>
            </a:r>
            <a:r>
              <a:rPr lang="fr-FR" baseline="0" dirty="0" err="1"/>
              <a:t>capacity</a:t>
            </a:r>
            <a:r>
              <a:rPr lang="fr-FR" baseline="0" dirty="0"/>
              <a:t> </a:t>
            </a:r>
            <a:r>
              <a:rPr lang="fr-FR" baseline="0" dirty="0" err="1"/>
              <a:t>builiding</a:t>
            </a:r>
            <a:r>
              <a:rPr lang="fr-FR" baseline="0" dirty="0"/>
              <a:t> and </a:t>
            </a:r>
            <a:r>
              <a:rPr lang="fr-FR" baseline="0" dirty="0" err="1"/>
              <a:t>knowledge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, </a:t>
            </a:r>
            <a:r>
              <a:rPr lang="fr-FR" baseline="0" dirty="0" err="1"/>
              <a:t>gender</a:t>
            </a:r>
            <a:r>
              <a:rPr lang="fr-FR" baseline="0" dirty="0"/>
              <a:t> </a:t>
            </a:r>
            <a:r>
              <a:rPr lang="fr-FR" baseline="0" dirty="0" err="1"/>
              <a:t>equity</a:t>
            </a:r>
            <a:r>
              <a:rPr lang="fr-FR" baseline="0" dirty="0"/>
              <a:t>, </a:t>
            </a:r>
            <a:r>
              <a:rPr lang="fr-FR" baseline="0" dirty="0" err="1"/>
              <a:t>producing</a:t>
            </a:r>
            <a:r>
              <a:rPr lang="fr-FR" baseline="0" dirty="0"/>
              <a:t> more </a:t>
            </a:r>
            <a:r>
              <a:rPr lang="fr-FR" baseline="0" dirty="0" err="1"/>
              <a:t>where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needed</a:t>
            </a:r>
            <a:r>
              <a:rPr lang="fr-FR" baseline="0" dirty="0"/>
              <a:t>, nutrition and </a:t>
            </a:r>
            <a:r>
              <a:rPr lang="fr-FR" baseline="0" dirty="0" err="1"/>
              <a:t>health</a:t>
            </a:r>
            <a:r>
              <a:rPr lang="fr-FR" baseline="0" dirty="0"/>
              <a:t>, </a:t>
            </a:r>
            <a:r>
              <a:rPr lang="fr-FR" baseline="0" dirty="0" err="1"/>
              <a:t>income</a:t>
            </a:r>
            <a:r>
              <a:rPr lang="fr-FR" baseline="0" dirty="0"/>
              <a:t> </a:t>
            </a:r>
            <a:r>
              <a:rPr lang="fr-FR" baseline="0" dirty="0" err="1"/>
              <a:t>earning</a:t>
            </a:r>
            <a:r>
              <a:rPr lang="fr-FR" baseline="0" dirty="0"/>
              <a:t> </a:t>
            </a:r>
            <a:r>
              <a:rPr lang="fr-FR" baseline="0" dirty="0" err="1"/>
              <a:t>opportunities</a:t>
            </a:r>
            <a:r>
              <a:rPr lang="fr-FR" baseline="0" dirty="0"/>
              <a:t> in rural areas, </a:t>
            </a:r>
            <a:r>
              <a:rPr lang="fr-FR" baseline="0" dirty="0" err="1"/>
              <a:t>particularly</a:t>
            </a:r>
            <a:r>
              <a:rPr lang="fr-FR" baseline="0" dirty="0"/>
              <a:t> for </a:t>
            </a:r>
            <a:r>
              <a:rPr lang="fr-FR" baseline="0" dirty="0" err="1"/>
              <a:t>young</a:t>
            </a:r>
            <a:r>
              <a:rPr lang="fr-FR" baseline="0" dirty="0"/>
              <a:t> people, territorial </a:t>
            </a:r>
            <a:r>
              <a:rPr lang="fr-FR" baseline="0" dirty="0" err="1"/>
              <a:t>approaches</a:t>
            </a:r>
            <a:r>
              <a:rPr lang="fr-FR" baseline="0" dirty="0"/>
              <a:t> for </a:t>
            </a:r>
            <a:r>
              <a:rPr lang="fr-FR" baseline="0" dirty="0" err="1"/>
              <a:t>sustainable</a:t>
            </a:r>
            <a:r>
              <a:rPr lang="fr-FR" baseline="0" dirty="0"/>
              <a:t> </a:t>
            </a:r>
            <a:r>
              <a:rPr lang="fr-FR" baseline="0" dirty="0" err="1"/>
              <a:t>food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endParaRPr lang="fr-FR" baseline="0" dirty="0"/>
          </a:p>
          <a:p>
            <a:pPr marL="171450" indent="-171450">
              <a:buFont typeface="Arial" charset="0"/>
              <a:buChar char="•"/>
            </a:pPr>
            <a:r>
              <a:rPr lang="fr-FR" baseline="0" dirty="0" err="1"/>
              <a:t>Insisting</a:t>
            </a:r>
            <a:r>
              <a:rPr lang="fr-FR" baseline="0" dirty="0"/>
              <a:t> on the system </a:t>
            </a:r>
            <a:r>
              <a:rPr lang="fr-FR" baseline="0" dirty="0" err="1"/>
              <a:t>approach</a:t>
            </a:r>
            <a:r>
              <a:rPr lang="fr-FR" baseline="0" dirty="0"/>
              <a:t>, </a:t>
            </a:r>
            <a:r>
              <a:rPr lang="fr-FR" baseline="0" dirty="0" err="1"/>
              <a:t>agroecology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more </a:t>
            </a:r>
            <a:r>
              <a:rPr lang="fr-FR" baseline="0" dirty="0" err="1"/>
              <a:t>than</a:t>
            </a:r>
            <a:r>
              <a:rPr lang="fr-FR" baseline="0" dirty="0"/>
              <a:t> a set of practices, but an </a:t>
            </a:r>
            <a:r>
              <a:rPr lang="fr-FR" baseline="0" dirty="0" err="1"/>
              <a:t>opportunity</a:t>
            </a:r>
            <a:r>
              <a:rPr lang="fr-FR" baseline="0" dirty="0"/>
              <a:t> to </a:t>
            </a:r>
            <a:r>
              <a:rPr lang="fr-FR" baseline="0" dirty="0" err="1"/>
              <a:t>rethink</a:t>
            </a:r>
            <a:r>
              <a:rPr lang="fr-FR" baseline="0" dirty="0"/>
              <a:t> </a:t>
            </a:r>
            <a:r>
              <a:rPr lang="fr-FR" baseline="0" dirty="0" err="1"/>
              <a:t>our</a:t>
            </a:r>
            <a:r>
              <a:rPr lang="fr-FR" baseline="0" dirty="0"/>
              <a:t> system</a:t>
            </a:r>
          </a:p>
          <a:p>
            <a:pPr marL="171450" indent="-171450">
              <a:buFont typeface="Arial" charset="0"/>
              <a:buChar char="•"/>
            </a:pPr>
            <a:r>
              <a:rPr lang="fr-FR" baseline="0" dirty="0" err="1"/>
              <a:t>Very</a:t>
            </a:r>
            <a:r>
              <a:rPr lang="fr-FR" baseline="0" dirty="0"/>
              <a:t> </a:t>
            </a:r>
            <a:r>
              <a:rPr lang="fr-FR" baseline="0" dirty="0" err="1"/>
              <a:t>wealthy</a:t>
            </a:r>
            <a:r>
              <a:rPr lang="fr-FR" baseline="0" dirty="0"/>
              <a:t> </a:t>
            </a:r>
            <a:r>
              <a:rPr lang="fr-FR" baseline="0" dirty="0" err="1"/>
              <a:t>conceptual</a:t>
            </a:r>
            <a:r>
              <a:rPr lang="fr-FR" baseline="0" dirty="0"/>
              <a:t> </a:t>
            </a:r>
            <a:r>
              <a:rPr lang="fr-FR" baseline="0" dirty="0" err="1"/>
              <a:t>thinking</a:t>
            </a:r>
            <a:endParaRPr 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>
                <a:latin typeface="+mn-lt"/>
              </a:rPr>
              <a:t>FAO proposed 10 Elements to support countries to scale-up </a:t>
            </a:r>
            <a:r>
              <a:rPr lang="en-NZ" sz="1200" dirty="0" err="1">
                <a:latin typeface="+mn-lt"/>
              </a:rPr>
              <a:t>agroecology</a:t>
            </a:r>
            <a:r>
              <a:rPr lang="en-NZ" sz="1200" dirty="0">
                <a:latin typeface="+mn-lt"/>
              </a:rPr>
              <a:t>. They help to define FAO’s work on </a:t>
            </a:r>
            <a:r>
              <a:rPr lang="en-NZ" sz="1200" dirty="0" err="1">
                <a:latin typeface="+mn-lt"/>
              </a:rPr>
              <a:t>agroecology</a:t>
            </a:r>
            <a:r>
              <a:rPr lang="en-NZ" sz="1200" dirty="0">
                <a:latin typeface="+mn-lt"/>
              </a:rPr>
              <a:t> in an inclusive way, without privileging one definition, stakeholder group, or region.</a:t>
            </a:r>
          </a:p>
          <a:p>
            <a:r>
              <a:rPr lang="en-NZ" sz="1200" dirty="0">
                <a:latin typeface="+mn-lt"/>
              </a:rPr>
              <a:t>Some are characteristics of </a:t>
            </a:r>
            <a:r>
              <a:rPr lang="en-NZ" sz="1200" dirty="0" err="1">
                <a:latin typeface="+mn-lt"/>
              </a:rPr>
              <a:t>agroecological</a:t>
            </a:r>
            <a:r>
              <a:rPr lang="en-NZ" sz="1200" dirty="0">
                <a:latin typeface="+mn-lt"/>
              </a:rPr>
              <a:t> systems (synergies, recycling, co-creation and sharing of knowledge), some are emerging properties (efficiency, resilience).</a:t>
            </a:r>
          </a:p>
          <a:p>
            <a:r>
              <a:rPr lang="en-NZ" sz="1200" dirty="0">
                <a:latin typeface="+mn-lt"/>
              </a:rPr>
              <a:t>The 10 Elements point to different entry points for the work of FAO and partners to strengthen </a:t>
            </a:r>
            <a:r>
              <a:rPr lang="en-NZ" sz="1200" dirty="0" err="1">
                <a:latin typeface="+mn-lt"/>
              </a:rPr>
              <a:t>agroecology</a:t>
            </a:r>
            <a:r>
              <a:rPr lang="en-NZ" sz="1200" dirty="0">
                <a:latin typeface="+mn-lt"/>
              </a:rPr>
              <a:t>.</a:t>
            </a:r>
          </a:p>
          <a:p>
            <a:r>
              <a:rPr lang="en-NZ" sz="12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The 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26th Session of COAG (October 2018):</a:t>
            </a:r>
          </a:p>
          <a:p>
            <a:pPr marL="134541" lvl="1">
              <a:lnSpc>
                <a:spcPct val="150000"/>
              </a:lnSpc>
              <a:spcBef>
                <a:spcPct val="15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Welcomed the Scaling Up Agroecology Initiative and requested FAO to develop an action plan with partners </a:t>
            </a:r>
          </a:p>
          <a:p>
            <a:pPr marL="134541" lvl="1">
              <a:lnSpc>
                <a:spcPct val="150000"/>
              </a:lnSpc>
              <a:spcBef>
                <a:spcPct val="15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sz="1200" b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Supported the 10 elements on </a:t>
            </a:r>
            <a:r>
              <a:rPr lang="en-US" sz="1200" b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agroecology</a:t>
            </a:r>
            <a:endParaRPr lang="en-US" sz="1200" b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 marL="134541" lvl="1">
              <a:lnSpc>
                <a:spcPct val="150000"/>
              </a:lnSpc>
              <a:spcBef>
                <a:spcPct val="15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sz="1200" b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Requested FAO to continue applying </a:t>
            </a:r>
            <a:r>
              <a:rPr lang="en-US" sz="1200" b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agroecology</a:t>
            </a:r>
            <a:r>
              <a:rPr lang="en-US" sz="1200" b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as one of the approaches to implement the five principles of SFA to support the SDGs </a:t>
            </a:r>
          </a:p>
          <a:p>
            <a:endParaRPr lang="en-NZ" sz="1200" b="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5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5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objectives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8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7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2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CF361F-C87D-0944-82F1-51668D4AFD40}"/>
              </a:ext>
            </a:extLst>
          </p:cNvPr>
          <p:cNvSpPr/>
          <p:nvPr userDrawn="1"/>
        </p:nvSpPr>
        <p:spPr>
          <a:xfrm>
            <a:off x="0" y="0"/>
            <a:ext cx="7315201" cy="167994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2F2769-A2F5-764E-BCA4-B17AC58D2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537" b="-537"/>
          <a:stretch/>
        </p:blipFill>
        <p:spPr>
          <a:xfrm>
            <a:off x="-1" y="1686231"/>
            <a:ext cx="7354529" cy="2441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21C6B-0288-A141-AF71-C3B195944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49" y="49912"/>
            <a:ext cx="2048657" cy="6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7315200" cy="592727"/>
          </a:xfrm>
          <a:prstGeom prst="rect">
            <a:avLst/>
          </a:prstGeom>
          <a:solidFill>
            <a:srgbClr val="4F9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364" y="-1161914"/>
            <a:ext cx="4537359" cy="4114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6757" y="5"/>
            <a:ext cx="7158446" cy="6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3D78F-1F9E-F54F-9D2E-BECC3AA905BC}"/>
              </a:ext>
            </a:extLst>
          </p:cNvPr>
          <p:cNvSpPr txBox="1">
            <a:spLocks/>
          </p:cNvSpPr>
          <p:nvPr userDrawn="1"/>
        </p:nvSpPr>
        <p:spPr>
          <a:xfrm>
            <a:off x="499110" y="1025847"/>
            <a:ext cx="6309360" cy="1711642"/>
          </a:xfrm>
          <a:prstGeom prst="rect">
            <a:avLst/>
          </a:prstGeom>
        </p:spPr>
        <p:txBody>
          <a:bodyPr vert="horz" lIns="41148" tIns="20574" rIns="41148" bIns="20574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  <a:endParaRPr lang="en-US" sz="27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AE7A5D-F733-174A-AB50-D2D92DF2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2753682"/>
            <a:ext cx="6309360" cy="900112"/>
          </a:xfrm>
        </p:spPr>
        <p:txBody>
          <a:bodyPr/>
          <a:lstStyle>
            <a:lvl1pPr marL="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1pPr>
            <a:lvl2pPr marL="2057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11470" indent="0">
              <a:buNone/>
              <a:defRPr sz="810">
                <a:solidFill>
                  <a:schemeClr val="tx1">
                    <a:tint val="75000"/>
                  </a:schemeClr>
                </a:solidFill>
              </a:defRPr>
            </a:lvl3pPr>
            <a:lvl4pPr marL="617205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4pPr>
            <a:lvl5pPr marL="82294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5pPr>
            <a:lvl6pPr marL="1028674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6pPr>
            <a:lvl7pPr marL="1234409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7pPr>
            <a:lvl8pPr marL="1440144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8pPr>
            <a:lvl9pPr marL="1645879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69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7315200" cy="592727"/>
          </a:xfrm>
          <a:prstGeom prst="rect">
            <a:avLst/>
          </a:prstGeom>
          <a:solidFill>
            <a:srgbClr val="4F9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364" y="-1161914"/>
            <a:ext cx="4537359" cy="4114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6757" y="5"/>
            <a:ext cx="7158446" cy="6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58384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7315200" cy="592727"/>
          </a:xfrm>
          <a:prstGeom prst="rect">
            <a:avLst/>
          </a:prstGeom>
          <a:solidFill>
            <a:srgbClr val="4F9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364" y="-1161914"/>
            <a:ext cx="4537359" cy="4114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6757" y="5"/>
            <a:ext cx="7158446" cy="6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987E99-DEFA-D146-80C6-AEADD96B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3" y="1301114"/>
            <a:ext cx="6309360" cy="261080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30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DC06F-D39E-9943-803A-B204B1F04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242560" y="3813813"/>
            <a:ext cx="1706880" cy="219075"/>
          </a:xfrm>
          <a:prstGeom prst="rect">
            <a:avLst/>
          </a:prstGeom>
        </p:spPr>
        <p:txBody>
          <a:bodyPr/>
          <a:lstStyle>
            <a:lvl1pPr algn="r">
              <a:defRPr sz="720">
                <a:latin typeface="+mj-lt"/>
              </a:defRPr>
            </a:lvl1pPr>
          </a:lstStyle>
          <a:p>
            <a:pPr>
              <a:defRPr/>
            </a:pPr>
            <a:fld id="{3B824108-022E-4642-A604-911CF274F380}" type="slidenum">
              <a:rPr lang="it-IT" altLang="en-US" smtClean="0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52698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19CFBA-0BE8-6D4A-A2E9-4C32E3DBF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242560" y="3813813"/>
            <a:ext cx="1706880" cy="219075"/>
          </a:xfrm>
          <a:prstGeom prst="rect">
            <a:avLst/>
          </a:prstGeom>
        </p:spPr>
        <p:txBody>
          <a:bodyPr/>
          <a:lstStyle>
            <a:lvl1pPr algn="r">
              <a:defRPr sz="720">
                <a:latin typeface="+mj-lt"/>
              </a:defRPr>
            </a:lvl1pPr>
          </a:lstStyle>
          <a:p>
            <a:pPr>
              <a:defRPr/>
            </a:pPr>
            <a:fld id="{3B824108-022E-4642-A604-911CF274F380}" type="slidenum">
              <a:rPr lang="it-IT" altLang="en-US" smtClean="0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3222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676049"/>
            <a:ext cx="6593838" cy="4419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Journalists' briefing 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F4DA-90E1-40A3-9567-803489BF5E7B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 July 2016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39536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644140"/>
            <a:ext cx="6217920" cy="81724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744028"/>
            <a:ext cx="6217920" cy="900112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Journalists' briefing 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29E3-ED4A-41BC-925D-20E819E385CC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 July 2016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1020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99360" y="3813810"/>
            <a:ext cx="2316480" cy="219075"/>
          </a:xfrm>
          <a:prstGeom prst="rect">
            <a:avLst/>
          </a:prstGeom>
        </p:spPr>
        <p:txBody>
          <a:bodyPr/>
          <a:lstStyle>
            <a:lvl1pPr>
              <a:defRPr lang="en-US" sz="600" smtClean="0">
                <a:effectLst/>
              </a:defRPr>
            </a:lvl1pPr>
          </a:lstStyle>
          <a:p>
            <a:pPr>
              <a:defRPr/>
            </a:pPr>
            <a:r>
              <a:rPr lang="en-GB" dirty="0"/>
              <a:t>Journalists' briefing </a:t>
            </a:r>
            <a:endParaRPr lang="en-GB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242560" y="3813810"/>
            <a:ext cx="1706880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12836-49B7-48CC-9075-0D8A1B7F403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365760" y="3813810"/>
            <a:ext cx="3817034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 July 2016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62684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99360" y="3813810"/>
            <a:ext cx="2316480" cy="219075"/>
          </a:xfrm>
          <a:prstGeom prst="rect">
            <a:avLst/>
          </a:prstGeom>
        </p:spPr>
        <p:txBody>
          <a:bodyPr/>
          <a:lstStyle>
            <a:lvl1pPr>
              <a:defRPr lang="en-US" sz="600" smtClean="0">
                <a:effectLst/>
              </a:defRPr>
            </a:lvl1pPr>
          </a:lstStyle>
          <a:p>
            <a:pPr>
              <a:defRPr/>
            </a:pPr>
            <a:r>
              <a:rPr lang="en-GB" dirty="0"/>
              <a:t>Journalists' briefing </a:t>
            </a:r>
            <a:endParaRPr lang="en-GB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242560" y="3813810"/>
            <a:ext cx="1706880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960F3-2007-4170-9A75-3DB1F465B98B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365760" y="3813810"/>
            <a:ext cx="3817034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 July 2016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7283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9793"/>
            <a:ext cx="6309360" cy="532161"/>
          </a:xfrm>
        </p:spPr>
        <p:txBody>
          <a:bodyPr>
            <a:normAutofit/>
          </a:bodyPr>
          <a:lstStyle>
            <a:lvl1pPr>
              <a:defRPr sz="2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66684"/>
            <a:ext cx="6309360" cy="23394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E3B8FB-B9D3-A14C-B1B4-B4F80A5D9AC8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A2CDA-7237-6744-95A4-D640B9B33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8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6D2613-16F6-0442-A975-D6AC9D7CF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86232"/>
            <a:ext cx="7315201" cy="2428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9793"/>
            <a:ext cx="6309360" cy="532161"/>
          </a:xfrm>
        </p:spPr>
        <p:txBody>
          <a:bodyPr>
            <a:normAutofit/>
          </a:bodyPr>
          <a:lstStyle>
            <a:lvl1pPr>
              <a:defRPr sz="2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66684"/>
            <a:ext cx="6309360" cy="23394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E3B8FB-B9D3-A14C-B1B4-B4F80A5D9AC8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A2CDA-7237-6744-95A4-D640B9B334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7F0CB2-0D4F-F547-97A2-EE6CB40561E9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3EF8BD-75E2-8441-BF8A-BFB60CB7E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0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97858"/>
            <a:ext cx="3108960" cy="2408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297858"/>
            <a:ext cx="3108960" cy="2408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722FA-4B4C-2442-BED2-72EEDFECFA0C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62DDA-09B7-0349-A770-4C451ED95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0ADA05-CA74-F84B-86E3-9DA7D2A8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9793"/>
            <a:ext cx="6309360" cy="532161"/>
          </a:xfrm>
        </p:spPr>
        <p:txBody>
          <a:bodyPr>
            <a:normAutofit/>
          </a:bodyPr>
          <a:lstStyle>
            <a:lvl1pPr>
              <a:defRPr sz="2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2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1FBA9-B72A-EE49-A412-52BCD514E8D1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90571-73A5-7045-8FF7-14ED58B5C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2FC795-3C04-2A49-BB29-2AD28DB4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9793"/>
            <a:ext cx="6309360" cy="532161"/>
          </a:xfrm>
        </p:spPr>
        <p:txBody>
          <a:bodyPr>
            <a:normAutofit/>
          </a:bodyPr>
          <a:lstStyle>
            <a:lvl1pPr>
              <a:defRPr sz="2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64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3F6884-6768-8F4E-A5B0-14C0C4283BE9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7C773-4F41-0640-8318-C742D8CC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73418"/>
            <a:ext cx="5486400" cy="1432560"/>
          </a:xfrm>
        </p:spPr>
        <p:txBody>
          <a:bodyPr anchor="b">
            <a:normAutofit/>
          </a:bodyPr>
          <a:lstStyle>
            <a:lvl1pPr algn="ctr">
              <a:defRPr sz="216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080" i="1">
                <a:solidFill>
                  <a:schemeClr val="bg1"/>
                </a:solidFill>
              </a:defRPr>
            </a:lvl1pPr>
            <a:lvl2pPr marL="205735" indent="0" algn="ctr">
              <a:buNone/>
              <a:defRPr sz="900"/>
            </a:lvl2pPr>
            <a:lvl3pPr marL="411470" indent="0" algn="ctr">
              <a:buNone/>
              <a:defRPr sz="810"/>
            </a:lvl3pPr>
            <a:lvl4pPr marL="617205" indent="0" algn="ctr">
              <a:buNone/>
              <a:defRPr sz="720"/>
            </a:lvl4pPr>
            <a:lvl5pPr marL="822940" indent="0" algn="ctr">
              <a:buNone/>
              <a:defRPr sz="720"/>
            </a:lvl5pPr>
            <a:lvl6pPr marL="1028674" indent="0" algn="ctr">
              <a:buNone/>
              <a:defRPr sz="720"/>
            </a:lvl6pPr>
            <a:lvl7pPr marL="1234409" indent="0" algn="ctr">
              <a:buNone/>
              <a:defRPr sz="720"/>
            </a:lvl7pPr>
            <a:lvl8pPr marL="1440144" indent="0" algn="ctr">
              <a:buNone/>
              <a:defRPr sz="720"/>
            </a:lvl8pPr>
            <a:lvl9pPr marL="1645879" indent="0" algn="ctr">
              <a:buNone/>
              <a:defRPr sz="72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3813815"/>
            <a:ext cx="1645920" cy="219075"/>
          </a:xfrm>
          <a:prstGeom prst="rect">
            <a:avLst/>
          </a:prstGeom>
        </p:spPr>
        <p:txBody>
          <a:bodyPr/>
          <a:lstStyle/>
          <a:p>
            <a:fld id="{CE64A543-339D-4DB2-ABC0-D136614EB09D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3813815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66360" y="3813815"/>
            <a:ext cx="1645920" cy="219075"/>
          </a:xfrm>
          <a:prstGeom prst="rect">
            <a:avLst/>
          </a:prstGeom>
        </p:spPr>
        <p:txBody>
          <a:bodyPr/>
          <a:lstStyle/>
          <a:p>
            <a:fld id="{217CC827-6A80-4E25-9D7A-796693DD5B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1" y="362573"/>
            <a:ext cx="3241306" cy="457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522" y="591503"/>
            <a:ext cx="2904802" cy="49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7315200" cy="592727"/>
          </a:xfrm>
          <a:prstGeom prst="rect">
            <a:avLst/>
          </a:prstGeom>
          <a:solidFill>
            <a:srgbClr val="4F9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757" y="5"/>
            <a:ext cx="7158446" cy="6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1301114"/>
            <a:ext cx="6309360" cy="261080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364" y="-1161914"/>
            <a:ext cx="4537359" cy="41148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156753" y="695600"/>
            <a:ext cx="6309360" cy="900112"/>
          </a:xfrm>
        </p:spPr>
        <p:txBody>
          <a:bodyPr/>
          <a:lstStyle>
            <a:lvl1pPr marL="0" indent="0">
              <a:buNone/>
              <a:defRPr sz="1080" i="1">
                <a:solidFill>
                  <a:schemeClr val="accent1"/>
                </a:solidFill>
                <a:latin typeface="+mj-lt"/>
              </a:defRPr>
            </a:lvl1pPr>
            <a:lvl2pPr marL="2057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11470" indent="0">
              <a:buNone/>
              <a:defRPr sz="810">
                <a:solidFill>
                  <a:schemeClr val="tx1">
                    <a:tint val="75000"/>
                  </a:schemeClr>
                </a:solidFill>
              </a:defRPr>
            </a:lvl3pPr>
            <a:lvl4pPr marL="617205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4pPr>
            <a:lvl5pPr marL="82294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5pPr>
            <a:lvl6pPr marL="1028674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6pPr>
            <a:lvl7pPr marL="1234409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7pPr>
            <a:lvl8pPr marL="1440144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8pPr>
            <a:lvl9pPr marL="1645879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51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E7E8-D9B0-4A3B-BCD4-7EBD6B63CEDA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C80C-119B-4DF9-86DA-459B6DB4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2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3" r:id="rId4"/>
    <p:sldLayoutId id="2147483664" r:id="rId5"/>
    <p:sldLayoutId id="2147483666" r:id="rId6"/>
    <p:sldLayoutId id="2147483667" r:id="rId7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84060"/>
            <a:ext cx="6309360" cy="773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559"/>
            <a:ext cx="6309360" cy="219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6794"/>
            <a:ext cx="7315200" cy="592727"/>
          </a:xfrm>
          <a:prstGeom prst="rect">
            <a:avLst/>
          </a:prstGeom>
          <a:solidFill>
            <a:srgbClr val="4F9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6757" y="100771"/>
            <a:ext cx="7158446" cy="5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80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364" y="-1161914"/>
            <a:ext cx="4537359" cy="4114800"/>
          </a:xfrm>
          <a:prstGeom prst="rect">
            <a:avLst/>
          </a:prstGeom>
        </p:spPr>
      </p:pic>
      <p:sp>
        <p:nvSpPr>
          <p:cNvPr id="10" name="Segnaposto piè di pagina 4"/>
          <p:cNvSpPr txBox="1">
            <a:spLocks/>
          </p:cNvSpPr>
          <p:nvPr userDrawn="1"/>
        </p:nvSpPr>
        <p:spPr>
          <a:xfrm>
            <a:off x="156757" y="3958740"/>
            <a:ext cx="5102205" cy="15606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630" b="0" dirty="0">
              <a:solidFill>
                <a:srgbClr val="4F90C5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906486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5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411470" rtl="0" eaLnBrk="1" latinLnBrk="0" hangingPunct="1">
        <a:lnSpc>
          <a:spcPct val="90000"/>
        </a:lnSpc>
        <a:spcBef>
          <a:spcPct val="0"/>
        </a:spcBef>
        <a:buNone/>
        <a:defRPr sz="19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68" indent="-102868" algn="l" defTabSz="41147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08602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72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925807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42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337277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12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46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2pPr>
      <a:lvl3pPr marL="411470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3pPr>
      <a:lvl4pPr marL="617205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822940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09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44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79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agroecology-europe.org/the-13-principles-of-agroecolog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o.org/3/ca7407en/ca7407en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549" y="480846"/>
            <a:ext cx="6945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the multidimensional performance of agroecology</a:t>
            </a:r>
          </a:p>
          <a:p>
            <a:pPr algn="ctr"/>
            <a:r>
              <a:rPr lang="es-SV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FOR AGROECOLOGICAL PERFORMANCE EVALUATION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49" y="49912"/>
            <a:ext cx="2048657" cy="6073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833" y="2440321"/>
            <a:ext cx="6480157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 Production and Health Division (NSA)</a:t>
            </a:r>
            <a:b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 Production and Protection division (NSP)</a:t>
            </a:r>
          </a:p>
          <a:p>
            <a:endParaRPr lang="en-GB" sz="1600" dirty="0">
              <a:solidFill>
                <a:srgbClr val="29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ea typeface="Cambria" panose="02040503050406030204" pitchFamily="18" charset="0"/>
              </a:rPr>
              <a:t>Anne Mottet, Abram Bicksler, Dario Lucantoni, </a:t>
            </a:r>
          </a:p>
          <a:p>
            <a:r>
              <a:rPr lang="en-US" sz="1400" dirty="0">
                <a:ea typeface="Cambria" panose="02040503050406030204" pitchFamily="18" charset="0"/>
              </a:rPr>
              <a:t>Rassoul Sy, Frank Escobar, Jimena Gómez</a:t>
            </a:r>
            <a:endParaRPr lang="fr-FR" sz="1200" b="1" dirty="0"/>
          </a:p>
          <a:p>
            <a:endParaRPr lang="en-US" sz="14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4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Oval 2">
            <a:extLst>
              <a:ext uri="{FF2B5EF4-FFF2-40B4-BE49-F238E27FC236}">
                <a16:creationId xmlns:a16="http://schemas.microsoft.com/office/drawing/2014/main" id="{3EDFA0E9-70C2-4ABC-AA42-B2E90F2E685F}"/>
              </a:ext>
            </a:extLst>
          </p:cNvPr>
          <p:cNvSpPr/>
          <p:nvPr/>
        </p:nvSpPr>
        <p:spPr>
          <a:xfrm>
            <a:off x="338132" y="3438907"/>
            <a:ext cx="623225" cy="623226"/>
          </a:xfrm>
          <a:prstGeom prst="ellipse">
            <a:avLst/>
          </a:prstGeom>
          <a:solidFill>
            <a:srgbClr val="66FF99"/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04E306-1534-4341-91D6-E0F5EEF3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" y="1255"/>
            <a:ext cx="7330298" cy="30096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</p:pic>
      <p:grpSp>
        <p:nvGrpSpPr>
          <p:cNvPr id="885" name="Group 4">
            <a:extLst>
              <a:ext uri="{FF2B5EF4-FFF2-40B4-BE49-F238E27FC236}">
                <a16:creationId xmlns:a16="http://schemas.microsoft.com/office/drawing/2014/main" id="{C57A4A70-C9FB-4AB8-8572-1885A09C7E42}"/>
              </a:ext>
            </a:extLst>
          </p:cNvPr>
          <p:cNvGrpSpPr/>
          <p:nvPr/>
        </p:nvGrpSpPr>
        <p:grpSpPr>
          <a:xfrm>
            <a:off x="1878220" y="3056881"/>
            <a:ext cx="1187014" cy="1049820"/>
            <a:chOff x="9194800" y="1638300"/>
            <a:chExt cx="990600" cy="990600"/>
          </a:xfrm>
        </p:grpSpPr>
        <p:sp>
          <p:nvSpPr>
            <p:cNvPr id="910" name="Oval 2">
              <a:extLst>
                <a:ext uri="{FF2B5EF4-FFF2-40B4-BE49-F238E27FC236}">
                  <a16:creationId xmlns:a16="http://schemas.microsoft.com/office/drawing/2014/main" id="{E64A3A74-40E0-4589-98A0-883E5A6DE661}"/>
                </a:ext>
              </a:extLst>
            </p:cNvPr>
            <p:cNvSpPr/>
            <p:nvPr/>
          </p:nvSpPr>
          <p:spPr>
            <a:xfrm>
              <a:off x="9194800" y="1638300"/>
              <a:ext cx="990600" cy="990600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80"/>
            </a:p>
          </p:txBody>
        </p:sp>
        <p:sp>
          <p:nvSpPr>
            <p:cNvPr id="911" name="Arc 3">
              <a:extLst>
                <a:ext uri="{FF2B5EF4-FFF2-40B4-BE49-F238E27FC236}">
                  <a16:creationId xmlns:a16="http://schemas.microsoft.com/office/drawing/2014/main" id="{5F89F3BA-D99D-4E41-967A-CE0F408DAA63}"/>
                </a:ext>
              </a:extLst>
            </p:cNvPr>
            <p:cNvSpPr/>
            <p:nvPr/>
          </p:nvSpPr>
          <p:spPr>
            <a:xfrm>
              <a:off x="9335602" y="1779102"/>
              <a:ext cx="708997" cy="708997"/>
            </a:xfrm>
            <a:prstGeom prst="arc">
              <a:avLst>
                <a:gd name="adj1" fmla="val 11057055"/>
                <a:gd name="adj2" fmla="val 11033322"/>
              </a:avLst>
            </a:prstGeom>
            <a:solidFill>
              <a:schemeClr val="accent1">
                <a:lumMod val="50000"/>
              </a:schemeClr>
            </a:solidFill>
            <a:ln w="12700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80" dirty="0"/>
            </a:p>
          </p:txBody>
        </p:sp>
        <p:sp>
          <p:nvSpPr>
            <p:cNvPr id="912" name="Oval 1411">
              <a:extLst>
                <a:ext uri="{FF2B5EF4-FFF2-40B4-BE49-F238E27FC236}">
                  <a16:creationId xmlns:a16="http://schemas.microsoft.com/office/drawing/2014/main" id="{ECC73EBD-B950-4FDC-8CC3-ECD1C9A435D1}"/>
                </a:ext>
              </a:extLst>
            </p:cNvPr>
            <p:cNvSpPr/>
            <p:nvPr/>
          </p:nvSpPr>
          <p:spPr>
            <a:xfrm>
              <a:off x="9383983" y="1827483"/>
              <a:ext cx="612234" cy="612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sz="9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</a:t>
              </a:r>
              <a:r>
                <a:rPr lang="es-SV" sz="900" b="1" dirty="0">
                  <a:solidFill>
                    <a:schemeClr val="accent4">
                      <a:lumMod val="75000"/>
                    </a:schemeClr>
                  </a:solidFill>
                </a:rPr>
                <a:t>3.000</a:t>
              </a:r>
              <a:endParaRPr lang="en-US" sz="9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886" name="TextBox 1414">
            <a:extLst>
              <a:ext uri="{FF2B5EF4-FFF2-40B4-BE49-F238E27FC236}">
                <a16:creationId xmlns:a16="http://schemas.microsoft.com/office/drawing/2014/main" id="{D81BC8F6-A458-4084-9CCA-47084E7D3FCB}"/>
              </a:ext>
            </a:extLst>
          </p:cNvPr>
          <p:cNvSpPr txBox="1"/>
          <p:nvPr/>
        </p:nvSpPr>
        <p:spPr>
          <a:xfrm>
            <a:off x="3141605" y="3602786"/>
            <a:ext cx="110686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60" b="1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Production systems assessed </a:t>
            </a:r>
          </a:p>
          <a:p>
            <a:r>
              <a:rPr lang="en-US" sz="96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by the end of 2021</a:t>
            </a:r>
          </a:p>
        </p:txBody>
      </p:sp>
      <p:grpSp>
        <p:nvGrpSpPr>
          <p:cNvPr id="888" name="Group 51">
            <a:extLst>
              <a:ext uri="{FF2B5EF4-FFF2-40B4-BE49-F238E27FC236}">
                <a16:creationId xmlns:a16="http://schemas.microsoft.com/office/drawing/2014/main" id="{5F40DBF4-834E-4A82-828A-F1B620A26370}"/>
              </a:ext>
            </a:extLst>
          </p:cNvPr>
          <p:cNvGrpSpPr/>
          <p:nvPr/>
        </p:nvGrpSpPr>
        <p:grpSpPr>
          <a:xfrm>
            <a:off x="3155974" y="3271366"/>
            <a:ext cx="873862" cy="207074"/>
            <a:chOff x="9607300" y="1422711"/>
            <a:chExt cx="1323580" cy="313642"/>
          </a:xfrm>
          <a:solidFill>
            <a:schemeClr val="accent4">
              <a:lumMod val="50000"/>
            </a:schemeClr>
          </a:solidFill>
        </p:grpSpPr>
        <p:grpSp>
          <p:nvGrpSpPr>
            <p:cNvPr id="889" name="Group 21">
              <a:extLst>
                <a:ext uri="{FF2B5EF4-FFF2-40B4-BE49-F238E27FC236}">
                  <a16:creationId xmlns:a16="http://schemas.microsoft.com/office/drawing/2014/main" id="{B3C133AF-DFA1-44C6-AA15-CBAC41244258}"/>
                </a:ext>
              </a:extLst>
            </p:cNvPr>
            <p:cNvGrpSpPr/>
            <p:nvPr/>
          </p:nvGrpSpPr>
          <p:grpSpPr>
            <a:xfrm>
              <a:off x="9607300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908" name="Oval 5">
                <a:extLst>
                  <a:ext uri="{FF2B5EF4-FFF2-40B4-BE49-F238E27FC236}">
                    <a16:creationId xmlns:a16="http://schemas.microsoft.com/office/drawing/2014/main" id="{C5313631-01AB-4FBF-B51B-F1662DF11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9" name="Freeform 6">
                <a:extLst>
                  <a:ext uri="{FF2B5EF4-FFF2-40B4-BE49-F238E27FC236}">
                    <a16:creationId xmlns:a16="http://schemas.microsoft.com/office/drawing/2014/main" id="{D4678E36-17F7-467E-B149-FE156AB6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0" name="Group 1423">
              <a:extLst>
                <a:ext uri="{FF2B5EF4-FFF2-40B4-BE49-F238E27FC236}">
                  <a16:creationId xmlns:a16="http://schemas.microsoft.com/office/drawing/2014/main" id="{BEEB5A82-919B-4570-A6E2-CC966438639C}"/>
                </a:ext>
              </a:extLst>
            </p:cNvPr>
            <p:cNvGrpSpPr/>
            <p:nvPr/>
          </p:nvGrpSpPr>
          <p:grpSpPr>
            <a:xfrm>
              <a:off x="9805162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906" name="Oval 5">
                <a:extLst>
                  <a:ext uri="{FF2B5EF4-FFF2-40B4-BE49-F238E27FC236}">
                    <a16:creationId xmlns:a16="http://schemas.microsoft.com/office/drawing/2014/main" id="{DF39055D-1874-4BBB-AE4E-C06EBDDA4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7" name="Freeform 6">
                <a:extLst>
                  <a:ext uri="{FF2B5EF4-FFF2-40B4-BE49-F238E27FC236}">
                    <a16:creationId xmlns:a16="http://schemas.microsoft.com/office/drawing/2014/main" id="{7086CC02-A883-4476-9580-CDE8EA1FC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1" name="Group 1426">
              <a:extLst>
                <a:ext uri="{FF2B5EF4-FFF2-40B4-BE49-F238E27FC236}">
                  <a16:creationId xmlns:a16="http://schemas.microsoft.com/office/drawing/2014/main" id="{D2A4F621-3A73-4267-B9AC-FEAB006810D5}"/>
                </a:ext>
              </a:extLst>
            </p:cNvPr>
            <p:cNvGrpSpPr/>
            <p:nvPr/>
          </p:nvGrpSpPr>
          <p:grpSpPr>
            <a:xfrm>
              <a:off x="10003024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904" name="Oval 5">
                <a:extLst>
                  <a:ext uri="{FF2B5EF4-FFF2-40B4-BE49-F238E27FC236}">
                    <a16:creationId xmlns:a16="http://schemas.microsoft.com/office/drawing/2014/main" id="{EF78D1A6-97B5-46F9-B042-64164D7A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5" name="Freeform 6">
                <a:extLst>
                  <a:ext uri="{FF2B5EF4-FFF2-40B4-BE49-F238E27FC236}">
                    <a16:creationId xmlns:a16="http://schemas.microsoft.com/office/drawing/2014/main" id="{A2C98CF8-E309-4DBC-A0CA-84222E3C7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2" name="Group 1429">
              <a:extLst>
                <a:ext uri="{FF2B5EF4-FFF2-40B4-BE49-F238E27FC236}">
                  <a16:creationId xmlns:a16="http://schemas.microsoft.com/office/drawing/2014/main" id="{FCEAD3AD-9713-4183-972E-61D4F034AF5D}"/>
                </a:ext>
              </a:extLst>
            </p:cNvPr>
            <p:cNvGrpSpPr/>
            <p:nvPr/>
          </p:nvGrpSpPr>
          <p:grpSpPr>
            <a:xfrm>
              <a:off x="10200886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902" name="Oval 5">
                <a:extLst>
                  <a:ext uri="{FF2B5EF4-FFF2-40B4-BE49-F238E27FC236}">
                    <a16:creationId xmlns:a16="http://schemas.microsoft.com/office/drawing/2014/main" id="{EBB4F81F-0D93-44A3-8103-764EE3AB5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3" name="Freeform 6">
                <a:extLst>
                  <a:ext uri="{FF2B5EF4-FFF2-40B4-BE49-F238E27FC236}">
                    <a16:creationId xmlns:a16="http://schemas.microsoft.com/office/drawing/2014/main" id="{D112986F-5329-45AF-A3F8-8B46C98DB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3" name="Group 1432">
              <a:extLst>
                <a:ext uri="{FF2B5EF4-FFF2-40B4-BE49-F238E27FC236}">
                  <a16:creationId xmlns:a16="http://schemas.microsoft.com/office/drawing/2014/main" id="{BC5E8D6E-1247-4B58-9ED2-B82700EBADE5}"/>
                </a:ext>
              </a:extLst>
            </p:cNvPr>
            <p:cNvGrpSpPr/>
            <p:nvPr/>
          </p:nvGrpSpPr>
          <p:grpSpPr>
            <a:xfrm>
              <a:off x="10398748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900" name="Oval 5">
                <a:extLst>
                  <a:ext uri="{FF2B5EF4-FFF2-40B4-BE49-F238E27FC236}">
                    <a16:creationId xmlns:a16="http://schemas.microsoft.com/office/drawing/2014/main" id="{1F7AC7DC-2338-4F28-9947-BACF8F316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1" name="Freeform 6">
                <a:extLst>
                  <a:ext uri="{FF2B5EF4-FFF2-40B4-BE49-F238E27FC236}">
                    <a16:creationId xmlns:a16="http://schemas.microsoft.com/office/drawing/2014/main" id="{4E631D4F-8CAB-46FC-B536-09664E2D3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4" name="Group 1435">
              <a:extLst>
                <a:ext uri="{FF2B5EF4-FFF2-40B4-BE49-F238E27FC236}">
                  <a16:creationId xmlns:a16="http://schemas.microsoft.com/office/drawing/2014/main" id="{1CE1474A-3779-40E2-A18F-906A77E77AA2}"/>
                </a:ext>
              </a:extLst>
            </p:cNvPr>
            <p:cNvGrpSpPr/>
            <p:nvPr/>
          </p:nvGrpSpPr>
          <p:grpSpPr>
            <a:xfrm>
              <a:off x="10596610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898" name="Oval 5">
                <a:extLst>
                  <a:ext uri="{FF2B5EF4-FFF2-40B4-BE49-F238E27FC236}">
                    <a16:creationId xmlns:a16="http://schemas.microsoft.com/office/drawing/2014/main" id="{6CAFAC1F-D6AB-4191-8EBA-7775B33CF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99" name="Freeform 6">
                <a:extLst>
                  <a:ext uri="{FF2B5EF4-FFF2-40B4-BE49-F238E27FC236}">
                    <a16:creationId xmlns:a16="http://schemas.microsoft.com/office/drawing/2014/main" id="{52F95DB3-4742-42AE-B718-0A3692F6F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5" name="Group 1438">
              <a:extLst>
                <a:ext uri="{FF2B5EF4-FFF2-40B4-BE49-F238E27FC236}">
                  <a16:creationId xmlns:a16="http://schemas.microsoft.com/office/drawing/2014/main" id="{3403C050-2684-4005-B2A7-17FA4579EC41}"/>
                </a:ext>
              </a:extLst>
            </p:cNvPr>
            <p:cNvGrpSpPr/>
            <p:nvPr/>
          </p:nvGrpSpPr>
          <p:grpSpPr>
            <a:xfrm>
              <a:off x="10794469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896" name="Oval 5">
                <a:extLst>
                  <a:ext uri="{FF2B5EF4-FFF2-40B4-BE49-F238E27FC236}">
                    <a16:creationId xmlns:a16="http://schemas.microsoft.com/office/drawing/2014/main" id="{FA5EFEC0-0E2F-4AF4-8D9B-B99147227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97" name="Freeform 6">
                <a:extLst>
                  <a:ext uri="{FF2B5EF4-FFF2-40B4-BE49-F238E27FC236}">
                    <a16:creationId xmlns:a16="http://schemas.microsoft.com/office/drawing/2014/main" id="{2027D2A9-61B1-4D81-970C-BC72FF757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p:grpSp>
        <p:nvGrpSpPr>
          <p:cNvPr id="913" name="Group 55">
            <a:extLst>
              <a:ext uri="{FF2B5EF4-FFF2-40B4-BE49-F238E27FC236}">
                <a16:creationId xmlns:a16="http://schemas.microsoft.com/office/drawing/2014/main" id="{8D3D3F28-4269-4401-A8C9-8F87B7DE223F}"/>
              </a:ext>
            </a:extLst>
          </p:cNvPr>
          <p:cNvGrpSpPr/>
          <p:nvPr/>
        </p:nvGrpSpPr>
        <p:grpSpPr>
          <a:xfrm>
            <a:off x="44382" y="3061851"/>
            <a:ext cx="2110548" cy="696479"/>
            <a:chOff x="8492203" y="1380629"/>
            <a:chExt cx="2742766" cy="943958"/>
          </a:xfrm>
        </p:grpSpPr>
        <p:grpSp>
          <p:nvGrpSpPr>
            <p:cNvPr id="914" name="Group 4">
              <a:extLst>
                <a:ext uri="{FF2B5EF4-FFF2-40B4-BE49-F238E27FC236}">
                  <a16:creationId xmlns:a16="http://schemas.microsoft.com/office/drawing/2014/main" id="{6102839B-57F5-48E0-A2CB-F5A2304163C0}"/>
                </a:ext>
              </a:extLst>
            </p:cNvPr>
            <p:cNvGrpSpPr/>
            <p:nvPr/>
          </p:nvGrpSpPr>
          <p:grpSpPr>
            <a:xfrm>
              <a:off x="8492203" y="1380629"/>
              <a:ext cx="943958" cy="943958"/>
              <a:chOff x="9156007" y="1554019"/>
              <a:chExt cx="990600" cy="990600"/>
            </a:xfrm>
          </p:grpSpPr>
          <p:sp>
            <p:nvSpPr>
              <p:cNvPr id="1176" name="Oval 2">
                <a:extLst>
                  <a:ext uri="{FF2B5EF4-FFF2-40B4-BE49-F238E27FC236}">
                    <a16:creationId xmlns:a16="http://schemas.microsoft.com/office/drawing/2014/main" id="{9EFF49E3-97E9-4638-BC61-0AEE5CFCEED0}"/>
                  </a:ext>
                </a:extLst>
              </p:cNvPr>
              <p:cNvSpPr/>
              <p:nvPr/>
            </p:nvSpPr>
            <p:spPr>
              <a:xfrm>
                <a:off x="9156007" y="1554019"/>
                <a:ext cx="990600" cy="990600"/>
              </a:xfrm>
              <a:prstGeom prst="ellipse">
                <a:avLst/>
              </a:prstGeom>
              <a:solidFill>
                <a:srgbClr val="66FF99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0" dirty="0"/>
              </a:p>
            </p:txBody>
          </p:sp>
          <p:sp>
            <p:nvSpPr>
              <p:cNvPr id="1177" name="Arc 3">
                <a:extLst>
                  <a:ext uri="{FF2B5EF4-FFF2-40B4-BE49-F238E27FC236}">
                    <a16:creationId xmlns:a16="http://schemas.microsoft.com/office/drawing/2014/main" id="{CEC4A627-D384-43BD-8F76-48C7165E8C2F}"/>
                  </a:ext>
                </a:extLst>
              </p:cNvPr>
              <p:cNvSpPr/>
              <p:nvPr/>
            </p:nvSpPr>
            <p:spPr>
              <a:xfrm>
                <a:off x="9312773" y="1734272"/>
                <a:ext cx="708996" cy="708997"/>
              </a:xfrm>
              <a:prstGeom prst="arc">
                <a:avLst>
                  <a:gd name="adj1" fmla="val 11057055"/>
                  <a:gd name="adj2" fmla="val 10655997"/>
                </a:avLst>
              </a:prstGeom>
              <a:ln w="127000" cap="rnd">
                <a:solidFill>
                  <a:srgbClr val="23C06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80" dirty="0"/>
              </a:p>
            </p:txBody>
          </p:sp>
          <p:sp>
            <p:nvSpPr>
              <p:cNvPr id="1178" name="Oval 1411">
                <a:extLst>
                  <a:ext uri="{FF2B5EF4-FFF2-40B4-BE49-F238E27FC236}">
                    <a16:creationId xmlns:a16="http://schemas.microsoft.com/office/drawing/2014/main" id="{7FFA52A2-70E4-4547-92DA-DC0E06C74D2C}"/>
                  </a:ext>
                </a:extLst>
              </p:cNvPr>
              <p:cNvSpPr/>
              <p:nvPr/>
            </p:nvSpPr>
            <p:spPr>
              <a:xfrm>
                <a:off x="9357671" y="1754579"/>
                <a:ext cx="640510" cy="612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sz="1100" b="1" dirty="0">
                    <a:solidFill>
                      <a:srgbClr val="23C067"/>
                    </a:solidFill>
                  </a:rPr>
                  <a:t>33</a:t>
                </a:r>
                <a:endParaRPr lang="en-US" sz="1100" b="1" dirty="0">
                  <a:solidFill>
                    <a:srgbClr val="23C067"/>
                  </a:solidFill>
                </a:endParaRPr>
              </a:p>
            </p:txBody>
          </p:sp>
        </p:grpSp>
        <p:sp>
          <p:nvSpPr>
            <p:cNvPr id="915" name="TextBox 1414">
              <a:extLst>
                <a:ext uri="{FF2B5EF4-FFF2-40B4-BE49-F238E27FC236}">
                  <a16:creationId xmlns:a16="http://schemas.microsoft.com/office/drawing/2014/main" id="{911DC8DA-A1BE-41E6-9549-97F6FE960484}"/>
                </a:ext>
              </a:extLst>
            </p:cNvPr>
            <p:cNvSpPr txBox="1"/>
            <p:nvPr/>
          </p:nvSpPr>
          <p:spPr>
            <a:xfrm>
              <a:off x="9542329" y="1573430"/>
              <a:ext cx="1692640" cy="4004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60" b="1" dirty="0">
                  <a:solidFill>
                    <a:schemeClr val="tx2">
                      <a:lumMod val="50000"/>
                    </a:schemeClr>
                  </a:solidFill>
                  <a:latin typeface="Abadi" panose="020B0604020104020204" pitchFamily="34" charset="0"/>
                </a:rPr>
                <a:t>COUNTRIES </a:t>
              </a:r>
            </a:p>
            <a:p>
              <a:r>
                <a:rPr lang="en-US" sz="960" dirty="0">
                  <a:solidFill>
                    <a:schemeClr val="tx2">
                      <a:lumMod val="50000"/>
                    </a:schemeClr>
                  </a:solidFill>
                  <a:latin typeface="Abadi" panose="020B0604020104020204" pitchFamily="34" charset="0"/>
                </a:rPr>
                <a:t>by the end of 2021</a:t>
              </a:r>
            </a:p>
          </p:txBody>
        </p:sp>
      </p:grpSp>
      <p:sp>
        <p:nvSpPr>
          <p:cNvPr id="1180" name="Arc 3">
            <a:extLst>
              <a:ext uri="{FF2B5EF4-FFF2-40B4-BE49-F238E27FC236}">
                <a16:creationId xmlns:a16="http://schemas.microsoft.com/office/drawing/2014/main" id="{7965A6EF-BDB6-47C4-885E-A19AC729DA52}"/>
              </a:ext>
            </a:extLst>
          </p:cNvPr>
          <p:cNvSpPr/>
          <p:nvPr/>
        </p:nvSpPr>
        <p:spPr>
          <a:xfrm>
            <a:off x="427761" y="3527491"/>
            <a:ext cx="446058" cy="446059"/>
          </a:xfrm>
          <a:prstGeom prst="arc">
            <a:avLst>
              <a:gd name="adj1" fmla="val 11057055"/>
              <a:gd name="adj2" fmla="val 10655997"/>
            </a:avLst>
          </a:prstGeom>
          <a:ln w="127000" cap="rnd">
            <a:solidFill>
              <a:srgbClr val="23C06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80" dirty="0"/>
          </a:p>
        </p:txBody>
      </p:sp>
      <p:sp>
        <p:nvSpPr>
          <p:cNvPr id="1181" name="Oval 1411">
            <a:extLst>
              <a:ext uri="{FF2B5EF4-FFF2-40B4-BE49-F238E27FC236}">
                <a16:creationId xmlns:a16="http://schemas.microsoft.com/office/drawing/2014/main" id="{C4249666-F328-462C-AA33-F747E50B05A8}"/>
              </a:ext>
            </a:extLst>
          </p:cNvPr>
          <p:cNvSpPr/>
          <p:nvPr/>
        </p:nvSpPr>
        <p:spPr>
          <a:xfrm>
            <a:off x="457863" y="3557929"/>
            <a:ext cx="385180" cy="3851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 b="1" dirty="0">
                <a:solidFill>
                  <a:srgbClr val="23C067"/>
                </a:solidFill>
              </a:rPr>
              <a:t>5</a:t>
            </a:r>
          </a:p>
        </p:txBody>
      </p:sp>
      <p:sp>
        <p:nvSpPr>
          <p:cNvPr id="1182" name="TextBox 1414">
            <a:extLst>
              <a:ext uri="{FF2B5EF4-FFF2-40B4-BE49-F238E27FC236}">
                <a16:creationId xmlns:a16="http://schemas.microsoft.com/office/drawing/2014/main" id="{FE03D1C7-00AD-4D63-94C1-E1452C431CDC}"/>
              </a:ext>
            </a:extLst>
          </p:cNvPr>
          <p:cNvSpPr txBox="1"/>
          <p:nvPr/>
        </p:nvSpPr>
        <p:spPr>
          <a:xfrm>
            <a:off x="1025336" y="3647339"/>
            <a:ext cx="463268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60" b="1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REGIONS</a:t>
            </a:r>
          </a:p>
        </p:txBody>
      </p:sp>
      <p:sp>
        <p:nvSpPr>
          <p:cNvPr id="1186" name="Oval 2">
            <a:extLst>
              <a:ext uri="{FF2B5EF4-FFF2-40B4-BE49-F238E27FC236}">
                <a16:creationId xmlns:a16="http://schemas.microsoft.com/office/drawing/2014/main" id="{B0C02415-F3DD-48E1-81F6-27D1FDEBE77C}"/>
              </a:ext>
            </a:extLst>
          </p:cNvPr>
          <p:cNvSpPr/>
          <p:nvPr/>
        </p:nvSpPr>
        <p:spPr>
          <a:xfrm>
            <a:off x="4824816" y="3456152"/>
            <a:ext cx="684625" cy="6232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grpSp>
        <p:nvGrpSpPr>
          <p:cNvPr id="1187" name="Group 55">
            <a:extLst>
              <a:ext uri="{FF2B5EF4-FFF2-40B4-BE49-F238E27FC236}">
                <a16:creationId xmlns:a16="http://schemas.microsoft.com/office/drawing/2014/main" id="{0AC5E12A-F12D-4754-9B18-5A02F5972F13}"/>
              </a:ext>
            </a:extLst>
          </p:cNvPr>
          <p:cNvGrpSpPr/>
          <p:nvPr/>
        </p:nvGrpSpPr>
        <p:grpSpPr>
          <a:xfrm>
            <a:off x="4563551" y="3054040"/>
            <a:ext cx="2132096" cy="696479"/>
            <a:chOff x="8521469" y="1460939"/>
            <a:chExt cx="2770769" cy="943958"/>
          </a:xfrm>
        </p:grpSpPr>
        <p:grpSp>
          <p:nvGrpSpPr>
            <p:cNvPr id="1188" name="Group 4">
              <a:extLst>
                <a:ext uri="{FF2B5EF4-FFF2-40B4-BE49-F238E27FC236}">
                  <a16:creationId xmlns:a16="http://schemas.microsoft.com/office/drawing/2014/main" id="{E1663F1F-242D-47D8-B003-0B79390B50AD}"/>
                </a:ext>
              </a:extLst>
            </p:cNvPr>
            <p:cNvGrpSpPr/>
            <p:nvPr/>
          </p:nvGrpSpPr>
          <p:grpSpPr>
            <a:xfrm>
              <a:off x="8521469" y="1460939"/>
              <a:ext cx="943958" cy="943958"/>
              <a:chOff x="9186719" y="1638298"/>
              <a:chExt cx="990600" cy="990600"/>
            </a:xfrm>
          </p:grpSpPr>
          <p:sp>
            <p:nvSpPr>
              <p:cNvPr id="1190" name="Oval 2">
                <a:extLst>
                  <a:ext uri="{FF2B5EF4-FFF2-40B4-BE49-F238E27FC236}">
                    <a16:creationId xmlns:a16="http://schemas.microsoft.com/office/drawing/2014/main" id="{43118E7E-5786-48B0-8A86-AF29ED80BBA4}"/>
                  </a:ext>
                </a:extLst>
              </p:cNvPr>
              <p:cNvSpPr/>
              <p:nvPr/>
            </p:nvSpPr>
            <p:spPr>
              <a:xfrm>
                <a:off x="9186719" y="1638298"/>
                <a:ext cx="990600" cy="9906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0" dirty="0"/>
              </a:p>
            </p:txBody>
          </p:sp>
          <p:sp>
            <p:nvSpPr>
              <p:cNvPr id="1191" name="Arc 3">
                <a:extLst>
                  <a:ext uri="{FF2B5EF4-FFF2-40B4-BE49-F238E27FC236}">
                    <a16:creationId xmlns:a16="http://schemas.microsoft.com/office/drawing/2014/main" id="{B6FF810B-5801-4EEA-AC24-5A2C6FC27703}"/>
                  </a:ext>
                </a:extLst>
              </p:cNvPr>
              <p:cNvSpPr/>
              <p:nvPr/>
            </p:nvSpPr>
            <p:spPr>
              <a:xfrm>
                <a:off x="9327520" y="1779101"/>
                <a:ext cx="708997" cy="708997"/>
              </a:xfrm>
              <a:prstGeom prst="arc">
                <a:avLst>
                  <a:gd name="adj1" fmla="val 11057055"/>
                  <a:gd name="adj2" fmla="val 10655997"/>
                </a:avLst>
              </a:prstGeom>
              <a:ln w="127000" cap="rnd">
                <a:solidFill>
                  <a:srgbClr val="B9211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80" dirty="0"/>
              </a:p>
            </p:txBody>
          </p:sp>
          <p:sp>
            <p:nvSpPr>
              <p:cNvPr id="1192" name="Oval 1411">
                <a:extLst>
                  <a:ext uri="{FF2B5EF4-FFF2-40B4-BE49-F238E27FC236}">
                    <a16:creationId xmlns:a16="http://schemas.microsoft.com/office/drawing/2014/main" id="{7F35DEA3-EC9B-44C7-B3F0-C7C540C5119F}"/>
                  </a:ext>
                </a:extLst>
              </p:cNvPr>
              <p:cNvSpPr/>
              <p:nvPr/>
            </p:nvSpPr>
            <p:spPr>
              <a:xfrm>
                <a:off x="9375900" y="1827483"/>
                <a:ext cx="612234" cy="6122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sz="1200" b="1" dirty="0">
                    <a:solidFill>
                      <a:srgbClr val="B9211D"/>
                    </a:solidFill>
                  </a:rPr>
                  <a:t>6</a:t>
                </a:r>
                <a:endParaRPr lang="en-US" sz="1080" b="1" dirty="0">
                  <a:solidFill>
                    <a:srgbClr val="B9211D"/>
                  </a:solidFill>
                </a:endParaRPr>
              </a:p>
            </p:txBody>
          </p:sp>
        </p:grpSp>
        <p:sp>
          <p:nvSpPr>
            <p:cNvPr id="1189" name="TextBox 1414">
              <a:extLst>
                <a:ext uri="{FF2B5EF4-FFF2-40B4-BE49-F238E27FC236}">
                  <a16:creationId xmlns:a16="http://schemas.microsoft.com/office/drawing/2014/main" id="{C0237D65-795D-4F9E-88DE-F693257CE4C8}"/>
                </a:ext>
              </a:extLst>
            </p:cNvPr>
            <p:cNvSpPr txBox="1"/>
            <p:nvPr/>
          </p:nvSpPr>
          <p:spPr>
            <a:xfrm>
              <a:off x="9599598" y="1641217"/>
              <a:ext cx="1692640" cy="2002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60" b="1" dirty="0">
                  <a:solidFill>
                    <a:schemeClr val="tx2">
                      <a:lumMod val="50000"/>
                    </a:schemeClr>
                  </a:solidFill>
                  <a:latin typeface="Abadi" panose="020B0604020104020204" pitchFamily="34" charset="0"/>
                </a:rPr>
                <a:t>UN official languages</a:t>
              </a:r>
            </a:p>
          </p:txBody>
        </p:sp>
      </p:grpSp>
      <p:sp>
        <p:nvSpPr>
          <p:cNvPr id="1193" name="Arc 3">
            <a:extLst>
              <a:ext uri="{FF2B5EF4-FFF2-40B4-BE49-F238E27FC236}">
                <a16:creationId xmlns:a16="http://schemas.microsoft.com/office/drawing/2014/main" id="{B18F955D-324C-4D3F-885B-D2C9FC420AED}"/>
              </a:ext>
            </a:extLst>
          </p:cNvPr>
          <p:cNvSpPr/>
          <p:nvPr/>
        </p:nvSpPr>
        <p:spPr>
          <a:xfrm>
            <a:off x="4912818" y="3544737"/>
            <a:ext cx="508039" cy="428814"/>
          </a:xfrm>
          <a:prstGeom prst="arc">
            <a:avLst>
              <a:gd name="adj1" fmla="val 11057055"/>
              <a:gd name="adj2" fmla="val 10655997"/>
            </a:avLst>
          </a:prstGeom>
          <a:ln w="127000" cap="rnd">
            <a:solidFill>
              <a:srgbClr val="B9211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80" dirty="0"/>
          </a:p>
        </p:txBody>
      </p:sp>
      <p:sp>
        <p:nvSpPr>
          <p:cNvPr id="1194" name="Oval 1411">
            <a:extLst>
              <a:ext uri="{FF2B5EF4-FFF2-40B4-BE49-F238E27FC236}">
                <a16:creationId xmlns:a16="http://schemas.microsoft.com/office/drawing/2014/main" id="{EAA3EABB-E57E-4BBE-A7DD-EBED5DF20C73}"/>
              </a:ext>
            </a:extLst>
          </p:cNvPr>
          <p:cNvSpPr/>
          <p:nvPr/>
        </p:nvSpPr>
        <p:spPr>
          <a:xfrm>
            <a:off x="4926293" y="3575174"/>
            <a:ext cx="464834" cy="3851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800" b="1" dirty="0">
                <a:solidFill>
                  <a:srgbClr val="B9211D"/>
                </a:solidFill>
              </a:rPr>
              <a:t>11</a:t>
            </a:r>
            <a:endParaRPr lang="en-US" sz="800" b="1" dirty="0">
              <a:solidFill>
                <a:srgbClr val="B9211D"/>
              </a:solidFill>
            </a:endParaRPr>
          </a:p>
        </p:txBody>
      </p:sp>
      <p:sp>
        <p:nvSpPr>
          <p:cNvPr id="1195" name="TextBox 1414">
            <a:extLst>
              <a:ext uri="{FF2B5EF4-FFF2-40B4-BE49-F238E27FC236}">
                <a16:creationId xmlns:a16="http://schemas.microsoft.com/office/drawing/2014/main" id="{714A8248-EFB6-4FB3-882A-20D474E0CA43}"/>
              </a:ext>
            </a:extLst>
          </p:cNvPr>
          <p:cNvSpPr txBox="1"/>
          <p:nvPr/>
        </p:nvSpPr>
        <p:spPr>
          <a:xfrm>
            <a:off x="5573421" y="3664584"/>
            <a:ext cx="85119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60" b="1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Other languages</a:t>
            </a:r>
          </a:p>
        </p:txBody>
      </p:sp>
    </p:spTree>
    <p:extLst>
      <p:ext uri="{BB962C8B-B14F-4D97-AF65-F5344CB8AC3E}">
        <p14:creationId xmlns:p14="http://schemas.microsoft.com/office/powerpoint/2010/main" val="423350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50DA7-8486-2E4F-BC2E-C23E3F84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02" y="384048"/>
            <a:ext cx="2383169" cy="2139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200" dirty="0">
                <a:latin typeface="+mj-lt"/>
              </a:rPr>
              <a:t>Some results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202" y="2645560"/>
            <a:ext cx="2084832" cy="10973"/>
          </a:xfrm>
          <a:custGeom>
            <a:avLst/>
            <a:gdLst>
              <a:gd name="connsiteX0" fmla="*/ 0 w 2084832"/>
              <a:gd name="connsiteY0" fmla="*/ 0 h 10973"/>
              <a:gd name="connsiteX1" fmla="*/ 653247 w 2084832"/>
              <a:gd name="connsiteY1" fmla="*/ 0 h 10973"/>
              <a:gd name="connsiteX2" fmla="*/ 1306495 w 2084832"/>
              <a:gd name="connsiteY2" fmla="*/ 0 h 10973"/>
              <a:gd name="connsiteX3" fmla="*/ 2084832 w 2084832"/>
              <a:gd name="connsiteY3" fmla="*/ 0 h 10973"/>
              <a:gd name="connsiteX4" fmla="*/ 2084832 w 2084832"/>
              <a:gd name="connsiteY4" fmla="*/ 10973 h 10973"/>
              <a:gd name="connsiteX5" fmla="*/ 1452433 w 2084832"/>
              <a:gd name="connsiteY5" fmla="*/ 10973 h 10973"/>
              <a:gd name="connsiteX6" fmla="*/ 820034 w 2084832"/>
              <a:gd name="connsiteY6" fmla="*/ 10973 h 10973"/>
              <a:gd name="connsiteX7" fmla="*/ 0 w 2084832"/>
              <a:gd name="connsiteY7" fmla="*/ 10973 h 10973"/>
              <a:gd name="connsiteX8" fmla="*/ 0 w 2084832"/>
              <a:gd name="connsiteY8" fmla="*/ 0 h 10973"/>
              <a:gd name="connsiteX0" fmla="*/ 0 w 2084832"/>
              <a:gd name="connsiteY0" fmla="*/ 0 h 10973"/>
              <a:gd name="connsiteX1" fmla="*/ 653247 w 2084832"/>
              <a:gd name="connsiteY1" fmla="*/ 0 h 10973"/>
              <a:gd name="connsiteX2" fmla="*/ 1389888 w 2084832"/>
              <a:gd name="connsiteY2" fmla="*/ 0 h 10973"/>
              <a:gd name="connsiteX3" fmla="*/ 2084832 w 2084832"/>
              <a:gd name="connsiteY3" fmla="*/ 0 h 10973"/>
              <a:gd name="connsiteX4" fmla="*/ 2084832 w 2084832"/>
              <a:gd name="connsiteY4" fmla="*/ 10973 h 10973"/>
              <a:gd name="connsiteX5" fmla="*/ 1369040 w 2084832"/>
              <a:gd name="connsiteY5" fmla="*/ 10973 h 10973"/>
              <a:gd name="connsiteX6" fmla="*/ 632399 w 2084832"/>
              <a:gd name="connsiteY6" fmla="*/ 10973 h 10973"/>
              <a:gd name="connsiteX7" fmla="*/ 0 w 2084832"/>
              <a:gd name="connsiteY7" fmla="*/ 10973 h 10973"/>
              <a:gd name="connsiteX8" fmla="*/ 0 w 2084832"/>
              <a:gd name="connsiteY8" fmla="*/ 0 h 1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832" h="10973" fill="none" extrusionOk="0">
                <a:moveTo>
                  <a:pt x="0" y="0"/>
                </a:moveTo>
                <a:cubicBezTo>
                  <a:pt x="260213" y="-29747"/>
                  <a:pt x="470104" y="6567"/>
                  <a:pt x="653247" y="0"/>
                </a:cubicBezTo>
                <a:cubicBezTo>
                  <a:pt x="839913" y="6565"/>
                  <a:pt x="1105352" y="44907"/>
                  <a:pt x="1306495" y="0"/>
                </a:cubicBezTo>
                <a:cubicBezTo>
                  <a:pt x="1501110" y="-45087"/>
                  <a:pt x="1664752" y="-20072"/>
                  <a:pt x="2084832" y="0"/>
                </a:cubicBezTo>
                <a:cubicBezTo>
                  <a:pt x="2085286" y="5087"/>
                  <a:pt x="2084676" y="6679"/>
                  <a:pt x="2084832" y="10973"/>
                </a:cubicBezTo>
                <a:cubicBezTo>
                  <a:pt x="1868325" y="43107"/>
                  <a:pt x="1670223" y="-31087"/>
                  <a:pt x="1452433" y="10973"/>
                </a:cubicBezTo>
                <a:cubicBezTo>
                  <a:pt x="1211996" y="27562"/>
                  <a:pt x="956374" y="14312"/>
                  <a:pt x="820034" y="10973"/>
                </a:cubicBezTo>
                <a:cubicBezTo>
                  <a:pt x="669981" y="19"/>
                  <a:pt x="333980" y="33195"/>
                  <a:pt x="0" y="10973"/>
                </a:cubicBezTo>
                <a:cubicBezTo>
                  <a:pt x="-82" y="6089"/>
                  <a:pt x="131" y="3930"/>
                  <a:pt x="0" y="0"/>
                </a:cubicBezTo>
                <a:close/>
              </a:path>
              <a:path w="2084832" h="10973" stroke="0" extrusionOk="0">
                <a:moveTo>
                  <a:pt x="0" y="0"/>
                </a:moveTo>
                <a:cubicBezTo>
                  <a:pt x="163955" y="-15284"/>
                  <a:pt x="498097" y="-53509"/>
                  <a:pt x="653247" y="0"/>
                </a:cubicBezTo>
                <a:cubicBezTo>
                  <a:pt x="829163" y="-28761"/>
                  <a:pt x="1062518" y="-12685"/>
                  <a:pt x="1389888" y="0"/>
                </a:cubicBezTo>
                <a:cubicBezTo>
                  <a:pt x="1656557" y="-16600"/>
                  <a:pt x="1819265" y="36293"/>
                  <a:pt x="2084832" y="0"/>
                </a:cubicBezTo>
                <a:cubicBezTo>
                  <a:pt x="2085238" y="5896"/>
                  <a:pt x="2085841" y="8668"/>
                  <a:pt x="2084832" y="10973"/>
                </a:cubicBezTo>
                <a:cubicBezTo>
                  <a:pt x="1797578" y="50539"/>
                  <a:pt x="1599975" y="16040"/>
                  <a:pt x="1369040" y="10973"/>
                </a:cubicBezTo>
                <a:cubicBezTo>
                  <a:pt x="1139104" y="-8008"/>
                  <a:pt x="833038" y="22720"/>
                  <a:pt x="632399" y="10973"/>
                </a:cubicBezTo>
                <a:cubicBezTo>
                  <a:pt x="422322" y="38598"/>
                  <a:pt x="279511" y="-14795"/>
                  <a:pt x="0" y="10973"/>
                </a:cubicBezTo>
                <a:cubicBezTo>
                  <a:pt x="-1164" y="7799"/>
                  <a:pt x="-8" y="2839"/>
                  <a:pt x="0" y="0"/>
                </a:cubicBezTo>
                <a:close/>
              </a:path>
              <a:path w="2084832" h="10973" fill="none" stroke="0" extrusionOk="0">
                <a:moveTo>
                  <a:pt x="0" y="0"/>
                </a:moveTo>
                <a:cubicBezTo>
                  <a:pt x="239019" y="-19244"/>
                  <a:pt x="474001" y="11215"/>
                  <a:pt x="653247" y="0"/>
                </a:cubicBezTo>
                <a:cubicBezTo>
                  <a:pt x="842011" y="-22081"/>
                  <a:pt x="1094028" y="27161"/>
                  <a:pt x="1306495" y="0"/>
                </a:cubicBezTo>
                <a:cubicBezTo>
                  <a:pt x="1494802" y="-52923"/>
                  <a:pt x="1697740" y="-21895"/>
                  <a:pt x="2084832" y="0"/>
                </a:cubicBezTo>
                <a:cubicBezTo>
                  <a:pt x="2085345" y="5432"/>
                  <a:pt x="2084562" y="6864"/>
                  <a:pt x="2084832" y="10973"/>
                </a:cubicBezTo>
                <a:cubicBezTo>
                  <a:pt x="1845946" y="24086"/>
                  <a:pt x="1678557" y="13600"/>
                  <a:pt x="1452433" y="10973"/>
                </a:cubicBezTo>
                <a:cubicBezTo>
                  <a:pt x="1240308" y="28481"/>
                  <a:pt x="925957" y="17583"/>
                  <a:pt x="820034" y="10973"/>
                </a:cubicBezTo>
                <a:cubicBezTo>
                  <a:pt x="652056" y="26147"/>
                  <a:pt x="264309" y="60100"/>
                  <a:pt x="0" y="10973"/>
                </a:cubicBezTo>
                <a:cubicBezTo>
                  <a:pt x="-46" y="5873"/>
                  <a:pt x="269" y="406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084832"/>
                      <a:gd name="connsiteY0" fmla="*/ 0 h 10973"/>
                      <a:gd name="connsiteX1" fmla="*/ 653247 w 2084832"/>
                      <a:gd name="connsiteY1" fmla="*/ 0 h 10973"/>
                      <a:gd name="connsiteX2" fmla="*/ 1306495 w 2084832"/>
                      <a:gd name="connsiteY2" fmla="*/ 0 h 10973"/>
                      <a:gd name="connsiteX3" fmla="*/ 2084832 w 2084832"/>
                      <a:gd name="connsiteY3" fmla="*/ 0 h 10973"/>
                      <a:gd name="connsiteX4" fmla="*/ 2084832 w 2084832"/>
                      <a:gd name="connsiteY4" fmla="*/ 10973 h 10973"/>
                      <a:gd name="connsiteX5" fmla="*/ 1452433 w 2084832"/>
                      <a:gd name="connsiteY5" fmla="*/ 10973 h 10973"/>
                      <a:gd name="connsiteX6" fmla="*/ 820034 w 2084832"/>
                      <a:gd name="connsiteY6" fmla="*/ 10973 h 10973"/>
                      <a:gd name="connsiteX7" fmla="*/ 0 w 2084832"/>
                      <a:gd name="connsiteY7" fmla="*/ 10973 h 10973"/>
                      <a:gd name="connsiteX8" fmla="*/ 0 w 2084832"/>
                      <a:gd name="connsiteY8" fmla="*/ 0 h 1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84832" h="10973" fill="none" extrusionOk="0">
                        <a:moveTo>
                          <a:pt x="0" y="0"/>
                        </a:moveTo>
                        <a:cubicBezTo>
                          <a:pt x="236116" y="-14934"/>
                          <a:pt x="475023" y="6573"/>
                          <a:pt x="653247" y="0"/>
                        </a:cubicBezTo>
                        <a:cubicBezTo>
                          <a:pt x="831471" y="-6573"/>
                          <a:pt x="1113660" y="28562"/>
                          <a:pt x="1306495" y="0"/>
                        </a:cubicBezTo>
                        <a:cubicBezTo>
                          <a:pt x="1499330" y="-28562"/>
                          <a:pt x="1704984" y="-35733"/>
                          <a:pt x="2084832" y="0"/>
                        </a:cubicBezTo>
                        <a:cubicBezTo>
                          <a:pt x="2085334" y="5240"/>
                          <a:pt x="2084899" y="6836"/>
                          <a:pt x="2084832" y="10973"/>
                        </a:cubicBezTo>
                        <a:cubicBezTo>
                          <a:pt x="1852224" y="22417"/>
                          <a:pt x="1690423" y="-8897"/>
                          <a:pt x="1452433" y="10973"/>
                        </a:cubicBezTo>
                        <a:cubicBezTo>
                          <a:pt x="1214443" y="30843"/>
                          <a:pt x="954173" y="29393"/>
                          <a:pt x="820034" y="10973"/>
                        </a:cubicBezTo>
                        <a:cubicBezTo>
                          <a:pt x="685895" y="-7447"/>
                          <a:pt x="291506" y="44311"/>
                          <a:pt x="0" y="10973"/>
                        </a:cubicBezTo>
                        <a:cubicBezTo>
                          <a:pt x="-160" y="5809"/>
                          <a:pt x="-119" y="4080"/>
                          <a:pt x="0" y="0"/>
                        </a:cubicBezTo>
                        <a:close/>
                      </a:path>
                      <a:path w="2084832" h="10973" stroke="0" extrusionOk="0">
                        <a:moveTo>
                          <a:pt x="0" y="0"/>
                        </a:moveTo>
                        <a:cubicBezTo>
                          <a:pt x="162241" y="-30852"/>
                          <a:pt x="476133" y="-28461"/>
                          <a:pt x="653247" y="0"/>
                        </a:cubicBezTo>
                        <a:cubicBezTo>
                          <a:pt x="830361" y="28461"/>
                          <a:pt x="1097170" y="3981"/>
                          <a:pt x="1389888" y="0"/>
                        </a:cubicBezTo>
                        <a:cubicBezTo>
                          <a:pt x="1682606" y="-3981"/>
                          <a:pt x="1836505" y="10718"/>
                          <a:pt x="2084832" y="0"/>
                        </a:cubicBezTo>
                        <a:cubicBezTo>
                          <a:pt x="2085191" y="5464"/>
                          <a:pt x="2085309" y="8566"/>
                          <a:pt x="2084832" y="10973"/>
                        </a:cubicBezTo>
                        <a:cubicBezTo>
                          <a:pt x="1786321" y="39981"/>
                          <a:pt x="1606494" y="16191"/>
                          <a:pt x="1369040" y="10973"/>
                        </a:cubicBezTo>
                        <a:cubicBezTo>
                          <a:pt x="1131586" y="5755"/>
                          <a:pt x="831423" y="-10180"/>
                          <a:pt x="632399" y="10973"/>
                        </a:cubicBezTo>
                        <a:cubicBezTo>
                          <a:pt x="433375" y="32126"/>
                          <a:pt x="245280" y="-17689"/>
                          <a:pt x="0" y="10973"/>
                        </a:cubicBezTo>
                        <a:cubicBezTo>
                          <a:pt x="-491" y="7817"/>
                          <a:pt x="-389" y="30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B5B1A7AA-1812-4AB4-874F-57EA88AE0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" r="1" b="22947"/>
          <a:stretch/>
        </p:blipFill>
        <p:spPr>
          <a:xfrm>
            <a:off x="3187021" y="10"/>
            <a:ext cx="4127265" cy="41147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066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7315201" cy="622374"/>
          </a:xfrm>
          <a:prstGeom prst="rect">
            <a:avLst/>
          </a:prstGeom>
          <a:solidFill>
            <a:srgbClr val="647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9" y="44996"/>
            <a:ext cx="2048657" cy="6073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14875" y="1304925"/>
            <a:ext cx="2400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AutoNum type="arabicParenR"/>
            </a:pPr>
            <a:r>
              <a:rPr lang="pt-PT" sz="1400" dirty="0">
                <a:solidFill>
                  <a:srgbClr val="FF0000"/>
                </a:solidFill>
                <a:latin typeface="+mj-lt"/>
              </a:rPr>
              <a:t> Conventional farm (tobacco monoculture) (CAET=44%)</a:t>
            </a:r>
          </a:p>
          <a:p>
            <a:pPr>
              <a:buFont typeface="Arial" charset="0"/>
              <a:buAutoNum type="arabicParenR"/>
            </a:pPr>
            <a:r>
              <a:rPr lang="pt-PT" sz="1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Farm in transition to agroecology (CAET=66%)</a:t>
            </a:r>
          </a:p>
          <a:p>
            <a:pPr>
              <a:buFont typeface="Arial" charset="0"/>
              <a:buAutoNum type="arabicParenR"/>
            </a:pPr>
            <a:r>
              <a:rPr lang="pt-PT" sz="1400" dirty="0">
                <a:latin typeface="+mj-lt"/>
              </a:rPr>
              <a:t> </a:t>
            </a:r>
            <a:r>
              <a:rPr lang="pt-PT" sz="1400" dirty="0">
                <a:solidFill>
                  <a:schemeClr val="tx2"/>
                </a:solidFill>
                <a:latin typeface="+mj-lt"/>
              </a:rPr>
              <a:t>Diversified agroecological farm (CAET=81%)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7246" y="56544"/>
            <a:ext cx="518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of transition in Step 1 - CAET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9A8621B-2C91-4031-9186-B8FFE3FD7657}"/>
              </a:ext>
            </a:extLst>
          </p:cNvPr>
          <p:cNvSpPr txBox="1"/>
          <p:nvPr/>
        </p:nvSpPr>
        <p:spPr>
          <a:xfrm>
            <a:off x="5357706" y="3868578"/>
            <a:ext cx="1822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latin typeface="+mj-lt"/>
              </a:rPr>
              <a:t>Lucantoni, 2020</a:t>
            </a:r>
          </a:p>
        </p:txBody>
      </p:sp>
      <p:graphicFrame>
        <p:nvGraphicFramePr>
          <p:cNvPr id="11" name="Gráfico 14">
            <a:extLst>
              <a:ext uri="{FF2B5EF4-FFF2-40B4-BE49-F238E27FC236}">
                <a16:creationId xmlns:a16="http://schemas.microsoft.com/office/drawing/2014/main" id="{B47B9325-2132-4E55-AB1A-84BE85B3543C}"/>
              </a:ext>
            </a:extLst>
          </p:cNvPr>
          <p:cNvGraphicFramePr>
            <a:graphicFrameLocks/>
          </p:cNvGraphicFramePr>
          <p:nvPr/>
        </p:nvGraphicFramePr>
        <p:xfrm>
          <a:off x="0" y="542349"/>
          <a:ext cx="7315200" cy="357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4156B4DD-C2DF-40A6-BE82-57EE41FE3133}"/>
              </a:ext>
            </a:extLst>
          </p:cNvPr>
          <p:cNvCxnSpPr/>
          <p:nvPr/>
        </p:nvCxnSpPr>
        <p:spPr>
          <a:xfrm flipV="1">
            <a:off x="3017520" y="1680210"/>
            <a:ext cx="0" cy="32575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32D7996-50BB-4B7E-8EDB-750B60FB9E46}"/>
              </a:ext>
            </a:extLst>
          </p:cNvPr>
          <p:cNvCxnSpPr>
            <a:cxnSpLocks/>
          </p:cNvCxnSpPr>
          <p:nvPr/>
        </p:nvCxnSpPr>
        <p:spPr>
          <a:xfrm flipV="1">
            <a:off x="3297555" y="1743077"/>
            <a:ext cx="120015" cy="15430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DD0773D-4AC9-4117-805C-3F282170FD15}"/>
              </a:ext>
            </a:extLst>
          </p:cNvPr>
          <p:cNvCxnSpPr>
            <a:cxnSpLocks/>
          </p:cNvCxnSpPr>
          <p:nvPr/>
        </p:nvCxnSpPr>
        <p:spPr>
          <a:xfrm flipV="1">
            <a:off x="3417570" y="2057400"/>
            <a:ext cx="388620" cy="10287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39C547E-273E-4C6B-8230-4CBDFAC5FC89}"/>
              </a:ext>
            </a:extLst>
          </p:cNvPr>
          <p:cNvCxnSpPr>
            <a:cxnSpLocks/>
          </p:cNvCxnSpPr>
          <p:nvPr/>
        </p:nvCxnSpPr>
        <p:spPr>
          <a:xfrm>
            <a:off x="3457575" y="2446020"/>
            <a:ext cx="160020" cy="5143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794B6CE-0347-4698-AE4C-AFD6732E5D90}"/>
              </a:ext>
            </a:extLst>
          </p:cNvPr>
          <p:cNvCxnSpPr>
            <a:cxnSpLocks/>
          </p:cNvCxnSpPr>
          <p:nvPr/>
        </p:nvCxnSpPr>
        <p:spPr>
          <a:xfrm>
            <a:off x="3417570" y="2857500"/>
            <a:ext cx="80010" cy="1085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D3C1C8E1-313B-4926-A64F-D892119017B9}"/>
              </a:ext>
            </a:extLst>
          </p:cNvPr>
          <p:cNvCxnSpPr>
            <a:cxnSpLocks/>
          </p:cNvCxnSpPr>
          <p:nvPr/>
        </p:nvCxnSpPr>
        <p:spPr>
          <a:xfrm>
            <a:off x="3017520" y="3039804"/>
            <a:ext cx="0" cy="14916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0229BF4-A9E9-4DD4-B4B3-5CA906E0E0BC}"/>
              </a:ext>
            </a:extLst>
          </p:cNvPr>
          <p:cNvCxnSpPr>
            <a:cxnSpLocks/>
          </p:cNvCxnSpPr>
          <p:nvPr/>
        </p:nvCxnSpPr>
        <p:spPr>
          <a:xfrm flipH="1" flipV="1">
            <a:off x="2148841" y="2005965"/>
            <a:ext cx="252411" cy="10287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57BB3374-B59C-4162-82CA-54BAFD24B265}"/>
              </a:ext>
            </a:extLst>
          </p:cNvPr>
          <p:cNvSpPr txBox="1"/>
          <p:nvPr/>
        </p:nvSpPr>
        <p:spPr>
          <a:xfrm>
            <a:off x="5300556" y="3850992"/>
            <a:ext cx="182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latin typeface="+mj-lt"/>
              </a:rPr>
              <a:t>Lucantoni, 2020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A71808-D0EF-4788-A128-F76187B9189D}"/>
              </a:ext>
            </a:extLst>
          </p:cNvPr>
          <p:cNvSpPr txBox="1"/>
          <p:nvPr/>
        </p:nvSpPr>
        <p:spPr>
          <a:xfrm>
            <a:off x="5866448" y="1152869"/>
            <a:ext cx="1448752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300" dirty="0"/>
              <a:t>Conventional monoculture (tobacco) in Cuba</a:t>
            </a:r>
          </a:p>
          <a:p>
            <a:endParaRPr lang="it-IT" sz="13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6DBAD4-06DD-4E7E-9AF6-DEEB5B2771DC}"/>
              </a:ext>
            </a:extLst>
          </p:cNvPr>
          <p:cNvSpPr txBox="1"/>
          <p:nvPr/>
        </p:nvSpPr>
        <p:spPr>
          <a:xfrm>
            <a:off x="5866448" y="2366424"/>
            <a:ext cx="1448752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300" dirty="0"/>
              <a:t>Same farm after 3 years of transition to agroecology</a:t>
            </a:r>
          </a:p>
          <a:p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33289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9472"/>
    </mc:Choice>
    <mc:Fallback xmlns="">
      <p:transition spd="slow" advTm="1094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6D9EAD5-9807-4B1A-AB1D-61B9057B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16" y="994409"/>
            <a:ext cx="8407158" cy="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E6924A9-7247-4547-AEE5-1A1BE064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360" y="0"/>
            <a:ext cx="5196840" cy="532161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performance of farms in Lesotho (250 farms) by categories of agroecological transition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B944A-A1F1-3B41-AB3E-0C287E093F24}"/>
              </a:ext>
            </a:extLst>
          </p:cNvPr>
          <p:cNvSpPr txBox="1"/>
          <p:nvPr/>
        </p:nvSpPr>
        <p:spPr>
          <a:xfrm>
            <a:off x="372729" y="3524407"/>
            <a:ext cx="302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(aggregated CAET score on the 10 elements)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97774-972D-834F-BCA7-6A4C3D21AA6F}"/>
              </a:ext>
            </a:extLst>
          </p:cNvPr>
          <p:cNvGrpSpPr/>
          <p:nvPr/>
        </p:nvGrpSpPr>
        <p:grpSpPr>
          <a:xfrm>
            <a:off x="0" y="783565"/>
            <a:ext cx="7315200" cy="2740842"/>
            <a:chOff x="0" y="591975"/>
            <a:chExt cx="7315200" cy="2740842"/>
          </a:xfrm>
        </p:grpSpPr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0E1002D8-D143-4270-9EDE-A52979FF5B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91"/>
            <a:stretch/>
          </p:blipFill>
          <p:spPr bwMode="auto">
            <a:xfrm>
              <a:off x="0" y="691142"/>
              <a:ext cx="7315200" cy="264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D2F45B3E-148C-344A-94D6-218576B11E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32" b="1608"/>
            <a:stretch/>
          </p:blipFill>
          <p:spPr bwMode="auto">
            <a:xfrm>
              <a:off x="0" y="591975"/>
              <a:ext cx="7315200" cy="198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EAF7092-111F-CD4B-97BB-51B84F9A8396}"/>
              </a:ext>
            </a:extLst>
          </p:cNvPr>
          <p:cNvSpPr txBox="1"/>
          <p:nvPr/>
        </p:nvSpPr>
        <p:spPr>
          <a:xfrm>
            <a:off x="3970227" y="3524407"/>
            <a:ext cx="302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(aggregated CAET score on the 10 elements)</a:t>
            </a:r>
          </a:p>
        </p:txBody>
      </p:sp>
    </p:spTree>
    <p:extLst>
      <p:ext uri="{BB962C8B-B14F-4D97-AF65-F5344CB8AC3E}">
        <p14:creationId xmlns:p14="http://schemas.microsoft.com/office/powerpoint/2010/main" val="30833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A718382-AB19-4F35-AE08-2F2AD506A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307053"/>
              </p:ext>
            </p:extLst>
          </p:nvPr>
        </p:nvGraphicFramePr>
        <p:xfrm>
          <a:off x="3851910" y="535126"/>
          <a:ext cx="3378494" cy="3296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A3994E63-0CBD-4A3A-900C-096E7DA9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002" y="0"/>
            <a:ext cx="4604197" cy="532161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performance of farms in Mali :</a:t>
            </a:r>
            <a:b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 empowerment in agriculture</a:t>
            </a:r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CB88899-6F52-4401-9EC1-002FCC5E26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974465"/>
              </p:ext>
            </p:extLst>
          </p:nvPr>
        </p:nvGraphicFramePr>
        <p:xfrm>
          <a:off x="63794" y="532161"/>
          <a:ext cx="3703320" cy="310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479C8F-05AE-C842-864C-6199C4F1B766}"/>
              </a:ext>
            </a:extLst>
          </p:cNvPr>
          <p:cNvSpPr txBox="1"/>
          <p:nvPr/>
        </p:nvSpPr>
        <p:spPr>
          <a:xfrm>
            <a:off x="500337" y="3714690"/>
            <a:ext cx="302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(aggregated CAET score on the 10 elements)</a:t>
            </a:r>
          </a:p>
        </p:txBody>
      </p:sp>
    </p:spTree>
    <p:extLst>
      <p:ext uri="{BB962C8B-B14F-4D97-AF65-F5344CB8AC3E}">
        <p14:creationId xmlns:p14="http://schemas.microsoft.com/office/powerpoint/2010/main" val="33836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C4442EE-A2CC-4038-A968-AF6C28C27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269045"/>
              </p:ext>
            </p:extLst>
          </p:nvPr>
        </p:nvGraphicFramePr>
        <p:xfrm>
          <a:off x="230414" y="822959"/>
          <a:ext cx="3427186" cy="271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F0D878D0-0173-43F2-8EAA-14AB29443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449417"/>
              </p:ext>
            </p:extLst>
          </p:nvPr>
        </p:nvGraphicFramePr>
        <p:xfrm>
          <a:off x="3657600" y="822959"/>
          <a:ext cx="3401410" cy="271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F0CECEDD-A6E7-464E-BFDB-A9A5823F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410" y="0"/>
            <a:ext cx="4700789" cy="532161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performance of farms in Burkina Faso</a:t>
            </a:r>
            <a:b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categories of agroecological transition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366E9-3C23-0C45-A014-A24E42CA8C69}"/>
              </a:ext>
            </a:extLst>
          </p:cNvPr>
          <p:cNvSpPr txBox="1"/>
          <p:nvPr/>
        </p:nvSpPr>
        <p:spPr>
          <a:xfrm>
            <a:off x="372729" y="3524407"/>
            <a:ext cx="302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(aggregated CAET score on the 10 elements)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C253C-F1A7-5B49-874E-8EAAA43745C4}"/>
              </a:ext>
            </a:extLst>
          </p:cNvPr>
          <p:cNvSpPr txBox="1"/>
          <p:nvPr/>
        </p:nvSpPr>
        <p:spPr>
          <a:xfrm>
            <a:off x="3970227" y="3524407"/>
            <a:ext cx="302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(aggregated CAET score on the 10 elements)</a:t>
            </a:r>
          </a:p>
        </p:txBody>
      </p:sp>
    </p:spTree>
    <p:extLst>
      <p:ext uri="{BB962C8B-B14F-4D97-AF65-F5344CB8AC3E}">
        <p14:creationId xmlns:p14="http://schemas.microsoft.com/office/powerpoint/2010/main" val="58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095E34BF-FBE5-4BA4-B42B-77A76BF6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698" y="0"/>
            <a:ext cx="4784501" cy="532161"/>
          </a:xfrm>
        </p:spPr>
        <p:txBody>
          <a:bodyPr>
            <a:no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performances of farms in Mali</a:t>
            </a:r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8873050D-F337-43CA-987F-6BE6A19A5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375622"/>
              </p:ext>
            </p:extLst>
          </p:nvPr>
        </p:nvGraphicFramePr>
        <p:xfrm>
          <a:off x="3608630" y="613297"/>
          <a:ext cx="3533663" cy="316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902C3530-42EA-4C6B-914B-EE3522E7D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033201"/>
              </p:ext>
            </p:extLst>
          </p:nvPr>
        </p:nvGraphicFramePr>
        <p:xfrm>
          <a:off x="-58943" y="532160"/>
          <a:ext cx="3533663" cy="316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6A99E2-D67E-0A4B-8F16-D24BA7D7BDB5}"/>
              </a:ext>
            </a:extLst>
          </p:cNvPr>
          <p:cNvSpPr txBox="1"/>
          <p:nvPr/>
        </p:nvSpPr>
        <p:spPr>
          <a:xfrm>
            <a:off x="353411" y="3662873"/>
            <a:ext cx="302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(aggregated CAET score on the 10 elements)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B8B45-9B24-C442-8D38-5CB91FBD10EF}"/>
              </a:ext>
            </a:extLst>
          </p:cNvPr>
          <p:cNvSpPr txBox="1"/>
          <p:nvPr/>
        </p:nvSpPr>
        <p:spPr>
          <a:xfrm>
            <a:off x="3950909" y="3662873"/>
            <a:ext cx="302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(aggregated CAET score on the 10 elements)</a:t>
            </a:r>
          </a:p>
        </p:txBody>
      </p:sp>
    </p:spTree>
    <p:extLst>
      <p:ext uri="{BB962C8B-B14F-4D97-AF65-F5344CB8AC3E}">
        <p14:creationId xmlns:p14="http://schemas.microsoft.com/office/powerpoint/2010/main" val="34152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900AC2E-F626-407B-B39B-F836ABB0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366" y="0"/>
            <a:ext cx="4642834" cy="532161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 the 10 elements of agroecology in Mali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9C8E87-6D70-4354-A0C2-534C6A83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732245"/>
            <a:ext cx="4853940" cy="30208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825C50-F7A6-4654-96F3-D092E1962DC2}"/>
              </a:ext>
            </a:extLst>
          </p:cNvPr>
          <p:cNvSpPr txBox="1"/>
          <p:nvPr/>
        </p:nvSpPr>
        <p:spPr>
          <a:xfrm>
            <a:off x="5251269" y="969104"/>
            <a:ext cx="19594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Providing</a:t>
            </a:r>
            <a:r>
              <a:rPr lang="it-IT" sz="1200" dirty="0"/>
              <a:t> data on the </a:t>
            </a:r>
            <a:r>
              <a:rPr lang="it-IT" sz="1200" dirty="0" err="1"/>
              <a:t>key</a:t>
            </a:r>
            <a:r>
              <a:rPr lang="it-IT" sz="1200" dirty="0"/>
              <a:t> </a:t>
            </a:r>
            <a:r>
              <a:rPr lang="it-IT" sz="1200" dirty="0" err="1"/>
              <a:t>elements</a:t>
            </a:r>
            <a:r>
              <a:rPr lang="it-IT" sz="1200" dirty="0"/>
              <a:t> </a:t>
            </a:r>
            <a:r>
              <a:rPr lang="it-IT" sz="1200" dirty="0" err="1"/>
              <a:t>influencing</a:t>
            </a:r>
            <a:r>
              <a:rPr lang="it-IT" sz="1200" dirty="0"/>
              <a:t> the overall agroecological </a:t>
            </a:r>
            <a:r>
              <a:rPr lang="it-IT" sz="1200" dirty="0" err="1"/>
              <a:t>transition</a:t>
            </a:r>
            <a:r>
              <a:rPr lang="it-IT" sz="1200" dirty="0"/>
              <a:t> of production </a:t>
            </a:r>
            <a:r>
              <a:rPr lang="it-IT" sz="1200" dirty="0" err="1"/>
              <a:t>systems</a:t>
            </a:r>
            <a:r>
              <a:rPr lang="it-IT" sz="1200" dirty="0"/>
              <a:t> can:</a:t>
            </a:r>
          </a:p>
          <a:p>
            <a:pPr marL="228600" indent="-228600">
              <a:buAutoNum type="arabicPeriod"/>
            </a:pPr>
            <a:r>
              <a:rPr lang="it-IT" sz="1200" dirty="0"/>
              <a:t>help </a:t>
            </a:r>
            <a:r>
              <a:rPr lang="it-IT" sz="1200" dirty="0" err="1"/>
              <a:t>projects</a:t>
            </a:r>
            <a:r>
              <a:rPr lang="it-IT" sz="1200" dirty="0"/>
              <a:t> </a:t>
            </a:r>
            <a:r>
              <a:rPr lang="it-IT" sz="1200" dirty="0" err="1"/>
              <a:t>tailor</a:t>
            </a:r>
            <a:r>
              <a:rPr lang="it-IT" sz="1200" dirty="0"/>
              <a:t> more </a:t>
            </a:r>
            <a:r>
              <a:rPr lang="it-IT" sz="1200" dirty="0" err="1"/>
              <a:t>specific</a:t>
            </a:r>
            <a:r>
              <a:rPr lang="it-IT" sz="1200" dirty="0"/>
              <a:t> activities in the target territories and </a:t>
            </a:r>
          </a:p>
          <a:p>
            <a:pPr marL="228600" indent="-228600">
              <a:buAutoNum type="arabicPeriod"/>
            </a:pPr>
            <a:r>
              <a:rPr lang="it-IT" sz="1200" dirty="0" err="1"/>
              <a:t>better</a:t>
            </a:r>
            <a:r>
              <a:rPr lang="it-IT" sz="1200" dirty="0"/>
              <a:t> </a:t>
            </a:r>
            <a:r>
              <a:rPr lang="it-IT" sz="1200" dirty="0" err="1"/>
              <a:t>inform</a:t>
            </a:r>
            <a:r>
              <a:rPr lang="it-IT" sz="1200" dirty="0"/>
              <a:t> </a:t>
            </a:r>
            <a:r>
              <a:rPr lang="it-IT" sz="1200" dirty="0" err="1"/>
              <a:t>decision</a:t>
            </a:r>
            <a:r>
              <a:rPr lang="it-IT" sz="1200" dirty="0"/>
              <a:t> </a:t>
            </a:r>
            <a:r>
              <a:rPr lang="it-IT" sz="1200" dirty="0" err="1"/>
              <a:t>makers</a:t>
            </a:r>
            <a:r>
              <a:rPr lang="it-IT" sz="1200" dirty="0"/>
              <a:t> and public policies to support the </a:t>
            </a:r>
            <a:r>
              <a:rPr lang="it-IT" sz="1200" dirty="0" err="1"/>
              <a:t>processes</a:t>
            </a:r>
            <a:r>
              <a:rPr lang="it-IT" sz="1200" dirty="0"/>
              <a:t> of </a:t>
            </a:r>
            <a:r>
              <a:rPr lang="it-IT" sz="1200" dirty="0" err="1"/>
              <a:t>transition</a:t>
            </a:r>
            <a:r>
              <a:rPr lang="it-IT" sz="1200" dirty="0"/>
              <a:t> </a:t>
            </a:r>
            <a:r>
              <a:rPr lang="it-IT" sz="1200" dirty="0" err="1"/>
              <a:t>at</a:t>
            </a:r>
            <a:r>
              <a:rPr lang="it-IT" sz="1200" dirty="0"/>
              <a:t> </a:t>
            </a:r>
            <a:r>
              <a:rPr lang="it-IT" sz="1200" dirty="0" err="1"/>
              <a:t>different</a:t>
            </a:r>
            <a:r>
              <a:rPr lang="it-IT" sz="1200" dirty="0"/>
              <a:t> </a:t>
            </a:r>
            <a:r>
              <a:rPr lang="it-IT" sz="1200" dirty="0" err="1"/>
              <a:t>scales</a:t>
            </a:r>
            <a:r>
              <a:rPr lang="it-IT" sz="1200" dirty="0"/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C56022-9326-1643-B85E-D4536679AFD7}"/>
              </a:ext>
            </a:extLst>
          </p:cNvPr>
          <p:cNvSpPr/>
          <p:nvPr/>
        </p:nvSpPr>
        <p:spPr>
          <a:xfrm>
            <a:off x="4580709" y="1236616"/>
            <a:ext cx="454206" cy="2177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3E1585-16A7-0548-83F0-CAE075F5C3A9}"/>
              </a:ext>
            </a:extLst>
          </p:cNvPr>
          <p:cNvSpPr/>
          <p:nvPr/>
        </p:nvSpPr>
        <p:spPr>
          <a:xfrm>
            <a:off x="4580709" y="3273698"/>
            <a:ext cx="454206" cy="217714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44E8-207F-C44E-B44C-3E99BF60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275" y="0"/>
            <a:ext cx="4990010" cy="532161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Correlation between the 10 elements and the performances in France (10 farms)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AE9A7-E460-994C-AEFC-B110AFE99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85"/>
          <a:stretch/>
        </p:blipFill>
        <p:spPr>
          <a:xfrm>
            <a:off x="1448603" y="1351370"/>
            <a:ext cx="3935180" cy="2650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03B909-DD5E-184D-94FA-81754CD9040B}"/>
              </a:ext>
            </a:extLst>
          </p:cNvPr>
          <p:cNvSpPr txBox="1"/>
          <p:nvPr/>
        </p:nvSpPr>
        <p:spPr>
          <a:xfrm rot="16200000">
            <a:off x="474708" y="2562652"/>
            <a:ext cx="2153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Step 2 (criteria of performance)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746D7-EA6E-C847-A01D-D34DBA87E8EA}"/>
              </a:ext>
            </a:extLst>
          </p:cNvPr>
          <p:cNvSpPr txBox="1"/>
          <p:nvPr/>
        </p:nvSpPr>
        <p:spPr>
          <a:xfrm>
            <a:off x="3236513" y="512041"/>
            <a:ext cx="1476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Step 1 (10 elements)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97AA7-CE58-AB4C-A7C2-BA2C7A70A7E6}"/>
              </a:ext>
            </a:extLst>
          </p:cNvPr>
          <p:cNvSpPr/>
          <p:nvPr/>
        </p:nvSpPr>
        <p:spPr>
          <a:xfrm>
            <a:off x="5521001" y="3769533"/>
            <a:ext cx="1749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Wezel</a:t>
            </a:r>
            <a:r>
              <a:rPr lang="it-IT" sz="1200" dirty="0"/>
              <a:t> et al., </a:t>
            </a:r>
            <a:r>
              <a:rPr lang="it-IT" sz="1200" dirty="0" err="1"/>
              <a:t>unpublished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9ADC6-3C74-CD4D-BA43-3644B88A0782}"/>
              </a:ext>
            </a:extLst>
          </p:cNvPr>
          <p:cNvSpPr txBox="1"/>
          <p:nvPr/>
        </p:nvSpPr>
        <p:spPr>
          <a:xfrm rot="19381792">
            <a:off x="2774362" y="1032702"/>
            <a:ext cx="689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E486-1FC3-314A-B971-763CD181FDF0}"/>
              </a:ext>
            </a:extLst>
          </p:cNvPr>
          <p:cNvSpPr txBox="1"/>
          <p:nvPr/>
        </p:nvSpPr>
        <p:spPr>
          <a:xfrm rot="19381792">
            <a:off x="2974838" y="1007000"/>
            <a:ext cx="7981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Synergies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A84E8-DFC7-5947-A3C1-94622E8CF1E6}"/>
              </a:ext>
            </a:extLst>
          </p:cNvPr>
          <p:cNvSpPr txBox="1"/>
          <p:nvPr/>
        </p:nvSpPr>
        <p:spPr>
          <a:xfrm rot="19381792">
            <a:off x="4709244" y="976708"/>
            <a:ext cx="8989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Resilience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B0135-5D3C-D144-8E99-BB6F76F2DEC4}"/>
              </a:ext>
            </a:extLst>
          </p:cNvPr>
          <p:cNvSpPr txBox="1"/>
          <p:nvPr/>
        </p:nvSpPr>
        <p:spPr>
          <a:xfrm rot="19381792">
            <a:off x="3400966" y="976709"/>
            <a:ext cx="898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Recycling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4D03A-2291-5947-9BBF-3D7C889E2113}"/>
              </a:ext>
            </a:extLst>
          </p:cNvPr>
          <p:cNvSpPr txBox="1"/>
          <p:nvPr/>
        </p:nvSpPr>
        <p:spPr>
          <a:xfrm rot="19381792">
            <a:off x="3204500" y="976709"/>
            <a:ext cx="898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Efficiency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553C3-DCF7-1B40-99D6-2541B3532501}"/>
              </a:ext>
            </a:extLst>
          </p:cNvPr>
          <p:cNvSpPr txBox="1"/>
          <p:nvPr/>
        </p:nvSpPr>
        <p:spPr>
          <a:xfrm rot="19381792">
            <a:off x="4485171" y="953407"/>
            <a:ext cx="9763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Governance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E878B4-42F5-2942-9AFA-47D3160D13B5}"/>
              </a:ext>
            </a:extLst>
          </p:cNvPr>
          <p:cNvSpPr txBox="1"/>
          <p:nvPr/>
        </p:nvSpPr>
        <p:spPr>
          <a:xfrm rot="19381792">
            <a:off x="4088902" y="1032702"/>
            <a:ext cx="689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Values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12D0-ACB1-E74C-ABA0-99BF00DD7B97}"/>
              </a:ext>
            </a:extLst>
          </p:cNvPr>
          <p:cNvSpPr txBox="1"/>
          <p:nvPr/>
        </p:nvSpPr>
        <p:spPr>
          <a:xfrm rot="19381792">
            <a:off x="3844154" y="976709"/>
            <a:ext cx="898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Co-creation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5318A-3975-DB45-9C79-89E08B906EE4}"/>
              </a:ext>
            </a:extLst>
          </p:cNvPr>
          <p:cNvSpPr txBox="1"/>
          <p:nvPr/>
        </p:nvSpPr>
        <p:spPr>
          <a:xfrm rot="19381792">
            <a:off x="3647755" y="1032702"/>
            <a:ext cx="689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Culture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17700-BEED-8D44-B75E-D8E703437238}"/>
              </a:ext>
            </a:extLst>
          </p:cNvPr>
          <p:cNvSpPr txBox="1"/>
          <p:nvPr/>
        </p:nvSpPr>
        <p:spPr>
          <a:xfrm rot="19381792">
            <a:off x="4297601" y="1032702"/>
            <a:ext cx="689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Circ eco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EEADCD-59CE-944E-9584-67E70DB4A10A}"/>
              </a:ext>
            </a:extLst>
          </p:cNvPr>
          <p:cNvSpPr txBox="1"/>
          <p:nvPr/>
        </p:nvSpPr>
        <p:spPr>
          <a:xfrm rot="19381792">
            <a:off x="2482862" y="911517"/>
            <a:ext cx="11157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CAET Average</a:t>
            </a:r>
          </a:p>
        </p:txBody>
      </p:sp>
    </p:spTree>
    <p:extLst>
      <p:ext uri="{BB962C8B-B14F-4D97-AF65-F5344CB8AC3E}">
        <p14:creationId xmlns:p14="http://schemas.microsoft.com/office/powerpoint/2010/main" val="3528648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DE8F9-DFC9-0546-B58F-E8DD611C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51" y="-51870"/>
            <a:ext cx="3750666" cy="543491"/>
          </a:xfrm>
        </p:spPr>
        <p:txBody>
          <a:bodyPr anchor="b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Lessons Learned</a:t>
            </a:r>
            <a:endParaRPr lang="en-US" sz="2400" dirty="0"/>
          </a:p>
        </p:txBody>
      </p:sp>
      <p:pic>
        <p:nvPicPr>
          <p:cNvPr id="8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97FDCD43-23B7-4D23-8852-90AA8DE9C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r="3079"/>
          <a:stretch/>
        </p:blipFill>
        <p:spPr>
          <a:xfrm>
            <a:off x="20" y="10"/>
            <a:ext cx="2794387" cy="41147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8657" y="1424968"/>
            <a:ext cx="2546153" cy="10973"/>
          </a:xfrm>
          <a:custGeom>
            <a:avLst/>
            <a:gdLst>
              <a:gd name="connsiteX0" fmla="*/ 0 w 2546153"/>
              <a:gd name="connsiteY0" fmla="*/ 0 h 10973"/>
              <a:gd name="connsiteX1" fmla="*/ 560154 w 2546153"/>
              <a:gd name="connsiteY1" fmla="*/ 0 h 10973"/>
              <a:gd name="connsiteX2" fmla="*/ 1171230 w 2546153"/>
              <a:gd name="connsiteY2" fmla="*/ 0 h 10973"/>
              <a:gd name="connsiteX3" fmla="*/ 1756846 w 2546153"/>
              <a:gd name="connsiteY3" fmla="*/ 0 h 10973"/>
              <a:gd name="connsiteX4" fmla="*/ 2546153 w 2546153"/>
              <a:gd name="connsiteY4" fmla="*/ 0 h 10973"/>
              <a:gd name="connsiteX5" fmla="*/ 2546153 w 2546153"/>
              <a:gd name="connsiteY5" fmla="*/ 10973 h 10973"/>
              <a:gd name="connsiteX6" fmla="*/ 1884153 w 2546153"/>
              <a:gd name="connsiteY6" fmla="*/ 10973 h 10973"/>
              <a:gd name="connsiteX7" fmla="*/ 1324000 w 2546153"/>
              <a:gd name="connsiteY7" fmla="*/ 10973 h 10973"/>
              <a:gd name="connsiteX8" fmla="*/ 636538 w 2546153"/>
              <a:gd name="connsiteY8" fmla="*/ 10973 h 10973"/>
              <a:gd name="connsiteX9" fmla="*/ 0 w 2546153"/>
              <a:gd name="connsiteY9" fmla="*/ 10973 h 10973"/>
              <a:gd name="connsiteX10" fmla="*/ 0 w 2546153"/>
              <a:gd name="connsiteY10" fmla="*/ 0 h 10973"/>
              <a:gd name="connsiteX0" fmla="*/ 0 w 2546153"/>
              <a:gd name="connsiteY0" fmla="*/ 0 h 10973"/>
              <a:gd name="connsiteX1" fmla="*/ 585615 w 2546153"/>
              <a:gd name="connsiteY1" fmla="*/ 0 h 10973"/>
              <a:gd name="connsiteX2" fmla="*/ 1145769 w 2546153"/>
              <a:gd name="connsiteY2" fmla="*/ 0 h 10973"/>
              <a:gd name="connsiteX3" fmla="*/ 1731384 w 2546153"/>
              <a:gd name="connsiteY3" fmla="*/ 0 h 10973"/>
              <a:gd name="connsiteX4" fmla="*/ 2546153 w 2546153"/>
              <a:gd name="connsiteY4" fmla="*/ 0 h 10973"/>
              <a:gd name="connsiteX5" fmla="*/ 2546153 w 2546153"/>
              <a:gd name="connsiteY5" fmla="*/ 10973 h 10973"/>
              <a:gd name="connsiteX6" fmla="*/ 1985999 w 2546153"/>
              <a:gd name="connsiteY6" fmla="*/ 10973 h 10973"/>
              <a:gd name="connsiteX7" fmla="*/ 1400384 w 2546153"/>
              <a:gd name="connsiteY7" fmla="*/ 10973 h 10973"/>
              <a:gd name="connsiteX8" fmla="*/ 712923 w 2546153"/>
              <a:gd name="connsiteY8" fmla="*/ 10973 h 10973"/>
              <a:gd name="connsiteX9" fmla="*/ 0 w 2546153"/>
              <a:gd name="connsiteY9" fmla="*/ 10973 h 10973"/>
              <a:gd name="connsiteX10" fmla="*/ 0 w 2546153"/>
              <a:gd name="connsiteY10" fmla="*/ 0 h 1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6153" h="10973" fill="none" extrusionOk="0">
                <a:moveTo>
                  <a:pt x="0" y="0"/>
                </a:moveTo>
                <a:cubicBezTo>
                  <a:pt x="171958" y="7019"/>
                  <a:pt x="308493" y="13483"/>
                  <a:pt x="560154" y="0"/>
                </a:cubicBezTo>
                <a:cubicBezTo>
                  <a:pt x="826502" y="-19161"/>
                  <a:pt x="1019038" y="19413"/>
                  <a:pt x="1171230" y="0"/>
                </a:cubicBezTo>
                <a:cubicBezTo>
                  <a:pt x="1292654" y="-3109"/>
                  <a:pt x="1494164" y="33581"/>
                  <a:pt x="1756846" y="0"/>
                </a:cubicBezTo>
                <a:cubicBezTo>
                  <a:pt x="2029418" y="-26945"/>
                  <a:pt x="2205415" y="-1433"/>
                  <a:pt x="2546153" y="0"/>
                </a:cubicBezTo>
                <a:cubicBezTo>
                  <a:pt x="2545903" y="3519"/>
                  <a:pt x="2546141" y="7835"/>
                  <a:pt x="2546153" y="10973"/>
                </a:cubicBezTo>
                <a:cubicBezTo>
                  <a:pt x="2260054" y="8433"/>
                  <a:pt x="2126494" y="-9195"/>
                  <a:pt x="1884153" y="10973"/>
                </a:cubicBezTo>
                <a:cubicBezTo>
                  <a:pt x="1627866" y="44168"/>
                  <a:pt x="1583515" y="-5182"/>
                  <a:pt x="1324000" y="10973"/>
                </a:cubicBezTo>
                <a:cubicBezTo>
                  <a:pt x="1050413" y="27761"/>
                  <a:pt x="972144" y="-12664"/>
                  <a:pt x="636538" y="10973"/>
                </a:cubicBezTo>
                <a:cubicBezTo>
                  <a:pt x="290914" y="3476"/>
                  <a:pt x="177151" y="7531"/>
                  <a:pt x="0" y="10973"/>
                </a:cubicBezTo>
                <a:cubicBezTo>
                  <a:pt x="-677" y="5277"/>
                  <a:pt x="-141" y="2569"/>
                  <a:pt x="0" y="0"/>
                </a:cubicBezTo>
                <a:close/>
              </a:path>
              <a:path w="2546153" h="10973" stroke="0" extrusionOk="0">
                <a:moveTo>
                  <a:pt x="0" y="0"/>
                </a:moveTo>
                <a:cubicBezTo>
                  <a:pt x="179657" y="12939"/>
                  <a:pt x="306006" y="-38310"/>
                  <a:pt x="585615" y="0"/>
                </a:cubicBezTo>
                <a:cubicBezTo>
                  <a:pt x="873546" y="1874"/>
                  <a:pt x="924560" y="2158"/>
                  <a:pt x="1145769" y="0"/>
                </a:cubicBezTo>
                <a:cubicBezTo>
                  <a:pt x="1375507" y="-18696"/>
                  <a:pt x="1446799" y="-16335"/>
                  <a:pt x="1731384" y="0"/>
                </a:cubicBezTo>
                <a:cubicBezTo>
                  <a:pt x="1975843" y="33316"/>
                  <a:pt x="2227097" y="63811"/>
                  <a:pt x="2546153" y="0"/>
                </a:cubicBezTo>
                <a:cubicBezTo>
                  <a:pt x="2545919" y="3689"/>
                  <a:pt x="2546500" y="5720"/>
                  <a:pt x="2546153" y="10973"/>
                </a:cubicBezTo>
                <a:cubicBezTo>
                  <a:pt x="2312874" y="3595"/>
                  <a:pt x="2219176" y="42491"/>
                  <a:pt x="1985999" y="10973"/>
                </a:cubicBezTo>
                <a:cubicBezTo>
                  <a:pt x="1791523" y="-4623"/>
                  <a:pt x="1648553" y="28832"/>
                  <a:pt x="1400384" y="10973"/>
                </a:cubicBezTo>
                <a:cubicBezTo>
                  <a:pt x="1155203" y="39750"/>
                  <a:pt x="1048371" y="-11151"/>
                  <a:pt x="712923" y="10973"/>
                </a:cubicBezTo>
                <a:cubicBezTo>
                  <a:pt x="395696" y="52239"/>
                  <a:pt x="295416" y="-33143"/>
                  <a:pt x="0" y="10973"/>
                </a:cubicBezTo>
                <a:cubicBezTo>
                  <a:pt x="-472" y="6855"/>
                  <a:pt x="-595" y="3179"/>
                  <a:pt x="0" y="0"/>
                </a:cubicBezTo>
                <a:close/>
              </a:path>
              <a:path w="2546153" h="10973" fill="none" stroke="0" extrusionOk="0">
                <a:moveTo>
                  <a:pt x="0" y="0"/>
                </a:moveTo>
                <a:cubicBezTo>
                  <a:pt x="150168" y="13614"/>
                  <a:pt x="314005" y="4017"/>
                  <a:pt x="560154" y="0"/>
                </a:cubicBezTo>
                <a:cubicBezTo>
                  <a:pt x="760283" y="-21162"/>
                  <a:pt x="1017922" y="13953"/>
                  <a:pt x="1171230" y="0"/>
                </a:cubicBezTo>
                <a:cubicBezTo>
                  <a:pt x="1340336" y="-21947"/>
                  <a:pt x="1468230" y="23210"/>
                  <a:pt x="1756846" y="0"/>
                </a:cubicBezTo>
                <a:cubicBezTo>
                  <a:pt x="2033545" y="-8686"/>
                  <a:pt x="2213209" y="44285"/>
                  <a:pt x="2546153" y="0"/>
                </a:cubicBezTo>
                <a:cubicBezTo>
                  <a:pt x="2546526" y="3916"/>
                  <a:pt x="2546041" y="7879"/>
                  <a:pt x="2546153" y="10973"/>
                </a:cubicBezTo>
                <a:cubicBezTo>
                  <a:pt x="2255206" y="1296"/>
                  <a:pt x="2123772" y="8718"/>
                  <a:pt x="1884153" y="10973"/>
                </a:cubicBezTo>
                <a:cubicBezTo>
                  <a:pt x="1637804" y="34419"/>
                  <a:pt x="1577036" y="-349"/>
                  <a:pt x="1324000" y="10973"/>
                </a:cubicBezTo>
                <a:cubicBezTo>
                  <a:pt x="1050266" y="-780"/>
                  <a:pt x="974099" y="-18009"/>
                  <a:pt x="636538" y="10973"/>
                </a:cubicBezTo>
                <a:cubicBezTo>
                  <a:pt x="306826" y="22814"/>
                  <a:pt x="172468" y="11304"/>
                  <a:pt x="0" y="10973"/>
                </a:cubicBezTo>
                <a:cubicBezTo>
                  <a:pt x="-561" y="5321"/>
                  <a:pt x="500" y="25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2546153"/>
                      <a:gd name="connsiteY0" fmla="*/ 0 h 10973"/>
                      <a:gd name="connsiteX1" fmla="*/ 560154 w 2546153"/>
                      <a:gd name="connsiteY1" fmla="*/ 0 h 10973"/>
                      <a:gd name="connsiteX2" fmla="*/ 1171230 w 2546153"/>
                      <a:gd name="connsiteY2" fmla="*/ 0 h 10973"/>
                      <a:gd name="connsiteX3" fmla="*/ 1756846 w 2546153"/>
                      <a:gd name="connsiteY3" fmla="*/ 0 h 10973"/>
                      <a:gd name="connsiteX4" fmla="*/ 2546153 w 2546153"/>
                      <a:gd name="connsiteY4" fmla="*/ 0 h 10973"/>
                      <a:gd name="connsiteX5" fmla="*/ 2546153 w 2546153"/>
                      <a:gd name="connsiteY5" fmla="*/ 10973 h 10973"/>
                      <a:gd name="connsiteX6" fmla="*/ 1884153 w 2546153"/>
                      <a:gd name="connsiteY6" fmla="*/ 10973 h 10973"/>
                      <a:gd name="connsiteX7" fmla="*/ 1324000 w 2546153"/>
                      <a:gd name="connsiteY7" fmla="*/ 10973 h 10973"/>
                      <a:gd name="connsiteX8" fmla="*/ 636538 w 2546153"/>
                      <a:gd name="connsiteY8" fmla="*/ 10973 h 10973"/>
                      <a:gd name="connsiteX9" fmla="*/ 0 w 2546153"/>
                      <a:gd name="connsiteY9" fmla="*/ 10973 h 10973"/>
                      <a:gd name="connsiteX10" fmla="*/ 0 w 2546153"/>
                      <a:gd name="connsiteY10" fmla="*/ 0 h 1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46153" h="10973" fill="none" extrusionOk="0">
                        <a:moveTo>
                          <a:pt x="0" y="0"/>
                        </a:moveTo>
                        <a:cubicBezTo>
                          <a:pt x="168764" y="5062"/>
                          <a:pt x="326465" y="18408"/>
                          <a:pt x="560154" y="0"/>
                        </a:cubicBezTo>
                        <a:cubicBezTo>
                          <a:pt x="793843" y="-18408"/>
                          <a:pt x="1025111" y="9976"/>
                          <a:pt x="1171230" y="0"/>
                        </a:cubicBezTo>
                        <a:cubicBezTo>
                          <a:pt x="1317349" y="-9976"/>
                          <a:pt x="1486577" y="13788"/>
                          <a:pt x="1756846" y="0"/>
                        </a:cubicBezTo>
                        <a:cubicBezTo>
                          <a:pt x="2027115" y="-13788"/>
                          <a:pt x="2199035" y="36896"/>
                          <a:pt x="2546153" y="0"/>
                        </a:cubicBezTo>
                        <a:cubicBezTo>
                          <a:pt x="2545952" y="3631"/>
                          <a:pt x="2546061" y="8203"/>
                          <a:pt x="2546153" y="10973"/>
                        </a:cubicBezTo>
                        <a:cubicBezTo>
                          <a:pt x="2260938" y="17330"/>
                          <a:pt x="2134965" y="-11349"/>
                          <a:pt x="1884153" y="10973"/>
                        </a:cubicBezTo>
                        <a:cubicBezTo>
                          <a:pt x="1633341" y="33295"/>
                          <a:pt x="1585797" y="2306"/>
                          <a:pt x="1324000" y="10973"/>
                        </a:cubicBezTo>
                        <a:cubicBezTo>
                          <a:pt x="1062203" y="19640"/>
                          <a:pt x="970536" y="-7821"/>
                          <a:pt x="636538" y="10973"/>
                        </a:cubicBezTo>
                        <a:cubicBezTo>
                          <a:pt x="302540" y="29767"/>
                          <a:pt x="183119" y="19656"/>
                          <a:pt x="0" y="10973"/>
                        </a:cubicBezTo>
                        <a:cubicBezTo>
                          <a:pt x="-534" y="5526"/>
                          <a:pt x="-4" y="2722"/>
                          <a:pt x="0" y="0"/>
                        </a:cubicBezTo>
                        <a:close/>
                      </a:path>
                      <a:path w="2546153" h="10973" stroke="0" extrusionOk="0">
                        <a:moveTo>
                          <a:pt x="0" y="0"/>
                        </a:moveTo>
                        <a:cubicBezTo>
                          <a:pt x="173092" y="16189"/>
                          <a:pt x="302677" y="-7690"/>
                          <a:pt x="585615" y="0"/>
                        </a:cubicBezTo>
                        <a:cubicBezTo>
                          <a:pt x="868553" y="7690"/>
                          <a:pt x="921859" y="-4046"/>
                          <a:pt x="1145769" y="0"/>
                        </a:cubicBezTo>
                        <a:cubicBezTo>
                          <a:pt x="1369679" y="4046"/>
                          <a:pt x="1466464" y="-20161"/>
                          <a:pt x="1731384" y="0"/>
                        </a:cubicBezTo>
                        <a:cubicBezTo>
                          <a:pt x="1996305" y="20161"/>
                          <a:pt x="2220072" y="22076"/>
                          <a:pt x="2546153" y="0"/>
                        </a:cubicBezTo>
                        <a:cubicBezTo>
                          <a:pt x="2546210" y="3952"/>
                          <a:pt x="2546195" y="5834"/>
                          <a:pt x="2546153" y="10973"/>
                        </a:cubicBezTo>
                        <a:cubicBezTo>
                          <a:pt x="2317670" y="-6878"/>
                          <a:pt x="2198395" y="31403"/>
                          <a:pt x="1985999" y="10973"/>
                        </a:cubicBezTo>
                        <a:cubicBezTo>
                          <a:pt x="1773603" y="-9457"/>
                          <a:pt x="1619914" y="5597"/>
                          <a:pt x="1400384" y="10973"/>
                        </a:cubicBezTo>
                        <a:cubicBezTo>
                          <a:pt x="1180855" y="16349"/>
                          <a:pt x="1039540" y="-18166"/>
                          <a:pt x="712923" y="10973"/>
                        </a:cubicBezTo>
                        <a:cubicBezTo>
                          <a:pt x="386306" y="40112"/>
                          <a:pt x="299018" y="-23346"/>
                          <a:pt x="0" y="10973"/>
                        </a:cubicBezTo>
                        <a:cubicBezTo>
                          <a:pt x="232" y="6583"/>
                          <a:pt x="-502" y="30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89CD3-C7F8-524B-8028-BF4AEB2E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816" y="914400"/>
            <a:ext cx="4337384" cy="313508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Tx/>
              <a:buChar char="-"/>
            </a:pPr>
            <a:r>
              <a:rPr lang="en-US" sz="1400" dirty="0"/>
              <a:t>Results are promising and show signals between transitions in agroecology and performance criteria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1400" dirty="0"/>
              <a:t>Thorough enumerator and coordinator training helps ensure consistent data collection and reduces time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1400" dirty="0"/>
              <a:t>Steps 0 and 3 bookend the Steps 1 &amp; 2 and provide links back to the </a:t>
            </a:r>
            <a:r>
              <a:rPr lang="en-US" sz="1400" b="1" dirty="0"/>
              <a:t>territorial level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1400" dirty="0"/>
              <a:t>Encourage users to incorporate time and budget into </a:t>
            </a:r>
            <a:r>
              <a:rPr lang="en-US" sz="1400" b="1" dirty="0"/>
              <a:t>conducting Step 0 and Step 3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1400" dirty="0"/>
              <a:t>TAPE can serve as </a:t>
            </a:r>
            <a:r>
              <a:rPr lang="en-US" sz="1400" b="1" dirty="0"/>
              <a:t>intervention pinpointing tool </a:t>
            </a:r>
            <a:r>
              <a:rPr lang="en-US" sz="1400" dirty="0"/>
              <a:t>and provide </a:t>
            </a:r>
            <a:r>
              <a:rPr lang="en-US" sz="1400" b="1" dirty="0"/>
              <a:t>insights into what enabling/disabling factors need to change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54B2763-5EA1-44F5-AE8E-D4C489A6F795}"/>
              </a:ext>
            </a:extLst>
          </p:cNvPr>
          <p:cNvSpPr txBox="1">
            <a:spLocks/>
          </p:cNvSpPr>
          <p:nvPr/>
        </p:nvSpPr>
        <p:spPr>
          <a:xfrm>
            <a:off x="514644" y="1926644"/>
            <a:ext cx="3770844" cy="233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54864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02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81156" y="78740"/>
            <a:ext cx="6994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COAG 26 (2018) request to FAO</a:t>
            </a:r>
            <a:endParaRPr lang="en-US" sz="19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538" y="729432"/>
            <a:ext cx="6498124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" sz="1400" i="1" dirty="0"/>
              <a:t>“to assist countries and regions to engage more effectively in the transition processes towards sustainable agriculture and food systems by </a:t>
            </a:r>
            <a:r>
              <a:rPr lang="en" sz="1400" i="1" u="sng" dirty="0"/>
              <a:t>strengthening normative, science and evidence-based work </a:t>
            </a:r>
            <a:r>
              <a:rPr lang="en" sz="1400" i="1" dirty="0"/>
              <a:t>on agroecology, </a:t>
            </a:r>
            <a:r>
              <a:rPr lang="en" sz="1400" i="1" u="sng" dirty="0"/>
              <a:t>developing metrics, tools and protocols to evaluate </a:t>
            </a:r>
            <a:r>
              <a:rPr lang="en" sz="1400" i="1" dirty="0"/>
              <a:t>the contribution of agroecology and other approaches to the transformation of sustainable agriculture and food systems.”</a:t>
            </a:r>
            <a:r>
              <a:rPr lang="en-US" sz="1400" i="1" dirty="0"/>
              <a:t> </a:t>
            </a:r>
            <a:r>
              <a:rPr lang="en-US" sz="1400" dirty="0"/>
              <a:t>(C 2019/21 Rev.1 , Para. 15 a)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t-IT" sz="1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491E3-142F-E449-8AC0-735A6615F9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6950" y="2486660"/>
            <a:ext cx="53213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DE8F9-DFC9-0546-B58F-E8DD611C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556" y="40198"/>
            <a:ext cx="3750666" cy="543491"/>
          </a:xfrm>
        </p:spPr>
        <p:txBody>
          <a:bodyPr anchor="b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2400" dirty="0"/>
          </a:p>
        </p:txBody>
      </p:sp>
      <p:pic>
        <p:nvPicPr>
          <p:cNvPr id="8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97FDCD43-23B7-4D23-8852-90AA8DE9C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r="3079"/>
          <a:stretch/>
        </p:blipFill>
        <p:spPr>
          <a:xfrm>
            <a:off x="20" y="10"/>
            <a:ext cx="2794387" cy="41147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8657" y="1424968"/>
            <a:ext cx="2546153" cy="10973"/>
          </a:xfrm>
          <a:custGeom>
            <a:avLst/>
            <a:gdLst>
              <a:gd name="connsiteX0" fmla="*/ 0 w 2546153"/>
              <a:gd name="connsiteY0" fmla="*/ 0 h 10973"/>
              <a:gd name="connsiteX1" fmla="*/ 560154 w 2546153"/>
              <a:gd name="connsiteY1" fmla="*/ 0 h 10973"/>
              <a:gd name="connsiteX2" fmla="*/ 1171230 w 2546153"/>
              <a:gd name="connsiteY2" fmla="*/ 0 h 10973"/>
              <a:gd name="connsiteX3" fmla="*/ 1756846 w 2546153"/>
              <a:gd name="connsiteY3" fmla="*/ 0 h 10973"/>
              <a:gd name="connsiteX4" fmla="*/ 2546153 w 2546153"/>
              <a:gd name="connsiteY4" fmla="*/ 0 h 10973"/>
              <a:gd name="connsiteX5" fmla="*/ 2546153 w 2546153"/>
              <a:gd name="connsiteY5" fmla="*/ 10973 h 10973"/>
              <a:gd name="connsiteX6" fmla="*/ 1884153 w 2546153"/>
              <a:gd name="connsiteY6" fmla="*/ 10973 h 10973"/>
              <a:gd name="connsiteX7" fmla="*/ 1324000 w 2546153"/>
              <a:gd name="connsiteY7" fmla="*/ 10973 h 10973"/>
              <a:gd name="connsiteX8" fmla="*/ 636538 w 2546153"/>
              <a:gd name="connsiteY8" fmla="*/ 10973 h 10973"/>
              <a:gd name="connsiteX9" fmla="*/ 0 w 2546153"/>
              <a:gd name="connsiteY9" fmla="*/ 10973 h 10973"/>
              <a:gd name="connsiteX10" fmla="*/ 0 w 2546153"/>
              <a:gd name="connsiteY10" fmla="*/ 0 h 10973"/>
              <a:gd name="connsiteX0" fmla="*/ 0 w 2546153"/>
              <a:gd name="connsiteY0" fmla="*/ 0 h 10973"/>
              <a:gd name="connsiteX1" fmla="*/ 585615 w 2546153"/>
              <a:gd name="connsiteY1" fmla="*/ 0 h 10973"/>
              <a:gd name="connsiteX2" fmla="*/ 1145769 w 2546153"/>
              <a:gd name="connsiteY2" fmla="*/ 0 h 10973"/>
              <a:gd name="connsiteX3" fmla="*/ 1731384 w 2546153"/>
              <a:gd name="connsiteY3" fmla="*/ 0 h 10973"/>
              <a:gd name="connsiteX4" fmla="*/ 2546153 w 2546153"/>
              <a:gd name="connsiteY4" fmla="*/ 0 h 10973"/>
              <a:gd name="connsiteX5" fmla="*/ 2546153 w 2546153"/>
              <a:gd name="connsiteY5" fmla="*/ 10973 h 10973"/>
              <a:gd name="connsiteX6" fmla="*/ 1985999 w 2546153"/>
              <a:gd name="connsiteY6" fmla="*/ 10973 h 10973"/>
              <a:gd name="connsiteX7" fmla="*/ 1400384 w 2546153"/>
              <a:gd name="connsiteY7" fmla="*/ 10973 h 10973"/>
              <a:gd name="connsiteX8" fmla="*/ 712923 w 2546153"/>
              <a:gd name="connsiteY8" fmla="*/ 10973 h 10973"/>
              <a:gd name="connsiteX9" fmla="*/ 0 w 2546153"/>
              <a:gd name="connsiteY9" fmla="*/ 10973 h 10973"/>
              <a:gd name="connsiteX10" fmla="*/ 0 w 2546153"/>
              <a:gd name="connsiteY10" fmla="*/ 0 h 1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6153" h="10973" fill="none" extrusionOk="0">
                <a:moveTo>
                  <a:pt x="0" y="0"/>
                </a:moveTo>
                <a:cubicBezTo>
                  <a:pt x="171958" y="7019"/>
                  <a:pt x="308493" y="13483"/>
                  <a:pt x="560154" y="0"/>
                </a:cubicBezTo>
                <a:cubicBezTo>
                  <a:pt x="826502" y="-19161"/>
                  <a:pt x="1019038" y="19413"/>
                  <a:pt x="1171230" y="0"/>
                </a:cubicBezTo>
                <a:cubicBezTo>
                  <a:pt x="1292654" y="-3109"/>
                  <a:pt x="1494164" y="33581"/>
                  <a:pt x="1756846" y="0"/>
                </a:cubicBezTo>
                <a:cubicBezTo>
                  <a:pt x="2029418" y="-26945"/>
                  <a:pt x="2205415" y="-1433"/>
                  <a:pt x="2546153" y="0"/>
                </a:cubicBezTo>
                <a:cubicBezTo>
                  <a:pt x="2545903" y="3519"/>
                  <a:pt x="2546141" y="7835"/>
                  <a:pt x="2546153" y="10973"/>
                </a:cubicBezTo>
                <a:cubicBezTo>
                  <a:pt x="2260054" y="8433"/>
                  <a:pt x="2126494" y="-9195"/>
                  <a:pt x="1884153" y="10973"/>
                </a:cubicBezTo>
                <a:cubicBezTo>
                  <a:pt x="1627866" y="44168"/>
                  <a:pt x="1583515" y="-5182"/>
                  <a:pt x="1324000" y="10973"/>
                </a:cubicBezTo>
                <a:cubicBezTo>
                  <a:pt x="1050413" y="27761"/>
                  <a:pt x="972144" y="-12664"/>
                  <a:pt x="636538" y="10973"/>
                </a:cubicBezTo>
                <a:cubicBezTo>
                  <a:pt x="290914" y="3476"/>
                  <a:pt x="177151" y="7531"/>
                  <a:pt x="0" y="10973"/>
                </a:cubicBezTo>
                <a:cubicBezTo>
                  <a:pt x="-677" y="5277"/>
                  <a:pt x="-141" y="2569"/>
                  <a:pt x="0" y="0"/>
                </a:cubicBezTo>
                <a:close/>
              </a:path>
              <a:path w="2546153" h="10973" stroke="0" extrusionOk="0">
                <a:moveTo>
                  <a:pt x="0" y="0"/>
                </a:moveTo>
                <a:cubicBezTo>
                  <a:pt x="179657" y="12939"/>
                  <a:pt x="306006" y="-38310"/>
                  <a:pt x="585615" y="0"/>
                </a:cubicBezTo>
                <a:cubicBezTo>
                  <a:pt x="873546" y="1874"/>
                  <a:pt x="924560" y="2158"/>
                  <a:pt x="1145769" y="0"/>
                </a:cubicBezTo>
                <a:cubicBezTo>
                  <a:pt x="1375507" y="-18696"/>
                  <a:pt x="1446799" y="-16335"/>
                  <a:pt x="1731384" y="0"/>
                </a:cubicBezTo>
                <a:cubicBezTo>
                  <a:pt x="1975843" y="33316"/>
                  <a:pt x="2227097" y="63811"/>
                  <a:pt x="2546153" y="0"/>
                </a:cubicBezTo>
                <a:cubicBezTo>
                  <a:pt x="2545919" y="3689"/>
                  <a:pt x="2546500" y="5720"/>
                  <a:pt x="2546153" y="10973"/>
                </a:cubicBezTo>
                <a:cubicBezTo>
                  <a:pt x="2312874" y="3595"/>
                  <a:pt x="2219176" y="42491"/>
                  <a:pt x="1985999" y="10973"/>
                </a:cubicBezTo>
                <a:cubicBezTo>
                  <a:pt x="1791523" y="-4623"/>
                  <a:pt x="1648553" y="28832"/>
                  <a:pt x="1400384" y="10973"/>
                </a:cubicBezTo>
                <a:cubicBezTo>
                  <a:pt x="1155203" y="39750"/>
                  <a:pt x="1048371" y="-11151"/>
                  <a:pt x="712923" y="10973"/>
                </a:cubicBezTo>
                <a:cubicBezTo>
                  <a:pt x="395696" y="52239"/>
                  <a:pt x="295416" y="-33143"/>
                  <a:pt x="0" y="10973"/>
                </a:cubicBezTo>
                <a:cubicBezTo>
                  <a:pt x="-472" y="6855"/>
                  <a:pt x="-595" y="3179"/>
                  <a:pt x="0" y="0"/>
                </a:cubicBezTo>
                <a:close/>
              </a:path>
              <a:path w="2546153" h="10973" fill="none" stroke="0" extrusionOk="0">
                <a:moveTo>
                  <a:pt x="0" y="0"/>
                </a:moveTo>
                <a:cubicBezTo>
                  <a:pt x="150168" y="13614"/>
                  <a:pt x="314005" y="4017"/>
                  <a:pt x="560154" y="0"/>
                </a:cubicBezTo>
                <a:cubicBezTo>
                  <a:pt x="760283" y="-21162"/>
                  <a:pt x="1017922" y="13953"/>
                  <a:pt x="1171230" y="0"/>
                </a:cubicBezTo>
                <a:cubicBezTo>
                  <a:pt x="1340336" y="-21947"/>
                  <a:pt x="1468230" y="23210"/>
                  <a:pt x="1756846" y="0"/>
                </a:cubicBezTo>
                <a:cubicBezTo>
                  <a:pt x="2033545" y="-8686"/>
                  <a:pt x="2213209" y="44285"/>
                  <a:pt x="2546153" y="0"/>
                </a:cubicBezTo>
                <a:cubicBezTo>
                  <a:pt x="2546526" y="3916"/>
                  <a:pt x="2546041" y="7879"/>
                  <a:pt x="2546153" y="10973"/>
                </a:cubicBezTo>
                <a:cubicBezTo>
                  <a:pt x="2255206" y="1296"/>
                  <a:pt x="2123772" y="8718"/>
                  <a:pt x="1884153" y="10973"/>
                </a:cubicBezTo>
                <a:cubicBezTo>
                  <a:pt x="1637804" y="34419"/>
                  <a:pt x="1577036" y="-349"/>
                  <a:pt x="1324000" y="10973"/>
                </a:cubicBezTo>
                <a:cubicBezTo>
                  <a:pt x="1050266" y="-780"/>
                  <a:pt x="974099" y="-18009"/>
                  <a:pt x="636538" y="10973"/>
                </a:cubicBezTo>
                <a:cubicBezTo>
                  <a:pt x="306826" y="22814"/>
                  <a:pt x="172468" y="11304"/>
                  <a:pt x="0" y="10973"/>
                </a:cubicBezTo>
                <a:cubicBezTo>
                  <a:pt x="-561" y="5321"/>
                  <a:pt x="500" y="25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2546153"/>
                      <a:gd name="connsiteY0" fmla="*/ 0 h 10973"/>
                      <a:gd name="connsiteX1" fmla="*/ 560154 w 2546153"/>
                      <a:gd name="connsiteY1" fmla="*/ 0 h 10973"/>
                      <a:gd name="connsiteX2" fmla="*/ 1171230 w 2546153"/>
                      <a:gd name="connsiteY2" fmla="*/ 0 h 10973"/>
                      <a:gd name="connsiteX3" fmla="*/ 1756846 w 2546153"/>
                      <a:gd name="connsiteY3" fmla="*/ 0 h 10973"/>
                      <a:gd name="connsiteX4" fmla="*/ 2546153 w 2546153"/>
                      <a:gd name="connsiteY4" fmla="*/ 0 h 10973"/>
                      <a:gd name="connsiteX5" fmla="*/ 2546153 w 2546153"/>
                      <a:gd name="connsiteY5" fmla="*/ 10973 h 10973"/>
                      <a:gd name="connsiteX6" fmla="*/ 1884153 w 2546153"/>
                      <a:gd name="connsiteY6" fmla="*/ 10973 h 10973"/>
                      <a:gd name="connsiteX7" fmla="*/ 1324000 w 2546153"/>
                      <a:gd name="connsiteY7" fmla="*/ 10973 h 10973"/>
                      <a:gd name="connsiteX8" fmla="*/ 636538 w 2546153"/>
                      <a:gd name="connsiteY8" fmla="*/ 10973 h 10973"/>
                      <a:gd name="connsiteX9" fmla="*/ 0 w 2546153"/>
                      <a:gd name="connsiteY9" fmla="*/ 10973 h 10973"/>
                      <a:gd name="connsiteX10" fmla="*/ 0 w 2546153"/>
                      <a:gd name="connsiteY10" fmla="*/ 0 h 1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46153" h="10973" fill="none" extrusionOk="0">
                        <a:moveTo>
                          <a:pt x="0" y="0"/>
                        </a:moveTo>
                        <a:cubicBezTo>
                          <a:pt x="168764" y="5062"/>
                          <a:pt x="326465" y="18408"/>
                          <a:pt x="560154" y="0"/>
                        </a:cubicBezTo>
                        <a:cubicBezTo>
                          <a:pt x="793843" y="-18408"/>
                          <a:pt x="1025111" y="9976"/>
                          <a:pt x="1171230" y="0"/>
                        </a:cubicBezTo>
                        <a:cubicBezTo>
                          <a:pt x="1317349" y="-9976"/>
                          <a:pt x="1486577" y="13788"/>
                          <a:pt x="1756846" y="0"/>
                        </a:cubicBezTo>
                        <a:cubicBezTo>
                          <a:pt x="2027115" y="-13788"/>
                          <a:pt x="2199035" y="36896"/>
                          <a:pt x="2546153" y="0"/>
                        </a:cubicBezTo>
                        <a:cubicBezTo>
                          <a:pt x="2545952" y="3631"/>
                          <a:pt x="2546061" y="8203"/>
                          <a:pt x="2546153" y="10973"/>
                        </a:cubicBezTo>
                        <a:cubicBezTo>
                          <a:pt x="2260938" y="17330"/>
                          <a:pt x="2134965" y="-11349"/>
                          <a:pt x="1884153" y="10973"/>
                        </a:cubicBezTo>
                        <a:cubicBezTo>
                          <a:pt x="1633341" y="33295"/>
                          <a:pt x="1585797" y="2306"/>
                          <a:pt x="1324000" y="10973"/>
                        </a:cubicBezTo>
                        <a:cubicBezTo>
                          <a:pt x="1062203" y="19640"/>
                          <a:pt x="970536" y="-7821"/>
                          <a:pt x="636538" y="10973"/>
                        </a:cubicBezTo>
                        <a:cubicBezTo>
                          <a:pt x="302540" y="29767"/>
                          <a:pt x="183119" y="19656"/>
                          <a:pt x="0" y="10973"/>
                        </a:cubicBezTo>
                        <a:cubicBezTo>
                          <a:pt x="-534" y="5526"/>
                          <a:pt x="-4" y="2722"/>
                          <a:pt x="0" y="0"/>
                        </a:cubicBezTo>
                        <a:close/>
                      </a:path>
                      <a:path w="2546153" h="10973" stroke="0" extrusionOk="0">
                        <a:moveTo>
                          <a:pt x="0" y="0"/>
                        </a:moveTo>
                        <a:cubicBezTo>
                          <a:pt x="173092" y="16189"/>
                          <a:pt x="302677" y="-7690"/>
                          <a:pt x="585615" y="0"/>
                        </a:cubicBezTo>
                        <a:cubicBezTo>
                          <a:pt x="868553" y="7690"/>
                          <a:pt x="921859" y="-4046"/>
                          <a:pt x="1145769" y="0"/>
                        </a:cubicBezTo>
                        <a:cubicBezTo>
                          <a:pt x="1369679" y="4046"/>
                          <a:pt x="1466464" y="-20161"/>
                          <a:pt x="1731384" y="0"/>
                        </a:cubicBezTo>
                        <a:cubicBezTo>
                          <a:pt x="1996305" y="20161"/>
                          <a:pt x="2220072" y="22076"/>
                          <a:pt x="2546153" y="0"/>
                        </a:cubicBezTo>
                        <a:cubicBezTo>
                          <a:pt x="2546210" y="3952"/>
                          <a:pt x="2546195" y="5834"/>
                          <a:pt x="2546153" y="10973"/>
                        </a:cubicBezTo>
                        <a:cubicBezTo>
                          <a:pt x="2317670" y="-6878"/>
                          <a:pt x="2198395" y="31403"/>
                          <a:pt x="1985999" y="10973"/>
                        </a:cubicBezTo>
                        <a:cubicBezTo>
                          <a:pt x="1773603" y="-9457"/>
                          <a:pt x="1619914" y="5597"/>
                          <a:pt x="1400384" y="10973"/>
                        </a:cubicBezTo>
                        <a:cubicBezTo>
                          <a:pt x="1180855" y="16349"/>
                          <a:pt x="1039540" y="-18166"/>
                          <a:pt x="712923" y="10973"/>
                        </a:cubicBezTo>
                        <a:cubicBezTo>
                          <a:pt x="386306" y="40112"/>
                          <a:pt x="299018" y="-23346"/>
                          <a:pt x="0" y="10973"/>
                        </a:cubicBezTo>
                        <a:cubicBezTo>
                          <a:pt x="232" y="6583"/>
                          <a:pt x="-502" y="30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89CD3-C7F8-524B-8028-BF4AEB2E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987" y="787577"/>
            <a:ext cx="4337384" cy="311021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Tx/>
              <a:buChar char="-"/>
            </a:pPr>
            <a:r>
              <a:rPr lang="en-US" sz="1400" dirty="0"/>
              <a:t>Completing </a:t>
            </a:r>
            <a:r>
              <a:rPr lang="en-US" sz="1400" b="1" dirty="0"/>
              <a:t>studies and data collection </a:t>
            </a:r>
            <a:r>
              <a:rPr lang="en-US" sz="1400" dirty="0"/>
              <a:t>in several countries, including Tanzania, Ethiopia, Yemen, Burkina Faso, Guyana and Argentina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1400" dirty="0"/>
              <a:t>Confirming the interest of TAPE as tool for project design and M&amp;E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1400" dirty="0"/>
              <a:t>Producing </a:t>
            </a:r>
            <a:r>
              <a:rPr lang="en-US" sz="1400" b="1" dirty="0"/>
              <a:t>reports and peer reviewed articles </a:t>
            </a:r>
            <a:r>
              <a:rPr lang="en-US" sz="1400" dirty="0"/>
              <a:t>to disseminate the evidence produced and to </a:t>
            </a:r>
            <a:r>
              <a:rPr lang="en-US" sz="1400" b="1" dirty="0"/>
              <a:t>inform policy makers</a:t>
            </a:r>
            <a:endParaRPr lang="en-US" sz="1400" dirty="0"/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1400" dirty="0"/>
              <a:t>Supporting the </a:t>
            </a:r>
            <a:r>
              <a:rPr lang="en-US" sz="1400" b="1" dirty="0"/>
              <a:t>processes of agroecological transition </a:t>
            </a:r>
            <a:r>
              <a:rPr lang="en-US" sz="1400" dirty="0"/>
              <a:t>at different levels by reinforcing the links with partner organizations 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1400" dirty="0"/>
              <a:t>Organizing </a:t>
            </a:r>
            <a:r>
              <a:rPr lang="en-US" sz="1400" b="1" dirty="0"/>
              <a:t>validation workshop in Rome - </a:t>
            </a:r>
            <a:r>
              <a:rPr lang="en-US" sz="1400" dirty="0"/>
              <a:t>Early 2022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54B2763-5EA1-44F5-AE8E-D4C489A6F795}"/>
              </a:ext>
            </a:extLst>
          </p:cNvPr>
          <p:cNvSpPr txBox="1">
            <a:spLocks/>
          </p:cNvSpPr>
          <p:nvPr/>
        </p:nvSpPr>
        <p:spPr>
          <a:xfrm>
            <a:off x="514644" y="1926644"/>
            <a:ext cx="3770844" cy="233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54864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02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DDE8F9-DFC9-0546-B58F-E8DD611C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020" y="0"/>
            <a:ext cx="5699760" cy="53216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FAO’s work on agroecology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71E0D9-147C-B542-868D-25139647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1196354"/>
            <a:ext cx="6812280" cy="23394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Leading and facilitating the global dialog since the first International Symposia on Agroecology on 2014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/>
              <a:t>Leading the Scaling up Agroecology Initiative (2018) with WFP, IFAD, CBD, UNDP and UNEP.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1600" dirty="0"/>
              <a:t>Knowledge and innovation for sustainable food and agricultural systems (TAPE and Agroecology Knowledge Hub)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it-IT" sz="1600" dirty="0"/>
              <a:t>Policy </a:t>
            </a:r>
            <a:r>
              <a:rPr lang="it-IT" sz="1600" dirty="0" err="1"/>
              <a:t>processes</a:t>
            </a:r>
            <a:r>
              <a:rPr lang="it-IT" sz="1600" dirty="0"/>
              <a:t> for </a:t>
            </a:r>
            <a:r>
              <a:rPr lang="it-IT" sz="1600" dirty="0" err="1"/>
              <a:t>transformation</a:t>
            </a:r>
            <a:r>
              <a:rPr lang="it-IT" sz="1600" dirty="0"/>
              <a:t> of </a:t>
            </a:r>
            <a:r>
              <a:rPr lang="it-IT" sz="1600" dirty="0" err="1"/>
              <a:t>food</a:t>
            </a:r>
            <a:r>
              <a:rPr lang="it-IT" sz="1600" dirty="0"/>
              <a:t> and </a:t>
            </a:r>
            <a:r>
              <a:rPr lang="it-IT" sz="1600" dirty="0" err="1"/>
              <a:t>agricultural</a:t>
            </a:r>
            <a:r>
              <a:rPr lang="it-IT" sz="1600" dirty="0"/>
              <a:t> </a:t>
            </a:r>
            <a:r>
              <a:rPr lang="it-IT" sz="1600" dirty="0" err="1"/>
              <a:t>systems</a:t>
            </a:r>
            <a:endParaRPr lang="it-IT" sz="1600" dirty="0"/>
          </a:p>
          <a:p>
            <a:pPr>
              <a:lnSpc>
                <a:spcPct val="110000"/>
              </a:lnSpc>
              <a:buFontTx/>
              <a:buChar char="-"/>
            </a:pPr>
            <a:r>
              <a:rPr lang="it-IT" sz="1600" dirty="0"/>
              <a:t>Building </a:t>
            </a:r>
            <a:r>
              <a:rPr lang="it-IT" sz="1600" dirty="0" err="1"/>
              <a:t>connections</a:t>
            </a:r>
            <a:r>
              <a:rPr lang="it-IT" sz="1600" dirty="0"/>
              <a:t> for </a:t>
            </a:r>
            <a:r>
              <a:rPr lang="it-IT" sz="1600" dirty="0" err="1"/>
              <a:t>transformative</a:t>
            </a:r>
            <a:r>
              <a:rPr lang="it-IT" sz="1600" dirty="0"/>
              <a:t> </a:t>
            </a:r>
            <a:r>
              <a:rPr lang="it-IT" sz="1600" dirty="0" err="1"/>
              <a:t>change</a:t>
            </a:r>
            <a:r>
              <a:rPr lang="it-IT" sz="1600" dirty="0"/>
              <a:t> (e.g. UN decade on Family </a:t>
            </a:r>
            <a:r>
              <a:rPr lang="it-IT" sz="1600" dirty="0" err="1"/>
              <a:t>farming</a:t>
            </a:r>
            <a:r>
              <a:rPr lang="it-IT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04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3197" y="986906"/>
            <a:ext cx="69948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total of 1350 participants  from 162 countries</a:t>
            </a:r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r>
              <a:rPr lang="fr-FR" sz="1400" dirty="0"/>
              <a:t>2014 : International Symposium « 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Agroecology for 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food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security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and nutrition</a:t>
            </a:r>
            <a:r>
              <a:rPr lang="fr-FR" sz="1400" dirty="0"/>
              <a:t> » (Rome)</a:t>
            </a:r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r>
              <a:rPr lang="fr-FR" sz="1400" dirty="0"/>
              <a:t>2015-2017 : A </a:t>
            </a:r>
            <a:r>
              <a:rPr lang="fr-FR" sz="1400" dirty="0" err="1"/>
              <a:t>series</a:t>
            </a:r>
            <a:r>
              <a:rPr lang="fr-FR" sz="1400" dirty="0"/>
              <a:t> of 7 </a:t>
            </a:r>
            <a:r>
              <a:rPr lang="fr-FR" sz="1400" dirty="0" err="1"/>
              <a:t>regional</a:t>
            </a:r>
            <a:r>
              <a:rPr lang="fr-FR" sz="1400" dirty="0"/>
              <a:t> </a:t>
            </a:r>
            <a:r>
              <a:rPr lang="fr-FR" sz="1400" dirty="0" err="1"/>
              <a:t>seminars</a:t>
            </a:r>
            <a:endParaRPr lang="fr-FR" sz="1400" dirty="0"/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endParaRPr lang="fr-FR" sz="1400" dirty="0"/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endParaRPr lang="fr-FR" sz="1400" dirty="0"/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endParaRPr lang="fr-FR" sz="1400" dirty="0"/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endParaRPr lang="fr-FR" sz="1400" dirty="0"/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endParaRPr lang="fr-FR" sz="1400" dirty="0"/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r>
              <a:rPr lang="fr-FR" sz="1400" dirty="0"/>
              <a:t>2018: 2</a:t>
            </a:r>
            <a:r>
              <a:rPr lang="fr-FR" sz="1400" baseline="30000" dirty="0"/>
              <a:t>nd</a:t>
            </a:r>
            <a:r>
              <a:rPr lang="fr-FR" sz="1400" dirty="0"/>
              <a:t> International Symposium « 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Scaling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up Agroecology to 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achieve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SDGs</a:t>
            </a:r>
            <a:r>
              <a:rPr lang="fr-FR" sz="1400" dirty="0"/>
              <a:t> » (Rome)</a:t>
            </a:r>
          </a:p>
          <a:p>
            <a:endParaRPr lang="en-US" sz="1200" dirty="0">
              <a:solidFill>
                <a:srgbClr val="29292A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736" y="106704"/>
            <a:ext cx="6737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FAO: International and Regional Multistakeholder meetings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495" y="2057400"/>
            <a:ext cx="4156208" cy="13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391" y="649342"/>
            <a:ext cx="699480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Guiding Transition To Sustainable Food and Agricultural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A0539-9A78-B944-B072-4256A09D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9" y="1126398"/>
            <a:ext cx="5197542" cy="28651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4E08AE-EE53-3F42-88FE-C65249A08840}"/>
              </a:ext>
            </a:extLst>
          </p:cNvPr>
          <p:cNvSpPr/>
          <p:nvPr/>
        </p:nvSpPr>
        <p:spPr>
          <a:xfrm>
            <a:off x="2984886" y="123275"/>
            <a:ext cx="330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10 Elements of Agroecology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4E08AE-EE53-3F42-88FE-C65249A08840}"/>
              </a:ext>
            </a:extLst>
          </p:cNvPr>
          <p:cNvSpPr/>
          <p:nvPr/>
        </p:nvSpPr>
        <p:spPr>
          <a:xfrm>
            <a:off x="2984886" y="123275"/>
            <a:ext cx="3890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13 principles of Agroecology (HLPE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9B9FEE0-D77A-284D-B189-0809EEED7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7" t="4660" b="9964"/>
          <a:stretch/>
        </p:blipFill>
        <p:spPr bwMode="auto">
          <a:xfrm>
            <a:off x="1442868" y="601734"/>
            <a:ext cx="4429463" cy="35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3DCE9E-4E66-4144-BE95-ACF2701A9D19}"/>
              </a:ext>
            </a:extLst>
          </p:cNvPr>
          <p:cNvSpPr txBox="1"/>
          <p:nvPr/>
        </p:nvSpPr>
        <p:spPr>
          <a:xfrm>
            <a:off x="-5899" y="3899356"/>
            <a:ext cx="36634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https://www.agroecology-europe.org/the-13-principles-of-agroecology/</a:t>
            </a:r>
            <a:r>
              <a:rPr lang="en-US" sz="8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3811B-21D8-AF4B-9E87-33AC0A42A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5" y="1040647"/>
            <a:ext cx="6206122" cy="230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1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C93131-2608-5B42-A3A8-6FA6E8D5E7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627"/>
            <a:ext cx="3468414" cy="3684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AC0CB9-5CBC-B541-853D-0DC57306A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14" y="439627"/>
            <a:ext cx="3561329" cy="2478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D46DA0-5F6B-6F46-9C45-323C193DF8D6}"/>
              </a:ext>
            </a:extLst>
          </p:cNvPr>
          <p:cNvSpPr txBox="1"/>
          <p:nvPr/>
        </p:nvSpPr>
        <p:spPr>
          <a:xfrm>
            <a:off x="3468414" y="3042500"/>
            <a:ext cx="3904593" cy="126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Stay simple, operational and flexible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Include all dimensions of sustainability, bearing in mind the various regional priorities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Insure harmonization and comparability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11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DDE8F9-DFC9-0546-B58F-E8DD611C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020" y="0"/>
            <a:ext cx="5699760" cy="53216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TAPE features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89CD3-C7F8-524B-8028-BF4AEB2E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17" y="604497"/>
            <a:ext cx="7037759" cy="233949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500" b="1" dirty="0"/>
              <a:t>A tool for sustainability assessment in agriculture that is using agroecology as a basis for diagnostic and producing evidence on its multidimensional performance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C4B113-30E5-DE4E-96B9-7CD85041F892}"/>
              </a:ext>
            </a:extLst>
          </p:cNvPr>
          <p:cNvSpPr txBox="1">
            <a:spLocks/>
          </p:cNvSpPr>
          <p:nvPr/>
        </p:nvSpPr>
        <p:spPr>
          <a:xfrm>
            <a:off x="1898253" y="1246049"/>
            <a:ext cx="5059594" cy="2339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37160" indent="-137160" algn="l" defTabSz="54864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200" dirty="0" err="1"/>
              <a:t>Developed</a:t>
            </a:r>
            <a:r>
              <a:rPr lang="it-IT" sz="1200" dirty="0"/>
              <a:t> </a:t>
            </a:r>
            <a:r>
              <a:rPr lang="it-IT" sz="1200" dirty="0" err="1"/>
              <a:t>through</a:t>
            </a:r>
            <a:r>
              <a:rPr lang="it-IT" sz="1200" dirty="0"/>
              <a:t> a large consultative </a:t>
            </a:r>
            <a:r>
              <a:rPr lang="it-IT" sz="1200" dirty="0" err="1"/>
              <a:t>process</a:t>
            </a:r>
            <a:r>
              <a:rPr lang="it-IT" sz="1200" dirty="0"/>
              <a:t> led by FAO</a:t>
            </a:r>
          </a:p>
          <a:p>
            <a:pPr>
              <a:lnSpc>
                <a:spcPct val="100000"/>
              </a:lnSpc>
            </a:pPr>
            <a:r>
              <a:rPr lang="it-IT" sz="1200" dirty="0" err="1"/>
              <a:t>Response</a:t>
            </a:r>
            <a:r>
              <a:rPr lang="it-IT" sz="1200" dirty="0"/>
              <a:t> to mandate </a:t>
            </a:r>
            <a:r>
              <a:rPr lang="it-IT" sz="1200" dirty="0" err="1"/>
              <a:t>received</a:t>
            </a:r>
            <a:r>
              <a:rPr lang="it-IT" sz="1200" dirty="0"/>
              <a:t> from </a:t>
            </a:r>
            <a:r>
              <a:rPr lang="it-IT" sz="1200" dirty="0" err="1"/>
              <a:t>countries</a:t>
            </a:r>
            <a:r>
              <a:rPr lang="it-IT" sz="1200" dirty="0"/>
              <a:t> (COAG), </a:t>
            </a:r>
            <a:r>
              <a:rPr lang="it-IT" sz="1200" dirty="0" err="1"/>
              <a:t>based</a:t>
            </a:r>
            <a:r>
              <a:rPr lang="it-IT" sz="1200" dirty="0"/>
              <a:t> on 10 </a:t>
            </a:r>
            <a:r>
              <a:rPr lang="it-IT" sz="1200" dirty="0" err="1"/>
              <a:t>Elements</a:t>
            </a:r>
            <a:r>
              <a:rPr lang="it-IT" sz="1200" dirty="0"/>
              <a:t> of </a:t>
            </a:r>
            <a:r>
              <a:rPr lang="it-IT" sz="1200" dirty="0" err="1"/>
              <a:t>Agroecolgy</a:t>
            </a:r>
            <a:r>
              <a:rPr lang="it-IT" sz="1200" dirty="0"/>
              <a:t> </a:t>
            </a:r>
            <a:r>
              <a:rPr lang="it-IT" sz="1200" dirty="0" err="1"/>
              <a:t>approved</a:t>
            </a:r>
            <a:r>
              <a:rPr lang="it-IT" sz="1200" dirty="0"/>
              <a:t> by </a:t>
            </a:r>
            <a:r>
              <a:rPr lang="it-IT" sz="1200" dirty="0" err="1"/>
              <a:t>countries</a:t>
            </a:r>
            <a:r>
              <a:rPr lang="it-IT" sz="1200" dirty="0"/>
              <a:t> and </a:t>
            </a:r>
            <a:r>
              <a:rPr lang="it-IT" sz="1200" dirty="0" err="1"/>
              <a:t>validated</a:t>
            </a:r>
            <a:r>
              <a:rPr lang="it-IT" sz="1200" dirty="0"/>
              <a:t> </a:t>
            </a:r>
            <a:r>
              <a:rPr lang="it-IT" sz="1200" dirty="0" err="1"/>
              <a:t>methodologies</a:t>
            </a:r>
            <a:r>
              <a:rPr lang="it-IT" sz="1200" dirty="0"/>
              <a:t> on </a:t>
            </a:r>
            <a:r>
              <a:rPr lang="it-IT" sz="1200" dirty="0" err="1"/>
              <a:t>sustainability</a:t>
            </a:r>
            <a:r>
              <a:rPr lang="it-IT" sz="1200" dirty="0"/>
              <a:t> </a:t>
            </a:r>
            <a:r>
              <a:rPr lang="it-IT" sz="1200" dirty="0" err="1"/>
              <a:t>criteria</a:t>
            </a:r>
            <a:r>
              <a:rPr lang="it-IT" sz="1200" dirty="0"/>
              <a:t> (</a:t>
            </a:r>
            <a:r>
              <a:rPr lang="it-IT" sz="1200" dirty="0" err="1"/>
              <a:t>including</a:t>
            </a:r>
            <a:r>
              <a:rPr lang="it-IT" sz="1200" dirty="0"/>
              <a:t> </a:t>
            </a:r>
            <a:r>
              <a:rPr lang="it-IT" sz="1200" dirty="0" err="1"/>
              <a:t>SDGs</a:t>
            </a:r>
            <a:r>
              <a:rPr lang="it-IT" sz="1200" dirty="0"/>
              <a:t> sub-</a:t>
            </a:r>
            <a:r>
              <a:rPr lang="it-IT" sz="1200" dirty="0" err="1"/>
              <a:t>indicators</a:t>
            </a:r>
            <a:r>
              <a:rPr lang="it-IT" sz="1200" dirty="0"/>
              <a:t> </a:t>
            </a:r>
            <a:r>
              <a:rPr lang="it-IT" sz="1200" dirty="0" err="1"/>
              <a:t>where</a:t>
            </a:r>
            <a:r>
              <a:rPr lang="it-IT" sz="1200" dirty="0"/>
              <a:t> </a:t>
            </a:r>
            <a:r>
              <a:rPr lang="it-IT" sz="1200" dirty="0" err="1"/>
              <a:t>possible</a:t>
            </a:r>
            <a:r>
              <a:rPr lang="it-IT" sz="1200" dirty="0"/>
              <a:t>)</a:t>
            </a:r>
          </a:p>
          <a:p>
            <a:pPr>
              <a:lnSpc>
                <a:spcPct val="100000"/>
              </a:lnSpc>
            </a:pPr>
            <a:r>
              <a:rPr lang="it-IT" sz="1200" dirty="0" err="1"/>
              <a:t>Stepwise</a:t>
            </a:r>
            <a:r>
              <a:rPr lang="it-IT" sz="1200" dirty="0"/>
              <a:t> </a:t>
            </a:r>
            <a:r>
              <a:rPr lang="it-IT" sz="1200" dirty="0" err="1"/>
              <a:t>approach</a:t>
            </a:r>
            <a:r>
              <a:rPr lang="it-IT" sz="1200" dirty="0"/>
              <a:t> with:</a:t>
            </a:r>
            <a:endParaRPr lang="it-IT" sz="12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100" dirty="0"/>
              <a:t>Analysis of </a:t>
            </a:r>
            <a:r>
              <a:rPr lang="it-IT" sz="1100" dirty="0" err="1"/>
              <a:t>enabling</a:t>
            </a:r>
            <a:r>
              <a:rPr lang="it-IT" sz="1100" dirty="0"/>
              <a:t> </a:t>
            </a:r>
            <a:r>
              <a:rPr lang="it-IT" sz="1100" dirty="0" err="1"/>
              <a:t>environment</a:t>
            </a:r>
            <a:r>
              <a:rPr lang="it-IT" sz="1100" dirty="0"/>
              <a:t> and </a:t>
            </a:r>
            <a:r>
              <a:rPr lang="it-IT" sz="1100" dirty="0" err="1"/>
              <a:t>context</a:t>
            </a:r>
            <a:endParaRPr lang="it-IT" sz="11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100" dirty="0" err="1"/>
              <a:t>Diagnostic</a:t>
            </a:r>
            <a:r>
              <a:rPr lang="it-IT" sz="1100" dirty="0"/>
              <a:t> of the status (10 </a:t>
            </a:r>
            <a:r>
              <a:rPr lang="it-IT" sz="1100" dirty="0" err="1"/>
              <a:t>Elements</a:t>
            </a:r>
            <a:r>
              <a:rPr lang="it-IT" sz="1100" dirty="0"/>
              <a:t>)</a:t>
            </a:r>
            <a:endParaRPr lang="it-IT" sz="11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100" dirty="0"/>
              <a:t>10 core quantitative </a:t>
            </a:r>
            <a:r>
              <a:rPr lang="it-IT" sz="1100" dirty="0" err="1"/>
              <a:t>criteria</a:t>
            </a:r>
            <a:r>
              <a:rPr lang="it-IT" sz="1100" dirty="0"/>
              <a:t> of performance + </a:t>
            </a:r>
            <a:r>
              <a:rPr lang="it-IT" sz="1100" dirty="0" err="1"/>
              <a:t>possibility</a:t>
            </a:r>
            <a:r>
              <a:rPr lang="it-IT" sz="1100" dirty="0"/>
              <a:t> of </a:t>
            </a:r>
            <a:r>
              <a:rPr lang="it-IT" sz="1100" dirty="0" err="1"/>
              <a:t>advanced</a:t>
            </a:r>
            <a:r>
              <a:rPr lang="it-IT" sz="1100" dirty="0"/>
              <a:t> </a:t>
            </a:r>
            <a:r>
              <a:rPr lang="it-IT" sz="1100" dirty="0" err="1"/>
              <a:t>criteria</a:t>
            </a:r>
            <a:endParaRPr lang="it-IT" sz="11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100" dirty="0" err="1"/>
              <a:t>Participatory</a:t>
            </a:r>
            <a:r>
              <a:rPr lang="it-IT" sz="1100" dirty="0"/>
              <a:t> </a:t>
            </a:r>
            <a:r>
              <a:rPr lang="it-IT" sz="1100" dirty="0" err="1"/>
              <a:t>interpretation</a:t>
            </a:r>
            <a:r>
              <a:rPr lang="it-IT" sz="1100" dirty="0"/>
              <a:t> of </a:t>
            </a:r>
            <a:r>
              <a:rPr lang="it-IT" sz="1100" dirty="0" err="1"/>
              <a:t>results</a:t>
            </a:r>
            <a:r>
              <a:rPr lang="it-IT" sz="1100" dirty="0"/>
              <a:t> and </a:t>
            </a:r>
            <a:r>
              <a:rPr lang="it-IT" sz="1100" dirty="0" err="1"/>
              <a:t>recommendations</a:t>
            </a:r>
            <a:endParaRPr lang="it-IT" sz="11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it-IT" sz="1200" dirty="0"/>
              <a:t>Building a global database</a:t>
            </a:r>
          </a:p>
          <a:p>
            <a:pPr>
              <a:lnSpc>
                <a:spcPct val="100000"/>
              </a:lnSpc>
            </a:pPr>
            <a:r>
              <a:rPr lang="it-IT" sz="1200" dirty="0" err="1">
                <a:cs typeface="Calibri"/>
              </a:rPr>
              <a:t>Used</a:t>
            </a:r>
            <a:r>
              <a:rPr lang="it-IT" sz="1200" dirty="0">
                <a:cs typeface="Calibri"/>
              </a:rPr>
              <a:t> </a:t>
            </a:r>
            <a:r>
              <a:rPr lang="it-IT" sz="1200" dirty="0" err="1">
                <a:cs typeface="Calibri"/>
              </a:rPr>
              <a:t>as</a:t>
            </a:r>
            <a:r>
              <a:rPr lang="it-IT" sz="1200" dirty="0">
                <a:cs typeface="Calibri"/>
              </a:rPr>
              <a:t> design/M&amp;E </a:t>
            </a:r>
            <a:r>
              <a:rPr lang="it-IT" sz="1200" dirty="0" err="1">
                <a:cs typeface="Calibri"/>
              </a:rPr>
              <a:t>tool</a:t>
            </a:r>
            <a:r>
              <a:rPr lang="it-IT" sz="1200" dirty="0">
                <a:cs typeface="Calibri"/>
              </a:rPr>
              <a:t> for IFAD and GEF </a:t>
            </a:r>
            <a:r>
              <a:rPr lang="it-IT" sz="1200" dirty="0" err="1">
                <a:cs typeface="Calibri"/>
              </a:rPr>
              <a:t>projects</a:t>
            </a:r>
            <a:endParaRPr lang="it-IT" sz="1200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932FD-66AE-4FAB-8067-F045E2A2F4F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6" y="1353523"/>
            <a:ext cx="1708737" cy="223202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56134C7A-F999-4241-8B97-462216ACD8FB}"/>
              </a:ext>
            </a:extLst>
          </p:cNvPr>
          <p:cNvSpPr/>
          <p:nvPr/>
        </p:nvSpPr>
        <p:spPr>
          <a:xfrm>
            <a:off x="138993" y="3765353"/>
            <a:ext cx="26375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hlinkClick r:id="rId4"/>
              </a:rPr>
              <a:t>http://www.fao.org/3/ca7407en/ca7407en.pdf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63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5E6FF3D7-32E4-9C41-9CFA-766CD894C55D}"/>
              </a:ext>
            </a:extLst>
          </p:cNvPr>
          <p:cNvSpPr txBox="1"/>
          <p:nvPr/>
        </p:nvSpPr>
        <p:spPr>
          <a:xfrm>
            <a:off x="3578629" y="545335"/>
            <a:ext cx="3605871" cy="88729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Primary and s</a:t>
            </a:r>
            <a:r>
              <a:rPr lang="en-US" sz="1100" b="1" kern="1200" dirty="0">
                <a:solidFill>
                  <a:schemeClr val="accent1">
                    <a:lumMod val="50000"/>
                  </a:schemeClr>
                </a:solidFill>
              </a:rPr>
              <a:t>econdary information: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50" kern="1200" dirty="0">
                <a:solidFill>
                  <a:schemeClr val="accent1">
                    <a:lumMod val="50000"/>
                  </a:schemeClr>
                </a:solidFill>
              </a:rPr>
              <a:t>- Production systems, type of household, agroecological zones 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50" kern="1200" dirty="0">
                <a:solidFill>
                  <a:schemeClr val="accent1">
                    <a:lumMod val="50000"/>
                  </a:schemeClr>
                </a:solidFill>
              </a:rPr>
              <a:t>- Existing policies (incl. climate change)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50" kern="1200" dirty="0">
                <a:solidFill>
                  <a:schemeClr val="accent1">
                    <a:lumMod val="50000"/>
                  </a:schemeClr>
                </a:solidFill>
              </a:rPr>
              <a:t>- Enabling environment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7CCAA5-781D-7446-B1EE-7377862D2F25}"/>
              </a:ext>
            </a:extLst>
          </p:cNvPr>
          <p:cNvSpPr/>
          <p:nvPr/>
        </p:nvSpPr>
        <p:spPr>
          <a:xfrm>
            <a:off x="773428" y="701362"/>
            <a:ext cx="2709105" cy="5355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DESCRIPTION OF SYSTEMS AND CONTEXT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0EF91-827C-B54C-9EF3-FE2712FEABE2}"/>
              </a:ext>
            </a:extLst>
          </p:cNvPr>
          <p:cNvSpPr/>
          <p:nvPr/>
        </p:nvSpPr>
        <p:spPr>
          <a:xfrm>
            <a:off x="25121" y="812842"/>
            <a:ext cx="108734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STEP 0 </a:t>
            </a:r>
            <a:endParaRPr lang="en-US" sz="1400" dirty="0">
              <a:latin typeface="+mj-lt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96CDDA04-03AC-644B-AAB4-0B44FA78327A}"/>
              </a:ext>
            </a:extLst>
          </p:cNvPr>
          <p:cNvSpPr txBox="1"/>
          <p:nvPr/>
        </p:nvSpPr>
        <p:spPr>
          <a:xfrm>
            <a:off x="3578629" y="1308403"/>
            <a:ext cx="3721353" cy="7953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On f</a:t>
            </a:r>
            <a:r>
              <a:rPr lang="en-US" sz="1100" b="1" kern="1200" dirty="0">
                <a:solidFill>
                  <a:schemeClr val="accent1">
                    <a:lumMod val="50000"/>
                  </a:schemeClr>
                </a:solidFill>
              </a:rPr>
              <a:t>arm/household survey: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Describe current status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Based on 10 elements of agroecology with descriptive scales</a:t>
            </a:r>
          </a:p>
          <a:p>
            <a:pPr lvl="0"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Can be self assessment by producer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4459AD-542D-2344-A77C-618181711485}"/>
              </a:ext>
            </a:extLst>
          </p:cNvPr>
          <p:cNvSpPr/>
          <p:nvPr/>
        </p:nvSpPr>
        <p:spPr>
          <a:xfrm>
            <a:off x="763516" y="1347443"/>
            <a:ext cx="2719017" cy="7571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CHARACTERISATION OF AGROECOLOGICAL TRANSITIONS (CAET)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2BEED4-9323-3140-997C-AEFDFA9DB7EB}"/>
              </a:ext>
            </a:extLst>
          </p:cNvPr>
          <p:cNvSpPr/>
          <p:nvPr/>
        </p:nvSpPr>
        <p:spPr>
          <a:xfrm>
            <a:off x="42813" y="1609895"/>
            <a:ext cx="108734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STEP 1 </a:t>
            </a:r>
            <a:endParaRPr lang="en-US" sz="1400" dirty="0">
              <a:latin typeface="+mj-lt"/>
            </a:endParaRP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4174DFAE-C273-924E-86BD-59BEB9838015}"/>
              </a:ext>
            </a:extLst>
          </p:cNvPr>
          <p:cNvSpPr txBox="1"/>
          <p:nvPr/>
        </p:nvSpPr>
        <p:spPr>
          <a:xfrm>
            <a:off x="3578629" y="2004895"/>
            <a:ext cx="3477185" cy="870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b="0" kern="1200" baseline="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chemeClr val="accent1">
                    <a:lumMod val="50000"/>
                  </a:schemeClr>
                </a:solidFill>
              </a:rPr>
              <a:t>Statistical and/or participatory clustering (optional) </a:t>
            </a:r>
            <a:r>
              <a:rPr lang="en-US" sz="1050" kern="1200" dirty="0">
                <a:solidFill>
                  <a:schemeClr val="accent1">
                    <a:lumMod val="50000"/>
                  </a:schemeClr>
                </a:solidFill>
              </a:rPr>
              <a:t>to reduce sample size if large number of observations in CAET</a:t>
            </a:r>
            <a:endParaRPr lang="en" sz="105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b="1" kern="1200" baseline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B5F017-1282-E84D-ABDC-3316239F8236}"/>
              </a:ext>
            </a:extLst>
          </p:cNvPr>
          <p:cNvSpPr/>
          <p:nvPr/>
        </p:nvSpPr>
        <p:spPr>
          <a:xfrm>
            <a:off x="1279569" y="2258915"/>
            <a:ext cx="1631617" cy="5355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TRANSITION     TYPOLOGY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A4C0BD-B630-784F-A88F-E49E4EE9CE83}"/>
              </a:ext>
            </a:extLst>
          </p:cNvPr>
          <p:cNvSpPr/>
          <p:nvPr/>
        </p:nvSpPr>
        <p:spPr>
          <a:xfrm>
            <a:off x="469640" y="2183419"/>
            <a:ext cx="915022" cy="492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+mj-lt"/>
              </a:rPr>
              <a:t>STEP 1bis</a:t>
            </a:r>
          </a:p>
          <a:p>
            <a:pPr algn="ctr"/>
            <a:r>
              <a:rPr lang="en-US" sz="1100" b="1" dirty="0">
                <a:latin typeface="+mj-lt"/>
              </a:rPr>
              <a:t>(optional) </a:t>
            </a:r>
            <a:endParaRPr lang="en-US" sz="1100" dirty="0">
              <a:latin typeface="+mj-lt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8FC94561-07C0-0749-9D0C-0BC761496E34}"/>
              </a:ext>
            </a:extLst>
          </p:cNvPr>
          <p:cNvSpPr txBox="1"/>
          <p:nvPr/>
        </p:nvSpPr>
        <p:spPr>
          <a:xfrm>
            <a:off x="3578629" y="2572480"/>
            <a:ext cx="3691326" cy="9196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100" b="1" kern="1200" dirty="0">
                <a:solidFill>
                  <a:schemeClr val="accent1">
                    <a:lumMod val="50000"/>
                  </a:schemeClr>
                </a:solidFill>
              </a:rPr>
              <a:t>On farm/household survey: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Measure progress and quantify impact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Addressing 5 key dimensions for policy makers and SDGs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Time/cost constraints: keep it simple!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36358B-B9DE-7C42-8A12-8670D696A4BB}"/>
              </a:ext>
            </a:extLst>
          </p:cNvPr>
          <p:cNvSpPr/>
          <p:nvPr/>
        </p:nvSpPr>
        <p:spPr>
          <a:xfrm>
            <a:off x="763516" y="2841846"/>
            <a:ext cx="2697570" cy="3139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CRITERIA OF PERFORMANCE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9510DA-5F13-DB41-AA33-A4CF12E22E71}"/>
              </a:ext>
            </a:extLst>
          </p:cNvPr>
          <p:cNvSpPr/>
          <p:nvPr/>
        </p:nvSpPr>
        <p:spPr>
          <a:xfrm>
            <a:off x="25121" y="2945814"/>
            <a:ext cx="108734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STEP 2 </a:t>
            </a:r>
            <a:endParaRPr lang="en-US" sz="1400" dirty="0">
              <a:latin typeface="+mj-lt"/>
            </a:endParaRP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A20138A7-09DC-0E4D-84AF-E9297AC1650D}"/>
              </a:ext>
            </a:extLst>
          </p:cNvPr>
          <p:cNvSpPr txBox="1"/>
          <p:nvPr/>
        </p:nvSpPr>
        <p:spPr>
          <a:xfrm>
            <a:off x="3578629" y="3104254"/>
            <a:ext cx="3856594" cy="10430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sz="1200" b="0" kern="1200" baseline="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100" b="1" kern="1200" dirty="0">
                <a:solidFill>
                  <a:schemeClr val="accent1">
                    <a:lumMod val="50000"/>
                  </a:schemeClr>
                </a:solidFill>
              </a:rPr>
              <a:t>At territory/community scale: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1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Review CAET results with context + enabling </a:t>
            </a:r>
            <a:r>
              <a:rPr lang="it-IT" sz="1050" dirty="0" err="1">
                <a:solidFill>
                  <a:schemeClr val="accent1">
                    <a:lumMod val="50000"/>
                  </a:schemeClr>
                </a:solidFill>
              </a:rPr>
              <a:t>environment</a:t>
            </a: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it-IT" sz="1050" dirty="0" err="1">
                <a:solidFill>
                  <a:schemeClr val="accent1">
                    <a:lumMod val="50000"/>
                  </a:schemeClr>
                </a:solidFill>
              </a:rPr>
              <a:t>step</a:t>
            </a:r>
            <a:r>
              <a:rPr lang="it-IT" sz="1050" dirty="0">
                <a:solidFill>
                  <a:schemeClr val="accent1">
                    <a:lumMod val="50000"/>
                  </a:schemeClr>
                </a:solidFill>
              </a:rPr>
              <a:t> 0)</a:t>
            </a:r>
            <a:endParaRPr lang="en" sz="1050" dirty="0">
              <a:solidFill>
                <a:schemeClr val="accent1">
                  <a:lumMod val="50000"/>
                </a:schemeClr>
              </a:solidFill>
            </a:endParaRP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" sz="1050">
                <a:solidFill>
                  <a:schemeClr val="accent1">
                    <a:lumMod val="50000"/>
                  </a:schemeClr>
                </a:solidFill>
              </a:rPr>
              <a:t>Review performance </a:t>
            </a: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results and explain with CAET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Analyze contribution to SDGs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5E2371-10C8-6046-B8FC-11CB84BCB129}"/>
              </a:ext>
            </a:extLst>
          </p:cNvPr>
          <p:cNvSpPr/>
          <p:nvPr/>
        </p:nvSpPr>
        <p:spPr>
          <a:xfrm>
            <a:off x="763516" y="3426171"/>
            <a:ext cx="2737675" cy="5355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ANALYSIS AND PARTICIPATORY INTERPRETATION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58DCFD-3C4A-5446-8B63-91422B7928BE}"/>
              </a:ext>
            </a:extLst>
          </p:cNvPr>
          <p:cNvSpPr/>
          <p:nvPr/>
        </p:nvSpPr>
        <p:spPr>
          <a:xfrm>
            <a:off x="25121" y="3540047"/>
            <a:ext cx="108734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STEP 3 </a:t>
            </a:r>
            <a:endParaRPr lang="en-US" sz="1400" dirty="0">
              <a:latin typeface="+mj-lt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94C45C9F-EEAF-1F46-B087-6C2BF73EDFD3}"/>
              </a:ext>
            </a:extLst>
          </p:cNvPr>
          <p:cNvSpPr/>
          <p:nvPr/>
        </p:nvSpPr>
        <p:spPr>
          <a:xfrm flipH="1">
            <a:off x="336371" y="1077847"/>
            <a:ext cx="96339" cy="584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86714E05-11DF-B241-9CB8-05E1BC3EE10C}"/>
              </a:ext>
            </a:extLst>
          </p:cNvPr>
          <p:cNvSpPr/>
          <p:nvPr/>
        </p:nvSpPr>
        <p:spPr>
          <a:xfrm rot="18970666" flipH="1">
            <a:off x="611408" y="1893813"/>
            <a:ext cx="112024" cy="408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A3490ED6-C6FE-1041-A949-62E0C3118970}"/>
              </a:ext>
            </a:extLst>
          </p:cNvPr>
          <p:cNvSpPr/>
          <p:nvPr/>
        </p:nvSpPr>
        <p:spPr>
          <a:xfrm rot="-8400000" flipV="1">
            <a:off x="615150" y="2575248"/>
            <a:ext cx="112024" cy="40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46E02C37-8FB1-9541-B183-69E376AE9007}"/>
              </a:ext>
            </a:extLst>
          </p:cNvPr>
          <p:cNvSpPr/>
          <p:nvPr/>
        </p:nvSpPr>
        <p:spPr>
          <a:xfrm flipH="1">
            <a:off x="336373" y="3241249"/>
            <a:ext cx="112023" cy="325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89742AF1-E305-8B47-8824-12C4DC2ED82F}"/>
              </a:ext>
            </a:extLst>
          </p:cNvPr>
          <p:cNvSpPr/>
          <p:nvPr/>
        </p:nvSpPr>
        <p:spPr>
          <a:xfrm flipH="1">
            <a:off x="336372" y="1922163"/>
            <a:ext cx="112022" cy="1032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EF8037-E588-0E42-BF25-9A0D0116685F}"/>
              </a:ext>
            </a:extLst>
          </p:cNvPr>
          <p:cNvSpPr txBox="1"/>
          <p:nvPr/>
        </p:nvSpPr>
        <p:spPr>
          <a:xfrm>
            <a:off x="2626229" y="88701"/>
            <a:ext cx="442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Reminder: TAPE stepwise approach</a:t>
            </a:r>
          </a:p>
        </p:txBody>
      </p:sp>
    </p:spTree>
    <p:extLst>
      <p:ext uri="{BB962C8B-B14F-4D97-AF65-F5344CB8AC3E}">
        <p14:creationId xmlns:p14="http://schemas.microsoft.com/office/powerpoint/2010/main" val="27551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639FEB808B44A6E17CB471A4FF5D" ma:contentTypeVersion="12" ma:contentTypeDescription="Create a new document." ma:contentTypeScope="" ma:versionID="20fd653594f24783e809cfb423b0bfd8">
  <xsd:schema xmlns:xsd="http://www.w3.org/2001/XMLSchema" xmlns:xs="http://www.w3.org/2001/XMLSchema" xmlns:p="http://schemas.microsoft.com/office/2006/metadata/properties" xmlns:ns2="b194aedd-ff49-45f7-87dd-5c844ff5d3f3" xmlns:ns3="5143f1b2-a864-4c0c-b09a-1d9e375137bd" targetNamespace="http://schemas.microsoft.com/office/2006/metadata/properties" ma:root="true" ma:fieldsID="979c74ef7939ed853b2837c487bd213b" ns2:_="" ns3:_="">
    <xsd:import namespace="b194aedd-ff49-45f7-87dd-5c844ff5d3f3"/>
    <xsd:import namespace="5143f1b2-a864-4c0c-b09a-1d9e37513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4aedd-ff49-45f7-87dd-5c844ff5d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3f1b2-a864-4c0c-b09a-1d9e37513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C3BF53-4784-424D-840B-5EF3E8368353}"/>
</file>

<file path=customXml/itemProps2.xml><?xml version="1.0" encoding="utf-8"?>
<ds:datastoreItem xmlns:ds="http://schemas.openxmlformats.org/officeDocument/2006/customXml" ds:itemID="{3E3E7034-658B-4845-945C-C2588DCDAF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00554-4907-48C5-87F4-CD6411236A5E}">
  <ds:schemaRefs>
    <ds:schemaRef ds:uri="f04cd3d3-6c11-41c3-89a4-ab88e01d18ee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128305c-9d4f-4c8a-b862-b335570fa9d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13748</TotalTime>
  <Words>1560</Words>
  <Application>Microsoft Macintosh PowerPoint</Application>
  <PresentationFormat>Custom</PresentationFormat>
  <Paragraphs>190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FAO’s work on agroecology</vt:lpstr>
      <vt:lpstr>PowerPoint Presentation</vt:lpstr>
      <vt:lpstr>PowerPoint Presentation</vt:lpstr>
      <vt:lpstr>PowerPoint Presentation</vt:lpstr>
      <vt:lpstr>PowerPoint Presentation</vt:lpstr>
      <vt:lpstr>TAPE features</vt:lpstr>
      <vt:lpstr>PowerPoint Presentation</vt:lpstr>
      <vt:lpstr>PowerPoint Presentation</vt:lpstr>
      <vt:lpstr>Some results</vt:lpstr>
      <vt:lpstr>PowerPoint Presentation</vt:lpstr>
      <vt:lpstr>Economic performance of farms in Lesotho (250 farms) by categories of agroecological transition</vt:lpstr>
      <vt:lpstr>Social performance of farms in Mali : youth empowerment in agriculture</vt:lpstr>
      <vt:lpstr>Social performance of farms in Burkina Faso by categories of agroecological transition</vt:lpstr>
      <vt:lpstr>Environmental performances of farms in Mali</vt:lpstr>
      <vt:lpstr>Correlation between the 10 elements of agroecology in Mali</vt:lpstr>
      <vt:lpstr>Correlation between the 10 elements and the performances in France (10 farms)</vt:lpstr>
      <vt:lpstr>Lessons Learned</vt:lpstr>
      <vt:lpstr>Next steps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Gutierrez, Diana (OCCD)</dc:creator>
  <cp:lastModifiedBy>Anne Mottet</cp:lastModifiedBy>
  <cp:revision>128</cp:revision>
  <dcterms:created xsi:type="dcterms:W3CDTF">2021-09-22T09:01:41Z</dcterms:created>
  <dcterms:modified xsi:type="dcterms:W3CDTF">2021-11-08T12:36:18Z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0x0101006E92639FEB808B44A6E17CB471A4FF5D</vt:lpwstr>
  </property>
</Properties>
</file>