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F58290-15A9-4C28-BF44-11BB2647B005}" v="111" dt="2021-11-15T10:44:08.8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14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.paliotta91" userId="S::isabel.paliotta91_gmail.com#ext#@gfa365.onmicrosoft.com::6fe92d54-7c29-48db-8cd1-f2827087c545" providerId="AD" clId="Web-{0EF58290-15A9-4C28-BF44-11BB2647B005}"/>
    <pc:docChg chg="modSld">
      <pc:chgData name="isabel.paliotta91" userId="S::isabel.paliotta91_gmail.com#ext#@gfa365.onmicrosoft.com::6fe92d54-7c29-48db-8cd1-f2827087c545" providerId="AD" clId="Web-{0EF58290-15A9-4C28-BF44-11BB2647B005}" dt="2021-11-15T10:44:08.827" v="102" actId="20577"/>
      <pc:docMkLst>
        <pc:docMk/>
      </pc:docMkLst>
      <pc:sldChg chg="modSp">
        <pc:chgData name="isabel.paliotta91" userId="S::isabel.paliotta91_gmail.com#ext#@gfa365.onmicrosoft.com::6fe92d54-7c29-48db-8cd1-f2827087c545" providerId="AD" clId="Web-{0EF58290-15A9-4C28-BF44-11BB2647B005}" dt="2021-11-15T10:23:54.651" v="1" actId="20577"/>
        <pc:sldMkLst>
          <pc:docMk/>
          <pc:sldMk cId="1604799883" sldId="256"/>
        </pc:sldMkLst>
        <pc:spChg chg="mod">
          <ac:chgData name="isabel.paliotta91" userId="S::isabel.paliotta91_gmail.com#ext#@gfa365.onmicrosoft.com::6fe92d54-7c29-48db-8cd1-f2827087c545" providerId="AD" clId="Web-{0EF58290-15A9-4C28-BF44-11BB2647B005}" dt="2021-11-15T10:23:54.651" v="1" actId="20577"/>
          <ac:spMkLst>
            <pc:docMk/>
            <pc:sldMk cId="1604799883" sldId="256"/>
            <ac:spMk id="2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0EF58290-15A9-4C28-BF44-11BB2647B005}" dt="2021-11-15T10:29:38.849" v="30" actId="20577"/>
        <pc:sldMkLst>
          <pc:docMk/>
          <pc:sldMk cId="221181329" sldId="257"/>
        </pc:sldMkLst>
        <pc:spChg chg="mod">
          <ac:chgData name="isabel.paliotta91" userId="S::isabel.paliotta91_gmail.com#ext#@gfa365.onmicrosoft.com::6fe92d54-7c29-48db-8cd1-f2827087c545" providerId="AD" clId="Web-{0EF58290-15A9-4C28-BF44-11BB2647B005}" dt="2021-11-15T10:24:14.965" v="4" actId="20577"/>
          <ac:spMkLst>
            <pc:docMk/>
            <pc:sldMk cId="221181329" sldId="257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0EF58290-15A9-4C28-BF44-11BB2647B005}" dt="2021-11-15T10:29:38.849" v="30" actId="20577"/>
          <ac:spMkLst>
            <pc:docMk/>
            <pc:sldMk cId="221181329" sldId="257"/>
            <ac:spMk id="3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0EF58290-15A9-4C28-BF44-11BB2647B005}" dt="2021-11-15T10:29:33.802" v="22" actId="20577"/>
          <ac:spMkLst>
            <pc:docMk/>
            <pc:sldMk cId="221181329" sldId="257"/>
            <ac:spMk id="4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0EF58290-15A9-4C28-BF44-11BB2647B005}" dt="2021-11-15T10:31:53.150" v="61" actId="20577"/>
        <pc:sldMkLst>
          <pc:docMk/>
          <pc:sldMk cId="915764786" sldId="258"/>
        </pc:sldMkLst>
        <pc:spChg chg="mod">
          <ac:chgData name="isabel.paliotta91" userId="S::isabel.paliotta91_gmail.com#ext#@gfa365.onmicrosoft.com::6fe92d54-7c29-48db-8cd1-f2827087c545" providerId="AD" clId="Web-{0EF58290-15A9-4C28-BF44-11BB2647B005}" dt="2021-11-15T10:29:56.756" v="32" actId="20577"/>
          <ac:spMkLst>
            <pc:docMk/>
            <pc:sldMk cId="915764786" sldId="258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0EF58290-15A9-4C28-BF44-11BB2647B005}" dt="2021-11-15T10:30:42.898" v="37" actId="20577"/>
          <ac:spMkLst>
            <pc:docMk/>
            <pc:sldMk cId="915764786" sldId="258"/>
            <ac:spMk id="3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0EF58290-15A9-4C28-BF44-11BB2647B005}" dt="2021-11-15T10:31:53.150" v="61" actId="20577"/>
          <ac:spMkLst>
            <pc:docMk/>
            <pc:sldMk cId="915764786" sldId="258"/>
            <ac:spMk id="4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0EF58290-15A9-4C28-BF44-11BB2647B005}" dt="2021-11-15T10:43:42.951" v="79" actId="20577"/>
        <pc:sldMkLst>
          <pc:docMk/>
          <pc:sldMk cId="3269944717" sldId="259"/>
        </pc:sldMkLst>
        <pc:spChg chg="mod">
          <ac:chgData name="isabel.paliotta91" userId="S::isabel.paliotta91_gmail.com#ext#@gfa365.onmicrosoft.com::6fe92d54-7c29-48db-8cd1-f2827087c545" providerId="AD" clId="Web-{0EF58290-15A9-4C28-BF44-11BB2647B005}" dt="2021-11-15T10:32:11.494" v="63" actId="20577"/>
          <ac:spMkLst>
            <pc:docMk/>
            <pc:sldMk cId="3269944717" sldId="259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0EF58290-15A9-4C28-BF44-11BB2647B005}" dt="2021-11-15T10:42:13.261" v="72" actId="20577"/>
          <ac:spMkLst>
            <pc:docMk/>
            <pc:sldMk cId="3269944717" sldId="259"/>
            <ac:spMk id="3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0EF58290-15A9-4C28-BF44-11BB2647B005}" dt="2021-11-15T10:43:42.951" v="79" actId="20577"/>
          <ac:spMkLst>
            <pc:docMk/>
            <pc:sldMk cId="3269944717" sldId="259"/>
            <ac:spMk id="4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0EF58290-15A9-4C28-BF44-11BB2647B005}" dt="2021-11-15T10:44:08.827" v="102" actId="20577"/>
        <pc:sldMkLst>
          <pc:docMk/>
          <pc:sldMk cId="3571358735" sldId="260"/>
        </pc:sldMkLst>
        <pc:spChg chg="mod">
          <ac:chgData name="isabel.paliotta91" userId="S::isabel.paliotta91_gmail.com#ext#@gfa365.onmicrosoft.com::6fe92d54-7c29-48db-8cd1-f2827087c545" providerId="AD" clId="Web-{0EF58290-15A9-4C28-BF44-11BB2647B005}" dt="2021-11-15T10:44:08.827" v="102" actId="20577"/>
          <ac:spMkLst>
            <pc:docMk/>
            <pc:sldMk cId="3571358735" sldId="260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3900" y="2324097"/>
            <a:ext cx="9544049" cy="1726736"/>
          </a:xfrm>
        </p:spPr>
        <p:txBody>
          <a:bodyPr/>
          <a:lstStyle/>
          <a:p>
            <a:pPr algn="ctr"/>
            <a:r>
              <a:rPr lang="fr-BE" dirty="0" err="1">
                <a:ea typeface="+mj-lt"/>
                <a:cs typeface="+mj-lt"/>
              </a:rPr>
              <a:t>Incentive</a:t>
            </a:r>
            <a:r>
              <a:rPr lang="fr-BE" dirty="0">
                <a:ea typeface="+mj-lt"/>
                <a:cs typeface="+mj-lt"/>
              </a:rPr>
              <a:t> </a:t>
            </a:r>
            <a:r>
              <a:rPr lang="fr-BE" dirty="0" err="1">
                <a:ea typeface="+mj-lt"/>
                <a:cs typeface="+mj-lt"/>
              </a:rPr>
              <a:t>forestry</a:t>
            </a:r>
            <a:r>
              <a:rPr lang="fr-BE" dirty="0">
                <a:ea typeface="+mj-lt"/>
                <a:cs typeface="+mj-lt"/>
              </a:rPr>
              <a:t> taxation: BONUS MALUS</a:t>
            </a:r>
            <a:endParaRPr lang="it-IT" dirty="0">
              <a:ea typeface="+mj-lt"/>
              <a:cs typeface="+mj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4799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BE" dirty="0" err="1">
                <a:ea typeface="+mj-lt"/>
                <a:cs typeface="+mj-lt"/>
              </a:rPr>
              <a:t>Encouraging</a:t>
            </a:r>
            <a:r>
              <a:rPr lang="fr-BE" dirty="0">
                <a:ea typeface="+mj-lt"/>
                <a:cs typeface="+mj-lt"/>
              </a:rPr>
              <a:t> </a:t>
            </a:r>
            <a:r>
              <a:rPr lang="fr-BE" dirty="0" err="1">
                <a:ea typeface="+mj-lt"/>
                <a:cs typeface="+mj-lt"/>
              </a:rPr>
              <a:t>legality</a:t>
            </a:r>
            <a:r>
              <a:rPr lang="fr-BE" dirty="0">
                <a:ea typeface="+mj-lt"/>
                <a:cs typeface="+mj-lt"/>
              </a:rPr>
              <a:t> </a:t>
            </a:r>
            <a:r>
              <a:rPr lang="fr-BE" dirty="0" err="1">
                <a:ea typeface="+mj-lt"/>
                <a:cs typeface="+mj-lt"/>
              </a:rPr>
              <a:t>through</a:t>
            </a:r>
            <a:r>
              <a:rPr lang="fr-BE" dirty="0">
                <a:ea typeface="+mj-lt"/>
                <a:cs typeface="+mj-lt"/>
              </a:rPr>
              <a:t> certification</a:t>
            </a:r>
            <a:endParaRPr lang="it-IT" dirty="0">
              <a:ea typeface="+mj-lt"/>
              <a:cs typeface="+mj-lt"/>
            </a:endParaRPr>
          </a:p>
          <a:p>
            <a:pPr algn="ctr"/>
            <a:r>
              <a:rPr lang="fr-BE" dirty="0" err="1">
                <a:ea typeface="+mj-lt"/>
                <a:cs typeface="+mj-lt"/>
              </a:rPr>
              <a:t>with</a:t>
            </a:r>
            <a:r>
              <a:rPr lang="fr-BE" dirty="0">
                <a:ea typeface="+mj-lt"/>
                <a:cs typeface="+mj-lt"/>
              </a:rPr>
              <a:t> a </a:t>
            </a:r>
            <a:r>
              <a:rPr lang="fr-BE" dirty="0" err="1">
                <a:ea typeface="+mj-lt"/>
                <a:cs typeface="+mj-lt"/>
              </a:rPr>
              <a:t>tax</a:t>
            </a:r>
            <a:r>
              <a:rPr lang="fr-BE" dirty="0">
                <a:ea typeface="+mj-lt"/>
                <a:cs typeface="+mj-lt"/>
              </a:rPr>
              <a:t> </a:t>
            </a:r>
            <a:r>
              <a:rPr lang="fr-BE" dirty="0" err="1">
                <a:ea typeface="+mj-lt"/>
                <a:cs typeface="+mj-lt"/>
              </a:rPr>
              <a:t>incentive</a:t>
            </a:r>
            <a:endParaRPr lang="fr-FR" dirty="0" err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fr-BE" sz="3600" b="1" dirty="0">
                <a:solidFill>
                  <a:srgbClr val="FF0000"/>
                </a:solidFill>
              </a:rPr>
              <a:t>MALUS</a:t>
            </a:r>
          </a:p>
          <a:p>
            <a:r>
              <a:rPr lang="fr-BE" sz="2000" dirty="0"/>
              <a:t>Non </a:t>
            </a:r>
            <a:r>
              <a:rPr lang="fr-BE" sz="2000" dirty="0" err="1"/>
              <a:t>certified</a:t>
            </a:r>
            <a:r>
              <a:rPr lang="fr-BE" sz="2000" dirty="0"/>
              <a:t>(66% of businesses)</a:t>
            </a:r>
          </a:p>
          <a:p>
            <a:r>
              <a:rPr lang="fr-BE" sz="2000" dirty="0" err="1">
                <a:ea typeface="+mn-lt"/>
                <a:cs typeface="+mn-lt"/>
              </a:rPr>
              <a:t>Higher</a:t>
            </a:r>
            <a:r>
              <a:rPr lang="fr-BE" sz="2000" dirty="0">
                <a:ea typeface="+mn-lt"/>
                <a:cs typeface="+mn-lt"/>
              </a:rPr>
              <a:t> </a:t>
            </a:r>
            <a:r>
              <a:rPr lang="fr-BE" sz="2000" dirty="0" err="1">
                <a:ea typeface="+mn-lt"/>
                <a:cs typeface="+mn-lt"/>
              </a:rPr>
              <a:t>tax</a:t>
            </a:r>
            <a:r>
              <a:rPr lang="fr-BE" sz="2000" dirty="0">
                <a:ea typeface="+mn-lt"/>
                <a:cs typeface="+mn-lt"/>
              </a:rPr>
              <a:t> (fiscal malus)</a:t>
            </a:r>
            <a:endParaRPr lang="fr-BE" dirty="0">
              <a:ea typeface="+mn-lt"/>
              <a:cs typeface="+mn-lt"/>
            </a:endParaRPr>
          </a:p>
          <a:p>
            <a:pPr lvl="1"/>
            <a:r>
              <a:rPr lang="fr-BE" sz="2000" dirty="0">
                <a:ea typeface="+mn-lt"/>
                <a:cs typeface="+mn-lt"/>
              </a:rPr>
              <a:t>Exit </a:t>
            </a:r>
            <a:r>
              <a:rPr lang="fr-BE" sz="2000" dirty="0" err="1">
                <a:ea typeface="+mn-lt"/>
                <a:cs typeface="+mn-lt"/>
              </a:rPr>
              <a:t>duties</a:t>
            </a:r>
            <a:r>
              <a:rPr lang="fr-BE" sz="2000" dirty="0">
                <a:ea typeface="+mn-lt"/>
                <a:cs typeface="+mn-lt"/>
              </a:rPr>
              <a:t> and taxes (SDR): 45% FOB value</a:t>
            </a:r>
          </a:p>
          <a:p>
            <a:pPr lvl="1"/>
            <a:r>
              <a:rPr lang="fr-BE" sz="2000" dirty="0" err="1">
                <a:ea typeface="+mn-lt"/>
                <a:cs typeface="+mn-lt"/>
              </a:rPr>
              <a:t>Felling</a:t>
            </a:r>
            <a:r>
              <a:rPr lang="fr-BE" sz="2000" dirty="0">
                <a:ea typeface="+mn-lt"/>
                <a:cs typeface="+mn-lt"/>
              </a:rPr>
              <a:t> </a:t>
            </a:r>
            <a:r>
              <a:rPr lang="fr-BE" sz="2000" dirty="0" err="1">
                <a:ea typeface="+mn-lt"/>
                <a:cs typeface="+mn-lt"/>
              </a:rPr>
              <a:t>tax</a:t>
            </a:r>
            <a:r>
              <a:rPr lang="fr-BE" sz="2000" dirty="0">
                <a:ea typeface="+mn-lt"/>
                <a:cs typeface="+mn-lt"/>
              </a:rPr>
              <a:t>: 6% FOB value</a:t>
            </a:r>
            <a:endParaRPr lang="fr-FR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fr-BE" sz="3200" b="1" dirty="0">
                <a:solidFill>
                  <a:srgbClr val="00B050"/>
                </a:solidFill>
              </a:rPr>
              <a:t>BONUS</a:t>
            </a:r>
          </a:p>
          <a:p>
            <a:pPr algn="ctr"/>
            <a:r>
              <a:rPr lang="fr-BE" sz="2000" dirty="0" err="1">
                <a:ea typeface="+mn-lt"/>
                <a:cs typeface="+mn-lt"/>
              </a:rPr>
              <a:t>Certified</a:t>
            </a:r>
            <a:r>
              <a:rPr lang="fr-BE" sz="2000" dirty="0">
                <a:ea typeface="+mn-lt"/>
                <a:cs typeface="+mn-lt"/>
              </a:rPr>
              <a:t> (34% of businesses)</a:t>
            </a:r>
            <a:endParaRPr lang="fr-FR" sz="2000" dirty="0">
              <a:ea typeface="+mn-lt"/>
              <a:cs typeface="+mn-lt"/>
            </a:endParaRPr>
          </a:p>
          <a:p>
            <a:pPr algn="ctr"/>
            <a:r>
              <a:rPr lang="fr-BE" sz="2000" dirty="0" err="1"/>
              <a:t>Tax</a:t>
            </a:r>
            <a:r>
              <a:rPr lang="fr-BE" sz="2000" dirty="0"/>
              <a:t> – high(fiscal </a:t>
            </a:r>
            <a:r>
              <a:rPr lang="fr-BE" sz="2000" dirty="0">
                <a:ea typeface="+mn-lt"/>
                <a:cs typeface="+mn-lt"/>
              </a:rPr>
              <a:t>bonus </a:t>
            </a:r>
            <a:r>
              <a:rPr lang="fr-BE" sz="2000" dirty="0"/>
              <a:t>)</a:t>
            </a:r>
          </a:p>
          <a:p>
            <a:pPr lvl="1"/>
            <a:r>
              <a:rPr lang="fr-BE" sz="2000" dirty="0">
                <a:ea typeface="+mn-lt"/>
                <a:cs typeface="+mn-lt"/>
              </a:rPr>
              <a:t>Exit </a:t>
            </a:r>
            <a:r>
              <a:rPr lang="fr-BE" sz="2000" dirty="0" err="1">
                <a:ea typeface="+mn-lt"/>
                <a:cs typeface="+mn-lt"/>
              </a:rPr>
              <a:t>duties</a:t>
            </a:r>
            <a:r>
              <a:rPr lang="fr-BE" sz="2000" dirty="0">
                <a:ea typeface="+mn-lt"/>
                <a:cs typeface="+mn-lt"/>
              </a:rPr>
              <a:t> and taxes (SDR): 35% (OLB) or 25% (FSC) FOB value</a:t>
            </a:r>
          </a:p>
          <a:p>
            <a:pPr lvl="1"/>
            <a:r>
              <a:rPr lang="fr-BE" sz="2000" dirty="0" err="1">
                <a:ea typeface="+mn-lt"/>
                <a:cs typeface="+mn-lt"/>
              </a:rPr>
              <a:t>Felling</a:t>
            </a:r>
            <a:r>
              <a:rPr lang="fr-BE" sz="2000" dirty="0">
                <a:ea typeface="+mn-lt"/>
                <a:cs typeface="+mn-lt"/>
              </a:rPr>
              <a:t> </a:t>
            </a:r>
            <a:r>
              <a:rPr lang="fr-BE" sz="2000" dirty="0" err="1">
                <a:ea typeface="+mn-lt"/>
                <a:cs typeface="+mn-lt"/>
              </a:rPr>
              <a:t>tax</a:t>
            </a:r>
            <a:r>
              <a:rPr lang="fr-BE" sz="2000" dirty="0">
                <a:ea typeface="+mn-lt"/>
                <a:cs typeface="+mn-lt"/>
              </a:rPr>
              <a:t>: 4% (OLB) or 3% (FSC) FOB value</a:t>
            </a:r>
            <a:endParaRPr lang="fr-FR" sz="2000" dirty="0"/>
          </a:p>
          <a:p>
            <a:pPr algn="ctr"/>
            <a:endParaRPr lang="fr-BE" sz="2000" dirty="0"/>
          </a:p>
        </p:txBody>
      </p:sp>
    </p:spTree>
    <p:extLst>
      <p:ext uri="{BB962C8B-B14F-4D97-AF65-F5344CB8AC3E}">
        <p14:creationId xmlns:p14="http://schemas.microsoft.com/office/powerpoint/2010/main" val="221181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>
                <a:ea typeface="+mj-lt"/>
                <a:cs typeface="+mj-lt"/>
              </a:rPr>
              <a:t>How </a:t>
            </a:r>
            <a:r>
              <a:rPr lang="fr-BE" dirty="0" err="1">
                <a:ea typeface="+mj-lt"/>
                <a:cs typeface="+mj-lt"/>
              </a:rPr>
              <a:t>does</a:t>
            </a:r>
            <a:r>
              <a:rPr lang="fr-BE" dirty="0">
                <a:ea typeface="+mj-lt"/>
                <a:cs typeface="+mj-lt"/>
              </a:rPr>
              <a:t> </a:t>
            </a:r>
            <a:r>
              <a:rPr lang="fr-BE" dirty="0" err="1">
                <a:ea typeface="+mj-lt"/>
                <a:cs typeface="+mj-lt"/>
              </a:rPr>
              <a:t>it</a:t>
            </a:r>
            <a:r>
              <a:rPr lang="fr-BE" dirty="0">
                <a:ea typeface="+mj-lt"/>
                <a:cs typeface="+mj-lt"/>
              </a:rPr>
              <a:t> </a:t>
            </a:r>
            <a:r>
              <a:rPr lang="fr-BE" dirty="0" err="1">
                <a:ea typeface="+mj-lt"/>
                <a:cs typeface="+mj-lt"/>
              </a:rPr>
              <a:t>work</a:t>
            </a:r>
            <a:r>
              <a:rPr lang="fr-BE" dirty="0">
                <a:ea typeface="+mj-lt"/>
                <a:cs typeface="+mj-lt"/>
              </a:rPr>
              <a:t>?</a:t>
            </a:r>
            <a:endParaRPr lang="it-IT" dirty="0">
              <a:ea typeface="+mj-lt"/>
              <a:cs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fr-BE" sz="2400" dirty="0">
                <a:ea typeface="+mn-lt"/>
                <a:cs typeface="+mn-lt"/>
              </a:rPr>
              <a:t>the </a:t>
            </a:r>
            <a:r>
              <a:rPr lang="fr-BE" sz="2400" dirty="0" err="1">
                <a:solidFill>
                  <a:srgbClr val="FF0000"/>
                </a:solidFill>
                <a:ea typeface="+mn-lt"/>
                <a:cs typeface="+mn-lt"/>
              </a:rPr>
              <a:t>increase</a:t>
            </a:r>
            <a:r>
              <a:rPr lang="fr-BE" sz="2400" dirty="0">
                <a:solidFill>
                  <a:srgbClr val="FF0000"/>
                </a:solidFill>
                <a:ea typeface="+mn-lt"/>
                <a:cs typeface="+mn-lt"/>
              </a:rPr>
              <a:t> in revenue </a:t>
            </a:r>
            <a:r>
              <a:rPr lang="fr-BE" sz="2400" dirty="0" err="1">
                <a:solidFill>
                  <a:srgbClr val="FF0000"/>
                </a:solidFill>
                <a:ea typeface="+mn-lt"/>
                <a:cs typeface="+mn-lt"/>
              </a:rPr>
              <a:t>from</a:t>
            </a:r>
            <a:r>
              <a:rPr lang="fr-BE" sz="2400" dirty="0">
                <a:solidFill>
                  <a:srgbClr val="FF0000"/>
                </a:solidFill>
                <a:ea typeface="+mn-lt"/>
                <a:cs typeface="+mn-lt"/>
              </a:rPr>
              <a:t> </a:t>
            </a:r>
            <a:r>
              <a:rPr lang="fr-BE" sz="2400" dirty="0" err="1">
                <a:solidFill>
                  <a:srgbClr val="FF0000"/>
                </a:solidFill>
                <a:ea typeface="+mn-lt"/>
                <a:cs typeface="+mn-lt"/>
              </a:rPr>
              <a:t>increased</a:t>
            </a:r>
            <a:r>
              <a:rPr lang="fr-BE" sz="2400" dirty="0">
                <a:solidFill>
                  <a:srgbClr val="FF0000"/>
                </a:solidFill>
                <a:ea typeface="+mn-lt"/>
                <a:cs typeface="+mn-lt"/>
              </a:rPr>
              <a:t> taxation on non-</a:t>
            </a:r>
            <a:r>
              <a:rPr lang="fr-BE" sz="2400" dirty="0" err="1">
                <a:solidFill>
                  <a:srgbClr val="FF0000"/>
                </a:solidFill>
                <a:ea typeface="+mn-lt"/>
                <a:cs typeface="+mn-lt"/>
              </a:rPr>
              <a:t>certified</a:t>
            </a:r>
            <a:r>
              <a:rPr lang="fr-BE" sz="2400" dirty="0">
                <a:solidFill>
                  <a:srgbClr val="FF0000"/>
                </a:solidFill>
                <a:ea typeface="+mn-lt"/>
                <a:cs typeface="+mn-lt"/>
              </a:rPr>
              <a:t> </a:t>
            </a:r>
            <a:r>
              <a:rPr lang="fr-BE" sz="2400" dirty="0" err="1">
                <a:solidFill>
                  <a:srgbClr val="FF0000"/>
                </a:solidFill>
                <a:ea typeface="+mn-lt"/>
                <a:cs typeface="+mn-lt"/>
              </a:rPr>
              <a:t>companies</a:t>
            </a:r>
            <a:r>
              <a:rPr lang="fr-BE" sz="2400" dirty="0">
                <a:ea typeface="+mn-lt"/>
                <a:cs typeface="+mn-lt"/>
              </a:rPr>
              <a:t> </a:t>
            </a:r>
            <a:r>
              <a:rPr lang="fr-BE" sz="2400" dirty="0" err="1">
                <a:ea typeface="+mn-lt"/>
                <a:cs typeface="+mn-lt"/>
              </a:rPr>
              <a:t>allows</a:t>
            </a:r>
            <a:r>
              <a:rPr lang="fr-BE" sz="2400" dirty="0">
                <a:ea typeface="+mn-lt"/>
                <a:cs typeface="+mn-lt"/>
              </a:rPr>
              <a:t> for the </a:t>
            </a:r>
            <a:r>
              <a:rPr lang="fr-BE" sz="2400" dirty="0" err="1">
                <a:solidFill>
                  <a:srgbClr val="00B050"/>
                </a:solidFill>
                <a:ea typeface="+mn-lt"/>
                <a:cs typeface="+mn-lt"/>
              </a:rPr>
              <a:t>financing</a:t>
            </a:r>
            <a:r>
              <a:rPr lang="fr-BE" sz="2400" dirty="0">
                <a:solidFill>
                  <a:srgbClr val="00B050"/>
                </a:solidFill>
                <a:ea typeface="+mn-lt"/>
                <a:cs typeface="+mn-lt"/>
              </a:rPr>
              <a:t> of a </a:t>
            </a:r>
            <a:r>
              <a:rPr lang="fr-BE" sz="2400" dirty="0" err="1">
                <a:solidFill>
                  <a:srgbClr val="00B050"/>
                </a:solidFill>
                <a:ea typeface="+mn-lt"/>
                <a:cs typeface="+mn-lt"/>
              </a:rPr>
              <a:t>decrease</a:t>
            </a:r>
            <a:r>
              <a:rPr lang="fr-BE" sz="2400" dirty="0">
                <a:solidFill>
                  <a:srgbClr val="00B050"/>
                </a:solidFill>
                <a:ea typeface="+mn-lt"/>
                <a:cs typeface="+mn-lt"/>
              </a:rPr>
              <a:t> in taxes for </a:t>
            </a:r>
            <a:r>
              <a:rPr lang="fr-BE" sz="2400" dirty="0" err="1">
                <a:solidFill>
                  <a:srgbClr val="00B050"/>
                </a:solidFill>
                <a:ea typeface="+mn-lt"/>
                <a:cs typeface="+mn-lt"/>
              </a:rPr>
              <a:t>certified</a:t>
            </a:r>
            <a:r>
              <a:rPr lang="fr-BE" sz="2400" dirty="0">
                <a:solidFill>
                  <a:srgbClr val="00B050"/>
                </a:solidFill>
                <a:ea typeface="+mn-lt"/>
                <a:cs typeface="+mn-lt"/>
              </a:rPr>
              <a:t> </a:t>
            </a:r>
            <a:r>
              <a:rPr lang="fr-BE" sz="2400" dirty="0" err="1">
                <a:solidFill>
                  <a:srgbClr val="00B050"/>
                </a:solidFill>
                <a:ea typeface="+mn-lt"/>
                <a:cs typeface="+mn-lt"/>
              </a:rPr>
              <a:t>corporate</a:t>
            </a:r>
            <a:r>
              <a:rPr lang="fr-BE" sz="2400" dirty="0">
                <a:solidFill>
                  <a:srgbClr val="00B050"/>
                </a:solidFill>
                <a:ea typeface="+mn-lt"/>
                <a:cs typeface="+mn-lt"/>
              </a:rPr>
              <a:t> </a:t>
            </a:r>
            <a:r>
              <a:rPr lang="fr-BE" sz="2400" dirty="0" err="1">
                <a:solidFill>
                  <a:srgbClr val="00B050"/>
                </a:solidFill>
                <a:ea typeface="+mn-lt"/>
                <a:cs typeface="+mn-lt"/>
              </a:rPr>
              <a:t>citizens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4815" y="2160589"/>
            <a:ext cx="4229189" cy="388077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BE" sz="3200" b="1" u="sng" dirty="0" err="1">
                <a:solidFill>
                  <a:schemeClr val="accent3">
                    <a:lumMod val="75000"/>
                  </a:schemeClr>
                </a:solidFill>
                <a:ea typeface="+mn-lt"/>
                <a:cs typeface="+mn-lt"/>
              </a:rPr>
              <a:t>Estimated</a:t>
            </a:r>
            <a:r>
              <a:rPr lang="fr-BE" sz="3200" b="1" u="sng" dirty="0">
                <a:solidFill>
                  <a:schemeClr val="accent3">
                    <a:lumMod val="75000"/>
                  </a:schemeClr>
                </a:solidFill>
                <a:ea typeface="+mn-lt"/>
                <a:cs typeface="+mn-lt"/>
              </a:rPr>
              <a:t> fiscal gain</a:t>
            </a:r>
            <a:r>
              <a:rPr lang="fr-BE" sz="3200" b="1" dirty="0">
                <a:solidFill>
                  <a:schemeClr val="accent3">
                    <a:lumMod val="75000"/>
                  </a:schemeClr>
                </a:solidFill>
              </a:rPr>
              <a:t>:</a:t>
            </a:r>
          </a:p>
          <a:p>
            <a:pPr marL="0" indent="0" algn="ctr">
              <a:buNone/>
            </a:pPr>
            <a:r>
              <a:rPr lang="fr-BE" sz="3200" b="1" dirty="0">
                <a:solidFill>
                  <a:schemeClr val="accent3">
                    <a:lumMod val="75000"/>
                  </a:schemeClr>
                </a:solidFill>
              </a:rPr>
              <a:t>6,5 Million €/</a:t>
            </a:r>
            <a:r>
              <a:rPr lang="fr-BE" sz="3200" b="1" dirty="0" err="1">
                <a:solidFill>
                  <a:schemeClr val="accent3">
                    <a:lumMod val="75000"/>
                  </a:schemeClr>
                </a:solidFill>
              </a:rPr>
              <a:t>year</a:t>
            </a:r>
            <a:endParaRPr lang="fr-BE" sz="3200" b="1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fr-BE" sz="3200" b="1" dirty="0">
                <a:solidFill>
                  <a:schemeClr val="accent3">
                    <a:lumMod val="75000"/>
                  </a:schemeClr>
                </a:solidFill>
              </a:rPr>
              <a:t>+ 18% </a:t>
            </a:r>
            <a:r>
              <a:rPr lang="fr-BE" sz="3200" dirty="0">
                <a:ea typeface="+mn-lt"/>
                <a:cs typeface="+mn-lt"/>
              </a:rPr>
              <a:t>of </a:t>
            </a:r>
            <a:r>
              <a:rPr lang="fr-BE" sz="3200" dirty="0" err="1">
                <a:ea typeface="+mn-lt"/>
                <a:cs typeface="+mn-lt"/>
              </a:rPr>
              <a:t>tax</a:t>
            </a:r>
            <a:r>
              <a:rPr lang="fr-BE" sz="3200" dirty="0">
                <a:ea typeface="+mn-lt"/>
                <a:cs typeface="+mn-lt"/>
              </a:rPr>
              <a:t> </a:t>
            </a:r>
            <a:r>
              <a:rPr lang="fr-BE" sz="3200" dirty="0" err="1">
                <a:ea typeface="+mn-lt"/>
                <a:cs typeface="+mn-lt"/>
              </a:rPr>
              <a:t>receipts</a:t>
            </a:r>
            <a:r>
              <a:rPr lang="fr-BE" sz="3200" dirty="0">
                <a:ea typeface="+mn-lt"/>
                <a:cs typeface="+mn-lt"/>
              </a:rPr>
              <a:t>/</a:t>
            </a:r>
            <a:r>
              <a:rPr lang="fr-BE" sz="3200" dirty="0" err="1">
                <a:ea typeface="+mn-lt"/>
                <a:cs typeface="+mn-lt"/>
              </a:rPr>
              <a:t>year</a:t>
            </a:r>
            <a:endParaRPr lang="fr-FR" sz="2400" dirty="0" err="1"/>
          </a:p>
        </p:txBody>
      </p:sp>
    </p:spTree>
    <p:extLst>
      <p:ext uri="{BB962C8B-B14F-4D97-AF65-F5344CB8AC3E}">
        <p14:creationId xmlns:p14="http://schemas.microsoft.com/office/powerpoint/2010/main" val="915764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>
                <a:ea typeface="+mj-lt"/>
                <a:cs typeface="+mj-lt"/>
              </a:rPr>
              <a:t>Attempts</a:t>
            </a:r>
            <a:r>
              <a:rPr lang="fr-BE" dirty="0">
                <a:ea typeface="+mj-lt"/>
                <a:cs typeface="+mj-lt"/>
              </a:rPr>
              <a:t> at </a:t>
            </a:r>
            <a:r>
              <a:rPr lang="fr-BE" dirty="0" err="1">
                <a:ea typeface="+mj-lt"/>
                <a:cs typeface="+mj-lt"/>
              </a:rPr>
              <a:t>implementation</a:t>
            </a:r>
            <a:r>
              <a:rPr lang="fr-BE" dirty="0">
                <a:ea typeface="+mj-lt"/>
                <a:cs typeface="+mj-lt"/>
              </a:rPr>
              <a:t> in </a:t>
            </a:r>
            <a:r>
              <a:rPr lang="fr-BE" dirty="0" err="1">
                <a:ea typeface="+mj-lt"/>
                <a:cs typeface="+mj-lt"/>
              </a:rPr>
              <a:t>Cameroon</a:t>
            </a:r>
            <a:endParaRPr lang="it-IT" dirty="0" err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fr-BE" dirty="0">
                <a:solidFill>
                  <a:srgbClr val="FF0000"/>
                </a:solidFill>
                <a:ea typeface="+mn-lt"/>
                <a:cs typeface="+mn-lt"/>
              </a:rPr>
              <a:t>Budget Support</a:t>
            </a:r>
            <a:r>
              <a:rPr lang="fr-BE" dirty="0"/>
              <a:t>: </a:t>
            </a:r>
            <a:r>
              <a:rPr lang="fr-BE" dirty="0">
                <a:ea typeface="+mn-lt"/>
                <a:cs typeface="+mn-lt"/>
              </a:rPr>
              <a:t>variable band </a:t>
            </a:r>
            <a:r>
              <a:rPr lang="fr-BE" dirty="0" err="1">
                <a:ea typeface="+mn-lt"/>
                <a:cs typeface="+mn-lt"/>
              </a:rPr>
              <a:t>indicator</a:t>
            </a:r>
            <a:r>
              <a:rPr lang="fr-BE" dirty="0">
                <a:ea typeface="+mn-lt"/>
                <a:cs typeface="+mn-lt"/>
              </a:rPr>
              <a:t> (3.5), </a:t>
            </a:r>
            <a:r>
              <a:rPr lang="fr-BE" dirty="0" err="1">
                <a:ea typeface="+mn-lt"/>
                <a:cs typeface="+mn-lt"/>
              </a:rPr>
              <a:t>transposing</a:t>
            </a:r>
            <a:r>
              <a:rPr lang="fr-BE" dirty="0">
                <a:ea typeface="+mn-lt"/>
                <a:cs typeface="+mn-lt"/>
              </a:rPr>
              <a:t> the bonus-malus </a:t>
            </a:r>
            <a:r>
              <a:rPr lang="fr-BE" dirty="0" err="1">
                <a:ea typeface="+mn-lt"/>
                <a:cs typeface="+mn-lt"/>
              </a:rPr>
              <a:t>into</a:t>
            </a:r>
            <a:r>
              <a:rPr lang="fr-BE" dirty="0">
                <a:ea typeface="+mn-lt"/>
                <a:cs typeface="+mn-lt"/>
              </a:rPr>
              <a:t> Finance Law.</a:t>
            </a:r>
          </a:p>
          <a:p>
            <a:pPr marL="0" indent="0" algn="just">
              <a:buNone/>
            </a:pPr>
            <a:endParaRPr lang="fr-BE" dirty="0"/>
          </a:p>
          <a:p>
            <a:pPr algn="just"/>
            <a:r>
              <a:rPr lang="fr-BE" dirty="0">
                <a:solidFill>
                  <a:srgbClr val="00B050"/>
                </a:solidFill>
              </a:rPr>
              <a:t>Budget Support</a:t>
            </a:r>
            <a:r>
              <a:rPr lang="fr-BE" dirty="0">
                <a:solidFill>
                  <a:schemeClr val="tx1"/>
                </a:solidFill>
              </a:rPr>
              <a:t>: </a:t>
            </a:r>
            <a:r>
              <a:rPr lang="fr-BE" dirty="0">
                <a:ea typeface="+mn-lt"/>
                <a:cs typeface="+mn-lt"/>
              </a:rPr>
              <a:t>construction of a fiscal </a:t>
            </a:r>
            <a:r>
              <a:rPr lang="fr-BE" dirty="0" err="1">
                <a:ea typeface="+mn-lt"/>
                <a:cs typeface="+mn-lt"/>
              </a:rPr>
              <a:t>database</a:t>
            </a:r>
            <a:r>
              <a:rPr lang="fr-BE" dirty="0">
                <a:ea typeface="+mn-lt"/>
                <a:cs typeface="+mn-lt"/>
              </a:rPr>
              <a:t> to cross-</a:t>
            </a:r>
            <a:r>
              <a:rPr lang="fr-BE" dirty="0" err="1">
                <a:ea typeface="+mn-lt"/>
                <a:cs typeface="+mn-lt"/>
              </a:rPr>
              <a:t>reference</a:t>
            </a:r>
            <a:r>
              <a:rPr lang="fr-BE" dirty="0">
                <a:ea typeface="+mn-lt"/>
                <a:cs typeface="+mn-lt"/>
              </a:rPr>
              <a:t> information </a:t>
            </a:r>
            <a:r>
              <a:rPr lang="fr-BE" dirty="0" err="1">
                <a:ea typeface="+mn-lt"/>
                <a:cs typeface="+mn-lt"/>
              </a:rPr>
              <a:t>from</a:t>
            </a:r>
            <a:r>
              <a:rPr lang="fr-BE" dirty="0">
                <a:ea typeface="+mn-lt"/>
                <a:cs typeface="+mn-lt"/>
              </a:rPr>
              <a:t> the </a:t>
            </a:r>
            <a:r>
              <a:rPr lang="fr-BE" dirty="0" err="1">
                <a:ea typeface="+mn-lt"/>
                <a:cs typeface="+mn-lt"/>
              </a:rPr>
              <a:t>forestry</a:t>
            </a:r>
            <a:r>
              <a:rPr lang="fr-BE" dirty="0">
                <a:ea typeface="+mn-lt"/>
                <a:cs typeface="+mn-lt"/>
              </a:rPr>
              <a:t> </a:t>
            </a:r>
            <a:r>
              <a:rPr lang="fr-BE" dirty="0" err="1">
                <a:ea typeface="+mn-lt"/>
                <a:cs typeface="+mn-lt"/>
              </a:rPr>
              <a:t>sector</a:t>
            </a:r>
            <a:r>
              <a:rPr lang="fr-BE" dirty="0">
                <a:ea typeface="+mn-lt"/>
                <a:cs typeface="+mn-lt"/>
              </a:rPr>
              <a:t> (production, </a:t>
            </a:r>
            <a:r>
              <a:rPr lang="fr-BE" dirty="0" err="1">
                <a:ea typeface="+mn-lt"/>
                <a:cs typeface="+mn-lt"/>
              </a:rPr>
              <a:t>processing</a:t>
            </a:r>
            <a:r>
              <a:rPr lang="fr-BE" dirty="0">
                <a:ea typeface="+mn-lt"/>
                <a:cs typeface="+mn-lt"/>
              </a:rPr>
              <a:t>, export)</a:t>
            </a:r>
            <a:endParaRPr lang="fr-FR" dirty="0">
              <a:ea typeface="+mn-lt"/>
              <a:cs typeface="+mn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fr-BE" dirty="0">
                <a:solidFill>
                  <a:srgbClr val="00B050"/>
                </a:solidFill>
                <a:ea typeface="+mn-lt"/>
                <a:cs typeface="+mn-lt"/>
              </a:rPr>
              <a:t>1st Workshop on </a:t>
            </a:r>
            <a:r>
              <a:rPr lang="fr-BE" dirty="0" err="1">
                <a:solidFill>
                  <a:srgbClr val="00B050"/>
                </a:solidFill>
                <a:ea typeface="+mn-lt"/>
                <a:cs typeface="+mn-lt"/>
              </a:rPr>
              <a:t>Incentive</a:t>
            </a:r>
            <a:r>
              <a:rPr lang="fr-BE" dirty="0">
                <a:solidFill>
                  <a:srgbClr val="00B050"/>
                </a:solidFill>
                <a:ea typeface="+mn-lt"/>
                <a:cs typeface="+mn-lt"/>
              </a:rPr>
              <a:t> Forest Taxation</a:t>
            </a:r>
            <a:r>
              <a:rPr lang="fr-BE" dirty="0">
                <a:ea typeface="+mn-lt"/>
                <a:cs typeface="+mn-lt"/>
              </a:rPr>
              <a:t>, </a:t>
            </a:r>
            <a:r>
              <a:rPr lang="fr-BE" dirty="0" err="1">
                <a:ea typeface="+mn-lt"/>
                <a:cs typeface="+mn-lt"/>
              </a:rPr>
              <a:t>hosted</a:t>
            </a:r>
            <a:r>
              <a:rPr lang="fr-BE" dirty="0">
                <a:ea typeface="+mn-lt"/>
                <a:cs typeface="+mn-lt"/>
              </a:rPr>
              <a:t> by the Ministry of Finance.</a:t>
            </a:r>
          </a:p>
          <a:p>
            <a:pPr algn="just"/>
            <a:endParaRPr lang="fr-BE" dirty="0"/>
          </a:p>
          <a:p>
            <a:pPr algn="just"/>
            <a:r>
              <a:rPr lang="fr-BE" dirty="0" err="1">
                <a:ea typeface="+mn-lt"/>
                <a:cs typeface="+mn-lt"/>
              </a:rPr>
              <a:t>Written</a:t>
            </a:r>
            <a:r>
              <a:rPr lang="fr-BE" dirty="0">
                <a:ea typeface="+mn-lt"/>
                <a:cs typeface="+mn-lt"/>
              </a:rPr>
              <a:t> </a:t>
            </a:r>
            <a:r>
              <a:rPr lang="fr-BE" dirty="0" err="1">
                <a:ea typeface="+mn-lt"/>
                <a:cs typeface="+mn-lt"/>
              </a:rPr>
              <a:t>proposal</a:t>
            </a:r>
            <a:r>
              <a:rPr lang="fr-BE" dirty="0">
                <a:ea typeface="+mn-lt"/>
                <a:cs typeface="+mn-lt"/>
              </a:rPr>
              <a:t> for the </a:t>
            </a:r>
            <a:r>
              <a:rPr lang="fr-BE" dirty="0">
                <a:solidFill>
                  <a:srgbClr val="00B050"/>
                </a:solidFill>
                <a:ea typeface="+mn-lt"/>
                <a:cs typeface="+mn-lt"/>
              </a:rPr>
              <a:t>2022 Finance Law</a:t>
            </a:r>
            <a:r>
              <a:rPr lang="fr-BE" dirty="0">
                <a:ea typeface="+mn-lt"/>
                <a:cs typeface="+mn-lt"/>
              </a:rPr>
              <a:t> sent to MINFI</a:t>
            </a:r>
          </a:p>
          <a:p>
            <a:pPr algn="just"/>
            <a:endParaRPr lang="fr-BE" dirty="0">
              <a:solidFill>
                <a:srgbClr val="00B050"/>
              </a:solidFill>
            </a:endParaRPr>
          </a:p>
          <a:p>
            <a:pPr algn="just"/>
            <a:r>
              <a:rPr lang="fr-BE" dirty="0">
                <a:solidFill>
                  <a:srgbClr val="00B050"/>
                </a:solidFill>
                <a:ea typeface="+mn-lt"/>
                <a:cs typeface="+mn-lt"/>
              </a:rPr>
              <a:t>Training </a:t>
            </a:r>
            <a:r>
              <a:rPr lang="fr-BE" dirty="0">
                <a:ea typeface="+mn-lt"/>
                <a:cs typeface="+mn-lt"/>
              </a:rPr>
              <a:t>on </a:t>
            </a:r>
            <a:r>
              <a:rPr lang="fr-BE" dirty="0" err="1">
                <a:ea typeface="+mn-lt"/>
                <a:cs typeface="+mn-lt"/>
              </a:rPr>
              <a:t>Incentive</a:t>
            </a:r>
            <a:r>
              <a:rPr lang="fr-BE" dirty="0">
                <a:ea typeface="+mn-lt"/>
                <a:cs typeface="+mn-lt"/>
              </a:rPr>
              <a:t> Forest Taxation for the </a:t>
            </a:r>
            <a:r>
              <a:rPr lang="fr-BE" dirty="0" err="1">
                <a:ea typeface="+mn-lt"/>
                <a:cs typeface="+mn-lt"/>
              </a:rPr>
              <a:t>Forestry</a:t>
            </a:r>
            <a:r>
              <a:rPr lang="fr-BE" dirty="0">
                <a:ea typeface="+mn-lt"/>
                <a:cs typeface="+mn-lt"/>
              </a:rPr>
              <a:t> Revenue Security Programme (MINFI)</a:t>
            </a:r>
            <a:endParaRPr lang="fr-FR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69944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Do not </a:t>
            </a:r>
            <a:r>
              <a:rPr lang="fr-BE" dirty="0" err="1"/>
              <a:t>underestimate</a:t>
            </a:r>
            <a:r>
              <a:rPr lang="fr-BE" dirty="0"/>
              <a:t> </a:t>
            </a:r>
            <a:br>
              <a:rPr lang="fr-BE" dirty="0"/>
            </a:br>
            <a:r>
              <a:rPr lang="fr-BE" b="1"/>
              <a:t>political</a:t>
            </a:r>
            <a:r>
              <a:rPr lang="fr-BE" b="1" dirty="0"/>
              <a:t> </a:t>
            </a:r>
            <a:r>
              <a:rPr lang="fr-BE" b="1" dirty="0" err="1"/>
              <a:t>economy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8321" y="2160588"/>
            <a:ext cx="5935396" cy="388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35873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92639FEB808B44A6E17CB471A4FF5D" ma:contentTypeVersion="12" ma:contentTypeDescription="Create a new document." ma:contentTypeScope="" ma:versionID="20fd653594f24783e809cfb423b0bfd8">
  <xsd:schema xmlns:xsd="http://www.w3.org/2001/XMLSchema" xmlns:xs="http://www.w3.org/2001/XMLSchema" xmlns:p="http://schemas.microsoft.com/office/2006/metadata/properties" xmlns:ns2="b194aedd-ff49-45f7-87dd-5c844ff5d3f3" xmlns:ns3="5143f1b2-a864-4c0c-b09a-1d9e375137bd" targetNamespace="http://schemas.microsoft.com/office/2006/metadata/properties" ma:root="true" ma:fieldsID="979c74ef7939ed853b2837c487bd213b" ns2:_="" ns3:_="">
    <xsd:import namespace="b194aedd-ff49-45f7-87dd-5c844ff5d3f3"/>
    <xsd:import namespace="5143f1b2-a864-4c0c-b09a-1d9e375137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94aedd-ff49-45f7-87dd-5c844ff5d3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43f1b2-a864-4c0c-b09a-1d9e375137b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A2EF05-D5D7-458F-9C64-8B7849AC1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DB0E05-2FE1-4B0F-918E-D2382F77B79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B02E9EE-13D6-4EFC-9572-FDFBE371F9EC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</TotalTime>
  <Words>247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Facet</vt:lpstr>
      <vt:lpstr>Incentive forestry taxation: BONUS MALUS</vt:lpstr>
      <vt:lpstr>Encouraging legality through certification with a tax incentive</vt:lpstr>
      <vt:lpstr>How does it work?</vt:lpstr>
      <vt:lpstr>Attempts at implementation in Cameroon</vt:lpstr>
      <vt:lpstr>Do not underestimate  political economy</vt:lpstr>
    </vt:vector>
  </TitlesOfParts>
  <Company>EEAS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SOURDIN Stephane (EEAS-YAOUNDE)</dc:creator>
  <cp:lastModifiedBy>SOURDIN Stephane (EEAS-YAOUNDE)</cp:lastModifiedBy>
  <cp:revision>51</cp:revision>
  <dcterms:created xsi:type="dcterms:W3CDTF">2021-11-05T11:41:42Z</dcterms:created>
  <dcterms:modified xsi:type="dcterms:W3CDTF">2021-11-15T10:44:09Z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0x0101006E92639FEB808B44A6E17CB471A4FF5D</vt:lpwstr>
  </property>
</Properties>
</file>