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4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900" y="2324097"/>
            <a:ext cx="9544049" cy="1726736"/>
          </a:xfrm>
        </p:spPr>
        <p:txBody>
          <a:bodyPr/>
          <a:lstStyle/>
          <a:p>
            <a:pPr algn="ctr"/>
            <a:r>
              <a:rPr lang="fr-BE" dirty="0" smtClean="0"/>
              <a:t>Fiscalité Forestière incitative:</a:t>
            </a:r>
            <a:br>
              <a:rPr lang="fr-BE" dirty="0" smtClean="0"/>
            </a:br>
            <a:r>
              <a:rPr lang="fr-BE" dirty="0" smtClean="0"/>
              <a:t> le BONUS MALUS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479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Inciter à la légalité via la certification</a:t>
            </a:r>
            <a:br>
              <a:rPr lang="fr-BE" dirty="0" smtClean="0"/>
            </a:br>
            <a:r>
              <a:rPr lang="fr-BE" dirty="0" smtClean="0"/>
              <a:t>avec un incitatif fiscal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fr-BE" sz="3600" b="1" dirty="0" smtClean="0">
                <a:solidFill>
                  <a:srgbClr val="FF0000"/>
                </a:solidFill>
              </a:rPr>
              <a:t>MALUS</a:t>
            </a:r>
          </a:p>
          <a:p>
            <a:r>
              <a:rPr lang="fr-BE" sz="2000" dirty="0" smtClean="0"/>
              <a:t>Non certifiées (66% des entreprises)</a:t>
            </a:r>
          </a:p>
          <a:p>
            <a:r>
              <a:rPr lang="fr-BE" sz="2000" dirty="0" smtClean="0"/>
              <a:t>Taxe + élevée (malus fiscal)</a:t>
            </a:r>
          </a:p>
          <a:p>
            <a:pPr lvl="1"/>
            <a:r>
              <a:rPr lang="fr-BE" sz="2000" dirty="0" smtClean="0"/>
              <a:t>Droits et Taxes de Sortie (DTS): 45% valeur FOB</a:t>
            </a:r>
          </a:p>
          <a:p>
            <a:pPr lvl="1"/>
            <a:r>
              <a:rPr lang="fr-BE" sz="2000" dirty="0" smtClean="0"/>
              <a:t>Taxe d’abattage: 6% valeur FOB</a:t>
            </a:r>
            <a:endParaRPr lang="fr-FR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fr-BE" sz="3200" b="1" dirty="0" smtClean="0">
                <a:solidFill>
                  <a:srgbClr val="00B050"/>
                </a:solidFill>
              </a:rPr>
              <a:t>BONUS</a:t>
            </a:r>
          </a:p>
          <a:p>
            <a:pPr algn="ctr"/>
            <a:r>
              <a:rPr lang="fr-BE" sz="2000" dirty="0" smtClean="0"/>
              <a:t>Certifiées (34% des entreprises)</a:t>
            </a:r>
            <a:endParaRPr lang="fr-FR" sz="2000" dirty="0"/>
          </a:p>
          <a:p>
            <a:pPr algn="ctr"/>
            <a:r>
              <a:rPr lang="fr-BE" sz="2000" dirty="0" smtClean="0"/>
              <a:t>Taxe – élevée (bonus fiscal)</a:t>
            </a:r>
          </a:p>
          <a:p>
            <a:pPr lvl="1"/>
            <a:r>
              <a:rPr lang="fr-BE" sz="2000" dirty="0"/>
              <a:t>Droits et Taxes de Sortie (DTS): </a:t>
            </a:r>
            <a:r>
              <a:rPr lang="fr-BE" sz="2000" dirty="0" smtClean="0"/>
              <a:t>35% (OLB) ou 25%  (FSC) valeur </a:t>
            </a:r>
            <a:r>
              <a:rPr lang="fr-BE" sz="2000" dirty="0"/>
              <a:t>FOB</a:t>
            </a:r>
          </a:p>
          <a:p>
            <a:pPr lvl="1"/>
            <a:r>
              <a:rPr lang="fr-BE" sz="2000" dirty="0"/>
              <a:t>Taxe d’abattage: </a:t>
            </a:r>
            <a:r>
              <a:rPr lang="fr-BE" sz="2000" dirty="0" smtClean="0"/>
              <a:t>4% (OLB) ou 3% (FSC) valeur </a:t>
            </a:r>
            <a:r>
              <a:rPr lang="fr-BE" sz="2000" dirty="0"/>
              <a:t>FOB</a:t>
            </a:r>
            <a:endParaRPr lang="fr-FR" sz="2000" dirty="0"/>
          </a:p>
          <a:p>
            <a:pPr algn="ctr"/>
            <a:endParaRPr lang="fr-BE" sz="2000" dirty="0" smtClean="0"/>
          </a:p>
        </p:txBody>
      </p:sp>
    </p:spTree>
    <p:extLst>
      <p:ext uri="{BB962C8B-B14F-4D97-AF65-F5344CB8AC3E}">
        <p14:creationId xmlns:p14="http://schemas.microsoft.com/office/powerpoint/2010/main" val="22118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Comment ça marche ?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BE" sz="2400" dirty="0"/>
              <a:t>l’augmentation des recettes du fait d’une </a:t>
            </a:r>
            <a:r>
              <a:rPr lang="fr-BE" sz="2400" b="1" dirty="0">
                <a:solidFill>
                  <a:srgbClr val="FF0000"/>
                </a:solidFill>
              </a:rPr>
              <a:t>taxation accrue sur les entreprises non certifiées </a:t>
            </a:r>
            <a:r>
              <a:rPr lang="fr-BE" sz="2400" dirty="0"/>
              <a:t>permet de </a:t>
            </a:r>
            <a:r>
              <a:rPr lang="fr-BE" sz="2400" b="1" dirty="0">
                <a:solidFill>
                  <a:srgbClr val="00B050"/>
                </a:solidFill>
              </a:rPr>
              <a:t>financer une baisse des taxes pour les entreprises citoyennes certifiées</a:t>
            </a:r>
            <a:r>
              <a:rPr lang="fr-BE" sz="2400" dirty="0"/>
              <a:t>. </a:t>
            </a:r>
            <a:endParaRPr lang="fr-FR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BE" sz="3200" b="1" u="sng" dirty="0" smtClean="0">
                <a:solidFill>
                  <a:schemeClr val="accent3">
                    <a:lumMod val="75000"/>
                  </a:schemeClr>
                </a:solidFill>
              </a:rPr>
              <a:t>Gain fiscal estimé</a:t>
            </a:r>
            <a:r>
              <a:rPr lang="fr-BE" sz="3200" b="1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fr-BE" sz="3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BE" sz="3200" b="1" dirty="0" smtClean="0">
                <a:solidFill>
                  <a:schemeClr val="accent3">
                    <a:lumMod val="75000"/>
                  </a:schemeClr>
                </a:solidFill>
              </a:rPr>
              <a:t>6,5 </a:t>
            </a:r>
            <a:r>
              <a:rPr lang="fr-BE" sz="3200" b="1" dirty="0">
                <a:solidFill>
                  <a:schemeClr val="accent3">
                    <a:lumMod val="75000"/>
                  </a:schemeClr>
                </a:solidFill>
              </a:rPr>
              <a:t>Millions Euros/an</a:t>
            </a:r>
          </a:p>
          <a:p>
            <a:pPr marL="0" indent="0" algn="ctr">
              <a:buNone/>
            </a:pPr>
            <a:r>
              <a:rPr lang="fr-BE" sz="3200" b="1" dirty="0" smtClean="0">
                <a:solidFill>
                  <a:schemeClr val="accent3">
                    <a:lumMod val="75000"/>
                  </a:schemeClr>
                </a:solidFill>
              </a:rPr>
              <a:t>+ </a:t>
            </a:r>
            <a:r>
              <a:rPr lang="fr-BE" sz="3200" b="1" dirty="0">
                <a:solidFill>
                  <a:schemeClr val="accent3">
                    <a:lumMod val="75000"/>
                  </a:schemeClr>
                </a:solidFill>
              </a:rPr>
              <a:t>18% </a:t>
            </a:r>
            <a:r>
              <a:rPr lang="fr-BE" sz="2400" dirty="0"/>
              <a:t>de </a:t>
            </a:r>
            <a:r>
              <a:rPr lang="fr-BE" sz="2400" dirty="0" err="1"/>
              <a:t>reçettes</a:t>
            </a:r>
            <a:r>
              <a:rPr lang="fr-BE" sz="2400" dirty="0"/>
              <a:t> fiscales/an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915764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Tentatives d’Application au Cameroun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r>
              <a:rPr lang="fr-BE" dirty="0" smtClean="0">
                <a:solidFill>
                  <a:srgbClr val="FF0000"/>
                </a:solidFill>
              </a:rPr>
              <a:t>Appui Budgétaire</a:t>
            </a:r>
            <a:r>
              <a:rPr lang="fr-BE" dirty="0" smtClean="0"/>
              <a:t>: indicateur de tranche variable (3.5), transposant le bonus-malus dans la Loi de Finances.</a:t>
            </a:r>
          </a:p>
          <a:p>
            <a:pPr marL="0" indent="0" algn="just">
              <a:buNone/>
            </a:pPr>
            <a:endParaRPr lang="fr-BE" dirty="0" smtClean="0"/>
          </a:p>
          <a:p>
            <a:pPr algn="just"/>
            <a:r>
              <a:rPr lang="fr-BE" dirty="0" smtClean="0">
                <a:solidFill>
                  <a:srgbClr val="00B050"/>
                </a:solidFill>
              </a:rPr>
              <a:t>Appui Budgétaire</a:t>
            </a:r>
            <a:r>
              <a:rPr lang="fr-BE" dirty="0" smtClean="0">
                <a:solidFill>
                  <a:schemeClr val="tx1"/>
                </a:solidFill>
              </a:rPr>
              <a:t>: construction d’une base de données fiscale permettant de croiser les informations du secteur forestier (production, transformation, exportation)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/>
            <a:r>
              <a:rPr lang="fr-BE" dirty="0" smtClean="0">
                <a:solidFill>
                  <a:srgbClr val="00B050"/>
                </a:solidFill>
              </a:rPr>
              <a:t>1</a:t>
            </a:r>
            <a:r>
              <a:rPr lang="fr-BE" baseline="30000" dirty="0" smtClean="0">
                <a:solidFill>
                  <a:srgbClr val="00B050"/>
                </a:solidFill>
              </a:rPr>
              <a:t>er</a:t>
            </a:r>
            <a:r>
              <a:rPr lang="fr-BE" dirty="0" smtClean="0">
                <a:solidFill>
                  <a:srgbClr val="00B050"/>
                </a:solidFill>
              </a:rPr>
              <a:t> Atelier sur la Fiscalité Forestière Incitative</a:t>
            </a:r>
            <a:r>
              <a:rPr lang="fr-BE" dirty="0" smtClean="0"/>
              <a:t>, hébergé au Ministère des Finances.</a:t>
            </a:r>
          </a:p>
          <a:p>
            <a:pPr algn="just"/>
            <a:endParaRPr lang="fr-BE" dirty="0" smtClean="0"/>
          </a:p>
          <a:p>
            <a:pPr algn="just"/>
            <a:r>
              <a:rPr lang="fr-BE" dirty="0" smtClean="0"/>
              <a:t>Envoi au MINFI d’une proposition écrite pour la </a:t>
            </a:r>
            <a:r>
              <a:rPr lang="fr-BE" dirty="0" smtClean="0">
                <a:solidFill>
                  <a:srgbClr val="00B050"/>
                </a:solidFill>
              </a:rPr>
              <a:t>Loi de Finances 2022</a:t>
            </a:r>
          </a:p>
          <a:p>
            <a:pPr algn="just"/>
            <a:endParaRPr lang="fr-BE" dirty="0" smtClean="0">
              <a:solidFill>
                <a:srgbClr val="00B050"/>
              </a:solidFill>
            </a:endParaRPr>
          </a:p>
          <a:p>
            <a:pPr algn="just"/>
            <a:r>
              <a:rPr lang="fr-BE" dirty="0" smtClean="0">
                <a:solidFill>
                  <a:srgbClr val="00B050"/>
                </a:solidFill>
              </a:rPr>
              <a:t>Formation</a:t>
            </a:r>
            <a:r>
              <a:rPr lang="fr-BE" dirty="0" smtClean="0"/>
              <a:t> sur la Fiscalité Forestière Incitative pour le Programme de Sécurisation des Recettes Forestières (MINFI)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9944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Ne pas sous-estimer</a:t>
            </a:r>
            <a:br>
              <a:rPr lang="fr-BE" dirty="0" smtClean="0"/>
            </a:br>
            <a:r>
              <a:rPr lang="fr-BE" b="1" dirty="0" smtClean="0"/>
              <a:t>l’Economie Politique</a:t>
            </a:r>
            <a:endParaRPr lang="fr-FR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8321" y="2160588"/>
            <a:ext cx="5935396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3587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92639FEB808B44A6E17CB471A4FF5D" ma:contentTypeVersion="12" ma:contentTypeDescription="Create a new document." ma:contentTypeScope="" ma:versionID="20fd653594f24783e809cfb423b0bfd8">
  <xsd:schema xmlns:xsd="http://www.w3.org/2001/XMLSchema" xmlns:xs="http://www.w3.org/2001/XMLSchema" xmlns:p="http://schemas.microsoft.com/office/2006/metadata/properties" xmlns:ns2="b194aedd-ff49-45f7-87dd-5c844ff5d3f3" xmlns:ns3="5143f1b2-a864-4c0c-b09a-1d9e375137bd" targetNamespace="http://schemas.microsoft.com/office/2006/metadata/properties" ma:root="true" ma:fieldsID="979c74ef7939ed853b2837c487bd213b" ns2:_="" ns3:_="">
    <xsd:import namespace="b194aedd-ff49-45f7-87dd-5c844ff5d3f3"/>
    <xsd:import namespace="5143f1b2-a864-4c0c-b09a-1d9e375137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4aedd-ff49-45f7-87dd-5c844ff5d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3f1b2-a864-4c0c-b09a-1d9e37513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F6194D0-8431-4CF6-8C48-9FC058DAE097}"/>
</file>

<file path=customXml/itemProps2.xml><?xml version="1.0" encoding="utf-8"?>
<ds:datastoreItem xmlns:ds="http://schemas.openxmlformats.org/officeDocument/2006/customXml" ds:itemID="{87A2EF05-D5D7-458F-9C64-8B7849AC10D0}"/>
</file>

<file path=customXml/itemProps3.xml><?xml version="1.0" encoding="utf-8"?>
<ds:datastoreItem xmlns:ds="http://schemas.openxmlformats.org/officeDocument/2006/customXml" ds:itemID="{50DB0E05-2FE1-4B0F-918E-D2382F77B79B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247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Fiscalité Forestière incitative:  le BONUS MALUS</vt:lpstr>
      <vt:lpstr>Inciter à la légalité via la certification avec un incitatif fiscal</vt:lpstr>
      <vt:lpstr>Comment ça marche ?</vt:lpstr>
      <vt:lpstr>Tentatives d’Application au Cameroun</vt:lpstr>
      <vt:lpstr>Ne pas sous-estimer l’Economie Politique</vt:lpstr>
    </vt:vector>
  </TitlesOfParts>
  <Company>EEAS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SOURDIN Stephane (EEAS-YAOUNDE)</dc:creator>
  <cp:lastModifiedBy>SOURDIN Stephane (EEAS-YAOUNDE)</cp:lastModifiedBy>
  <cp:revision>9</cp:revision>
  <dcterms:created xsi:type="dcterms:W3CDTF">2021-11-05T11:41:42Z</dcterms:created>
  <dcterms:modified xsi:type="dcterms:W3CDTF">2021-11-08T08:56:25Z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0x0101006E92639FEB808B44A6E17CB471A4FF5D</vt:lpwstr>
  </property>
</Properties>
</file>