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8" r:id="rId5"/>
    <p:sldId id="285" r:id="rId6"/>
    <p:sldId id="286" r:id="rId7"/>
    <p:sldId id="290" r:id="rId8"/>
    <p:sldId id="287" r:id="rId9"/>
    <p:sldId id="289" r:id="rId10"/>
    <p:sldId id="288" r:id="rId11"/>
    <p:sldId id="28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 " initials="" lastIdx="1" clrIdx="0">
    <p:extLst>
      <p:ext uri="{19B8F6BF-5375-455C-9EA6-DF929625EA0E}">
        <p15:presenceInfo xmlns:p15="http://schemas.microsoft.com/office/powerpoint/2012/main" userId="S-1-5-21-1606980848-2025429265-839522115-5953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56B1"/>
    <a:srgbClr val="024EA2"/>
    <a:srgbClr val="024B9C"/>
    <a:srgbClr val="035DC1"/>
    <a:srgbClr val="004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EB4A38-1307-49FD-B6E4-A87F589B780A}" v="71" dt="2021-11-14T16:41:31.0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9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>
        <p:guide orient="horz" pos="209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bel.paliotta91" userId="S::isabel.paliotta91_gmail.com#ext#@gfa365.onmicrosoft.com::6fe92d54-7c29-48db-8cd1-f2827087c545" providerId="AD" clId="Web-{CFEB4A38-1307-49FD-B6E4-A87F589B780A}"/>
    <pc:docChg chg="modSld">
      <pc:chgData name="isabel.paliotta91" userId="S::isabel.paliotta91_gmail.com#ext#@gfa365.onmicrosoft.com::6fe92d54-7c29-48db-8cd1-f2827087c545" providerId="AD" clId="Web-{CFEB4A38-1307-49FD-B6E4-A87F589B780A}" dt="2021-11-14T16:41:31.011" v="62" actId="20577"/>
      <pc:docMkLst>
        <pc:docMk/>
      </pc:docMkLst>
      <pc:sldChg chg="modSp">
        <pc:chgData name="isabel.paliotta91" userId="S::isabel.paliotta91_gmail.com#ext#@gfa365.onmicrosoft.com::6fe92d54-7c29-48db-8cd1-f2827087c545" providerId="AD" clId="Web-{CFEB4A38-1307-49FD-B6E4-A87F589B780A}" dt="2021-11-14T16:28:43.784" v="2" actId="20577"/>
        <pc:sldMkLst>
          <pc:docMk/>
          <pc:sldMk cId="1121371840" sldId="258"/>
        </pc:sldMkLst>
        <pc:spChg chg="mod">
          <ac:chgData name="isabel.paliotta91" userId="S::isabel.paliotta91_gmail.com#ext#@gfa365.onmicrosoft.com::6fe92d54-7c29-48db-8cd1-f2827087c545" providerId="AD" clId="Web-{CFEB4A38-1307-49FD-B6E4-A87F589B780A}" dt="2021-11-14T16:28:26.096" v="1" actId="20577"/>
          <ac:spMkLst>
            <pc:docMk/>
            <pc:sldMk cId="1121371840" sldId="258"/>
            <ac:spMk id="6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CFEB4A38-1307-49FD-B6E4-A87F589B780A}" dt="2021-11-14T16:28:43.784" v="2" actId="20577"/>
          <ac:spMkLst>
            <pc:docMk/>
            <pc:sldMk cId="1121371840" sldId="258"/>
            <ac:spMk id="7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CFEB4A38-1307-49FD-B6E4-A87F589B780A}" dt="2021-11-14T16:41:31.011" v="62" actId="20577"/>
        <pc:sldMkLst>
          <pc:docMk/>
          <pc:sldMk cId="4273619315" sldId="284"/>
        </pc:sldMkLst>
        <pc:spChg chg="mod">
          <ac:chgData name="isabel.paliotta91" userId="S::isabel.paliotta91_gmail.com#ext#@gfa365.onmicrosoft.com::6fe92d54-7c29-48db-8cd1-f2827087c545" providerId="AD" clId="Web-{CFEB4A38-1307-49FD-B6E4-A87F589B780A}" dt="2021-11-14T16:41:31.011" v="62" actId="20577"/>
          <ac:spMkLst>
            <pc:docMk/>
            <pc:sldMk cId="4273619315" sldId="284"/>
            <ac:spMk id="2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CFEB4A38-1307-49FD-B6E4-A87F589B780A}" dt="2021-11-14T16:31:04.804" v="13" actId="20577"/>
        <pc:sldMkLst>
          <pc:docMk/>
          <pc:sldMk cId="1275982648" sldId="285"/>
        </pc:sldMkLst>
        <pc:spChg chg="mod">
          <ac:chgData name="isabel.paliotta91" userId="S::isabel.paliotta91_gmail.com#ext#@gfa365.onmicrosoft.com::6fe92d54-7c29-48db-8cd1-f2827087c545" providerId="AD" clId="Web-{CFEB4A38-1307-49FD-B6E4-A87F589B780A}" dt="2021-11-14T16:29:14.598" v="5" actId="20577"/>
          <ac:spMkLst>
            <pc:docMk/>
            <pc:sldMk cId="1275982648" sldId="285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CFEB4A38-1307-49FD-B6E4-A87F589B780A}" dt="2021-11-14T16:31:04.804" v="13" actId="20577"/>
          <ac:spMkLst>
            <pc:docMk/>
            <pc:sldMk cId="1275982648" sldId="285"/>
            <ac:spMk id="3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CFEB4A38-1307-49FD-B6E4-A87F589B780A}" dt="2021-11-14T16:34:03.388" v="26" actId="20577"/>
        <pc:sldMkLst>
          <pc:docMk/>
          <pc:sldMk cId="3809012479" sldId="286"/>
        </pc:sldMkLst>
        <pc:spChg chg="mod">
          <ac:chgData name="isabel.paliotta91" userId="S::isabel.paliotta91_gmail.com#ext#@gfa365.onmicrosoft.com::6fe92d54-7c29-48db-8cd1-f2827087c545" providerId="AD" clId="Web-{CFEB4A38-1307-49FD-B6E4-A87F589B780A}" dt="2021-11-14T16:34:03.388" v="26" actId="20577"/>
          <ac:spMkLst>
            <pc:docMk/>
            <pc:sldMk cId="3809012479" sldId="286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CFEB4A38-1307-49FD-B6E4-A87F589B780A}" dt="2021-11-14T16:31:25.758" v="15" actId="20577"/>
          <ac:spMkLst>
            <pc:docMk/>
            <pc:sldMk cId="3809012479" sldId="286"/>
            <ac:spMk id="3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CFEB4A38-1307-49FD-B6E4-A87F589B780A}" dt="2021-11-14T16:36:47.518" v="37" actId="20577"/>
        <pc:sldMkLst>
          <pc:docMk/>
          <pc:sldMk cId="4200754547" sldId="287"/>
        </pc:sldMkLst>
        <pc:spChg chg="mod">
          <ac:chgData name="isabel.paliotta91" userId="S::isabel.paliotta91_gmail.com#ext#@gfa365.onmicrosoft.com::6fe92d54-7c29-48db-8cd1-f2827087c545" providerId="AD" clId="Web-{CFEB4A38-1307-49FD-B6E4-A87F589B780A}" dt="2021-11-14T16:36:47.518" v="37" actId="20577"/>
          <ac:spMkLst>
            <pc:docMk/>
            <pc:sldMk cId="4200754547" sldId="287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CFEB4A38-1307-49FD-B6E4-A87F589B780A}" dt="2021-11-14T16:34:50.592" v="29" actId="20577"/>
          <ac:spMkLst>
            <pc:docMk/>
            <pc:sldMk cId="4200754547" sldId="287"/>
            <ac:spMk id="3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CFEB4A38-1307-49FD-B6E4-A87F589B780A}" dt="2021-11-14T16:41:25.839" v="61" actId="20577"/>
        <pc:sldMkLst>
          <pc:docMk/>
          <pc:sldMk cId="4198620361" sldId="288"/>
        </pc:sldMkLst>
        <pc:spChg chg="mod">
          <ac:chgData name="isabel.paliotta91" userId="S::isabel.paliotta91_gmail.com#ext#@gfa365.onmicrosoft.com::6fe92d54-7c29-48db-8cd1-f2827087c545" providerId="AD" clId="Web-{CFEB4A38-1307-49FD-B6E4-A87F589B780A}" dt="2021-11-14T16:41:25.839" v="61" actId="20577"/>
          <ac:spMkLst>
            <pc:docMk/>
            <pc:sldMk cId="4198620361" sldId="288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CFEB4A38-1307-49FD-B6E4-A87F589B780A}" dt="2021-11-14T16:39:52.477" v="52" actId="20577"/>
          <ac:spMkLst>
            <pc:docMk/>
            <pc:sldMk cId="4198620361" sldId="288"/>
            <ac:spMk id="3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CFEB4A38-1307-49FD-B6E4-A87F589B780A}" dt="2021-11-14T16:39:28.445" v="50" actId="20577"/>
        <pc:sldMkLst>
          <pc:docMk/>
          <pc:sldMk cId="1202122270" sldId="289"/>
        </pc:sldMkLst>
        <pc:spChg chg="mod">
          <ac:chgData name="isabel.paliotta91" userId="S::isabel.paliotta91_gmail.com#ext#@gfa365.onmicrosoft.com::6fe92d54-7c29-48db-8cd1-f2827087c545" providerId="AD" clId="Web-{CFEB4A38-1307-49FD-B6E4-A87F589B780A}" dt="2021-11-14T16:39:28.445" v="50" actId="20577"/>
          <ac:spMkLst>
            <pc:docMk/>
            <pc:sldMk cId="1202122270" sldId="289"/>
            <ac:spMk id="2" creationId="{00000000-0000-0000-0000-000000000000}"/>
          </ac:spMkLst>
        </pc:spChg>
        <pc:spChg chg="mod">
          <ac:chgData name="isabel.paliotta91" userId="S::isabel.paliotta91_gmail.com#ext#@gfa365.onmicrosoft.com::6fe92d54-7c29-48db-8cd1-f2827087c545" providerId="AD" clId="Web-{CFEB4A38-1307-49FD-B6E4-A87F589B780A}" dt="2021-11-14T16:37:17.066" v="39" actId="20577"/>
          <ac:spMkLst>
            <pc:docMk/>
            <pc:sldMk cId="1202122270" sldId="289"/>
            <ac:spMk id="3" creationId="{00000000-0000-0000-0000-000000000000}"/>
          </ac:spMkLst>
        </pc:spChg>
      </pc:sldChg>
      <pc:sldChg chg="modSp">
        <pc:chgData name="isabel.paliotta91" userId="S::isabel.paliotta91_gmail.com#ext#@gfa365.onmicrosoft.com::6fe92d54-7c29-48db-8cd1-f2827087c545" providerId="AD" clId="Web-{CFEB4A38-1307-49FD-B6E4-A87F589B780A}" dt="2021-11-14T16:34:27.607" v="28" actId="20577"/>
        <pc:sldMkLst>
          <pc:docMk/>
          <pc:sldMk cId="2122368584" sldId="290"/>
        </pc:sldMkLst>
        <pc:spChg chg="mod">
          <ac:chgData name="isabel.paliotta91" userId="S::isabel.paliotta91_gmail.com#ext#@gfa365.onmicrosoft.com::6fe92d54-7c29-48db-8cd1-f2827087c545" providerId="AD" clId="Web-{CFEB4A38-1307-49FD-B6E4-A87F589B780A}" dt="2021-11-14T16:34:27.607" v="28" actId="20577"/>
          <ac:spMkLst>
            <pc:docMk/>
            <pc:sldMk cId="2122368584" sldId="290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yintracomm.ec.europa.eu/corp/intellectual-property/Documents/2019_Reuse-guidelines%28CC-BY%29.pdf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Update/add/delete parts of the</a:t>
            </a:r>
            <a:r>
              <a:rPr lang="en-IE" baseline="0" dirty="0"/>
              <a:t> copy right notice where appropriate.</a:t>
            </a:r>
          </a:p>
          <a:p>
            <a:r>
              <a:rPr lang="en-IE" baseline="0" dirty="0"/>
              <a:t>More information: </a:t>
            </a:r>
            <a:r>
              <a:rPr lang="en-GB" dirty="0">
                <a:hlinkClick r:id="rId3"/>
              </a:rPr>
              <a:t>https://myintracomm.ec.europa.eu/corp/intellectual-property/Documents/2019_Reuse-guidelines%28CC-BY%29.pdf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519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‹N›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‹N›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‹N›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4000" dirty="0" err="1">
                <a:latin typeface="Calibri"/>
                <a:ea typeface="+mj-lt"/>
                <a:cs typeface="+mj-lt"/>
              </a:rPr>
              <a:t>Soutenir</a:t>
            </a:r>
            <a:r>
              <a:rPr lang="en-GB" sz="4000" dirty="0">
                <a:latin typeface="Calibri"/>
                <a:ea typeface="+mj-lt"/>
                <a:cs typeface="+mj-lt"/>
              </a:rPr>
              <a:t> la transformation durable</a:t>
            </a:r>
            <a:endParaRPr lang="it-IT" dirty="0">
              <a:latin typeface="Calibri"/>
              <a:cs typeface="Calibri"/>
            </a:endParaRPr>
          </a:p>
          <a:p>
            <a:pPr algn="ctr"/>
            <a:r>
              <a:rPr lang="en-GB" sz="4000" dirty="0">
                <a:latin typeface="Calibri"/>
                <a:ea typeface="+mj-lt"/>
                <a:cs typeface="+mj-lt"/>
              </a:rPr>
              <a:t>des </a:t>
            </a:r>
            <a:r>
              <a:rPr lang="en-GB" sz="4000" dirty="0" err="1">
                <a:latin typeface="Calibri"/>
                <a:ea typeface="+mj-lt"/>
                <a:cs typeface="+mj-lt"/>
              </a:rPr>
              <a:t>systèmes</a:t>
            </a:r>
            <a:r>
              <a:rPr lang="en-GB" sz="4000" dirty="0">
                <a:latin typeface="Calibri"/>
                <a:ea typeface="+mj-lt"/>
                <a:cs typeface="+mj-lt"/>
              </a:rPr>
              <a:t> </a:t>
            </a:r>
            <a:r>
              <a:rPr lang="en-GB" sz="4000" dirty="0" err="1">
                <a:latin typeface="Calibri"/>
                <a:ea typeface="+mj-lt"/>
                <a:cs typeface="+mj-lt"/>
              </a:rPr>
              <a:t>agroalimentaires</a:t>
            </a:r>
            <a:endParaRPr lang="en-GB" dirty="0" err="1">
              <a:latin typeface="Calibri"/>
              <a:cs typeface="Calibri"/>
            </a:endParaRPr>
          </a:p>
          <a:p>
            <a:pPr algn="ctr"/>
            <a:r>
              <a:rPr lang="en-GB" sz="4000" dirty="0">
                <a:latin typeface="Calibri"/>
                <a:ea typeface="+mj-lt"/>
                <a:cs typeface="+mj-lt"/>
              </a:rPr>
              <a:t>par des </a:t>
            </a:r>
            <a:r>
              <a:rPr lang="en-GB" sz="4000" dirty="0" err="1">
                <a:latin typeface="Calibri"/>
                <a:ea typeface="+mj-lt"/>
                <a:cs typeface="+mj-lt"/>
              </a:rPr>
              <a:t>approches</a:t>
            </a:r>
            <a:r>
              <a:rPr lang="en-GB" sz="4000" dirty="0">
                <a:latin typeface="Calibri"/>
                <a:ea typeface="+mj-lt"/>
                <a:cs typeface="+mj-lt"/>
              </a:rPr>
              <a:t> </a:t>
            </a:r>
            <a:r>
              <a:rPr lang="en-GB" sz="4000" dirty="0" err="1">
                <a:latin typeface="Calibri"/>
                <a:ea typeface="+mj-lt"/>
                <a:cs typeface="+mj-lt"/>
              </a:rPr>
              <a:t>agro-écologiques</a:t>
            </a:r>
            <a:r>
              <a:rPr lang="en-GB" sz="4000" dirty="0">
                <a:ea typeface="+mj-lt"/>
                <a:cs typeface="+mj-lt"/>
              </a:rPr>
              <a:t> </a:t>
            </a:r>
            <a:br>
              <a:rPr lang="en-GB" altLang="en-US" sz="4000" dirty="0">
                <a:latin typeface="Arial" panose="020B0604020202020204" pitchFamily="34" charset="0"/>
              </a:rPr>
            </a:br>
            <a:endParaRPr lang="en-GB" sz="4000">
              <a:solidFill>
                <a:schemeClr val="tx1">
                  <a:lumMod val="20000"/>
                  <a:lumOff val="80000"/>
                </a:schemeClr>
              </a:solidFill>
              <a:cs typeface="Arial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fr-BE" dirty="0">
                <a:ea typeface="+mn-lt"/>
                <a:cs typeface="+mn-lt"/>
              </a:rPr>
              <a:t>Une note technique INTPA F3</a:t>
            </a:r>
            <a:endParaRPr lang="it-IT" dirty="0">
              <a:ea typeface="+mn-lt"/>
              <a:cs typeface="+mn-lt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BE" b="1" dirty="0"/>
              <a:t>INTPA F3 – </a:t>
            </a:r>
            <a:r>
              <a:rPr lang="fr-BE" b="1" dirty="0" err="1"/>
              <a:t>Sustainable</a:t>
            </a:r>
            <a:r>
              <a:rPr lang="fr-BE" b="1" dirty="0"/>
              <a:t> agrifood- </a:t>
            </a:r>
            <a:r>
              <a:rPr lang="fr-BE" b="1" dirty="0" err="1"/>
              <a:t>systems</a:t>
            </a:r>
            <a:r>
              <a:rPr lang="fr-BE" b="1" dirty="0"/>
              <a:t> and </a:t>
            </a:r>
            <a:r>
              <a:rPr lang="fr-BE" b="1" dirty="0" err="1"/>
              <a:t>fisheries</a:t>
            </a:r>
            <a:endParaRPr lang="en-GB" b="1" dirty="0"/>
          </a:p>
          <a:p>
            <a:endParaRPr lang="en-GB" dirty="0"/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5676654" y="1596395"/>
            <a:ext cx="838691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INTPA / F3 </a:t>
            </a:r>
            <a:endParaRPr kumimoji="0" lang="en-GB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21371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995" y="554182"/>
            <a:ext cx="8596668" cy="831273"/>
          </a:xfrm>
        </p:spPr>
        <p:txBody>
          <a:bodyPr/>
          <a:lstStyle/>
          <a:p>
            <a:r>
              <a:rPr lang="fr-BE" b="1" dirty="0">
                <a:ea typeface="+mj-lt"/>
                <a:cs typeface="+mj-lt"/>
              </a:rPr>
              <a:t>Note technique de INTPA F3</a:t>
            </a:r>
            <a:endParaRPr lang="it-IT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0946"/>
            <a:ext cx="10886016" cy="50476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ea typeface="+mn-lt"/>
                <a:cs typeface="+mn-lt"/>
              </a:rPr>
              <a:t>Objectif </a:t>
            </a:r>
            <a:r>
              <a:rPr lang="en-US" dirty="0">
                <a:ea typeface="+mn-lt"/>
                <a:cs typeface="+mn-lt"/>
              </a:rPr>
              <a:t>: clarifier les concepts </a:t>
            </a:r>
            <a:r>
              <a:rPr lang="en-US" dirty="0" err="1">
                <a:ea typeface="+mn-lt"/>
                <a:cs typeface="+mn-lt"/>
              </a:rPr>
              <a:t>liés</a:t>
            </a:r>
            <a:r>
              <a:rPr lang="en-US" dirty="0">
                <a:ea typeface="+mn-lt"/>
                <a:cs typeface="+mn-lt"/>
              </a:rPr>
              <a:t> à </a:t>
            </a:r>
            <a:r>
              <a:rPr lang="en-US" dirty="0" err="1">
                <a:ea typeface="+mn-lt"/>
                <a:cs typeface="+mn-lt"/>
              </a:rPr>
              <a:t>l'agroécologie</a:t>
            </a:r>
            <a:r>
              <a:rPr lang="en-US" dirty="0">
                <a:ea typeface="+mn-lt"/>
                <a:cs typeface="+mn-lt"/>
              </a:rPr>
              <a:t> et proposer des </a:t>
            </a:r>
            <a:r>
              <a:rPr lang="en-US" dirty="0" err="1">
                <a:ea typeface="+mn-lt"/>
                <a:cs typeface="+mn-lt"/>
              </a:rPr>
              <a:t>moyens</a:t>
            </a:r>
            <a:r>
              <a:rPr lang="en-US" dirty="0">
                <a:ea typeface="+mn-lt"/>
                <a:cs typeface="+mn-lt"/>
              </a:rPr>
              <a:t> de </a:t>
            </a:r>
            <a:r>
              <a:rPr lang="en-US" dirty="0" err="1">
                <a:ea typeface="+mn-lt"/>
                <a:cs typeface="+mn-lt"/>
              </a:rPr>
              <a:t>l'inclure</a:t>
            </a:r>
            <a:r>
              <a:rPr lang="en-US" dirty="0">
                <a:ea typeface="+mn-lt"/>
                <a:cs typeface="+mn-lt"/>
              </a:rPr>
              <a:t> tant au </a:t>
            </a:r>
            <a:r>
              <a:rPr lang="en-US" dirty="0" err="1">
                <a:ea typeface="+mn-lt"/>
                <a:cs typeface="+mn-lt"/>
              </a:rPr>
              <a:t>niveau</a:t>
            </a:r>
            <a:r>
              <a:rPr lang="en-US" dirty="0">
                <a:ea typeface="+mn-lt"/>
                <a:cs typeface="+mn-lt"/>
              </a:rPr>
              <a:t> des politiques que de la mise </a:t>
            </a:r>
            <a:r>
              <a:rPr lang="en-US" dirty="0" err="1">
                <a:ea typeface="+mn-lt"/>
                <a:cs typeface="+mn-lt"/>
              </a:rPr>
              <a:t>en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œuvre</a:t>
            </a:r>
            <a:r>
              <a:rPr lang="en-US" dirty="0"/>
              <a:t> </a:t>
            </a:r>
          </a:p>
          <a:p>
            <a:pPr lvl="1"/>
            <a:r>
              <a:rPr lang="en-US" dirty="0" err="1">
                <a:ea typeface="+mn-lt"/>
                <a:cs typeface="+mn-lt"/>
              </a:rPr>
              <a:t>Qu'est-ce</a:t>
            </a:r>
            <a:r>
              <a:rPr lang="en-US" dirty="0">
                <a:ea typeface="+mn-lt"/>
                <a:cs typeface="+mn-lt"/>
              </a:rPr>
              <a:t> que </a:t>
            </a:r>
            <a:r>
              <a:rPr lang="en-US" dirty="0" err="1">
                <a:ea typeface="+mn-lt"/>
                <a:cs typeface="+mn-lt"/>
              </a:rPr>
              <a:t>l'agroécologie</a:t>
            </a:r>
            <a:r>
              <a:rPr lang="en-US" dirty="0">
                <a:ea typeface="+mn-lt"/>
                <a:cs typeface="+mn-lt"/>
              </a:rPr>
              <a:t> ?</a:t>
            </a:r>
          </a:p>
          <a:p>
            <a:pPr lvl="1"/>
            <a:r>
              <a:rPr lang="en-US" dirty="0" err="1">
                <a:ea typeface="+mn-lt"/>
                <a:cs typeface="+mn-lt"/>
              </a:rPr>
              <a:t>Agroécologie</a:t>
            </a:r>
            <a:r>
              <a:rPr lang="en-US" dirty="0">
                <a:ea typeface="+mn-lt"/>
                <a:cs typeface="+mn-lt"/>
              </a:rPr>
              <a:t> : </a:t>
            </a:r>
            <a:r>
              <a:rPr lang="en-US" dirty="0" err="1">
                <a:ea typeface="+mn-lt"/>
                <a:cs typeface="+mn-lt"/>
              </a:rPr>
              <a:t>réalités</a:t>
            </a:r>
            <a:r>
              <a:rPr lang="en-US" dirty="0">
                <a:ea typeface="+mn-lt"/>
                <a:cs typeface="+mn-lt"/>
              </a:rPr>
              <a:t> et interventions</a:t>
            </a:r>
          </a:p>
          <a:p>
            <a:pPr lvl="1"/>
            <a:r>
              <a:rPr lang="en-US" dirty="0">
                <a:ea typeface="+mn-lt"/>
                <a:cs typeface="+mn-lt"/>
              </a:rPr>
              <a:t>Contribution de </a:t>
            </a:r>
            <a:r>
              <a:rPr lang="en-US" dirty="0" err="1">
                <a:ea typeface="+mn-lt"/>
                <a:cs typeface="+mn-lt"/>
              </a:rPr>
              <a:t>l'agroécologie</a:t>
            </a:r>
            <a:r>
              <a:rPr lang="en-US" dirty="0">
                <a:ea typeface="+mn-lt"/>
                <a:cs typeface="+mn-lt"/>
              </a:rPr>
              <a:t> aux </a:t>
            </a:r>
            <a:r>
              <a:rPr lang="en-US" dirty="0" err="1">
                <a:ea typeface="+mn-lt"/>
                <a:cs typeface="+mn-lt"/>
              </a:rPr>
              <a:t>priorités</a:t>
            </a:r>
            <a:r>
              <a:rPr lang="en-US" dirty="0">
                <a:ea typeface="+mn-lt"/>
                <a:cs typeface="+mn-lt"/>
              </a:rPr>
              <a:t> de </a:t>
            </a:r>
            <a:r>
              <a:rPr lang="en-US" dirty="0" err="1">
                <a:ea typeface="+mn-lt"/>
                <a:cs typeface="+mn-lt"/>
              </a:rPr>
              <a:t>l'UE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Controverses sur </a:t>
            </a:r>
            <a:r>
              <a:rPr lang="en-US" dirty="0" err="1">
                <a:ea typeface="+mn-lt"/>
                <a:cs typeface="+mn-lt"/>
              </a:rPr>
              <a:t>l'agroécologie</a:t>
            </a:r>
            <a:r>
              <a:rPr lang="en-US" dirty="0">
                <a:ea typeface="+mn-lt"/>
                <a:cs typeface="+mn-lt"/>
              </a:rPr>
              <a:t> et </a:t>
            </a:r>
            <a:r>
              <a:rPr lang="en-US" dirty="0" err="1">
                <a:ea typeface="+mn-lt"/>
                <a:cs typeface="+mn-lt"/>
              </a:rPr>
              <a:t>éléments</a:t>
            </a:r>
            <a:r>
              <a:rPr lang="en-US" dirty="0">
                <a:ea typeface="+mn-lt"/>
                <a:cs typeface="+mn-lt"/>
              </a:rPr>
              <a:t> de discussion avec les </a:t>
            </a:r>
            <a:r>
              <a:rPr lang="en-US" dirty="0" err="1">
                <a:ea typeface="+mn-lt"/>
                <a:cs typeface="+mn-lt"/>
              </a:rPr>
              <a:t>priorités</a:t>
            </a:r>
            <a:r>
              <a:rPr lang="en-US" dirty="0">
                <a:ea typeface="+mn-lt"/>
                <a:cs typeface="+mn-lt"/>
              </a:rPr>
              <a:t> de </a:t>
            </a:r>
            <a:r>
              <a:rPr lang="en-US" dirty="0" err="1">
                <a:ea typeface="+mn-lt"/>
                <a:cs typeface="+mn-lt"/>
              </a:rPr>
              <a:t>l'UE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Proposition </a:t>
            </a:r>
            <a:r>
              <a:rPr lang="en-US" dirty="0" err="1">
                <a:ea typeface="+mn-lt"/>
                <a:cs typeface="+mn-lt"/>
              </a:rPr>
              <a:t>d'interventions</a:t>
            </a:r>
            <a:r>
              <a:rPr lang="en-US" dirty="0">
                <a:ea typeface="+mn-lt"/>
                <a:cs typeface="+mn-lt"/>
              </a:rPr>
              <a:t> pour </a:t>
            </a:r>
            <a:r>
              <a:rPr lang="en-US" dirty="0" err="1">
                <a:ea typeface="+mn-lt"/>
                <a:cs typeface="+mn-lt"/>
              </a:rPr>
              <a:t>soutenir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l'agroécologie</a:t>
            </a:r>
            <a:endParaRPr lang="en-US" dirty="0" err="1"/>
          </a:p>
          <a:p>
            <a:pPr lvl="1"/>
            <a:endParaRPr lang="fr-BE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5982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56672" y="1265216"/>
            <a:ext cx="10905699" cy="4430733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0"/>
            <a:endParaRPr lang="en-GB" sz="2000" dirty="0"/>
          </a:p>
          <a:p>
            <a:r>
              <a:rPr lang="en-GB" sz="1800" dirty="0">
                <a:ea typeface="+mn-lt"/>
                <a:cs typeface="+mn-lt"/>
              </a:rPr>
              <a:t>Une </a:t>
            </a:r>
            <a:r>
              <a:rPr lang="en-GB" sz="1800" dirty="0" err="1">
                <a:ea typeface="+mn-lt"/>
                <a:cs typeface="+mn-lt"/>
              </a:rPr>
              <a:t>nette</a:t>
            </a:r>
            <a:r>
              <a:rPr lang="en-GB" sz="1800" dirty="0">
                <a:ea typeface="+mn-lt"/>
                <a:cs typeface="+mn-lt"/>
              </a:rPr>
              <a:t> </a:t>
            </a:r>
            <a:r>
              <a:rPr lang="en-GB" sz="1800" dirty="0" err="1">
                <a:ea typeface="+mn-lt"/>
                <a:cs typeface="+mn-lt"/>
              </a:rPr>
              <a:t>amélioration</a:t>
            </a:r>
            <a:r>
              <a:rPr lang="en-GB" sz="1800" dirty="0">
                <a:ea typeface="+mn-lt"/>
                <a:cs typeface="+mn-lt"/>
              </a:rPr>
              <a:t> de la </a:t>
            </a:r>
            <a:r>
              <a:rPr lang="en-GB" sz="1800" dirty="0" err="1">
                <a:ea typeface="+mn-lt"/>
                <a:cs typeface="+mn-lt"/>
              </a:rPr>
              <a:t>biodiversité</a:t>
            </a:r>
            <a:r>
              <a:rPr lang="en-GB" sz="1800" dirty="0">
                <a:ea typeface="+mn-lt"/>
                <a:cs typeface="+mn-lt"/>
              </a:rPr>
              <a:t> dans les zones </a:t>
            </a:r>
            <a:r>
              <a:rPr lang="en-GB" sz="1800" dirty="0" err="1">
                <a:ea typeface="+mn-lt"/>
                <a:cs typeface="+mn-lt"/>
              </a:rPr>
              <a:t>cultivées</a:t>
            </a:r>
            <a:r>
              <a:rPr lang="en-GB" sz="1800" dirty="0">
                <a:ea typeface="+mn-lt"/>
                <a:cs typeface="+mn-lt"/>
              </a:rPr>
              <a:t> </a:t>
            </a:r>
          </a:p>
          <a:p>
            <a:r>
              <a:rPr lang="en-GB" sz="1800" dirty="0">
                <a:ea typeface="+mn-lt"/>
                <a:cs typeface="+mn-lt"/>
              </a:rPr>
              <a:t>Forte contribution à </a:t>
            </a:r>
            <a:r>
              <a:rPr lang="en-GB" sz="1800" dirty="0" err="1">
                <a:ea typeface="+mn-lt"/>
                <a:cs typeface="+mn-lt"/>
              </a:rPr>
              <a:t>l'adaptation</a:t>
            </a:r>
            <a:r>
              <a:rPr lang="en-GB" sz="1800" dirty="0">
                <a:ea typeface="+mn-lt"/>
                <a:cs typeface="+mn-lt"/>
              </a:rPr>
              <a:t> (diversification au </a:t>
            </a:r>
            <a:r>
              <a:rPr lang="en-GB" sz="1800" dirty="0" err="1">
                <a:ea typeface="+mn-lt"/>
                <a:cs typeface="+mn-lt"/>
              </a:rPr>
              <a:t>niveau</a:t>
            </a:r>
            <a:r>
              <a:rPr lang="en-GB" sz="1800" dirty="0">
                <a:ea typeface="+mn-lt"/>
                <a:cs typeface="+mn-lt"/>
              </a:rPr>
              <a:t> de la </a:t>
            </a:r>
            <a:r>
              <a:rPr lang="en-GB" sz="1800" dirty="0" err="1">
                <a:ea typeface="+mn-lt"/>
                <a:cs typeface="+mn-lt"/>
              </a:rPr>
              <a:t>parcelle</a:t>
            </a:r>
            <a:r>
              <a:rPr lang="en-GB" sz="1800" dirty="0">
                <a:ea typeface="+mn-lt"/>
                <a:cs typeface="+mn-lt"/>
              </a:rPr>
              <a:t>/de </a:t>
            </a:r>
            <a:r>
              <a:rPr lang="en-GB" sz="1800" dirty="0" err="1">
                <a:ea typeface="+mn-lt"/>
                <a:cs typeface="+mn-lt"/>
              </a:rPr>
              <a:t>l'exploitation</a:t>
            </a:r>
            <a:r>
              <a:rPr lang="en-GB" sz="1800" dirty="0">
                <a:ea typeface="+mn-lt"/>
                <a:cs typeface="+mn-lt"/>
              </a:rPr>
              <a:t>) et à </a:t>
            </a:r>
            <a:r>
              <a:rPr lang="en-GB" sz="1800" dirty="0" err="1">
                <a:ea typeface="+mn-lt"/>
                <a:cs typeface="+mn-lt"/>
              </a:rPr>
              <a:t>l'atténuation</a:t>
            </a:r>
            <a:r>
              <a:rPr lang="en-GB" sz="1800" dirty="0">
                <a:ea typeface="+mn-lt"/>
                <a:cs typeface="+mn-lt"/>
              </a:rPr>
              <a:t> (</a:t>
            </a:r>
            <a:r>
              <a:rPr lang="en-GB" sz="1800" dirty="0" err="1">
                <a:ea typeface="+mn-lt"/>
                <a:cs typeface="+mn-lt"/>
              </a:rPr>
              <a:t>agroforesterie</a:t>
            </a:r>
            <a:r>
              <a:rPr lang="en-GB" sz="1800" dirty="0">
                <a:ea typeface="+mn-lt"/>
                <a:cs typeface="+mn-lt"/>
              </a:rPr>
              <a:t>, utilisation </a:t>
            </a:r>
            <a:r>
              <a:rPr lang="en-GB" sz="1800" dirty="0" err="1">
                <a:ea typeface="+mn-lt"/>
                <a:cs typeface="+mn-lt"/>
              </a:rPr>
              <a:t>d'engrais</a:t>
            </a:r>
            <a:r>
              <a:rPr lang="en-GB" sz="1800" dirty="0">
                <a:ea typeface="+mn-lt"/>
                <a:cs typeface="+mn-lt"/>
              </a:rPr>
              <a:t> </a:t>
            </a:r>
            <a:r>
              <a:rPr lang="en-GB" sz="1800" dirty="0" err="1">
                <a:ea typeface="+mn-lt"/>
                <a:cs typeface="+mn-lt"/>
              </a:rPr>
              <a:t>organiques</a:t>
            </a:r>
            <a:r>
              <a:rPr lang="en-GB" sz="1800" dirty="0">
                <a:ea typeface="+mn-lt"/>
                <a:cs typeface="+mn-lt"/>
              </a:rPr>
              <a:t>, etc.) du </a:t>
            </a:r>
            <a:r>
              <a:rPr lang="en-GB" sz="1800" dirty="0" err="1">
                <a:ea typeface="+mn-lt"/>
                <a:cs typeface="+mn-lt"/>
              </a:rPr>
              <a:t>changement</a:t>
            </a:r>
            <a:r>
              <a:rPr lang="en-GB" sz="1800" dirty="0">
                <a:ea typeface="+mn-lt"/>
                <a:cs typeface="+mn-lt"/>
              </a:rPr>
              <a:t> </a:t>
            </a:r>
            <a:r>
              <a:rPr lang="en-GB" sz="1800" dirty="0" err="1">
                <a:ea typeface="+mn-lt"/>
                <a:cs typeface="+mn-lt"/>
              </a:rPr>
              <a:t>climatique</a:t>
            </a:r>
            <a:endParaRPr lang="en-GB" sz="1800">
              <a:ea typeface="+mn-lt"/>
              <a:cs typeface="+mn-lt"/>
            </a:endParaRPr>
          </a:p>
          <a:p>
            <a:r>
              <a:rPr lang="en-GB" sz="1800" dirty="0">
                <a:ea typeface="+mn-lt"/>
                <a:cs typeface="+mn-lt"/>
              </a:rPr>
              <a:t>Contribution à </a:t>
            </a:r>
            <a:r>
              <a:rPr lang="en-GB" sz="1800" dirty="0" err="1">
                <a:ea typeface="+mn-lt"/>
                <a:cs typeface="+mn-lt"/>
              </a:rPr>
              <a:t>une</a:t>
            </a:r>
            <a:r>
              <a:rPr lang="en-GB" sz="1800" dirty="0">
                <a:ea typeface="+mn-lt"/>
                <a:cs typeface="+mn-lt"/>
              </a:rPr>
              <a:t> alimentation saine (productions </a:t>
            </a:r>
            <a:r>
              <a:rPr lang="en-GB" sz="1800" dirty="0" err="1">
                <a:ea typeface="+mn-lt"/>
                <a:cs typeface="+mn-lt"/>
              </a:rPr>
              <a:t>diversifiées</a:t>
            </a:r>
            <a:r>
              <a:rPr lang="en-GB" sz="1800" dirty="0">
                <a:ea typeface="+mn-lt"/>
                <a:cs typeface="+mn-lt"/>
              </a:rPr>
              <a:t>) et à </a:t>
            </a:r>
            <a:r>
              <a:rPr lang="en-GB" sz="1800" dirty="0" err="1">
                <a:ea typeface="+mn-lt"/>
                <a:cs typeface="+mn-lt"/>
              </a:rPr>
              <a:t>une</a:t>
            </a:r>
            <a:r>
              <a:rPr lang="en-GB" sz="1800" dirty="0">
                <a:ea typeface="+mn-lt"/>
                <a:cs typeface="+mn-lt"/>
              </a:rPr>
              <a:t> </a:t>
            </a:r>
            <a:r>
              <a:rPr lang="en-GB" sz="1800" dirty="0" err="1">
                <a:ea typeface="+mn-lt"/>
                <a:cs typeface="+mn-lt"/>
              </a:rPr>
              <a:t>meilleure</a:t>
            </a:r>
            <a:r>
              <a:rPr lang="en-GB" sz="1800" dirty="0">
                <a:ea typeface="+mn-lt"/>
                <a:cs typeface="+mn-lt"/>
              </a:rPr>
              <a:t> </a:t>
            </a:r>
            <a:r>
              <a:rPr lang="en-GB" sz="1800" dirty="0" err="1">
                <a:ea typeface="+mn-lt"/>
                <a:cs typeface="+mn-lt"/>
              </a:rPr>
              <a:t>santé</a:t>
            </a:r>
            <a:r>
              <a:rPr lang="en-GB" sz="1800" dirty="0">
                <a:ea typeface="+mn-lt"/>
                <a:cs typeface="+mn-lt"/>
              </a:rPr>
              <a:t> </a:t>
            </a:r>
            <a:r>
              <a:rPr lang="en-GB" sz="1800" dirty="0" err="1">
                <a:ea typeface="+mn-lt"/>
                <a:cs typeface="+mn-lt"/>
              </a:rPr>
              <a:t>humaine</a:t>
            </a:r>
            <a:r>
              <a:rPr lang="en-GB" sz="1800" dirty="0">
                <a:ea typeface="+mn-lt"/>
                <a:cs typeface="+mn-lt"/>
              </a:rPr>
              <a:t> (</a:t>
            </a:r>
            <a:r>
              <a:rPr lang="en-GB" sz="1800" dirty="0" err="1">
                <a:ea typeface="+mn-lt"/>
                <a:cs typeface="+mn-lt"/>
              </a:rPr>
              <a:t>moins</a:t>
            </a:r>
            <a:r>
              <a:rPr lang="en-GB" sz="1800" dirty="0">
                <a:ea typeface="+mn-lt"/>
                <a:cs typeface="+mn-lt"/>
              </a:rPr>
              <a:t> de pesticides)</a:t>
            </a:r>
            <a:r>
              <a:rPr lang="en-GB" sz="1800" dirty="0"/>
              <a:t> </a:t>
            </a:r>
            <a:endParaRPr lang="en-GB" sz="1800" dirty="0">
              <a:cs typeface="Arial"/>
            </a:endParaRPr>
          </a:p>
          <a:p>
            <a:r>
              <a:rPr lang="en-GB" sz="1800" dirty="0" err="1">
                <a:ea typeface="+mn-lt"/>
                <a:cs typeface="+mn-lt"/>
              </a:rPr>
              <a:t>Cohérent</a:t>
            </a:r>
            <a:r>
              <a:rPr lang="en-GB" sz="1800" dirty="0">
                <a:ea typeface="+mn-lt"/>
                <a:cs typeface="+mn-lt"/>
              </a:rPr>
              <a:t> avec le </a:t>
            </a:r>
            <a:r>
              <a:rPr lang="en-GB" sz="1800" dirty="0" err="1">
                <a:ea typeface="+mn-lt"/>
                <a:cs typeface="+mn-lt"/>
              </a:rPr>
              <a:t>développement</a:t>
            </a:r>
            <a:r>
              <a:rPr lang="en-GB" sz="1800" dirty="0">
                <a:ea typeface="+mn-lt"/>
                <a:cs typeface="+mn-lt"/>
              </a:rPr>
              <a:t> digital (</a:t>
            </a:r>
            <a:r>
              <a:rPr lang="en-GB" sz="1800" dirty="0" err="1">
                <a:ea typeface="+mn-lt"/>
                <a:cs typeface="+mn-lt"/>
              </a:rPr>
              <a:t>besoins</a:t>
            </a:r>
            <a:r>
              <a:rPr lang="en-GB" sz="1800" dirty="0">
                <a:ea typeface="+mn-lt"/>
                <a:cs typeface="+mn-lt"/>
              </a:rPr>
              <a:t> </a:t>
            </a:r>
            <a:r>
              <a:rPr lang="en-GB" sz="1800" dirty="0" err="1">
                <a:ea typeface="+mn-lt"/>
                <a:cs typeface="+mn-lt"/>
              </a:rPr>
              <a:t>spécifiques</a:t>
            </a:r>
            <a:r>
              <a:rPr lang="en-GB" sz="1800" dirty="0">
                <a:ea typeface="+mn-lt"/>
                <a:cs typeface="+mn-lt"/>
              </a:rPr>
              <a:t> </a:t>
            </a:r>
            <a:r>
              <a:rPr lang="en-GB" sz="1800" dirty="0" err="1">
                <a:ea typeface="+mn-lt"/>
                <a:cs typeface="+mn-lt"/>
              </a:rPr>
              <a:t>tels</a:t>
            </a:r>
            <a:r>
              <a:rPr lang="en-GB" sz="1800" dirty="0">
                <a:ea typeface="+mn-lt"/>
                <a:cs typeface="+mn-lt"/>
              </a:rPr>
              <a:t> que le partage des </a:t>
            </a:r>
            <a:r>
              <a:rPr lang="en-GB" sz="1800" dirty="0" err="1">
                <a:ea typeface="+mn-lt"/>
                <a:cs typeface="+mn-lt"/>
              </a:rPr>
              <a:t>connaissances</a:t>
            </a:r>
            <a:r>
              <a:rPr lang="en-GB" sz="1800" dirty="0">
                <a:ea typeface="+mn-lt"/>
                <a:cs typeface="+mn-lt"/>
              </a:rPr>
              <a:t>)</a:t>
            </a:r>
          </a:p>
          <a:p>
            <a:r>
              <a:rPr lang="en-GB" sz="1800" dirty="0" err="1">
                <a:ea typeface="+mn-lt"/>
                <a:cs typeface="+mn-lt"/>
              </a:rPr>
              <a:t>Importante</a:t>
            </a:r>
            <a:r>
              <a:rPr lang="en-GB" sz="1800" dirty="0">
                <a:ea typeface="+mn-lt"/>
                <a:cs typeface="+mn-lt"/>
              </a:rPr>
              <a:t> source </a:t>
            </a:r>
            <a:r>
              <a:rPr lang="en-GB" sz="1800" dirty="0" err="1">
                <a:ea typeface="+mn-lt"/>
                <a:cs typeface="+mn-lt"/>
              </a:rPr>
              <a:t>d'emploi</a:t>
            </a:r>
            <a:r>
              <a:rPr lang="en-GB" sz="1800" dirty="0">
                <a:ea typeface="+mn-lt"/>
                <a:cs typeface="+mn-lt"/>
              </a:rPr>
              <a:t> (agriculture </a:t>
            </a:r>
            <a:r>
              <a:rPr lang="en-GB" sz="1800" dirty="0" err="1">
                <a:ea typeface="+mn-lt"/>
                <a:cs typeface="+mn-lt"/>
              </a:rPr>
              <a:t>familiale</a:t>
            </a:r>
            <a:r>
              <a:rPr lang="en-GB" sz="1800" dirty="0">
                <a:ea typeface="+mn-lt"/>
                <a:cs typeface="+mn-lt"/>
              </a:rPr>
              <a:t>, </a:t>
            </a:r>
            <a:r>
              <a:rPr lang="en-GB" sz="1800" dirty="0" err="1">
                <a:ea typeface="+mn-lt"/>
                <a:cs typeface="+mn-lt"/>
              </a:rPr>
              <a:t>prestataires</a:t>
            </a:r>
            <a:r>
              <a:rPr lang="en-GB" sz="1800" dirty="0">
                <a:ea typeface="+mn-lt"/>
                <a:cs typeface="+mn-lt"/>
              </a:rPr>
              <a:t> de services, </a:t>
            </a:r>
            <a:r>
              <a:rPr lang="en-GB" sz="1800" dirty="0" err="1">
                <a:ea typeface="+mn-lt"/>
                <a:cs typeface="+mn-lt"/>
              </a:rPr>
              <a:t>acteurs</a:t>
            </a:r>
            <a:r>
              <a:rPr lang="en-GB" sz="1800" dirty="0">
                <a:ea typeface="+mn-lt"/>
                <a:cs typeface="+mn-lt"/>
              </a:rPr>
              <a:t> des </a:t>
            </a:r>
            <a:r>
              <a:rPr lang="en-GB" sz="1800" dirty="0" err="1">
                <a:ea typeface="+mn-lt"/>
                <a:cs typeface="+mn-lt"/>
              </a:rPr>
              <a:t>chaînes</a:t>
            </a:r>
            <a:r>
              <a:rPr lang="en-GB" sz="1800" dirty="0">
                <a:ea typeface="+mn-lt"/>
                <a:cs typeface="+mn-lt"/>
              </a:rPr>
              <a:t> de </a:t>
            </a:r>
            <a:r>
              <a:rPr lang="en-GB" sz="1800" dirty="0" err="1">
                <a:ea typeface="+mn-lt"/>
                <a:cs typeface="+mn-lt"/>
              </a:rPr>
              <a:t>valeur</a:t>
            </a:r>
            <a:r>
              <a:rPr lang="en-GB" sz="1800" dirty="0">
                <a:ea typeface="+mn-lt"/>
                <a:cs typeface="+mn-lt"/>
              </a:rPr>
              <a:t>)</a:t>
            </a:r>
          </a:p>
          <a:p>
            <a:r>
              <a:rPr lang="en-GB" sz="1800" dirty="0">
                <a:ea typeface="+mn-lt"/>
                <a:cs typeface="+mn-lt"/>
              </a:rPr>
              <a:t>Contribution aux efforts </a:t>
            </a:r>
            <a:r>
              <a:rPr lang="en-GB" sz="1800" dirty="0" err="1">
                <a:ea typeface="+mn-lt"/>
                <a:cs typeface="+mn-lt"/>
              </a:rPr>
              <a:t>d'éducation</a:t>
            </a:r>
            <a:r>
              <a:rPr lang="en-GB" sz="1800" dirty="0">
                <a:ea typeface="+mn-lt"/>
                <a:cs typeface="+mn-lt"/>
              </a:rPr>
              <a:t> (</a:t>
            </a:r>
            <a:r>
              <a:rPr lang="en-GB" sz="1800" dirty="0" err="1">
                <a:ea typeface="+mn-lt"/>
                <a:cs typeface="+mn-lt"/>
              </a:rPr>
              <a:t>renforcement</a:t>
            </a:r>
            <a:r>
              <a:rPr lang="en-GB" sz="1800" dirty="0">
                <a:ea typeface="+mn-lt"/>
                <a:cs typeface="+mn-lt"/>
              </a:rPr>
              <a:t> de la </a:t>
            </a:r>
            <a:r>
              <a:rPr lang="en-GB" sz="1800" dirty="0" err="1">
                <a:ea typeface="+mn-lt"/>
                <a:cs typeface="+mn-lt"/>
              </a:rPr>
              <a:t>capacité</a:t>
            </a:r>
            <a:r>
              <a:rPr lang="en-GB" sz="1800" dirty="0">
                <a:ea typeface="+mn-lt"/>
                <a:cs typeface="+mn-lt"/>
              </a:rPr>
              <a:t> des </a:t>
            </a:r>
            <a:r>
              <a:rPr lang="en-GB" sz="1800" dirty="0" err="1">
                <a:ea typeface="+mn-lt"/>
                <a:cs typeface="+mn-lt"/>
              </a:rPr>
              <a:t>acteurs</a:t>
            </a:r>
            <a:r>
              <a:rPr lang="en-GB" sz="1800" dirty="0">
                <a:ea typeface="+mn-lt"/>
                <a:cs typeface="+mn-lt"/>
              </a:rPr>
              <a:t> à </a:t>
            </a:r>
            <a:r>
              <a:rPr lang="en-GB" sz="1800" dirty="0" err="1">
                <a:ea typeface="+mn-lt"/>
                <a:cs typeface="+mn-lt"/>
              </a:rPr>
              <a:t>innover</a:t>
            </a:r>
            <a:r>
              <a:rPr lang="en-GB" sz="1800" dirty="0">
                <a:ea typeface="+mn-lt"/>
                <a:cs typeface="+mn-lt"/>
              </a:rPr>
              <a:t>)</a:t>
            </a:r>
          </a:p>
          <a:p>
            <a:r>
              <a:rPr lang="en-GB" sz="1800" dirty="0">
                <a:ea typeface="+mn-lt"/>
                <a:cs typeface="+mn-lt"/>
              </a:rPr>
              <a:t>En accord avec les </a:t>
            </a:r>
            <a:r>
              <a:rPr lang="en-GB" sz="1800" dirty="0" err="1">
                <a:ea typeface="+mn-lt"/>
                <a:cs typeface="+mn-lt"/>
              </a:rPr>
              <a:t>valeurs</a:t>
            </a:r>
            <a:r>
              <a:rPr lang="en-GB" sz="1800" dirty="0">
                <a:ea typeface="+mn-lt"/>
                <a:cs typeface="+mn-lt"/>
              </a:rPr>
              <a:t> </a:t>
            </a:r>
            <a:r>
              <a:rPr lang="en-GB" sz="1800" dirty="0" err="1">
                <a:ea typeface="+mn-lt"/>
                <a:cs typeface="+mn-lt"/>
              </a:rPr>
              <a:t>démocratiques</a:t>
            </a:r>
            <a:r>
              <a:rPr lang="en-GB" sz="1800" dirty="0">
                <a:ea typeface="+mn-lt"/>
                <a:cs typeface="+mn-lt"/>
              </a:rPr>
              <a:t> de </a:t>
            </a:r>
            <a:r>
              <a:rPr lang="en-GB" sz="1800" dirty="0" err="1">
                <a:ea typeface="+mn-lt"/>
                <a:cs typeface="+mn-lt"/>
              </a:rPr>
              <a:t>l'UE</a:t>
            </a:r>
            <a:r>
              <a:rPr lang="en-GB" sz="1800" dirty="0">
                <a:ea typeface="+mn-lt"/>
                <a:cs typeface="+mn-lt"/>
              </a:rPr>
              <a:t> qui </a:t>
            </a:r>
            <a:r>
              <a:rPr lang="en-GB" sz="1800" dirty="0" err="1">
                <a:ea typeface="+mn-lt"/>
                <a:cs typeface="+mn-lt"/>
              </a:rPr>
              <a:t>encouragent</a:t>
            </a:r>
            <a:r>
              <a:rPr lang="en-GB" sz="1800" dirty="0">
                <a:ea typeface="+mn-lt"/>
                <a:cs typeface="+mn-lt"/>
              </a:rPr>
              <a:t> la participation, </a:t>
            </a:r>
            <a:r>
              <a:rPr lang="en-GB" sz="1800" dirty="0" err="1">
                <a:ea typeface="+mn-lt"/>
                <a:cs typeface="+mn-lt"/>
              </a:rPr>
              <a:t>l'inclusion</a:t>
            </a:r>
            <a:r>
              <a:rPr lang="en-GB" sz="1800" dirty="0">
                <a:ea typeface="+mn-lt"/>
                <a:cs typeface="+mn-lt"/>
              </a:rPr>
              <a:t> et le partage des </a:t>
            </a:r>
            <a:r>
              <a:rPr lang="en-GB" sz="1800" dirty="0" err="1">
                <a:ea typeface="+mn-lt"/>
                <a:cs typeface="+mn-lt"/>
              </a:rPr>
              <a:t>connaissances</a:t>
            </a:r>
            <a:r>
              <a:rPr lang="en-GB" sz="1800" dirty="0">
                <a:ea typeface="+mn-lt"/>
                <a:cs typeface="+mn-lt"/>
              </a:rPr>
              <a:t>.</a:t>
            </a:r>
            <a:r>
              <a:rPr lang="en-GB" sz="1800" dirty="0"/>
              <a:t> </a:t>
            </a:r>
            <a:endParaRPr lang="en-GB" sz="1800" dirty="0">
              <a:cs typeface="Arial"/>
            </a:endParaRP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ea typeface="+mj-lt"/>
                <a:cs typeface="+mj-lt"/>
              </a:rPr>
              <a:t>Contribution aux </a:t>
            </a:r>
            <a:r>
              <a:rPr lang="en-GB" b="1" dirty="0" err="1">
                <a:ea typeface="+mj-lt"/>
                <a:cs typeface="+mj-lt"/>
              </a:rPr>
              <a:t>priorités</a:t>
            </a:r>
            <a:r>
              <a:rPr lang="en-GB" b="1" dirty="0">
                <a:ea typeface="+mj-lt"/>
                <a:cs typeface="+mj-lt"/>
              </a:rPr>
              <a:t> de </a:t>
            </a:r>
            <a:r>
              <a:rPr lang="en-GB" b="1" dirty="0" err="1">
                <a:ea typeface="+mj-lt"/>
                <a:cs typeface="+mj-lt"/>
              </a:rPr>
              <a:t>l'UE</a:t>
            </a:r>
            <a:endParaRPr lang="it-IT" b="1" dirty="0" err="1"/>
          </a:p>
        </p:txBody>
      </p:sp>
    </p:spTree>
    <p:extLst>
      <p:ext uri="{BB962C8B-B14F-4D97-AF65-F5344CB8AC3E}">
        <p14:creationId xmlns:p14="http://schemas.microsoft.com/office/powerpoint/2010/main" val="3809012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28298" y="3613986"/>
            <a:ext cx="10515600" cy="782357"/>
          </a:xfrm>
        </p:spPr>
        <p:txBody>
          <a:bodyPr/>
          <a:lstStyle/>
          <a:p>
            <a:r>
              <a:rPr lang="en-GB" b="1" dirty="0">
                <a:ea typeface="+mj-lt"/>
                <a:cs typeface="+mj-lt"/>
              </a:rPr>
              <a:t>Controverses sur </a:t>
            </a:r>
            <a:r>
              <a:rPr lang="en-GB" b="1" dirty="0" err="1">
                <a:ea typeface="+mj-lt"/>
                <a:cs typeface="+mj-lt"/>
              </a:rPr>
              <a:t>l'agroécologie</a:t>
            </a:r>
            <a:r>
              <a:rPr lang="en-GB" b="1" dirty="0">
                <a:ea typeface="+mj-lt"/>
                <a:cs typeface="+mj-lt"/>
              </a:rPr>
              <a:t> et </a:t>
            </a:r>
            <a:r>
              <a:rPr lang="en-GB" b="1" dirty="0" err="1">
                <a:ea typeface="+mj-lt"/>
                <a:cs typeface="+mj-lt"/>
              </a:rPr>
              <a:t>positionnement</a:t>
            </a:r>
            <a:r>
              <a:rPr lang="en-GB" b="1" dirty="0">
                <a:ea typeface="+mj-lt"/>
                <a:cs typeface="+mj-lt"/>
              </a:rPr>
              <a:t> par rapport aux </a:t>
            </a:r>
            <a:r>
              <a:rPr lang="en-GB" b="1" dirty="0" err="1">
                <a:ea typeface="+mj-lt"/>
                <a:cs typeface="+mj-lt"/>
              </a:rPr>
              <a:t>priorités</a:t>
            </a:r>
            <a:r>
              <a:rPr lang="en-GB" b="1" dirty="0">
                <a:ea typeface="+mj-lt"/>
                <a:cs typeface="+mj-lt"/>
              </a:rPr>
              <a:t> de </a:t>
            </a:r>
            <a:r>
              <a:rPr lang="en-GB" b="1" dirty="0" err="1">
                <a:ea typeface="+mj-lt"/>
                <a:cs typeface="+mj-lt"/>
              </a:rPr>
              <a:t>l'UE</a:t>
            </a:r>
            <a:endParaRPr lang="it-IT" b="1" dirty="0" err="1"/>
          </a:p>
        </p:txBody>
      </p:sp>
    </p:spTree>
    <p:extLst>
      <p:ext uri="{BB962C8B-B14F-4D97-AF65-F5344CB8AC3E}">
        <p14:creationId xmlns:p14="http://schemas.microsoft.com/office/powerpoint/2010/main" val="2122368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460288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b="1" dirty="0" err="1">
                <a:ea typeface="+mn-lt"/>
                <a:cs typeface="+mn-lt"/>
              </a:rPr>
              <a:t>Besoin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d'innovations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systémiques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dirty="0">
                <a:ea typeface="+mn-lt"/>
                <a:cs typeface="+mn-lt"/>
              </a:rPr>
              <a:t>: </a:t>
            </a:r>
            <a:r>
              <a:rPr lang="en-GB" dirty="0" err="1">
                <a:ea typeface="+mn-lt"/>
                <a:cs typeface="+mn-lt"/>
              </a:rPr>
              <a:t>Ouverture</a:t>
            </a:r>
            <a:r>
              <a:rPr lang="en-GB" dirty="0">
                <a:ea typeface="+mn-lt"/>
                <a:cs typeface="+mn-lt"/>
              </a:rPr>
              <a:t> à </a:t>
            </a:r>
            <a:r>
              <a:rPr lang="en-GB" dirty="0" err="1">
                <a:ea typeface="+mn-lt"/>
                <a:cs typeface="+mn-lt"/>
              </a:rPr>
              <a:t>l'innovation</a:t>
            </a:r>
            <a:r>
              <a:rPr lang="en-GB" dirty="0">
                <a:ea typeface="+mn-lt"/>
                <a:cs typeface="+mn-lt"/>
              </a:rPr>
              <a:t>, innovations </a:t>
            </a:r>
            <a:r>
              <a:rPr lang="en-GB" dirty="0" err="1">
                <a:ea typeface="+mn-lt"/>
                <a:cs typeface="+mn-lt"/>
              </a:rPr>
              <a:t>responsables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hybridation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dirty="0" err="1">
                <a:ea typeface="+mn-lt"/>
                <a:cs typeface="+mn-lt"/>
              </a:rPr>
              <a:t>savoirs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locaux</a:t>
            </a:r>
            <a:r>
              <a:rPr lang="en-GB" dirty="0">
                <a:ea typeface="+mn-lt"/>
                <a:cs typeface="+mn-lt"/>
              </a:rPr>
              <a:t> et des </a:t>
            </a:r>
            <a:r>
              <a:rPr lang="en-GB" dirty="0" err="1">
                <a:ea typeface="+mn-lt"/>
                <a:cs typeface="+mn-lt"/>
              </a:rPr>
              <a:t>savoirs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scientifiques</a:t>
            </a:r>
            <a:r>
              <a:rPr lang="en-GB" dirty="0">
                <a:ea typeface="+mn-lt"/>
                <a:cs typeface="+mn-lt"/>
              </a:rPr>
              <a:t>.</a:t>
            </a:r>
            <a:r>
              <a:rPr lang="en-GB" dirty="0"/>
              <a:t> </a:t>
            </a:r>
          </a:p>
          <a:p>
            <a:r>
              <a:rPr lang="en-GB" b="1" dirty="0">
                <a:ea typeface="+mn-lt"/>
                <a:cs typeface="+mn-lt"/>
              </a:rPr>
              <a:t>Question sensible des intrants de </a:t>
            </a:r>
            <a:r>
              <a:rPr lang="en-GB" b="1" dirty="0" err="1">
                <a:ea typeface="+mn-lt"/>
                <a:cs typeface="+mn-lt"/>
              </a:rPr>
              <a:t>synthèse</a:t>
            </a:r>
            <a:r>
              <a:rPr lang="en-GB" dirty="0">
                <a:ea typeface="+mn-lt"/>
                <a:cs typeface="+mn-lt"/>
              </a:rPr>
              <a:t> : </a:t>
            </a:r>
            <a:r>
              <a:rPr lang="en-GB" dirty="0" err="1">
                <a:ea typeface="+mn-lt"/>
                <a:cs typeface="+mn-lt"/>
              </a:rPr>
              <a:t>réduire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leur</a:t>
            </a:r>
            <a:r>
              <a:rPr lang="en-GB" dirty="0">
                <a:ea typeface="+mn-lt"/>
                <a:cs typeface="+mn-lt"/>
              </a:rPr>
              <a:t> utilisation pour </a:t>
            </a:r>
            <a:r>
              <a:rPr lang="en-GB" dirty="0" err="1">
                <a:ea typeface="+mn-lt"/>
                <a:cs typeface="+mn-lt"/>
              </a:rPr>
              <a:t>soutenir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l'autonomie</a:t>
            </a:r>
            <a:r>
              <a:rPr lang="en-GB" dirty="0">
                <a:ea typeface="+mn-lt"/>
                <a:cs typeface="+mn-lt"/>
              </a:rPr>
              <a:t> des exploitations, adapter </a:t>
            </a:r>
            <a:r>
              <a:rPr lang="en-GB" dirty="0" err="1">
                <a:ea typeface="+mn-lt"/>
                <a:cs typeface="+mn-lt"/>
              </a:rPr>
              <a:t>leur</a:t>
            </a:r>
            <a:r>
              <a:rPr lang="en-GB" dirty="0">
                <a:ea typeface="+mn-lt"/>
                <a:cs typeface="+mn-lt"/>
              </a:rPr>
              <a:t> utilisation (</a:t>
            </a:r>
            <a:r>
              <a:rPr lang="en-GB" dirty="0" err="1">
                <a:ea typeface="+mn-lt"/>
                <a:cs typeface="+mn-lt"/>
              </a:rPr>
              <a:t>systèmes</a:t>
            </a:r>
            <a:r>
              <a:rPr lang="en-GB" dirty="0">
                <a:ea typeface="+mn-lt"/>
                <a:cs typeface="+mn-lt"/>
              </a:rPr>
              <a:t> de production, </a:t>
            </a:r>
            <a:r>
              <a:rPr lang="en-GB" dirty="0" err="1">
                <a:ea typeface="+mn-lt"/>
                <a:cs typeface="+mn-lt"/>
              </a:rPr>
              <a:t>niveaux</a:t>
            </a:r>
            <a:r>
              <a:rPr lang="en-GB" dirty="0">
                <a:ea typeface="+mn-lt"/>
                <a:cs typeface="+mn-lt"/>
              </a:rPr>
              <a:t> de </a:t>
            </a:r>
            <a:r>
              <a:rPr lang="en-GB" dirty="0" err="1">
                <a:ea typeface="+mn-lt"/>
                <a:cs typeface="+mn-lt"/>
              </a:rPr>
              <a:t>consommation</a:t>
            </a:r>
            <a:r>
              <a:rPr lang="en-GB" dirty="0">
                <a:ea typeface="+mn-lt"/>
                <a:cs typeface="+mn-lt"/>
              </a:rPr>
              <a:t>).</a:t>
            </a:r>
          </a:p>
          <a:p>
            <a:r>
              <a:rPr lang="en-GB" b="1" dirty="0">
                <a:ea typeface="+mn-lt"/>
                <a:cs typeface="+mn-lt"/>
              </a:rPr>
              <a:t>Le </a:t>
            </a:r>
            <a:r>
              <a:rPr lang="en-GB" b="1" dirty="0" err="1">
                <a:ea typeface="+mn-lt"/>
                <a:cs typeface="+mn-lt"/>
              </a:rPr>
              <a:t>progrès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génétique</a:t>
            </a:r>
            <a:r>
              <a:rPr lang="en-GB" b="1" dirty="0">
                <a:ea typeface="+mn-lt"/>
                <a:cs typeface="+mn-lt"/>
              </a:rPr>
              <a:t> pour </a:t>
            </a:r>
            <a:r>
              <a:rPr lang="en-GB" b="1" dirty="0" err="1">
                <a:ea typeface="+mn-lt"/>
                <a:cs typeface="+mn-lt"/>
              </a:rPr>
              <a:t>cultiver</a:t>
            </a:r>
            <a:r>
              <a:rPr lang="en-GB" b="1" dirty="0">
                <a:ea typeface="+mn-lt"/>
                <a:cs typeface="+mn-lt"/>
              </a:rPr>
              <a:t> la </a:t>
            </a:r>
            <a:r>
              <a:rPr lang="en-GB" b="1" dirty="0" err="1">
                <a:ea typeface="+mn-lt"/>
                <a:cs typeface="+mn-lt"/>
              </a:rPr>
              <a:t>biodiversité</a:t>
            </a:r>
            <a:r>
              <a:rPr lang="en-GB" dirty="0">
                <a:ea typeface="+mn-lt"/>
                <a:cs typeface="+mn-lt"/>
              </a:rPr>
              <a:t> : </a:t>
            </a:r>
            <a:r>
              <a:rPr lang="en-GB" dirty="0" err="1">
                <a:ea typeface="+mn-lt"/>
                <a:cs typeface="+mn-lt"/>
              </a:rPr>
              <a:t>changement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dirty="0" err="1">
                <a:ea typeface="+mn-lt"/>
                <a:cs typeface="+mn-lt"/>
              </a:rPr>
              <a:t>objectifs</a:t>
            </a:r>
            <a:r>
              <a:rPr lang="en-GB" dirty="0">
                <a:ea typeface="+mn-lt"/>
                <a:cs typeface="+mn-lt"/>
              </a:rPr>
              <a:t> de </a:t>
            </a:r>
            <a:r>
              <a:rPr lang="en-GB" dirty="0" err="1">
                <a:ea typeface="+mn-lt"/>
                <a:cs typeface="+mn-lt"/>
              </a:rPr>
              <a:t>sélection</a:t>
            </a:r>
            <a:r>
              <a:rPr lang="en-GB" dirty="0">
                <a:ea typeface="+mn-lt"/>
                <a:cs typeface="+mn-lt"/>
              </a:rPr>
              <a:t> pour la recherche, la conservation in situ et la </a:t>
            </a:r>
            <a:r>
              <a:rPr lang="en-GB" dirty="0" err="1">
                <a:ea typeface="+mn-lt"/>
                <a:cs typeface="+mn-lt"/>
              </a:rPr>
              <a:t>sélection</a:t>
            </a:r>
            <a:r>
              <a:rPr lang="en-GB" dirty="0">
                <a:ea typeface="+mn-lt"/>
                <a:cs typeface="+mn-lt"/>
              </a:rPr>
              <a:t>, les droits des </a:t>
            </a:r>
            <a:r>
              <a:rPr lang="en-GB" dirty="0" err="1">
                <a:ea typeface="+mn-lt"/>
                <a:cs typeface="+mn-lt"/>
              </a:rPr>
              <a:t>agriculteurs</a:t>
            </a:r>
            <a:r>
              <a:rPr lang="en-GB" dirty="0">
                <a:ea typeface="+mn-lt"/>
                <a:cs typeface="+mn-lt"/>
              </a:rPr>
              <a:t> sur les </a:t>
            </a:r>
            <a:r>
              <a:rPr lang="en-GB" dirty="0" err="1">
                <a:ea typeface="+mn-lt"/>
                <a:cs typeface="+mn-lt"/>
              </a:rPr>
              <a:t>semences</a:t>
            </a:r>
            <a:r>
              <a:rPr lang="en-GB" dirty="0">
                <a:ea typeface="+mn-lt"/>
                <a:cs typeface="+mn-lt"/>
              </a:rPr>
              <a:t>. </a:t>
            </a:r>
          </a:p>
          <a:p>
            <a:r>
              <a:rPr lang="en-GB" b="1" dirty="0">
                <a:ea typeface="+mn-lt"/>
                <a:cs typeface="+mn-lt"/>
              </a:rPr>
              <a:t>Le digital pour </a:t>
            </a:r>
            <a:r>
              <a:rPr lang="en-GB" b="1" dirty="0" err="1">
                <a:ea typeface="+mn-lt"/>
                <a:cs typeface="+mn-lt"/>
              </a:rPr>
              <a:t>construire</a:t>
            </a:r>
            <a:r>
              <a:rPr lang="en-GB" b="1" dirty="0">
                <a:ea typeface="+mn-lt"/>
                <a:cs typeface="+mn-lt"/>
              </a:rPr>
              <a:t> les </a:t>
            </a:r>
            <a:r>
              <a:rPr lang="en-GB" b="1" dirty="0" err="1">
                <a:ea typeface="+mn-lt"/>
                <a:cs typeface="+mn-lt"/>
              </a:rPr>
              <a:t>savoirs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locaux</a:t>
            </a:r>
            <a:r>
              <a:rPr lang="en-GB" dirty="0">
                <a:ea typeface="+mn-lt"/>
                <a:cs typeface="+mn-lt"/>
              </a:rPr>
              <a:t> : </a:t>
            </a:r>
            <a:r>
              <a:rPr lang="en-GB" dirty="0" err="1">
                <a:ea typeface="+mn-lt"/>
                <a:cs typeface="+mn-lt"/>
              </a:rPr>
              <a:t>favoriser</a:t>
            </a:r>
            <a:r>
              <a:rPr lang="en-GB" dirty="0">
                <a:ea typeface="+mn-lt"/>
                <a:cs typeface="+mn-lt"/>
              </a:rPr>
              <a:t> la production de </a:t>
            </a:r>
            <a:r>
              <a:rPr lang="en-GB" dirty="0" err="1">
                <a:ea typeface="+mn-lt"/>
                <a:cs typeface="+mn-lt"/>
              </a:rPr>
              <a:t>références</a:t>
            </a:r>
            <a:r>
              <a:rPr lang="en-GB" dirty="0">
                <a:ea typeface="+mn-lt"/>
                <a:cs typeface="+mn-lt"/>
              </a:rPr>
              <a:t> locales, </a:t>
            </a:r>
            <a:r>
              <a:rPr lang="en-GB" dirty="0" err="1">
                <a:ea typeface="+mn-lt"/>
                <a:cs typeface="+mn-lt"/>
              </a:rPr>
              <a:t>l'échange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d'expériences</a:t>
            </a:r>
            <a:r>
              <a:rPr lang="en-GB" dirty="0">
                <a:ea typeface="+mn-lt"/>
                <a:cs typeface="+mn-lt"/>
              </a:rPr>
              <a:t> et </a:t>
            </a:r>
            <a:r>
              <a:rPr lang="en-GB" dirty="0" err="1">
                <a:ea typeface="+mn-lt"/>
                <a:cs typeface="+mn-lt"/>
              </a:rPr>
              <a:t>l'apprentissage</a:t>
            </a:r>
            <a:r>
              <a:rPr lang="en-GB" dirty="0">
                <a:ea typeface="+mn-lt"/>
                <a:cs typeface="+mn-lt"/>
              </a:rPr>
              <a:t> (</a:t>
            </a:r>
            <a:r>
              <a:rPr lang="en-GB" dirty="0" err="1">
                <a:ea typeface="+mn-lt"/>
                <a:cs typeface="+mn-lt"/>
              </a:rPr>
              <a:t>outils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collaboratifs</a:t>
            </a:r>
            <a:r>
              <a:rPr lang="en-GB" dirty="0">
                <a:ea typeface="+mn-lt"/>
                <a:cs typeface="+mn-lt"/>
              </a:rPr>
              <a:t>).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>
                <a:ea typeface="+mj-lt"/>
                <a:cs typeface="+mj-lt"/>
              </a:rPr>
              <a:t>Quelles innovations pour l'agroécologie ?</a:t>
            </a:r>
            <a:endParaRPr lang="it-IT" dirty="0">
              <a:ea typeface="+mj-lt"/>
              <a:cs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00754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420070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b="1" dirty="0">
                <a:ea typeface="+mn-lt"/>
                <a:cs typeface="+mn-lt"/>
              </a:rPr>
              <a:t>Solutions pour </a:t>
            </a:r>
            <a:r>
              <a:rPr lang="en-GB" b="1" dirty="0" err="1">
                <a:ea typeface="+mn-lt"/>
                <a:cs typeface="+mn-lt"/>
              </a:rPr>
              <a:t>l'agriculture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familiale</a:t>
            </a:r>
            <a:r>
              <a:rPr lang="en-GB" b="1" dirty="0">
                <a:ea typeface="+mn-lt"/>
                <a:cs typeface="+mn-lt"/>
              </a:rPr>
              <a:t> et </a:t>
            </a:r>
            <a:r>
              <a:rPr lang="en-GB" b="1" dirty="0" err="1">
                <a:ea typeface="+mn-lt"/>
                <a:cs typeface="+mn-lt"/>
              </a:rPr>
              <a:t>l'agriculture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industrielle</a:t>
            </a:r>
            <a:r>
              <a:rPr lang="en-GB" b="1" dirty="0">
                <a:ea typeface="+mn-lt"/>
                <a:cs typeface="+mn-lt"/>
              </a:rPr>
              <a:t> : </a:t>
            </a:r>
            <a:r>
              <a:rPr lang="en-GB" b="1" dirty="0"/>
              <a:t> </a:t>
            </a:r>
          </a:p>
          <a:p>
            <a:pPr lvl="1"/>
            <a:r>
              <a:rPr lang="en-GB" dirty="0">
                <a:ea typeface="+mn-lt"/>
                <a:cs typeface="+mn-lt"/>
              </a:rPr>
              <a:t>Les </a:t>
            </a:r>
            <a:r>
              <a:rPr lang="en-GB" dirty="0" err="1">
                <a:ea typeface="+mn-lt"/>
                <a:cs typeface="+mn-lt"/>
              </a:rPr>
              <a:t>mouvements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agroécologiques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soutiennent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l'agriculture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familiale</a:t>
            </a:r>
            <a:r>
              <a:rPr lang="en-GB" dirty="0">
                <a:ea typeface="+mn-lt"/>
                <a:cs typeface="+mn-lt"/>
              </a:rPr>
              <a:t> </a:t>
            </a:r>
          </a:p>
          <a:p>
            <a:pPr lvl="1"/>
            <a:r>
              <a:rPr lang="en-GB" dirty="0">
                <a:ea typeface="+mn-lt"/>
                <a:cs typeface="+mn-lt"/>
              </a:rPr>
              <a:t>Les </a:t>
            </a:r>
            <a:r>
              <a:rPr lang="en-GB" dirty="0" err="1">
                <a:ea typeface="+mn-lt"/>
                <a:cs typeface="+mn-lt"/>
              </a:rPr>
              <a:t>principes</a:t>
            </a:r>
            <a:r>
              <a:rPr lang="en-GB" dirty="0">
                <a:ea typeface="+mn-lt"/>
                <a:cs typeface="+mn-lt"/>
              </a:rPr>
              <a:t> techniques et </a:t>
            </a:r>
            <a:r>
              <a:rPr lang="en-GB" dirty="0" err="1">
                <a:ea typeface="+mn-lt"/>
                <a:cs typeface="+mn-lt"/>
              </a:rPr>
              <a:t>sociaux</a:t>
            </a:r>
            <a:r>
              <a:rPr lang="en-GB" dirty="0">
                <a:ea typeface="+mn-lt"/>
                <a:cs typeface="+mn-lt"/>
              </a:rPr>
              <a:t> de </a:t>
            </a:r>
            <a:r>
              <a:rPr lang="en-GB" dirty="0" err="1">
                <a:ea typeface="+mn-lt"/>
                <a:cs typeface="+mn-lt"/>
              </a:rPr>
              <a:t>l'agroécologie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peuvent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s'appliquer</a:t>
            </a:r>
            <a:r>
              <a:rPr lang="en-GB" dirty="0">
                <a:ea typeface="+mn-lt"/>
                <a:cs typeface="+mn-lt"/>
              </a:rPr>
              <a:t> à </a:t>
            </a:r>
            <a:r>
              <a:rPr lang="en-GB" dirty="0" err="1">
                <a:ea typeface="+mn-lt"/>
                <a:cs typeface="+mn-lt"/>
              </a:rPr>
              <a:t>l'agriculture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industrielle</a:t>
            </a:r>
            <a:r>
              <a:rPr lang="en-GB" dirty="0">
                <a:ea typeface="+mn-lt"/>
                <a:cs typeface="+mn-lt"/>
              </a:rPr>
              <a:t> </a:t>
            </a:r>
          </a:p>
          <a:p>
            <a:r>
              <a:rPr lang="en-GB" b="1" dirty="0" err="1">
                <a:ea typeface="+mn-lt"/>
                <a:cs typeface="+mn-lt"/>
              </a:rPr>
              <a:t>L'engagement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essentiel</a:t>
            </a:r>
            <a:r>
              <a:rPr lang="en-GB" b="1" dirty="0">
                <a:ea typeface="+mn-lt"/>
                <a:cs typeface="+mn-lt"/>
              </a:rPr>
              <a:t> du </a:t>
            </a:r>
            <a:r>
              <a:rPr lang="en-GB" b="1" dirty="0" err="1">
                <a:ea typeface="+mn-lt"/>
                <a:cs typeface="+mn-lt"/>
              </a:rPr>
              <a:t>secteur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privé</a:t>
            </a:r>
            <a:r>
              <a:rPr lang="en-GB" b="1" dirty="0">
                <a:ea typeface="+mn-lt"/>
                <a:cs typeface="+mn-lt"/>
              </a:rPr>
              <a:t> et des </a:t>
            </a:r>
            <a:r>
              <a:rPr lang="en-GB" b="1" dirty="0" err="1">
                <a:ea typeface="+mn-lt"/>
                <a:cs typeface="+mn-lt"/>
              </a:rPr>
              <a:t>acteurs</a:t>
            </a:r>
            <a:r>
              <a:rPr lang="en-GB" b="1" dirty="0">
                <a:ea typeface="+mn-lt"/>
                <a:cs typeface="+mn-lt"/>
              </a:rPr>
              <a:t> de la </a:t>
            </a:r>
            <a:r>
              <a:rPr lang="en-GB" b="1" dirty="0" err="1">
                <a:ea typeface="+mn-lt"/>
                <a:cs typeface="+mn-lt"/>
              </a:rPr>
              <a:t>chaîne</a:t>
            </a:r>
            <a:r>
              <a:rPr lang="en-GB" b="1" dirty="0">
                <a:ea typeface="+mn-lt"/>
                <a:cs typeface="+mn-lt"/>
              </a:rPr>
              <a:t> de </a:t>
            </a:r>
            <a:r>
              <a:rPr lang="en-GB" b="1" dirty="0" err="1">
                <a:ea typeface="+mn-lt"/>
                <a:cs typeface="+mn-lt"/>
              </a:rPr>
              <a:t>valeur</a:t>
            </a:r>
            <a:r>
              <a:rPr lang="en-GB" b="1" dirty="0"/>
              <a:t> </a:t>
            </a:r>
            <a:r>
              <a:rPr lang="en-GB" dirty="0"/>
              <a:t>(</a:t>
            </a:r>
            <a:r>
              <a:rPr lang="en-GB" dirty="0">
                <a:ea typeface="+mn-lt"/>
                <a:cs typeface="+mn-lt"/>
              </a:rPr>
              <a:t>pour </a:t>
            </a:r>
            <a:r>
              <a:rPr lang="en-GB" dirty="0" err="1">
                <a:ea typeface="+mn-lt"/>
                <a:cs typeface="+mn-lt"/>
              </a:rPr>
              <a:t>l'amélioration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dirty="0" err="1">
                <a:ea typeface="+mn-lt"/>
                <a:cs typeface="+mn-lt"/>
              </a:rPr>
              <a:t>revenus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dirty="0" err="1">
                <a:ea typeface="+mn-lt"/>
                <a:cs typeface="+mn-lt"/>
              </a:rPr>
              <a:t>agriculteurs</a:t>
            </a:r>
            <a:r>
              <a:rPr lang="en-GB" dirty="0">
                <a:ea typeface="+mn-lt"/>
                <a:cs typeface="+mn-lt"/>
              </a:rPr>
              <a:t>, pour </a:t>
            </a:r>
            <a:r>
              <a:rPr lang="en-GB" dirty="0" err="1">
                <a:ea typeface="+mn-lt"/>
                <a:cs typeface="+mn-lt"/>
              </a:rPr>
              <a:t>une</a:t>
            </a:r>
            <a:r>
              <a:rPr lang="en-GB" dirty="0">
                <a:ea typeface="+mn-lt"/>
                <a:cs typeface="+mn-lt"/>
              </a:rPr>
              <a:t> transformation à </a:t>
            </a:r>
            <a:r>
              <a:rPr lang="en-GB" dirty="0" err="1">
                <a:ea typeface="+mn-lt"/>
                <a:cs typeface="+mn-lt"/>
              </a:rPr>
              <a:t>grande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échelle</a:t>
            </a:r>
            <a:r>
              <a:rPr lang="en-GB" b="1" dirty="0"/>
              <a:t>) : </a:t>
            </a:r>
            <a:endParaRPr lang="en-GB" b="1">
              <a:cs typeface="Arial"/>
            </a:endParaRPr>
          </a:p>
          <a:p>
            <a:pPr lvl="1"/>
            <a:r>
              <a:rPr lang="en-GB" dirty="0" err="1">
                <a:ea typeface="+mn-lt"/>
                <a:cs typeface="+mn-lt"/>
              </a:rPr>
              <a:t>Soutien</a:t>
            </a:r>
            <a:r>
              <a:rPr lang="en-GB" dirty="0">
                <a:ea typeface="+mn-lt"/>
                <a:cs typeface="+mn-lt"/>
              </a:rPr>
              <a:t> aux </a:t>
            </a:r>
            <a:r>
              <a:rPr lang="en-GB" dirty="0" err="1">
                <a:ea typeface="+mn-lt"/>
                <a:cs typeface="+mn-lt"/>
              </a:rPr>
              <a:t>chaînes</a:t>
            </a:r>
            <a:r>
              <a:rPr lang="en-GB" dirty="0">
                <a:ea typeface="+mn-lt"/>
                <a:cs typeface="+mn-lt"/>
              </a:rPr>
              <a:t> de </a:t>
            </a:r>
            <a:r>
              <a:rPr lang="en-GB" dirty="0" err="1">
                <a:ea typeface="+mn-lt"/>
                <a:cs typeface="+mn-lt"/>
              </a:rPr>
              <a:t>valeur</a:t>
            </a:r>
            <a:r>
              <a:rPr lang="en-GB" dirty="0">
                <a:ea typeface="+mn-lt"/>
                <a:cs typeface="+mn-lt"/>
              </a:rPr>
              <a:t> compatibles avec </a:t>
            </a:r>
            <a:r>
              <a:rPr lang="en-GB" dirty="0" err="1">
                <a:ea typeface="+mn-lt"/>
                <a:cs typeface="+mn-lt"/>
              </a:rPr>
              <a:t>l'agroécologie</a:t>
            </a:r>
            <a:r>
              <a:rPr lang="en-GB" dirty="0">
                <a:ea typeface="+mn-lt"/>
                <a:cs typeface="+mn-lt"/>
              </a:rPr>
              <a:t> (</a:t>
            </a:r>
            <a:r>
              <a:rPr lang="en-GB" dirty="0" err="1">
                <a:ea typeface="+mn-lt"/>
                <a:cs typeface="+mn-lt"/>
              </a:rPr>
              <a:t>étiquetage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économie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circulaire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chaînes</a:t>
            </a:r>
            <a:r>
              <a:rPr lang="en-GB" dirty="0">
                <a:ea typeface="+mn-lt"/>
                <a:cs typeface="+mn-lt"/>
              </a:rPr>
              <a:t> de </a:t>
            </a:r>
            <a:r>
              <a:rPr lang="en-GB" dirty="0" err="1">
                <a:ea typeface="+mn-lt"/>
                <a:cs typeface="+mn-lt"/>
              </a:rPr>
              <a:t>valeur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courtes</a:t>
            </a:r>
            <a:r>
              <a:rPr lang="en-GB" dirty="0">
                <a:ea typeface="+mn-lt"/>
                <a:cs typeface="+mn-lt"/>
              </a:rPr>
              <a:t>, etc.)</a:t>
            </a:r>
          </a:p>
          <a:p>
            <a:pPr lvl="1"/>
            <a:r>
              <a:rPr lang="en-GB" dirty="0">
                <a:ea typeface="+mn-lt"/>
                <a:cs typeface="+mn-lt"/>
              </a:rPr>
              <a:t>Le </a:t>
            </a:r>
            <a:r>
              <a:rPr lang="en-GB" dirty="0" err="1">
                <a:ea typeface="+mn-lt"/>
                <a:cs typeface="+mn-lt"/>
              </a:rPr>
              <a:t>rôle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dirty="0" err="1">
                <a:ea typeface="+mn-lt"/>
                <a:cs typeface="+mn-lt"/>
              </a:rPr>
              <a:t>consommateurs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éduqués</a:t>
            </a:r>
            <a:r>
              <a:rPr lang="en-GB" dirty="0">
                <a:ea typeface="+mn-lt"/>
                <a:cs typeface="+mn-lt"/>
              </a:rPr>
              <a:t>.</a:t>
            </a:r>
            <a:r>
              <a:rPr lang="en-GB" dirty="0"/>
              <a:t> </a:t>
            </a:r>
            <a:endParaRPr lang="en-GB">
              <a:cs typeface="Arial"/>
            </a:endParaRP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>
                <a:ea typeface="+mj-lt"/>
                <a:cs typeface="+mj-lt"/>
              </a:rPr>
              <a:t>Quels acteurs pour la transition </a:t>
            </a:r>
            <a:r>
              <a:rPr lang="fr-BE" dirty="0" err="1">
                <a:ea typeface="+mj-lt"/>
                <a:cs typeface="+mj-lt"/>
              </a:rPr>
              <a:t>agro-écologique</a:t>
            </a:r>
            <a:r>
              <a:rPr lang="fr-BE" dirty="0">
                <a:ea typeface="+mj-lt"/>
                <a:cs typeface="+mj-lt"/>
              </a:rPr>
              <a:t>?</a:t>
            </a:r>
            <a:endParaRPr lang="it-IT" dirty="0">
              <a:ea typeface="+mj-lt"/>
              <a:cs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02122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GB" b="1" dirty="0">
                <a:ea typeface="+mn-lt"/>
                <a:cs typeface="+mn-lt"/>
              </a:rPr>
              <a:t>Interventions pour un </a:t>
            </a:r>
            <a:r>
              <a:rPr lang="en-GB" b="1" dirty="0" err="1">
                <a:ea typeface="+mn-lt"/>
                <a:cs typeface="+mn-lt"/>
              </a:rPr>
              <a:t>changement</a:t>
            </a:r>
            <a:r>
              <a:rPr lang="en-GB" b="1" dirty="0">
                <a:ea typeface="+mn-lt"/>
                <a:cs typeface="+mn-lt"/>
              </a:rPr>
              <a:t> à </a:t>
            </a:r>
            <a:r>
              <a:rPr lang="en-GB" b="1" dirty="0" err="1">
                <a:ea typeface="+mn-lt"/>
                <a:cs typeface="+mn-lt"/>
              </a:rPr>
              <a:t>grande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échelle</a:t>
            </a:r>
            <a:r>
              <a:rPr lang="en-GB" b="1" dirty="0"/>
              <a:t>: </a:t>
            </a:r>
            <a:r>
              <a:rPr lang="en-GB" dirty="0">
                <a:ea typeface="+mn-lt"/>
                <a:cs typeface="+mn-lt"/>
              </a:rPr>
              <a:t>Plus que la diffusion de </a:t>
            </a:r>
            <a:r>
              <a:rPr lang="en-GB" dirty="0" err="1">
                <a:ea typeface="+mn-lt"/>
                <a:cs typeface="+mn-lt"/>
              </a:rPr>
              <a:t>paquets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technologiques</a:t>
            </a:r>
            <a:r>
              <a:rPr lang="en-GB" dirty="0">
                <a:ea typeface="+mn-lt"/>
                <a:cs typeface="+mn-lt"/>
              </a:rPr>
              <a:t>, la diffusion de </a:t>
            </a:r>
            <a:r>
              <a:rPr lang="en-GB" dirty="0" err="1">
                <a:ea typeface="+mn-lt"/>
                <a:cs typeface="+mn-lt"/>
              </a:rPr>
              <a:t>méthodes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d'intervention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appropriées</a:t>
            </a:r>
            <a:r>
              <a:rPr lang="en-GB" dirty="0">
                <a:ea typeface="+mn-lt"/>
                <a:cs typeface="+mn-lt"/>
              </a:rPr>
              <a:t>, le </a:t>
            </a:r>
            <a:r>
              <a:rPr lang="en-GB" dirty="0" err="1">
                <a:ea typeface="+mn-lt"/>
                <a:cs typeface="+mn-lt"/>
              </a:rPr>
              <a:t>renforcement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dirty="0" err="1">
                <a:ea typeface="+mn-lt"/>
                <a:cs typeface="+mn-lt"/>
              </a:rPr>
              <a:t>capacités</a:t>
            </a:r>
            <a:r>
              <a:rPr lang="en-GB" dirty="0">
                <a:ea typeface="+mn-lt"/>
                <a:cs typeface="+mn-lt"/>
              </a:rPr>
              <a:t> des </a:t>
            </a:r>
            <a:r>
              <a:rPr lang="en-GB" dirty="0" err="1">
                <a:ea typeface="+mn-lt"/>
                <a:cs typeface="+mn-lt"/>
              </a:rPr>
              <a:t>acteurs</a:t>
            </a:r>
            <a:r>
              <a:rPr lang="en-GB" dirty="0">
                <a:ea typeface="+mn-lt"/>
                <a:cs typeface="+mn-lt"/>
              </a:rPr>
              <a:t>, la mobilisation du </a:t>
            </a:r>
            <a:r>
              <a:rPr lang="en-GB" dirty="0" err="1">
                <a:ea typeface="+mn-lt"/>
                <a:cs typeface="+mn-lt"/>
              </a:rPr>
              <a:t>secteur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privé</a:t>
            </a:r>
            <a:r>
              <a:rPr lang="en-GB" dirty="0">
                <a:ea typeface="+mn-lt"/>
                <a:cs typeface="+mn-lt"/>
              </a:rPr>
              <a:t> et de la </a:t>
            </a:r>
            <a:r>
              <a:rPr lang="en-GB" dirty="0" err="1">
                <a:ea typeface="+mn-lt"/>
                <a:cs typeface="+mn-lt"/>
              </a:rPr>
              <a:t>société</a:t>
            </a:r>
            <a:r>
              <a:rPr lang="en-GB" dirty="0">
                <a:ea typeface="+mn-lt"/>
                <a:cs typeface="+mn-lt"/>
              </a:rPr>
              <a:t> civile, et un </a:t>
            </a:r>
            <a:r>
              <a:rPr lang="en-GB" dirty="0" err="1">
                <a:ea typeface="+mn-lt"/>
                <a:cs typeface="+mn-lt"/>
              </a:rPr>
              <a:t>environnement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favorable</a:t>
            </a:r>
            <a:r>
              <a:rPr lang="en-GB" dirty="0">
                <a:ea typeface="+mn-lt"/>
                <a:cs typeface="+mn-lt"/>
              </a:rPr>
              <a:t>.</a:t>
            </a:r>
          </a:p>
          <a:p>
            <a:r>
              <a:rPr lang="en-GB" b="1" dirty="0">
                <a:ea typeface="+mn-lt"/>
                <a:cs typeface="+mn-lt"/>
              </a:rPr>
              <a:t>Quelle </a:t>
            </a:r>
            <a:r>
              <a:rPr lang="en-GB" b="1" dirty="0" err="1">
                <a:ea typeface="+mn-lt"/>
                <a:cs typeface="+mn-lt"/>
              </a:rPr>
              <a:t>est</a:t>
            </a:r>
            <a:r>
              <a:rPr lang="en-GB" b="1" dirty="0">
                <a:ea typeface="+mn-lt"/>
                <a:cs typeface="+mn-lt"/>
              </a:rPr>
              <a:t> la </a:t>
            </a:r>
            <a:r>
              <a:rPr lang="en-GB" b="1" dirty="0" err="1">
                <a:ea typeface="+mn-lt"/>
                <a:cs typeface="+mn-lt"/>
              </a:rPr>
              <a:t>mesure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pertinente</a:t>
            </a:r>
            <a:r>
              <a:rPr lang="en-GB" b="1" dirty="0">
                <a:ea typeface="+mn-lt"/>
                <a:cs typeface="+mn-lt"/>
              </a:rPr>
              <a:t> de la performance?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/>
              <a:t> </a:t>
            </a:r>
            <a:r>
              <a:rPr lang="en-GB" dirty="0">
                <a:ea typeface="+mn-lt"/>
                <a:cs typeface="+mn-lt"/>
              </a:rPr>
              <a:t>La </a:t>
            </a:r>
            <a:r>
              <a:rPr lang="en-GB" dirty="0" err="1">
                <a:ea typeface="+mn-lt"/>
                <a:cs typeface="+mn-lt"/>
              </a:rPr>
              <a:t>nécessité</a:t>
            </a:r>
            <a:r>
              <a:rPr lang="en-GB" dirty="0">
                <a:ea typeface="+mn-lt"/>
                <a:cs typeface="+mn-lt"/>
              </a:rPr>
              <a:t> de </a:t>
            </a:r>
            <a:r>
              <a:rPr lang="en-GB" dirty="0" err="1">
                <a:ea typeface="+mn-lt"/>
                <a:cs typeface="+mn-lt"/>
              </a:rPr>
              <a:t>construire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une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métrique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opérationnelle</a:t>
            </a:r>
            <a:r>
              <a:rPr lang="en-GB" dirty="0">
                <a:ea typeface="+mn-lt"/>
                <a:cs typeface="+mn-lt"/>
              </a:rPr>
              <a:t>, des </a:t>
            </a:r>
            <a:r>
              <a:rPr lang="en-GB" dirty="0" err="1">
                <a:ea typeface="+mn-lt"/>
                <a:cs typeface="+mn-lt"/>
              </a:rPr>
              <a:t>indicateurs</a:t>
            </a:r>
            <a:r>
              <a:rPr lang="en-GB" dirty="0">
                <a:ea typeface="+mn-lt"/>
                <a:cs typeface="+mn-lt"/>
              </a:rPr>
              <a:t> de performance (technique, </a:t>
            </a:r>
            <a:r>
              <a:rPr lang="en-GB" dirty="0" err="1">
                <a:ea typeface="+mn-lt"/>
                <a:cs typeface="+mn-lt"/>
              </a:rPr>
              <a:t>économique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sociale</a:t>
            </a:r>
            <a:r>
              <a:rPr lang="en-GB" dirty="0">
                <a:ea typeface="+mn-lt"/>
                <a:cs typeface="+mn-lt"/>
              </a:rPr>
              <a:t>) et des </a:t>
            </a:r>
            <a:r>
              <a:rPr lang="en-GB" dirty="0" err="1">
                <a:ea typeface="+mn-lt"/>
                <a:cs typeface="+mn-lt"/>
              </a:rPr>
              <a:t>indicateurs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d'empreintes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environnementales</a:t>
            </a:r>
            <a:r>
              <a:rPr lang="en-GB" dirty="0">
                <a:ea typeface="+mn-lt"/>
                <a:cs typeface="+mn-lt"/>
              </a:rPr>
              <a:t>.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>
                <a:ea typeface="+mj-lt"/>
                <a:cs typeface="+mj-lt"/>
              </a:rPr>
              <a:t>Comment mettre l'agroécologie à l'échelle et mesurer les changements?</a:t>
            </a:r>
            <a:endParaRPr lang="it-IT" dirty="0">
              <a:ea typeface="+mj-lt"/>
              <a:cs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98620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/>
              <a:t>Merci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9575" y="4646435"/>
            <a:ext cx="8941016" cy="1853519"/>
          </a:xfrm>
        </p:spPr>
        <p:txBody>
          <a:bodyPr wrap="square" anchor="b" anchorCtr="0"/>
          <a:lstStyle/>
          <a:p>
            <a:r>
              <a:rPr lang="en-US" sz="1050" b="1" dirty="0"/>
              <a:t>© European Union 2020</a:t>
            </a:r>
          </a:p>
          <a:p>
            <a:r>
              <a:rPr lang="en-US" sz="1050" dirty="0"/>
              <a:t>Unless otherwise noted the reuse of this presentation is </a:t>
            </a:r>
            <a:r>
              <a:rPr lang="en-US" sz="1050" dirty="0" err="1"/>
              <a:t>authorised</a:t>
            </a:r>
            <a:r>
              <a:rPr lang="en-US" sz="1050" dirty="0"/>
              <a:t> under the </a:t>
            </a:r>
            <a:r>
              <a:rPr lang="en-US" sz="1050" dirty="0">
                <a:hlinkClick r:id="rId3"/>
              </a:rPr>
              <a:t>CC BY 4.0 </a:t>
            </a:r>
            <a:r>
              <a:rPr lang="en-US" sz="1050" dirty="0"/>
              <a:t>license. For any use or reproduction of elements that are not owned by the EU, permission may need to be sought directly from the respective right holders.</a:t>
            </a:r>
          </a:p>
          <a:p>
            <a:r>
              <a:rPr lang="en-US" sz="1050" dirty="0"/>
              <a:t>Slide </a:t>
            </a:r>
            <a:r>
              <a:rPr lang="en-US" sz="1050" dirty="0">
                <a:solidFill>
                  <a:schemeClr val="accent6"/>
                </a:solidFill>
              </a:rPr>
              <a:t>xx</a:t>
            </a:r>
            <a:r>
              <a:rPr lang="en-US" sz="1050" dirty="0"/>
              <a:t>: </a:t>
            </a:r>
            <a:r>
              <a:rPr lang="en-US" sz="1050" dirty="0">
                <a:solidFill>
                  <a:schemeClr val="accent6"/>
                </a:solidFill>
              </a:rPr>
              <a:t>element concerned</a:t>
            </a:r>
            <a:r>
              <a:rPr lang="en-US" sz="1050" dirty="0"/>
              <a:t>, source</a:t>
            </a:r>
            <a:r>
              <a:rPr lang="en-US" sz="1050" dirty="0">
                <a:solidFill>
                  <a:schemeClr val="accent6"/>
                </a:solidFill>
              </a:rPr>
              <a:t>: e.g. Fotolia.com</a:t>
            </a:r>
            <a:r>
              <a:rPr lang="en-US" sz="1050" dirty="0"/>
              <a:t>; Slide </a:t>
            </a:r>
            <a:r>
              <a:rPr lang="en-US" sz="1050" dirty="0">
                <a:solidFill>
                  <a:schemeClr val="accent6"/>
                </a:solidFill>
              </a:rPr>
              <a:t>xx</a:t>
            </a:r>
            <a:r>
              <a:rPr lang="en-US" sz="1050" dirty="0"/>
              <a:t>: </a:t>
            </a:r>
            <a:r>
              <a:rPr lang="en-US" sz="1050" dirty="0">
                <a:solidFill>
                  <a:schemeClr val="accent6"/>
                </a:solidFill>
              </a:rPr>
              <a:t>element concerned</a:t>
            </a:r>
            <a:r>
              <a:rPr lang="en-US" sz="1050" dirty="0"/>
              <a:t>, source: </a:t>
            </a:r>
            <a:r>
              <a:rPr lang="en-US" sz="1050" dirty="0">
                <a:solidFill>
                  <a:schemeClr val="accent6"/>
                </a:solidFill>
              </a:rPr>
              <a:t>e.g. iStock.com</a:t>
            </a:r>
            <a:endParaRPr lang="en-GB" sz="1050" dirty="0">
              <a:solidFill>
                <a:schemeClr val="accent6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24" y="4858246"/>
            <a:ext cx="1023496" cy="35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19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" id="{9E25CBC4-264C-4E5F-8DDF-C73C2B944108}" vid="{63966CC3-CC63-46CF-BE8C-07ABBDCD62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92639FEB808B44A6E17CB471A4FF5D" ma:contentTypeVersion="12" ma:contentTypeDescription="Create a new document." ma:contentTypeScope="" ma:versionID="20fd653594f24783e809cfb423b0bfd8">
  <xsd:schema xmlns:xsd="http://www.w3.org/2001/XMLSchema" xmlns:xs="http://www.w3.org/2001/XMLSchema" xmlns:p="http://schemas.microsoft.com/office/2006/metadata/properties" xmlns:ns2="b194aedd-ff49-45f7-87dd-5c844ff5d3f3" xmlns:ns3="5143f1b2-a864-4c0c-b09a-1d9e375137bd" targetNamespace="http://schemas.microsoft.com/office/2006/metadata/properties" ma:root="true" ma:fieldsID="979c74ef7939ed853b2837c487bd213b" ns2:_="" ns3:_="">
    <xsd:import namespace="b194aedd-ff49-45f7-87dd-5c844ff5d3f3"/>
    <xsd:import namespace="5143f1b2-a864-4c0c-b09a-1d9e375137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94aedd-ff49-45f7-87dd-5c844ff5d3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43f1b2-a864-4c0c-b09a-1d9e375137b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39554C9-66B5-4C72-81A2-2379C142307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16BEC72-C307-4DDD-8680-5D2EAC079B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5106C9-5B01-4F35-90FE-B17782EA11C9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374</TotalTime>
  <Words>547</Words>
  <Application>Microsoft Office PowerPoint</Application>
  <PresentationFormat>Widescreen</PresentationFormat>
  <Paragraphs>43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Office Theme</vt:lpstr>
      <vt:lpstr>Soutenir la transformation durable des systèmes agroalimentaires par des approches agro-écologiques  </vt:lpstr>
      <vt:lpstr>Note technique de INTPA F3</vt:lpstr>
      <vt:lpstr>Contribution aux priorités de l'UE</vt:lpstr>
      <vt:lpstr>Controverses sur l'agroécologie et positionnement par rapport aux priorités de l'UE</vt:lpstr>
      <vt:lpstr>Quelles innovations pour l'agroécologie ?</vt:lpstr>
      <vt:lpstr>Quels acteurs pour la transition agro-écologique?</vt:lpstr>
      <vt:lpstr>Comment mettre l'agroécologie à l'échelle et mesurer les changements?</vt:lpstr>
      <vt:lpstr>Merci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Supporting the transformation  of agricultural and food systems  through agroecological approaches</dc:title>
  <dc:creator>FAURE Guy (DEVCO)</dc:creator>
  <cp:lastModifiedBy> </cp:lastModifiedBy>
  <cp:revision>69</cp:revision>
  <dcterms:created xsi:type="dcterms:W3CDTF">2021-10-27T14:38:07Z</dcterms:created>
  <dcterms:modified xsi:type="dcterms:W3CDTF">2021-11-14T16:41:31Z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0x0101006E92639FEB808B44A6E17CB471A4FF5D</vt:lpwstr>
  </property>
</Properties>
</file>