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85" r:id="rId3"/>
    <p:sldId id="286" r:id="rId4"/>
    <p:sldId id="290" r:id="rId5"/>
    <p:sldId id="287" r:id="rId6"/>
    <p:sldId id="289" r:id="rId7"/>
    <p:sldId id="288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S-1-5-21-1606980848-2025429265-839522115-5953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Update/add/delete parts of the</a:t>
            </a:r>
            <a:r>
              <a:rPr lang="en-IE" baseline="0" dirty="0" smtClean="0"/>
              <a:t> copy right notice where appropriate.</a:t>
            </a:r>
          </a:p>
          <a:p>
            <a:r>
              <a:rPr lang="en-IE" baseline="0" dirty="0" smtClean="0"/>
              <a:t>More information: </a:t>
            </a:r>
            <a:r>
              <a:rPr lang="en-GB" dirty="0" smtClean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Supporting </a:t>
            </a:r>
            <a:r>
              <a:rPr lang="en-GB" altLang="en-US" sz="4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transformation </a:t>
            </a:r>
            <a:br>
              <a:rPr lang="en-GB" altLang="en-US" sz="4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altLang="en-US" sz="4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agrifood systems </a:t>
            </a:r>
            <a:br>
              <a:rPr lang="en-GB" altLang="en-US" sz="4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altLang="en-US" sz="4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</a:t>
            </a:r>
            <a:r>
              <a:rPr lang="en-GB" altLang="en-US" sz="40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agroecological approaches </a:t>
            </a:r>
            <a:r>
              <a:rPr lang="en-GB" altLang="en-US" sz="40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en-GB" altLang="en-US" sz="40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</a:br>
            <a:endParaRPr lang="en-GB" sz="40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An INTPA </a:t>
            </a:r>
            <a:r>
              <a:rPr lang="fr-BE" dirty="0" smtClean="0"/>
              <a:t>F3 </a:t>
            </a:r>
            <a:r>
              <a:rPr lang="fr-BE" dirty="0" err="1" smtClean="0"/>
              <a:t>technical</a:t>
            </a:r>
            <a:r>
              <a:rPr lang="fr-BE" dirty="0" smtClean="0"/>
              <a:t> note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BE" b="1" dirty="0"/>
              <a:t>INTPA F3 – </a:t>
            </a:r>
            <a:r>
              <a:rPr lang="fr-BE" b="1" dirty="0" err="1"/>
              <a:t>Sustainable</a:t>
            </a:r>
            <a:r>
              <a:rPr lang="fr-BE" b="1" dirty="0"/>
              <a:t> </a:t>
            </a:r>
            <a:r>
              <a:rPr lang="fr-BE" b="1" dirty="0" smtClean="0"/>
              <a:t>agrifood- </a:t>
            </a:r>
            <a:r>
              <a:rPr lang="fr-BE" b="1" dirty="0" err="1"/>
              <a:t>systems</a:t>
            </a:r>
            <a:r>
              <a:rPr lang="fr-BE" b="1" dirty="0"/>
              <a:t> and </a:t>
            </a:r>
            <a:r>
              <a:rPr lang="fr-BE" b="1" dirty="0" err="1"/>
              <a:t>fisheries</a:t>
            </a:r>
            <a:endParaRPr lang="en-GB" b="1" dirty="0"/>
          </a:p>
          <a:p>
            <a:endParaRPr lang="en-GB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676654" y="1596395"/>
            <a:ext cx="83869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INTPA / F3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995" y="554182"/>
            <a:ext cx="8596668" cy="831273"/>
          </a:xfrm>
        </p:spPr>
        <p:txBody>
          <a:bodyPr/>
          <a:lstStyle/>
          <a:p>
            <a:r>
              <a:rPr lang="fr-BE" b="1" dirty="0" smtClean="0"/>
              <a:t>INTPA F3 </a:t>
            </a:r>
            <a:r>
              <a:rPr lang="fr-BE" b="1" dirty="0" err="1"/>
              <a:t>T</a:t>
            </a:r>
            <a:r>
              <a:rPr lang="fr-BE" b="1" dirty="0" err="1" smtClean="0"/>
              <a:t>echnical</a:t>
            </a:r>
            <a:r>
              <a:rPr lang="fr-BE" b="1" dirty="0" smtClean="0"/>
              <a:t> Note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0946"/>
            <a:ext cx="10886016" cy="5047672"/>
          </a:xfrm>
        </p:spPr>
        <p:txBody>
          <a:bodyPr>
            <a:normAutofit/>
          </a:bodyPr>
          <a:lstStyle/>
          <a:p>
            <a:r>
              <a:rPr lang="en-US" b="1" dirty="0" smtClean="0"/>
              <a:t>Objective</a:t>
            </a:r>
            <a:r>
              <a:rPr lang="en-US" dirty="0" smtClean="0"/>
              <a:t> : to </a:t>
            </a:r>
            <a:r>
              <a:rPr lang="en-US" dirty="0"/>
              <a:t>clarify concepts linked </a:t>
            </a:r>
            <a:r>
              <a:rPr lang="en-US" dirty="0" smtClean="0"/>
              <a:t>to, </a:t>
            </a:r>
            <a:r>
              <a:rPr lang="en-US" dirty="0"/>
              <a:t>and propose ways to include agroecology both at policy and implementation </a:t>
            </a:r>
            <a:r>
              <a:rPr lang="en-US" dirty="0" smtClean="0"/>
              <a:t>levels  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err="1" smtClean="0"/>
              <a:t>agroecology</a:t>
            </a:r>
            <a:r>
              <a:rPr lang="en-US" dirty="0" smtClean="0"/>
              <a:t> ?</a:t>
            </a:r>
          </a:p>
          <a:p>
            <a:pPr lvl="1"/>
            <a:r>
              <a:rPr lang="en-US" dirty="0" err="1" smtClean="0"/>
              <a:t>Agroecology</a:t>
            </a:r>
            <a:r>
              <a:rPr lang="en-US" dirty="0" smtClean="0"/>
              <a:t> : realities and interventions</a:t>
            </a:r>
          </a:p>
          <a:p>
            <a:pPr lvl="1"/>
            <a:r>
              <a:rPr lang="en-US" dirty="0" smtClean="0"/>
              <a:t>Contribution of </a:t>
            </a:r>
            <a:r>
              <a:rPr lang="en-US" dirty="0" err="1" smtClean="0"/>
              <a:t>agroecology</a:t>
            </a:r>
            <a:r>
              <a:rPr lang="en-US" dirty="0" smtClean="0"/>
              <a:t> to EU priorities</a:t>
            </a:r>
          </a:p>
          <a:p>
            <a:pPr lvl="1"/>
            <a:r>
              <a:rPr lang="en-US" dirty="0" smtClean="0"/>
              <a:t>Controversies on </a:t>
            </a:r>
            <a:r>
              <a:rPr lang="en-US" dirty="0" err="1" smtClean="0"/>
              <a:t>agroecology</a:t>
            </a:r>
            <a:r>
              <a:rPr lang="en-US" dirty="0" smtClean="0"/>
              <a:t> and elements of discussion with EU priorities</a:t>
            </a:r>
          </a:p>
          <a:p>
            <a:pPr lvl="1"/>
            <a:r>
              <a:rPr lang="en-US" dirty="0" smtClean="0"/>
              <a:t>Proposition of interventions to support </a:t>
            </a:r>
            <a:r>
              <a:rPr lang="en-US" dirty="0" err="1" smtClean="0"/>
              <a:t>agroecology</a:t>
            </a:r>
            <a:endParaRPr lang="en-US" dirty="0" smtClean="0"/>
          </a:p>
          <a:p>
            <a:pPr lvl="1"/>
            <a:endParaRPr lang="fr-B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98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6672" y="1265216"/>
            <a:ext cx="10905699" cy="4430733"/>
          </a:xfrm>
        </p:spPr>
        <p:txBody>
          <a:bodyPr/>
          <a:lstStyle/>
          <a:p>
            <a:pPr lvl="0"/>
            <a:endParaRPr lang="en-GB" sz="2000" dirty="0" smtClean="0"/>
          </a:p>
          <a:p>
            <a:pPr lvl="0"/>
            <a:r>
              <a:rPr lang="en-GB" sz="2000" dirty="0" smtClean="0"/>
              <a:t>Clear </a:t>
            </a:r>
            <a:r>
              <a:rPr lang="en-GB" sz="2000" dirty="0"/>
              <a:t>improvement of biodiversity in cultivated areas </a:t>
            </a:r>
          </a:p>
          <a:p>
            <a:pPr lvl="0"/>
            <a:r>
              <a:rPr lang="en-GB" sz="2000" dirty="0"/>
              <a:t>Strong contribution to adaptation (diversification at plot/farm level) and mitigation (agroforestry, use of organic fertilizers, etc.) to climate change</a:t>
            </a:r>
          </a:p>
          <a:p>
            <a:pPr lvl="0"/>
            <a:r>
              <a:rPr lang="en-GB" sz="2000" dirty="0"/>
              <a:t>Contribution to </a:t>
            </a:r>
            <a:r>
              <a:rPr lang="en-GB" sz="2000" dirty="0" smtClean="0"/>
              <a:t>healthy diets </a:t>
            </a:r>
            <a:r>
              <a:rPr lang="en-GB" sz="2000" dirty="0"/>
              <a:t>(diversified productions) and better human health (less pesticides) </a:t>
            </a:r>
          </a:p>
          <a:p>
            <a:pPr lvl="0"/>
            <a:r>
              <a:rPr lang="en-GB" sz="2000" dirty="0" smtClean="0"/>
              <a:t>Coherent with </a:t>
            </a:r>
            <a:r>
              <a:rPr lang="en-GB" sz="2000" dirty="0"/>
              <a:t>digital development </a:t>
            </a:r>
            <a:r>
              <a:rPr lang="en-GB" sz="2000" dirty="0" smtClean="0"/>
              <a:t>(</a:t>
            </a:r>
            <a:r>
              <a:rPr lang="en-GB" sz="2000" dirty="0"/>
              <a:t>specific needs such as sharing of knowledge)</a:t>
            </a:r>
          </a:p>
          <a:p>
            <a:pPr lvl="0"/>
            <a:r>
              <a:rPr lang="en-GB" sz="2000" dirty="0"/>
              <a:t>Major source of employment (family </a:t>
            </a:r>
            <a:r>
              <a:rPr lang="en-GB" sz="2000" dirty="0" smtClean="0"/>
              <a:t>farming, service </a:t>
            </a:r>
            <a:r>
              <a:rPr lang="en-GB" sz="2000" dirty="0"/>
              <a:t>providers, </a:t>
            </a:r>
            <a:r>
              <a:rPr lang="en-GB" sz="2000" dirty="0" smtClean="0"/>
              <a:t>value chains </a:t>
            </a:r>
            <a:r>
              <a:rPr lang="en-GB" sz="2000" dirty="0"/>
              <a:t>actors) </a:t>
            </a:r>
            <a:endParaRPr lang="en-GB" sz="2000" dirty="0" smtClean="0"/>
          </a:p>
          <a:p>
            <a:pPr lvl="0"/>
            <a:r>
              <a:rPr lang="en-GB" sz="2000" dirty="0"/>
              <a:t>C</a:t>
            </a:r>
            <a:r>
              <a:rPr lang="en-GB" sz="2000" dirty="0" smtClean="0"/>
              <a:t>ontribution </a:t>
            </a:r>
            <a:r>
              <a:rPr lang="en-GB" sz="2000" dirty="0"/>
              <a:t>to educational efforts </a:t>
            </a:r>
            <a:r>
              <a:rPr lang="en-GB" sz="2000" dirty="0" smtClean="0"/>
              <a:t>(capacity </a:t>
            </a:r>
            <a:r>
              <a:rPr lang="en-GB" sz="2000" dirty="0"/>
              <a:t>building of actors to </a:t>
            </a:r>
            <a:r>
              <a:rPr lang="en-GB" sz="2000" dirty="0" smtClean="0"/>
              <a:t>innovate)</a:t>
            </a:r>
            <a:endParaRPr lang="en-GB" sz="2000" dirty="0"/>
          </a:p>
          <a:p>
            <a:pPr lvl="0"/>
            <a:r>
              <a:rPr lang="en-GB" sz="2000" dirty="0"/>
              <a:t>In line with EU democratic values </a:t>
            </a:r>
            <a:r>
              <a:rPr lang="en-GB" sz="2000" dirty="0" smtClean="0"/>
              <a:t>​​promoting </a:t>
            </a:r>
            <a:r>
              <a:rPr lang="en-GB" sz="2000" dirty="0"/>
              <a:t>participation, inclusion and knowledge sharing.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Contribution to </a:t>
            </a:r>
            <a:r>
              <a:rPr lang="en-GB" b="1" dirty="0"/>
              <a:t>EU </a:t>
            </a:r>
            <a:r>
              <a:rPr lang="en-GB" b="1" dirty="0" smtClean="0"/>
              <a:t>priorities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01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28298" y="3613986"/>
            <a:ext cx="10515600" cy="782357"/>
          </a:xfrm>
        </p:spPr>
        <p:txBody>
          <a:bodyPr/>
          <a:lstStyle/>
          <a:p>
            <a:r>
              <a:rPr lang="en-GB" b="1" dirty="0"/>
              <a:t>Controversies on </a:t>
            </a:r>
            <a:r>
              <a:rPr lang="en-GB" b="1" dirty="0" err="1"/>
              <a:t>agroecology</a:t>
            </a:r>
            <a:r>
              <a:rPr lang="en-GB" b="1" dirty="0"/>
              <a:t> and positioning in relation to EU priorities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36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4602884"/>
          </a:xfrm>
        </p:spPr>
        <p:txBody>
          <a:bodyPr/>
          <a:lstStyle/>
          <a:p>
            <a:pPr lvl="0"/>
            <a:r>
              <a:rPr lang="en-GB" b="1" dirty="0"/>
              <a:t>N</a:t>
            </a:r>
            <a:r>
              <a:rPr lang="en-GB" b="1" dirty="0" smtClean="0"/>
              <a:t>eed </a:t>
            </a:r>
            <a:r>
              <a:rPr lang="en-GB" b="1" dirty="0" smtClean="0"/>
              <a:t>for systemic innovations : </a:t>
            </a:r>
            <a:r>
              <a:rPr lang="en-GB" dirty="0" smtClean="0"/>
              <a:t>Open to innovation, </a:t>
            </a:r>
            <a:r>
              <a:rPr lang="en-GB" dirty="0"/>
              <a:t>responsible </a:t>
            </a:r>
            <a:r>
              <a:rPr lang="en-GB" dirty="0" smtClean="0"/>
              <a:t>innovations, hybridization </a:t>
            </a:r>
            <a:r>
              <a:rPr lang="en-GB" dirty="0"/>
              <a:t>of local knowledge and scientific knowledge. </a:t>
            </a:r>
          </a:p>
          <a:p>
            <a:pPr lvl="0"/>
            <a:r>
              <a:rPr lang="en-GB" b="1" dirty="0" smtClean="0"/>
              <a:t>Sensitive </a:t>
            </a:r>
            <a:r>
              <a:rPr lang="en-GB" b="1" dirty="0"/>
              <a:t>issue of synthetic </a:t>
            </a:r>
            <a:r>
              <a:rPr lang="en-GB" b="1" dirty="0" smtClean="0"/>
              <a:t>inputs</a:t>
            </a:r>
            <a:r>
              <a:rPr lang="en-GB" dirty="0" smtClean="0"/>
              <a:t>: reduce </a:t>
            </a:r>
            <a:r>
              <a:rPr lang="en-GB" dirty="0"/>
              <a:t>their </a:t>
            </a:r>
            <a:r>
              <a:rPr lang="en-GB" dirty="0" smtClean="0"/>
              <a:t>use to support farm autonomy, adapt their </a:t>
            </a:r>
            <a:r>
              <a:rPr lang="en-GB" dirty="0"/>
              <a:t>use </a:t>
            </a:r>
            <a:r>
              <a:rPr lang="en-GB" dirty="0" smtClean="0"/>
              <a:t>(production systems, levels </a:t>
            </a:r>
            <a:r>
              <a:rPr lang="en-GB" dirty="0"/>
              <a:t>of </a:t>
            </a:r>
            <a:r>
              <a:rPr lang="en-GB" dirty="0" smtClean="0"/>
              <a:t>consumption)</a:t>
            </a:r>
            <a:endParaRPr lang="en-GB" dirty="0"/>
          </a:p>
          <a:p>
            <a:r>
              <a:rPr lang="en-GB" b="1" dirty="0"/>
              <a:t>Genetic progress </a:t>
            </a:r>
            <a:r>
              <a:rPr lang="en-GB" b="1" dirty="0" smtClean="0"/>
              <a:t>for </a:t>
            </a:r>
            <a:r>
              <a:rPr lang="en-GB" b="1" dirty="0"/>
              <a:t>cultivating biodiversity </a:t>
            </a:r>
            <a:r>
              <a:rPr lang="en-GB" b="1" dirty="0" smtClean="0"/>
              <a:t>: </a:t>
            </a:r>
            <a:r>
              <a:rPr lang="en-GB" dirty="0" smtClean="0"/>
              <a:t>change </a:t>
            </a:r>
            <a:r>
              <a:rPr lang="en-GB" dirty="0"/>
              <a:t>of the selection </a:t>
            </a:r>
            <a:r>
              <a:rPr lang="en-GB" dirty="0" smtClean="0"/>
              <a:t>objectives for research, in-situ conservation and breeding, farmers </a:t>
            </a:r>
            <a:r>
              <a:rPr lang="en-GB" dirty="0"/>
              <a:t>seeds rights </a:t>
            </a:r>
            <a:endParaRPr lang="en-GB" dirty="0" smtClean="0"/>
          </a:p>
          <a:p>
            <a:r>
              <a:rPr lang="en-GB" b="1" dirty="0"/>
              <a:t>Digital technology to build local </a:t>
            </a:r>
            <a:r>
              <a:rPr lang="en-GB" b="1" dirty="0" smtClean="0"/>
              <a:t>knowledge : </a:t>
            </a:r>
            <a:r>
              <a:rPr lang="en-GB" dirty="0" smtClean="0"/>
              <a:t>promote production </a:t>
            </a:r>
            <a:r>
              <a:rPr lang="en-GB" dirty="0"/>
              <a:t>of local references, </a:t>
            </a:r>
            <a:r>
              <a:rPr lang="en-GB" dirty="0" smtClean="0"/>
              <a:t>exchange </a:t>
            </a:r>
            <a:r>
              <a:rPr lang="en-GB" dirty="0"/>
              <a:t>of </a:t>
            </a:r>
            <a:r>
              <a:rPr lang="en-GB" dirty="0" smtClean="0"/>
              <a:t>experiences and </a:t>
            </a:r>
            <a:r>
              <a:rPr lang="en-GB" dirty="0"/>
              <a:t>learning </a:t>
            </a:r>
            <a:r>
              <a:rPr lang="en-GB" dirty="0" smtClean="0"/>
              <a:t>(collaborative tools)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Which</a:t>
            </a:r>
            <a:r>
              <a:rPr lang="fr-BE" dirty="0" smtClean="0"/>
              <a:t> innovations for </a:t>
            </a:r>
            <a:r>
              <a:rPr lang="fr-BE" dirty="0" err="1" smtClean="0"/>
              <a:t>agroecology</a:t>
            </a:r>
            <a:r>
              <a:rPr lang="fr-BE" dirty="0" smtClean="0"/>
              <a:t>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75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4200706"/>
          </a:xfrm>
        </p:spPr>
        <p:txBody>
          <a:bodyPr/>
          <a:lstStyle/>
          <a:p>
            <a:r>
              <a:rPr lang="en-GB" b="1" dirty="0"/>
              <a:t>Solutions for family farming and industrial farming </a:t>
            </a:r>
            <a:r>
              <a:rPr lang="en-GB" b="1" dirty="0" smtClean="0"/>
              <a:t>: 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Agroecological</a:t>
            </a:r>
            <a:r>
              <a:rPr lang="en-GB" dirty="0" smtClean="0"/>
              <a:t> </a:t>
            </a:r>
            <a:r>
              <a:rPr lang="en-GB" dirty="0"/>
              <a:t>movements support family </a:t>
            </a:r>
            <a:r>
              <a:rPr lang="en-GB" dirty="0" smtClean="0"/>
              <a:t>farming </a:t>
            </a:r>
          </a:p>
          <a:p>
            <a:pPr lvl="1"/>
            <a:r>
              <a:rPr lang="en-GB" dirty="0" smtClean="0"/>
              <a:t>Technical </a:t>
            </a:r>
            <a:r>
              <a:rPr lang="en-GB" dirty="0"/>
              <a:t>and social </a:t>
            </a:r>
            <a:r>
              <a:rPr lang="en-GB" dirty="0" smtClean="0"/>
              <a:t>principles of agroecology may </a:t>
            </a:r>
            <a:r>
              <a:rPr lang="en-GB" dirty="0" smtClean="0"/>
              <a:t>apply to </a:t>
            </a:r>
            <a:r>
              <a:rPr lang="en-GB" dirty="0" smtClean="0"/>
              <a:t>industrial </a:t>
            </a:r>
            <a:r>
              <a:rPr lang="en-GB" dirty="0"/>
              <a:t>agriculture </a:t>
            </a:r>
          </a:p>
          <a:p>
            <a:pPr lvl="0"/>
            <a:r>
              <a:rPr lang="en-GB" b="1" dirty="0"/>
              <a:t>The essential commitment of the private sector and of value </a:t>
            </a:r>
            <a:r>
              <a:rPr lang="en-GB" b="1" dirty="0" smtClean="0"/>
              <a:t>chain actors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/>
              <a:t>for </a:t>
            </a:r>
            <a:r>
              <a:rPr lang="en-GB" dirty="0" smtClean="0"/>
              <a:t>improving farmers</a:t>
            </a:r>
            <a:r>
              <a:rPr lang="en-GB" dirty="0"/>
              <a:t>’ </a:t>
            </a:r>
            <a:r>
              <a:rPr lang="en-GB" dirty="0" smtClean="0"/>
              <a:t>incomes, for </a:t>
            </a:r>
            <a:r>
              <a:rPr lang="en-GB" dirty="0"/>
              <a:t>large-scale </a:t>
            </a:r>
            <a:r>
              <a:rPr lang="en-GB" dirty="0" smtClean="0"/>
              <a:t>transformation,</a:t>
            </a:r>
            <a:r>
              <a:rPr lang="en-GB" b="1" dirty="0" smtClean="0"/>
              <a:t>) : </a:t>
            </a:r>
          </a:p>
          <a:p>
            <a:pPr lvl="1"/>
            <a:r>
              <a:rPr lang="en-GB" dirty="0" smtClean="0"/>
              <a:t>Support to value </a:t>
            </a:r>
            <a:r>
              <a:rPr lang="en-GB" dirty="0"/>
              <a:t>chains </a:t>
            </a:r>
            <a:r>
              <a:rPr lang="en-GB" dirty="0" smtClean="0"/>
              <a:t>compatible </a:t>
            </a:r>
            <a:r>
              <a:rPr lang="en-GB" dirty="0"/>
              <a:t>with </a:t>
            </a:r>
            <a:r>
              <a:rPr lang="en-GB" dirty="0" err="1" smtClean="0"/>
              <a:t>agroecology</a:t>
            </a:r>
            <a:r>
              <a:rPr lang="en-GB" dirty="0"/>
              <a:t> </a:t>
            </a:r>
            <a:r>
              <a:rPr lang="en-GB" dirty="0" smtClean="0"/>
              <a:t>(labelling, circular economy, short value chains, etc.)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role of educated </a:t>
            </a:r>
            <a:r>
              <a:rPr lang="en-GB" dirty="0" smtClean="0"/>
              <a:t>consumers. 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Which</a:t>
            </a:r>
            <a:r>
              <a:rPr lang="fr-BE" dirty="0" smtClean="0"/>
              <a:t> </a:t>
            </a:r>
            <a:r>
              <a:rPr lang="fr-BE" dirty="0" err="1" smtClean="0"/>
              <a:t>actors</a:t>
            </a:r>
            <a:r>
              <a:rPr lang="fr-BE" dirty="0" smtClean="0"/>
              <a:t> for the </a:t>
            </a:r>
            <a:r>
              <a:rPr lang="fr-BE" dirty="0" err="1" smtClean="0"/>
              <a:t>agroecological</a:t>
            </a:r>
            <a:r>
              <a:rPr lang="fr-BE" dirty="0" smtClean="0"/>
              <a:t> transition?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12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Interventions for </a:t>
            </a:r>
            <a:r>
              <a:rPr lang="en-GB" b="1" dirty="0" smtClean="0"/>
              <a:t>large scale </a:t>
            </a:r>
            <a:r>
              <a:rPr lang="en-GB" b="1" dirty="0"/>
              <a:t>change </a:t>
            </a:r>
            <a:r>
              <a:rPr lang="en-GB" b="1" dirty="0" smtClean="0"/>
              <a:t>: </a:t>
            </a:r>
            <a:r>
              <a:rPr lang="en-GB" dirty="0" smtClean="0"/>
              <a:t>More </a:t>
            </a:r>
            <a:r>
              <a:rPr lang="en-GB" dirty="0"/>
              <a:t>than </a:t>
            </a:r>
            <a:r>
              <a:rPr lang="en-GB" dirty="0" smtClean="0"/>
              <a:t>dissemination </a:t>
            </a:r>
            <a:r>
              <a:rPr lang="en-GB" dirty="0"/>
              <a:t>of technological packages, </a:t>
            </a:r>
            <a:r>
              <a:rPr lang="en-GB" dirty="0" smtClean="0"/>
              <a:t>the </a:t>
            </a:r>
            <a:r>
              <a:rPr lang="en-GB" dirty="0"/>
              <a:t>dissemination of appropriate methods of intervention, the capacity building of actors, the mobilization of the private </a:t>
            </a:r>
            <a:r>
              <a:rPr lang="en-GB" dirty="0" smtClean="0"/>
              <a:t>sector and civil society, </a:t>
            </a:r>
            <a:r>
              <a:rPr lang="en-GB" dirty="0"/>
              <a:t>and an enabling environment.</a:t>
            </a:r>
          </a:p>
          <a:p>
            <a:r>
              <a:rPr lang="en-GB" b="1" dirty="0" smtClean="0"/>
              <a:t>What </a:t>
            </a:r>
            <a:r>
              <a:rPr lang="en-GB" b="1" dirty="0"/>
              <a:t>is the relevant measure of performance? </a:t>
            </a:r>
            <a:r>
              <a:rPr lang="en-GB" dirty="0" smtClean="0"/>
              <a:t> </a:t>
            </a:r>
            <a:r>
              <a:rPr lang="en-GB" dirty="0"/>
              <a:t>The </a:t>
            </a:r>
            <a:r>
              <a:rPr lang="en-GB" dirty="0" smtClean="0"/>
              <a:t>need for the construction </a:t>
            </a:r>
            <a:r>
              <a:rPr lang="en-GB" dirty="0"/>
              <a:t>of an operational </a:t>
            </a:r>
            <a:r>
              <a:rPr lang="en-GB" dirty="0" smtClean="0"/>
              <a:t>metrics, performance </a:t>
            </a:r>
            <a:r>
              <a:rPr lang="en-GB" dirty="0"/>
              <a:t>indicators (technical, economic, social) and environmental footprints indicators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How to </a:t>
            </a:r>
            <a:r>
              <a:rPr lang="fr-BE" dirty="0" err="1" smtClean="0"/>
              <a:t>scale</a:t>
            </a:r>
            <a:r>
              <a:rPr lang="fr-BE" dirty="0" smtClean="0"/>
              <a:t> </a:t>
            </a:r>
            <a:r>
              <a:rPr lang="fr-BE" dirty="0" err="1" smtClean="0"/>
              <a:t>agroecology</a:t>
            </a:r>
            <a:r>
              <a:rPr lang="fr-BE" dirty="0" smtClean="0"/>
              <a:t> and </a:t>
            </a:r>
            <a:r>
              <a:rPr lang="fr-BE" dirty="0" err="1" smtClean="0"/>
              <a:t>measure</a:t>
            </a:r>
            <a:r>
              <a:rPr lang="fr-BE" dirty="0" smtClean="0"/>
              <a:t> changes?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862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 smtClean="0"/>
              <a:t>Unless otherwise noted the reuse of this presentation is </a:t>
            </a:r>
            <a:r>
              <a:rPr lang="en-US" sz="1050" dirty="0" err="1" smtClean="0"/>
              <a:t>authorised</a:t>
            </a:r>
            <a:r>
              <a:rPr lang="en-US" sz="1050" dirty="0" smtClean="0"/>
              <a:t> under the </a:t>
            </a:r>
            <a:r>
              <a:rPr lang="en-US" sz="1050" dirty="0" smtClean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</a:t>
            </a:r>
            <a:r>
              <a:rPr lang="en-US" sz="1050" dirty="0" smtClean="0"/>
              <a:t>right holders.</a:t>
            </a:r>
          </a:p>
          <a:p>
            <a:r>
              <a:rPr lang="en-US" sz="1050" dirty="0" smtClean="0"/>
              <a:t>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>
                <a:solidFill>
                  <a:schemeClr val="accent6"/>
                </a:solidFill>
              </a:rPr>
              <a:t>e</a:t>
            </a:r>
            <a:r>
              <a:rPr lang="en-US" sz="1050" dirty="0" smtClean="0">
                <a:solidFill>
                  <a:schemeClr val="accent6"/>
                </a:solidFill>
              </a:rPr>
              <a:t>lement concerned</a:t>
            </a:r>
            <a:r>
              <a:rPr lang="en-US" sz="1050" dirty="0" smtClean="0"/>
              <a:t>, source</a:t>
            </a:r>
            <a:r>
              <a:rPr lang="en-US" sz="1050" dirty="0" smtClean="0">
                <a:solidFill>
                  <a:schemeClr val="accent6"/>
                </a:solidFill>
              </a:rPr>
              <a:t>: e.g. Fotolia.com</a:t>
            </a:r>
            <a:r>
              <a:rPr lang="en-US" sz="1050" dirty="0" smtClean="0"/>
              <a:t>; 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 smtClean="0">
                <a:solidFill>
                  <a:schemeClr val="accent6"/>
                </a:solidFill>
              </a:rPr>
              <a:t>element concerned</a:t>
            </a:r>
            <a:r>
              <a:rPr lang="en-US" sz="1050" dirty="0" smtClean="0"/>
              <a:t>, source: </a:t>
            </a:r>
            <a:r>
              <a:rPr lang="en-US" sz="1050" dirty="0" smtClean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D5D5D9-C8E4-4349-B5FE-7E47DA0C3DF2}"/>
</file>

<file path=customXml/itemProps2.xml><?xml version="1.0" encoding="utf-8"?>
<ds:datastoreItem xmlns:ds="http://schemas.openxmlformats.org/officeDocument/2006/customXml" ds:itemID="{E16BEC72-C307-4DDD-8680-5D2EAC079B9B}"/>
</file>

<file path=customXml/itemProps3.xml><?xml version="1.0" encoding="utf-8"?>
<ds:datastoreItem xmlns:ds="http://schemas.openxmlformats.org/officeDocument/2006/customXml" ds:itemID="{F39554C9-66B5-4C72-81A2-2379C1423071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374</TotalTime>
  <Words>547</Words>
  <Application>Microsoft Office PowerPoint</Application>
  <PresentationFormat>Widescreen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Supporting sustainable transformation  of agrifood systems  through agroecological approaches  </vt:lpstr>
      <vt:lpstr>INTPA F3 Technical Note</vt:lpstr>
      <vt:lpstr>Contribution to EU priorities</vt:lpstr>
      <vt:lpstr>Controversies on agroecology and positioning in relation to EU priorities </vt:lpstr>
      <vt:lpstr>Which innovations for agroecology ?</vt:lpstr>
      <vt:lpstr>Which actors for the agroecological transition?</vt:lpstr>
      <vt:lpstr>How to scale agroecology and measure changes?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the transformation  of agricultural and food systems  through agroecological approaches</dc:title>
  <dc:creator>FAURE Guy (DEVCO)</dc:creator>
  <cp:lastModifiedBy> </cp:lastModifiedBy>
  <cp:revision>17</cp:revision>
  <dcterms:created xsi:type="dcterms:W3CDTF">2021-10-27T14:38:07Z</dcterms:created>
  <dcterms:modified xsi:type="dcterms:W3CDTF">2021-10-29T17:07:00Z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