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2"/>
  </p:notesMasterIdLst>
  <p:sldIdLst>
    <p:sldId id="364" r:id="rId2"/>
    <p:sldId id="673" r:id="rId3"/>
    <p:sldId id="704" r:id="rId4"/>
    <p:sldId id="654" r:id="rId5"/>
    <p:sldId id="656" r:id="rId6"/>
    <p:sldId id="657" r:id="rId7"/>
    <p:sldId id="658" r:id="rId8"/>
    <p:sldId id="666" r:id="rId9"/>
    <p:sldId id="698" r:id="rId10"/>
    <p:sldId id="699" r:id="rId11"/>
    <p:sldId id="655" r:id="rId12"/>
    <p:sldId id="663" r:id="rId13"/>
    <p:sldId id="697" r:id="rId14"/>
    <p:sldId id="661" r:id="rId15"/>
    <p:sldId id="665" r:id="rId16"/>
    <p:sldId id="672" r:id="rId17"/>
    <p:sldId id="674" r:id="rId18"/>
    <p:sldId id="703" r:id="rId19"/>
    <p:sldId id="624" r:id="rId20"/>
    <p:sldId id="706" r:id="rId21"/>
    <p:sldId id="705" r:id="rId22"/>
    <p:sldId id="700" r:id="rId23"/>
    <p:sldId id="702" r:id="rId24"/>
    <p:sldId id="688" r:id="rId25"/>
    <p:sldId id="694" r:id="rId26"/>
    <p:sldId id="696" r:id="rId27"/>
    <p:sldId id="690" r:id="rId28"/>
    <p:sldId id="648" r:id="rId29"/>
    <p:sldId id="695" r:id="rId30"/>
    <p:sldId id="652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BD8"/>
    <a:srgbClr val="CCCCFF"/>
    <a:srgbClr val="ECB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8" autoAdjust="0"/>
    <p:restoredTop sz="75362" autoAdjust="0"/>
  </p:normalViewPr>
  <p:slideViewPr>
    <p:cSldViewPr snapToGrid="0" snapToObjects="1">
      <p:cViewPr>
        <p:scale>
          <a:sx n="100" d="100"/>
          <a:sy n="100" d="100"/>
        </p:scale>
        <p:origin x="-1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06843687068"/>
          <c:y val="0.113994155666556"/>
          <c:w val="0.720213473315835"/>
          <c:h val="0.771281146986426"/>
        </c:manualLayout>
      </c:layout>
      <c:line3D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cat>
            <c:numRef>
              <c:f>Sheet1!$A$35:$A$54</c:f>
              <c:numCache>
                <c:formatCode>General</c:formatCode>
                <c:ptCount val="20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  <c:pt idx="17">
                  <c:v>2009.0</c:v>
                </c:pt>
                <c:pt idx="18">
                  <c:v>2010.0</c:v>
                </c:pt>
                <c:pt idx="19">
                  <c:v>2011.0</c:v>
                </c:pt>
              </c:numCache>
            </c:numRef>
          </c:cat>
          <c:val>
            <c:numRef>
              <c:f>Sheet1!$B$35:$B$54</c:f>
              <c:numCache>
                <c:formatCode>General</c:formatCode>
                <c:ptCount val="20"/>
                <c:pt idx="0">
                  <c:v>34.0</c:v>
                </c:pt>
                <c:pt idx="1">
                  <c:v>29.0</c:v>
                </c:pt>
                <c:pt idx="2">
                  <c:v>23.0</c:v>
                </c:pt>
                <c:pt idx="3">
                  <c:v>30.0</c:v>
                </c:pt>
                <c:pt idx="4">
                  <c:v>32.0</c:v>
                </c:pt>
                <c:pt idx="5">
                  <c:v>27.0</c:v>
                </c:pt>
                <c:pt idx="6">
                  <c:v>28.0</c:v>
                </c:pt>
                <c:pt idx="7">
                  <c:v>23.0</c:v>
                </c:pt>
                <c:pt idx="8">
                  <c:v>23.0</c:v>
                </c:pt>
                <c:pt idx="9">
                  <c:v>21.0</c:v>
                </c:pt>
                <c:pt idx="10">
                  <c:v>20.0</c:v>
                </c:pt>
                <c:pt idx="11">
                  <c:v>21.0</c:v>
                </c:pt>
                <c:pt idx="12">
                  <c:v>19.0</c:v>
                </c:pt>
                <c:pt idx="13">
                  <c:v>21.0</c:v>
                </c:pt>
                <c:pt idx="14">
                  <c:v>22.0</c:v>
                </c:pt>
                <c:pt idx="15">
                  <c:v>20.0</c:v>
                </c:pt>
                <c:pt idx="16">
                  <c:v>20.0</c:v>
                </c:pt>
                <c:pt idx="17">
                  <c:v>20.0</c:v>
                </c:pt>
                <c:pt idx="18">
                  <c:v>18.0</c:v>
                </c:pt>
                <c:pt idx="19">
                  <c:v>16.0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Sheet1!$C$34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cat>
            <c:numRef>
              <c:f>Sheet1!$A$35:$A$54</c:f>
              <c:numCache>
                <c:formatCode>General</c:formatCode>
                <c:ptCount val="20"/>
                <c:pt idx="0">
                  <c:v>1992.0</c:v>
                </c:pt>
                <c:pt idx="1">
                  <c:v>1993.0</c:v>
                </c:pt>
                <c:pt idx="2">
                  <c:v>1994.0</c:v>
                </c:pt>
                <c:pt idx="3">
                  <c:v>1995.0</c:v>
                </c:pt>
                <c:pt idx="4">
                  <c:v>1996.0</c:v>
                </c:pt>
                <c:pt idx="5">
                  <c:v>1997.0</c:v>
                </c:pt>
                <c:pt idx="6">
                  <c:v>1998.0</c:v>
                </c:pt>
                <c:pt idx="7">
                  <c:v>1999.0</c:v>
                </c:pt>
                <c:pt idx="8">
                  <c:v>2000.0</c:v>
                </c:pt>
                <c:pt idx="9">
                  <c:v>2001.0</c:v>
                </c:pt>
                <c:pt idx="10">
                  <c:v>2002.0</c:v>
                </c:pt>
                <c:pt idx="11">
                  <c:v>2003.0</c:v>
                </c:pt>
                <c:pt idx="12">
                  <c:v>2004.0</c:v>
                </c:pt>
                <c:pt idx="13">
                  <c:v>2005.0</c:v>
                </c:pt>
                <c:pt idx="14">
                  <c:v>2006.0</c:v>
                </c:pt>
                <c:pt idx="15">
                  <c:v>2007.0</c:v>
                </c:pt>
                <c:pt idx="16">
                  <c:v>2008.0</c:v>
                </c:pt>
                <c:pt idx="17">
                  <c:v>2009.0</c:v>
                </c:pt>
                <c:pt idx="18">
                  <c:v>2010.0</c:v>
                </c:pt>
                <c:pt idx="19">
                  <c:v>2011.0</c:v>
                </c:pt>
              </c:numCache>
            </c:numRef>
          </c:cat>
          <c:val>
            <c:numRef>
              <c:f>Sheet1!$C$35:$C$54</c:f>
              <c:numCache>
                <c:formatCode>General</c:formatCode>
                <c:ptCount val="20"/>
                <c:pt idx="0">
                  <c:v>0.0</c:v>
                </c:pt>
                <c:pt idx="1">
                  <c:v>0.0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2.0</c:v>
                </c:pt>
                <c:pt idx="6">
                  <c:v>3.0</c:v>
                </c:pt>
                <c:pt idx="7">
                  <c:v>1.0</c:v>
                </c:pt>
                <c:pt idx="8">
                  <c:v>1.0</c:v>
                </c:pt>
                <c:pt idx="9">
                  <c:v>3.0</c:v>
                </c:pt>
                <c:pt idx="10">
                  <c:v>1.0</c:v>
                </c:pt>
                <c:pt idx="11">
                  <c:v>1.0</c:v>
                </c:pt>
                <c:pt idx="12">
                  <c:v>6.0</c:v>
                </c:pt>
                <c:pt idx="13">
                  <c:v>8.0</c:v>
                </c:pt>
                <c:pt idx="14">
                  <c:v>7.0</c:v>
                </c:pt>
                <c:pt idx="15">
                  <c:v>12.0</c:v>
                </c:pt>
                <c:pt idx="16">
                  <c:v>10.0</c:v>
                </c:pt>
                <c:pt idx="17">
                  <c:v>11.0</c:v>
                </c:pt>
                <c:pt idx="18">
                  <c:v>13.0</c:v>
                </c:pt>
                <c:pt idx="19">
                  <c:v>17.0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162488"/>
        <c:axId val="-2102158728"/>
        <c:axId val="-2102155688"/>
      </c:line3DChart>
      <c:catAx>
        <c:axId val="-2102162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900000" vert="horz"/>
          <a:lstStyle/>
          <a:p>
            <a:pPr>
              <a:defRPr sz="2000"/>
            </a:pPr>
            <a:endParaRPr lang="en-US"/>
          </a:p>
        </c:txPr>
        <c:crossAx val="-2102158728"/>
        <c:crosses val="autoZero"/>
        <c:auto val="1"/>
        <c:lblAlgn val="ctr"/>
        <c:lblOffset val="100"/>
        <c:noMultiLvlLbl val="0"/>
      </c:catAx>
      <c:valAx>
        <c:axId val="-2102158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102162488"/>
        <c:crosses val="autoZero"/>
        <c:crossBetween val="between"/>
      </c:valAx>
      <c:serAx>
        <c:axId val="-210215568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02158728"/>
        <c:crosses val="autoZero"/>
      </c:serAx>
    </c:plotArea>
    <c:plotVisOnly val="1"/>
    <c:dispBlanksAs val="gap"/>
    <c:showDLblsOverMax val="0"/>
  </c:chart>
  <c:spPr>
    <a:solidFill>
      <a:schemeClr val="dk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622E901-2726-074E-94A8-CF2D4C59A3B0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7FBD920-D08D-BE43-B69C-EA1BA69FD6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7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1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3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noProof="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20316C-D9B8-4548-9646-016EDBCDAE62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noProof="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20316C-D9B8-4548-9646-016EDBCDAE62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0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038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noProof="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20316C-D9B8-4548-9646-016EDBCDAE62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1800"/>
              </a:spcAft>
              <a:defRPr/>
            </a:pPr>
            <a:endParaRPr lang="en-US" sz="1200" dirty="0" smtClean="0">
              <a:latin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49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 smtClean="0"/>
          </a:p>
          <a:p>
            <a:endParaRPr lang="en-GB" baseline="0" dirty="0" smtClean="0"/>
          </a:p>
          <a:p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49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32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noProof="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kern="120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2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7A9A3-E0D9-1046-842A-26B996FB1BCB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C72-BFF4-C944-AD1F-72AE02C5E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231D-112B-6040-8194-A9D2F8015A76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6BC1-3FDA-3B42-86CC-F25E64E32F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A3D6A-7361-BA4E-A030-8C1137E1F9F0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41D7-5BD9-A748-8C8E-CFF2A4460F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F560-A508-574D-AC4C-0C6881EA7164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0099-7740-7D4E-85F9-23746F665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0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E3D8-92A9-5C4F-91CD-C0A36ECBCEE9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80E62-0BD5-2F49-B752-5A34C6442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4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7432D-400A-0B41-90FA-75DB9A65993F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0FF17-DE8F-C340-AC6F-A8000DCE8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3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FC30-FED7-5442-9273-9D8883F6A1EC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E5A1-3EED-8243-A053-D7EDDA67A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B4F0-95D0-1D4A-BDAE-DCFA2A51F05C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9C4C-7225-8543-9E9F-18FBF08B9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4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6302-6F19-0C46-83E0-089C4878D3E0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0BD2-EEEE-4B42-852A-0623C4437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6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DA6D-7939-6D43-8E27-13F6854DF0D8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A7296-C459-3E44-A74E-AB1C78A846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536850" y="1296441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558456" y="1517181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617770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GB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5E15-9231-C647-A6AB-19A1A5C2D98C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FC2F-6E01-AA48-B0D7-F8EF43446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9B5C3E49-977A-BE46-BC88-C342A7787871}" type="datetime1">
              <a:rPr lang="en-US"/>
              <a:pPr>
                <a:defRPr/>
              </a:pPr>
              <a:t>27/11/2012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5957CEB4-B1E1-3040-9FDA-8A94A6144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37" r:id="rId1"/>
    <p:sldLayoutId id="2147484832" r:id="rId2"/>
    <p:sldLayoutId id="2147484838" r:id="rId3"/>
    <p:sldLayoutId id="2147484839" r:id="rId4"/>
    <p:sldLayoutId id="2147484840" r:id="rId5"/>
    <p:sldLayoutId id="2147484833" r:id="rId6"/>
    <p:sldLayoutId id="2147484841" r:id="rId7"/>
    <p:sldLayoutId id="2147484834" r:id="rId8"/>
    <p:sldLayoutId id="2147484842" r:id="rId9"/>
    <p:sldLayoutId id="2147484835" r:id="rId10"/>
    <p:sldLayoutId id="2147484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43.png"/><Relationship Id="rId5" Type="http://schemas.openxmlformats.org/officeDocument/2006/relationships/image" Target="../media/image7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4.png"/><Relationship Id="rId8" Type="http://schemas.openxmlformats.org/officeDocument/2006/relationships/hyperlink" Target="http://capacity4dev.ec.europa.eu/joint-programming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05301" y="842714"/>
            <a:ext cx="8194199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>
                    <a:lumMod val="6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Joint </a:t>
            </a: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Programming</a:t>
            </a:r>
            <a:endParaRPr lang="en-US" sz="5400" dirty="0">
              <a:solidFill>
                <a:schemeClr val="tx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433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600" y="4268788"/>
            <a:ext cx="1978025" cy="1196975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Europe Mosaic (MERIS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7" y="4259263"/>
            <a:ext cx="1749425" cy="1216025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8788"/>
            <a:ext cx="1852613" cy="1189802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141899" y="1846014"/>
            <a:ext cx="8194199" cy="103788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000090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How are we doing?</a:t>
            </a:r>
            <a:endParaRPr lang="en-US" sz="5400" dirty="0">
              <a:solidFill>
                <a:srgbClr val="00009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387" y="4268788"/>
            <a:ext cx="1852613" cy="120650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90"/>
          <a:stretch/>
        </p:blipFill>
        <p:spPr>
          <a:xfrm>
            <a:off x="3471863" y="4165600"/>
            <a:ext cx="1836737" cy="132238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02301" y="5665482"/>
            <a:ext cx="3347800" cy="48131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Andy Benfield, 27/11/2012</a:t>
            </a:r>
            <a:endParaRPr lang="en-US" sz="2000" dirty="0">
              <a:solidFill>
                <a:schemeClr val="tx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26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612" y="4794756"/>
            <a:ext cx="1555319" cy="907543"/>
          </a:xfrm>
          <a:prstGeom prst="rect">
            <a:avLst/>
          </a:prstGeom>
          <a:effectLst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013014" y="669934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 w a n d a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1608138"/>
            <a:ext cx="9144000" cy="498598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Strong </a:t>
            </a:r>
            <a:r>
              <a:rPr lang="en-US" sz="2200" dirty="0">
                <a:latin typeface="Helvetica Neue Light" charset="0"/>
                <a:cs typeface="Helvetica Neue Light" charset="0"/>
              </a:rPr>
              <a:t>Gov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GoR wants 3 x JPs</a:t>
            </a:r>
          </a:p>
          <a:p>
            <a:pPr algn="ctr">
              <a:spcAft>
                <a:spcPts val="1800"/>
              </a:spcAft>
            </a:pPr>
            <a:r>
              <a:rPr lang="en-US" sz="2200" dirty="0">
                <a:latin typeface="Helvetica Neue Light" charset="0"/>
                <a:cs typeface="Helvetica Neue Light" charset="0"/>
              </a:rPr>
              <a:t>Existing 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DoL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EU doing joint analysis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Sync – planning vs. financing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Waiting for new national strategy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Strengthens policy dialogue?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8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6" y="671517"/>
            <a:ext cx="7530674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49726" y="739565"/>
            <a:ext cx="3682133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B a n g l a d e s h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-101600" y="1809392"/>
            <a:ext cx="9144000" cy="270843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We have a Joint Cooperation Strategy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Need a capitals decision for sync &amp; DoL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End of 2015?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412" y="4794756"/>
            <a:ext cx="1555320" cy="9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9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5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2" y="4368801"/>
            <a:ext cx="1752598" cy="1168398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251014" y="941682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ECBE43"/>
                </a:solidFill>
              </a:rPr>
              <a:t>T u n i s i a 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1845328"/>
            <a:ext cx="9144000" cy="4185761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A great idea, but we need instructions from HQ…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Post-Arab Spring MS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Some support “has to stay as a bilateral activity without coordination with other partners”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Elections next year, so maybe 2014? 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By end of 2012: Road map? Start joint analysis? Define support needs?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607" y="5826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9707" y="405897"/>
            <a:ext cx="3448486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A f g h a n i s t a n 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612" y="4629656"/>
            <a:ext cx="1555319" cy="907543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522258"/>
            <a:ext cx="9144000" cy="3847207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It’s complicated…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JP sounds difficult, time-consuming but…what does it actually mean?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Want capitals consensus, guidance &amp; lessons learned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2015-6?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Already have joint initiatives, common voice</a:t>
            </a: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9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6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78012" y="468317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M o l d o v a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12" y="4695318"/>
            <a:ext cx="1555319" cy="907543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236141"/>
            <a:ext cx="9144000" cy="3847207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We’re different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“Would need more reflection and political will from MS capitals”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Weak GoM leadership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“If and when the guidelines are clearer”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Request for roadmap</a:t>
            </a: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4" y="798516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78014" y="824857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U k r a i n e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12" y="4815461"/>
            <a:ext cx="1555319" cy="907543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8900" y="2173944"/>
            <a:ext cx="9144000" cy="361637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“Please remove us from the list”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“Difficult to see where the fundamental building blocks needed to implement such a programme are located”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Not until Government can lead, decent national plan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Will work on coordination, DoL, maybe joint analysis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7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050" y="0"/>
            <a:ext cx="9144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854700" y="1879600"/>
            <a:ext cx="457200" cy="469900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5-Point Star 17"/>
          <p:cNvSpPr/>
          <p:nvPr/>
        </p:nvSpPr>
        <p:spPr>
          <a:xfrm>
            <a:off x="6540500" y="2184400"/>
            <a:ext cx="457200" cy="469900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5-Point Star 18"/>
          <p:cNvSpPr/>
          <p:nvPr/>
        </p:nvSpPr>
        <p:spPr>
          <a:xfrm>
            <a:off x="5257800" y="273050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5-Point Star 19"/>
          <p:cNvSpPr/>
          <p:nvPr/>
        </p:nvSpPr>
        <p:spPr>
          <a:xfrm>
            <a:off x="4381500" y="278130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5-Point Star 20"/>
          <p:cNvSpPr/>
          <p:nvPr/>
        </p:nvSpPr>
        <p:spPr>
          <a:xfrm>
            <a:off x="2197100" y="259080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5-Point Star 21"/>
          <p:cNvSpPr/>
          <p:nvPr/>
        </p:nvSpPr>
        <p:spPr>
          <a:xfrm>
            <a:off x="6985000" y="240665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5-Point Star 22"/>
          <p:cNvSpPr/>
          <p:nvPr/>
        </p:nvSpPr>
        <p:spPr>
          <a:xfrm>
            <a:off x="4368800" y="248285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5-Point Star 23"/>
          <p:cNvSpPr/>
          <p:nvPr/>
        </p:nvSpPr>
        <p:spPr>
          <a:xfrm>
            <a:off x="4953000" y="1295106"/>
            <a:ext cx="457200" cy="469900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5-Point Star 24"/>
          <p:cNvSpPr/>
          <p:nvPr/>
        </p:nvSpPr>
        <p:spPr>
          <a:xfrm>
            <a:off x="4953000" y="3213100"/>
            <a:ext cx="457200" cy="469900"/>
          </a:xfrm>
          <a:prstGeom prst="star5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5-Point Star 25"/>
          <p:cNvSpPr/>
          <p:nvPr/>
        </p:nvSpPr>
        <p:spPr>
          <a:xfrm>
            <a:off x="4572000" y="1828800"/>
            <a:ext cx="457200" cy="469900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5-Point Star 26"/>
          <p:cNvSpPr/>
          <p:nvPr/>
        </p:nvSpPr>
        <p:spPr>
          <a:xfrm>
            <a:off x="5181600" y="1187156"/>
            <a:ext cx="457200" cy="469900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15900" y="4279900"/>
            <a:ext cx="2844800" cy="23622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Ethiopia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Ghana</a:t>
            </a: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Helvetica Neue Light"/>
                <a:cs typeface="Helvetica Neue Light"/>
              </a:rPr>
              <a:t>Guatemala </a:t>
            </a: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5FA326"/>
                </a:solidFill>
                <a:latin typeface="Helvetica Neue Light"/>
                <a:cs typeface="Helvetica Neue Light"/>
              </a:rPr>
              <a:t>Laos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5FA326"/>
                </a:solidFill>
                <a:latin typeface="Helvetica Neue Light"/>
                <a:cs typeface="Helvetica Neue Light"/>
              </a:rPr>
              <a:t>Mali</a:t>
            </a: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 </a:t>
            </a:r>
            <a:r>
              <a:rPr lang="en-GB" sz="2400" dirty="0" smtClean="0">
                <a:solidFill>
                  <a:srgbClr val="FEB80A"/>
                </a:solidFill>
                <a:latin typeface="Helvetica Neue Light"/>
                <a:cs typeface="Helvetica Neue Light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5FA326"/>
                </a:solidFill>
                <a:latin typeface="Helvetica Neue Light"/>
                <a:cs typeface="Helvetica Neue Light"/>
              </a:rPr>
              <a:t>Rwanda</a:t>
            </a:r>
            <a:endParaRPr lang="en-GB" sz="24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GB" sz="2000" dirty="0" smtClean="0">
              <a:latin typeface="Verdana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213100" y="5003800"/>
            <a:ext cx="2844800" cy="9271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GB" sz="2400" dirty="0" smtClean="0">
                <a:solidFill>
                  <a:schemeClr val="accent3"/>
                </a:solidFill>
                <a:latin typeface="Helvetica Neue Light"/>
                <a:cs typeface="Helvetica Neue Light"/>
              </a:rPr>
              <a:t>Bangladesh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EB80A"/>
                </a:solidFill>
                <a:latin typeface="Helvetica Neue Light"/>
                <a:cs typeface="Helvetica Neue Light"/>
              </a:rPr>
              <a:t>Tunisia</a:t>
            </a: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 </a:t>
            </a:r>
            <a:r>
              <a:rPr lang="en-GB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223000" y="4572000"/>
            <a:ext cx="2832100" cy="16383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Afghanistan</a:t>
            </a: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Moldova</a:t>
            </a:r>
            <a:endParaRPr lang="en-GB" sz="2400" dirty="0" smtClean="0">
              <a:solidFill>
                <a:schemeClr val="accent1">
                  <a:lumMod val="75000"/>
                </a:schemeClr>
              </a:solidFill>
              <a:latin typeface="Helvetica Neue Light"/>
              <a:cs typeface="Helvetica Neue Light"/>
            </a:endParaRPr>
          </a:p>
          <a:p>
            <a:pPr marL="68263" indent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Ukraine  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9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6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050" y="0"/>
            <a:ext cx="9144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27200" y="2514600"/>
            <a:ext cx="5702300" cy="269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lnSpc>
                <a:spcPct val="80000"/>
              </a:lnSpc>
              <a:spcAft>
                <a:spcPts val="1800"/>
              </a:spcAft>
              <a:buNone/>
            </a:pPr>
            <a:r>
              <a:rPr lang="en-GB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Support</a:t>
            </a: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4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766126"/>
            <a:ext cx="4958642" cy="492677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52400" y="-145812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Clarify</a:t>
            </a:r>
          </a:p>
        </p:txBody>
      </p:sp>
    </p:spTree>
    <p:extLst>
      <p:ext uri="{BB962C8B-B14F-4D97-AF65-F5344CB8AC3E}">
        <p14:creationId xmlns:p14="http://schemas.microsoft.com/office/powerpoint/2010/main" val="410650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45588" y="117596"/>
            <a:ext cx="5430281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Reference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1760659"/>
            <a:ext cx="2501900" cy="319710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855" y="2387382"/>
            <a:ext cx="2432486" cy="31496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56" y="2808070"/>
            <a:ext cx="2432485" cy="323691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728" y="4336920"/>
            <a:ext cx="3220226" cy="210198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832" y="1086950"/>
            <a:ext cx="6243048" cy="58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050" y="0"/>
            <a:ext cx="9144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27200" y="2514600"/>
            <a:ext cx="5702300" cy="2692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lnSpc>
                <a:spcPct val="80000"/>
              </a:lnSpc>
              <a:spcBef>
                <a:spcPts val="1300"/>
              </a:spcBef>
              <a:spcAft>
                <a:spcPts val="1800"/>
              </a:spcAft>
              <a:buNone/>
            </a:pPr>
            <a:r>
              <a:rPr lang="en-GB" sz="4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Progress</a:t>
            </a: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6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9144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45588" y="117596"/>
            <a:ext cx="5430281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Reference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194" y="2322822"/>
            <a:ext cx="2792411" cy="16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69493" y="2462154"/>
            <a:ext cx="2563812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</a:t>
            </a:r>
            <a:r>
              <a:rPr lang="en-GB" sz="2100" dirty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W</a:t>
            </a:r>
            <a:r>
              <a:rPr lang="en-GB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ill </a:t>
            </a:r>
            <a:r>
              <a:rPr lang="en-GB" sz="2100" dirty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increase coherence, impact and leverage vis-à-vis other donors”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07" y="2322822"/>
            <a:ext cx="3252787" cy="1676265"/>
          </a:xfrm>
          <a:prstGeom prst="rect">
            <a:avLst/>
          </a:prstGeom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04596" y="2480130"/>
            <a:ext cx="2871895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“Essential to move ahead on JP…should resolve the problem of DoL”</a:t>
            </a:r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89" y="2322822"/>
            <a:ext cx="2792411" cy="1676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099" y="4061088"/>
            <a:ext cx="2792412" cy="1644707"/>
          </a:xfrm>
          <a:prstGeom prst="rect">
            <a:avLst/>
          </a:prstGeom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61004" y="2480130"/>
            <a:ext cx="2579796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“Decentralise decision making, ensure light structures” </a:t>
            </a:r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14406" y="4186317"/>
            <a:ext cx="2466397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“Adapt to situation on the ground, not Brussels-led”</a:t>
            </a:r>
          </a:p>
          <a:p>
            <a:pPr lvl="0" algn="ctr"/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1879" y="4067438"/>
            <a:ext cx="2792411" cy="1638357"/>
          </a:xfrm>
          <a:prstGeom prst="rect">
            <a:avLst/>
          </a:prstGeom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82780" y="4186317"/>
            <a:ext cx="2465428" cy="1384995"/>
          </a:xfrm>
          <a:prstGeom prst="rect">
            <a:avLst/>
          </a:prstGeom>
          <a:solidFill>
            <a:schemeClr val="bg2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/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“Country-led approach, HoMs </a:t>
            </a:r>
            <a:r>
              <a:rPr lang="en-US" sz="2100" dirty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should play key </a:t>
            </a:r>
            <a:r>
              <a:rPr lang="en-US" sz="2100" dirty="0" smtClean="0">
                <a:solidFill>
                  <a:schemeClr val="bg1"/>
                </a:solidFill>
                <a:latin typeface="Helvetica Neue Light" charset="0"/>
                <a:cs typeface="Helvetica Neue Light" charset="0"/>
              </a:rPr>
              <a:t>role”</a:t>
            </a:r>
            <a:endParaRPr lang="en-US" sz="2100" dirty="0">
              <a:solidFill>
                <a:schemeClr val="bg1"/>
              </a:solidFill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7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27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9050" y="2071162"/>
            <a:ext cx="9144000" cy="224676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2000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1: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Brussels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 will decide what we </a:t>
            </a:r>
            <a:r>
              <a:rPr lang="en-GB" sz="2000" dirty="0" smtClean="0">
                <a:latin typeface="Helvetica Neue Light" charset="0"/>
                <a:cs typeface="Helvetica Neue Light" charset="0"/>
              </a:rPr>
              <a:t>do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800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2: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EU MS 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not present on the ground will decide what we </a:t>
            </a:r>
            <a:r>
              <a:rPr lang="en-GB" sz="2000" dirty="0" smtClean="0">
                <a:latin typeface="Helvetica Neue Light" charset="0"/>
                <a:cs typeface="Helvetica Neue Light" charset="0"/>
              </a:rPr>
              <a:t>do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800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3: 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We’ll have to use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EU templates, procedures </a:t>
            </a:r>
            <a:r>
              <a:rPr lang="en-GB" sz="2000" dirty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&amp;</a:t>
            </a:r>
            <a:r>
              <a:rPr lang="en-GB" sz="2000" dirty="0">
                <a:solidFill>
                  <a:srgbClr val="D6ECFF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timetables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800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4: 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I’ll have to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scrap 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my bilateral implementation </a:t>
            </a:r>
            <a:r>
              <a:rPr lang="en-GB" sz="2000" dirty="0" smtClean="0">
                <a:latin typeface="Helvetica Neue Light" charset="0"/>
                <a:cs typeface="Helvetica Neue Light" charset="0"/>
              </a:rPr>
              <a:t>plan</a:t>
            </a:r>
          </a:p>
          <a:p>
            <a:pPr algn="ctr">
              <a:spcAft>
                <a:spcPts val="1200"/>
              </a:spcAft>
              <a:defRPr/>
            </a:pPr>
            <a:r>
              <a:rPr lang="en-GB" sz="1800" dirty="0">
                <a:solidFill>
                  <a:srgbClr val="CCFFCC"/>
                </a:solidFill>
                <a:latin typeface="Helvetica Neue Light" charset="0"/>
                <a:cs typeface="Helvetica Neue Light" charset="0"/>
              </a:rPr>
              <a:t>5: </a:t>
            </a:r>
            <a:r>
              <a:rPr lang="en-GB" sz="2000" dirty="0">
                <a:latin typeface="Helvetica Neue Light" charset="0"/>
                <a:cs typeface="Helvetica Neue Light" charset="0"/>
              </a:rPr>
              <a:t>All our projects </a:t>
            </a:r>
            <a:r>
              <a:rPr lang="en-GB" sz="2000" dirty="0" smtClean="0">
                <a:latin typeface="Helvetica Neue Light" charset="0"/>
                <a:cs typeface="Helvetica Neue Light" charset="0"/>
              </a:rPr>
              <a:t>will have to be implemented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jointly</a:t>
            </a:r>
            <a:r>
              <a:rPr lang="en-GB" sz="2000" dirty="0">
                <a:solidFill>
                  <a:srgbClr val="D6ECFF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000" dirty="0">
                <a:solidFill>
                  <a:srgbClr val="FFFFFF"/>
                </a:solidFill>
                <a:latin typeface="Helvetica Neue Light" charset="0"/>
                <a:cs typeface="Helvetica Neue Light" charset="0"/>
              </a:rPr>
              <a:t>&amp;</a:t>
            </a:r>
            <a:r>
              <a:rPr lang="en-GB" sz="2000" dirty="0">
                <a:solidFill>
                  <a:srgbClr val="D6ECFF"/>
                </a:solidFill>
                <a:latin typeface="Helvetica Neue Light" charset="0"/>
                <a:cs typeface="Helvetica Neue Light" charset="0"/>
              </a:rPr>
              <a:t>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Helvetica Neue Light" charset="0"/>
                <a:cs typeface="Helvetica Neue Light" charset="0"/>
              </a:rPr>
              <a:t>simultaneously</a:t>
            </a:r>
            <a:endParaRPr lang="en-GB" sz="2000" dirty="0" smtClean="0">
              <a:solidFill>
                <a:srgbClr val="CCFFCC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0766" y="197088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Reassure</a:t>
            </a:r>
          </a:p>
        </p:txBody>
      </p:sp>
    </p:spTree>
    <p:extLst>
      <p:ext uri="{BB962C8B-B14F-4D97-AF65-F5344CB8AC3E}">
        <p14:creationId xmlns:p14="http://schemas.microsoft.com/office/powerpoint/2010/main" val="325954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9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779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 animBg="1" rev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" y="972402"/>
            <a:ext cx="5130800" cy="304698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P a r t n e r   C o u n t r y</a:t>
            </a:r>
          </a:p>
          <a:p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Ownership &amp; alignment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GB" dirty="0" smtClean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Predictability &amp; transparency </a:t>
            </a:r>
            <a:r>
              <a:rPr lang="en-GB" dirty="0" smtClean="0">
                <a:latin typeface="Wingdings"/>
                <a:ea typeface="Wingdings"/>
                <a:cs typeface="Wingdings"/>
              </a:rPr>
              <a:t>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Aid fragmentation </a:t>
            </a:r>
            <a:r>
              <a:rPr lang="en-GB" dirty="0">
                <a:latin typeface="Wingdings"/>
                <a:ea typeface="Wingdings"/>
                <a:cs typeface="Wingdings"/>
              </a:rPr>
              <a:t></a:t>
            </a:r>
            <a:endParaRPr lang="en-GB" dirty="0" smtClean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Transaction costs </a:t>
            </a:r>
            <a:r>
              <a:rPr lang="en-GB" dirty="0" smtClean="0">
                <a:latin typeface="Wingdings"/>
                <a:ea typeface="Wingdings"/>
                <a:cs typeface="Wingdings"/>
              </a:rPr>
              <a:t>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Cash doesn’t </a:t>
            </a:r>
            <a:r>
              <a:rPr lang="en-GB" dirty="0">
                <a:latin typeface="Wingdings"/>
                <a:ea typeface="Wingdings"/>
                <a:cs typeface="Wingdings"/>
              </a:rPr>
              <a:t>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3633757"/>
            <a:ext cx="5549900" cy="267765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90000"/>
                  </a:schemeClr>
                </a:solidFill>
              </a:rPr>
              <a:t>D o n o r s</a:t>
            </a:r>
          </a:p>
          <a:p>
            <a:pPr algn="ctr"/>
            <a:endParaRPr lang="en-GB" dirty="0" smtClean="0">
              <a:solidFill>
                <a:srgbClr val="CCFFCC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Influence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Ability &amp; willingness to do DoL </a:t>
            </a:r>
            <a:r>
              <a:rPr lang="en-GB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GB" dirty="0" smtClean="0"/>
          </a:p>
          <a:p>
            <a:pPr marL="342900" indent="-342900">
              <a:buFont typeface="Arial"/>
              <a:buChar char="•"/>
            </a:pPr>
            <a:r>
              <a:rPr lang="en-GB" dirty="0"/>
              <a:t>Pressure to do everything myself </a:t>
            </a:r>
            <a:r>
              <a:rPr lang="en-GB" dirty="0">
                <a:latin typeface="Wingdings"/>
                <a:ea typeface="Wingdings"/>
                <a:cs typeface="Wingdings"/>
              </a:rPr>
              <a:t></a:t>
            </a:r>
            <a:r>
              <a:rPr lang="en-GB" dirty="0"/>
              <a:t>  </a:t>
            </a:r>
            <a:endParaRPr lang="en-GB" dirty="0" smtClean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Bang per buck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-145812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Rationale</a:t>
            </a:r>
            <a:endParaRPr lang="en-US" sz="5400" dirty="0">
              <a:solidFill>
                <a:srgbClr val="0000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589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nimBg="1"/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09485"/>
              </p:ext>
            </p:extLst>
          </p:nvPr>
        </p:nvGraphicFramePr>
        <p:xfrm>
          <a:off x="0" y="0"/>
          <a:ext cx="9245601" cy="694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63700" y="930538"/>
            <a:ext cx="678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>
                <a:latin typeface="Corbel"/>
                <a:cs typeface="Corbel"/>
              </a:rPr>
              <a:t>Cambodia: </a:t>
            </a:r>
            <a:r>
              <a:rPr lang="en-GB" sz="3000" dirty="0" smtClean="0">
                <a:solidFill>
                  <a:srgbClr val="0000FF"/>
                </a:solidFill>
                <a:latin typeface="Corbel"/>
                <a:cs typeface="Corbel"/>
              </a:rPr>
              <a:t>EU</a:t>
            </a:r>
            <a:r>
              <a:rPr lang="en-GB" sz="3000" dirty="0" smtClean="0">
                <a:latin typeface="Corbel"/>
                <a:cs typeface="Corbel"/>
              </a:rPr>
              <a:t> vs. </a:t>
            </a:r>
            <a:r>
              <a:rPr lang="en-GB" sz="3000" dirty="0" smtClean="0">
                <a:solidFill>
                  <a:srgbClr val="FF0000"/>
                </a:solidFill>
                <a:latin typeface="Corbel"/>
                <a:cs typeface="Corbel"/>
              </a:rPr>
              <a:t>China:</a:t>
            </a:r>
            <a:r>
              <a:rPr lang="en-GB" sz="3000" dirty="0" smtClean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lang="en-GB" sz="3000" dirty="0" smtClean="0">
                <a:solidFill>
                  <a:srgbClr val="FFFFFF"/>
                </a:solidFill>
                <a:latin typeface="Corbel"/>
                <a:cs typeface="Corbel"/>
              </a:rPr>
              <a:t>Share of Aid</a:t>
            </a:r>
            <a:endParaRPr lang="en-GB" sz="300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-145812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Rationale</a:t>
            </a:r>
            <a:endParaRPr lang="en-US" sz="5400" dirty="0">
              <a:solidFill>
                <a:srgbClr val="0000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09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0" y="117596"/>
            <a:ext cx="5308600" cy="67555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7266" y="-145812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Practicalities – JP doc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283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096434" y="-88900"/>
            <a:ext cx="11099800" cy="7124704"/>
          </a:xfrm>
          <a:prstGeom prst="roundRect">
            <a:avLst/>
          </a:prstGeom>
          <a:solidFill>
            <a:schemeClr val="tx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5577"/>
              </p:ext>
            </p:extLst>
          </p:nvPr>
        </p:nvGraphicFramePr>
        <p:xfrm>
          <a:off x="355598" y="1397001"/>
          <a:ext cx="8444219" cy="3672206"/>
        </p:xfrm>
        <a:graphic>
          <a:graphicData uri="http://schemas.openxmlformats.org/drawingml/2006/table">
            <a:tbl>
              <a:tblPr/>
              <a:tblGrid>
                <a:gridCol w="1470753"/>
                <a:gridCol w="697346"/>
                <a:gridCol w="697347"/>
                <a:gridCol w="697348"/>
                <a:gridCol w="697346"/>
                <a:gridCol w="697348"/>
                <a:gridCol w="697347"/>
                <a:gridCol w="697346"/>
                <a:gridCol w="697346"/>
                <a:gridCol w="697346"/>
                <a:gridCol w="697346"/>
              </a:tblGrid>
              <a:tr h="2223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</a:tr>
              <a:tr h="5162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GoL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NSEDP-7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NSEDP-8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5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EU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&lt;&lt;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Finland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France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US" sz="1200" b="0" i="0" u="none" strike="noStrike" dirty="0" smtClean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&lt;&lt;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AB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Germany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Hungary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Ireland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49" marR="9549" marT="9549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L'bourg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12700" cap="flat" cmpd="sng" algn="ctr">
                      <a:solidFill>
                        <a:srgbClr val="00009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49" marR="9549" marT="9549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07266" y="-145812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Practicalities - sync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438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90"/>
          <a:stretch/>
        </p:blipFill>
        <p:spPr>
          <a:xfrm>
            <a:off x="0" y="-580610"/>
            <a:ext cx="9311020" cy="74386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7266" y="0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Practicalities - DoL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" y="79274"/>
            <a:ext cx="9270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5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171679"/>
            <a:ext cx="7569200" cy="53434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7266" y="-44212"/>
            <a:ext cx="8936734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Practicalities – knowledge sharing</a:t>
            </a:r>
            <a:endParaRPr lang="en-US" sz="4400" dirty="0">
              <a:solidFill>
                <a:schemeClr val="tx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45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4" y="0"/>
            <a:ext cx="9123835" cy="70231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79400" y="160926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n-US" sz="5400" dirty="0">
              <a:solidFill>
                <a:srgbClr val="00009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400" y="160926"/>
            <a:ext cx="44196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Challenges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9400" y="1465512"/>
            <a:ext cx="8805863" cy="47397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endParaRPr lang="en-US" sz="2200" dirty="0" smtClean="0">
              <a:solidFill>
                <a:srgbClr val="61B6FF"/>
              </a:solidFill>
              <a:latin typeface="Helvetica Neue Light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Knowledge of what it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means </a:t>
            </a:r>
            <a:r>
              <a:rPr lang="en-US" sz="2000" dirty="0" smtClean="0">
                <a:latin typeface="Helvetica Neue Light" charset="0"/>
              </a:rPr>
              <a:t>&amp;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involves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Need for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practical examples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Knowledge of capitals’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commitments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Cycles</a:t>
            </a:r>
            <a:r>
              <a:rPr lang="en-US" sz="2000" dirty="0" smtClean="0">
                <a:latin typeface="Helvetica Neue Light" charset="0"/>
              </a:rPr>
              <a:t> &amp;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sectors</a:t>
            </a:r>
            <a:r>
              <a:rPr lang="en-US" sz="2000" dirty="0" smtClean="0">
                <a:latin typeface="Helvetica Neue Light" charset="0"/>
              </a:rPr>
              <a:t> set by HQs</a:t>
            </a:r>
            <a:r>
              <a:rPr lang="en-US" sz="2000" dirty="0" smtClean="0">
                <a:latin typeface="Helvetica Neue Light" charset="0"/>
              </a:rPr>
              <a:t>?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Planning vs.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financing</a:t>
            </a:r>
            <a:endParaRPr lang="en-US" sz="2000" dirty="0" smtClean="0">
              <a:solidFill>
                <a:srgbClr val="FF6600"/>
              </a:solidFill>
              <a:latin typeface="Helvetica Neue Light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Control,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visibility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Concerns about </a:t>
            </a:r>
            <a:r>
              <a:rPr lang="en-US" sz="2000" dirty="0" smtClean="0">
                <a:solidFill>
                  <a:srgbClr val="FF6600"/>
                </a:solidFill>
                <a:latin typeface="Helvetica Neue Light" charset="0"/>
              </a:rPr>
              <a:t>workload</a:t>
            </a:r>
          </a:p>
          <a:p>
            <a:pPr algn="ctr">
              <a:spcAft>
                <a:spcPts val="1800"/>
              </a:spcAft>
              <a:defRPr/>
            </a:pPr>
            <a:endParaRPr lang="en-US" sz="2000" dirty="0" smtClean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8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 Desktop Wallpaper-s &gt; Nature &gt; Fogline, Namib Desert, Namibia,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318625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79400" y="160926"/>
            <a:ext cx="8444412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en-US" sz="5400" dirty="0">
              <a:solidFill>
                <a:srgbClr val="00009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50" y="1852862"/>
            <a:ext cx="9318625" cy="39703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defRPr/>
            </a:pPr>
            <a:endParaRPr lang="en-US" sz="2200" dirty="0" smtClean="0">
              <a:solidFill>
                <a:srgbClr val="61B6FF"/>
              </a:solidFill>
              <a:latin typeface="Helvetica Neue Light" charset="0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1. Comments on </a:t>
            </a:r>
            <a:r>
              <a:rPr lang="en-US" sz="2000" dirty="0" smtClean="0">
                <a:solidFill>
                  <a:srgbClr val="ECBE43"/>
                </a:solidFill>
                <a:latin typeface="Helvetica Neue Light" charset="0"/>
              </a:rPr>
              <a:t>countries</a:t>
            </a:r>
            <a:r>
              <a:rPr lang="en-US" sz="2000" dirty="0" smtClean="0">
                <a:latin typeface="Helvetica Neue Light" charset="0"/>
              </a:rPr>
              <a:t>?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2. </a:t>
            </a:r>
            <a:r>
              <a:rPr lang="en-US" sz="2000" dirty="0" smtClean="0">
                <a:solidFill>
                  <a:srgbClr val="ECBE43"/>
                </a:solidFill>
                <a:latin typeface="Helvetica Neue Light" charset="0"/>
              </a:rPr>
              <a:t>Experiences</a:t>
            </a:r>
            <a:r>
              <a:rPr lang="en-US" sz="2000" dirty="0" smtClean="0">
                <a:latin typeface="Helvetica Neue Light" charset="0"/>
              </a:rPr>
              <a:t> to share?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3. How can we improve our general </a:t>
            </a:r>
            <a:r>
              <a:rPr lang="en-US" sz="2000" dirty="0" smtClean="0">
                <a:solidFill>
                  <a:srgbClr val="ECBE43"/>
                </a:solidFill>
                <a:latin typeface="Helvetica Neue Light" charset="0"/>
              </a:rPr>
              <a:t>support</a:t>
            </a:r>
            <a:r>
              <a:rPr lang="en-US" sz="2000" dirty="0" smtClean="0">
                <a:latin typeface="Helvetica Neue Light" charset="0"/>
              </a:rPr>
              <a:t>?                                                          (guidelines, FAQs/LLs, website, share </a:t>
            </a:r>
            <a:r>
              <a:rPr lang="en-US" sz="2000" smtClean="0">
                <a:latin typeface="Helvetica Neue Light" charset="0"/>
              </a:rPr>
              <a:t>instructions, </a:t>
            </a:r>
            <a:r>
              <a:rPr lang="en-US" sz="2000" dirty="0" smtClean="0">
                <a:latin typeface="Helvetica Neue Light" charset="0"/>
              </a:rPr>
              <a:t>JP study update?)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4. Pre and post </a:t>
            </a:r>
            <a:r>
              <a:rPr lang="en-US" sz="2000" dirty="0" smtClean="0">
                <a:solidFill>
                  <a:srgbClr val="ECBE43"/>
                </a:solidFill>
                <a:latin typeface="Helvetica Neue Light" charset="0"/>
              </a:rPr>
              <a:t>mission </a:t>
            </a:r>
            <a:r>
              <a:rPr lang="en-US" sz="2000" dirty="0" smtClean="0">
                <a:latin typeface="Helvetica Neue Light" charset="0"/>
              </a:rPr>
              <a:t>liaison?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2000" dirty="0" smtClean="0">
                <a:latin typeface="Helvetica Neue Light" charset="0"/>
              </a:rPr>
              <a:t>5. What does a </a:t>
            </a:r>
            <a:r>
              <a:rPr lang="en-US" sz="2000" dirty="0" smtClean="0">
                <a:solidFill>
                  <a:srgbClr val="ECBE43"/>
                </a:solidFill>
                <a:latin typeface="Helvetica Neue Light" charset="0"/>
              </a:rPr>
              <a:t>focus on results </a:t>
            </a:r>
            <a:r>
              <a:rPr lang="en-US" sz="2000" dirty="0" smtClean="0">
                <a:latin typeface="Helvetica Neue Light" charset="0"/>
              </a:rPr>
              <a:t>mean for DoL?</a:t>
            </a:r>
          </a:p>
          <a:p>
            <a:pPr algn="ctr">
              <a:spcAft>
                <a:spcPts val="1800"/>
              </a:spcAft>
              <a:defRPr/>
            </a:pPr>
            <a:endParaRPr lang="en-US" sz="2000" dirty="0" smtClean="0">
              <a:latin typeface="Helvetica Neue Light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400" y="160926"/>
            <a:ext cx="44196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bg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Over to You</a:t>
            </a:r>
            <a:endParaRPr lang="en-US" sz="5400" dirty="0">
              <a:solidFill>
                <a:schemeClr val="bg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286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0" y="1369929"/>
            <a:ext cx="3860800" cy="461665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1. Joint Country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300" y="2273617"/>
            <a:ext cx="8534400" cy="1077218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58D01"/>
                </a:solidFill>
              </a:rPr>
              <a:t>2. Joint EU Programming Document</a:t>
            </a:r>
          </a:p>
          <a:p>
            <a:pPr algn="ctr"/>
            <a:r>
              <a:rPr lang="en-GB" sz="2000" dirty="0">
                <a:solidFill>
                  <a:srgbClr val="86ABD8"/>
                </a:solidFill>
              </a:rPr>
              <a:t>Response to national plan, aligned to its duration. </a:t>
            </a:r>
            <a:r>
              <a:rPr lang="en-GB" sz="2000" dirty="0" smtClean="0">
                <a:solidFill>
                  <a:srgbClr val="86ABD8"/>
                </a:solidFill>
              </a:rPr>
              <a:t>Format up to HoMs but including: </a:t>
            </a:r>
            <a:r>
              <a:rPr lang="en-GB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priorities, common positions, DoL, indicative sector funding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894" y="5662566"/>
            <a:ext cx="1054100" cy="700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747" y="5639256"/>
            <a:ext cx="1054100" cy="711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4" y="5665726"/>
            <a:ext cx="1054100" cy="700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34244" y="4028676"/>
            <a:ext cx="7747756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3. Individual bilateral </a:t>
            </a:r>
            <a:r>
              <a:rPr lang="en-GB" dirty="0">
                <a:solidFill>
                  <a:srgbClr val="FFFFFF"/>
                </a:solidFill>
              </a:rPr>
              <a:t>i</a:t>
            </a:r>
            <a:r>
              <a:rPr lang="en-GB" dirty="0" smtClean="0">
                <a:solidFill>
                  <a:srgbClr val="FFFFFF"/>
                </a:solidFill>
              </a:rPr>
              <a:t>mplementation plans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</a:rPr>
              <a:t>(not strategies)</a:t>
            </a:r>
          </a:p>
          <a:p>
            <a:pPr algn="ctr"/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Up to you.</a:t>
            </a: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097" y="5663331"/>
            <a:ext cx="1061206" cy="711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794" y="5650631"/>
            <a:ext cx="1061206" cy="70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94" y="2890889"/>
            <a:ext cx="3108703" cy="20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05301" y="550614"/>
            <a:ext cx="8194199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>
                    <a:lumMod val="6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Joint </a:t>
            </a: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Programming</a:t>
            </a:r>
            <a:endParaRPr lang="en-US" sz="5400" dirty="0">
              <a:solidFill>
                <a:schemeClr val="tx1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433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2" y="5030788"/>
            <a:ext cx="1978025" cy="1196975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Europe Mosaic (MERIS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7" y="5021263"/>
            <a:ext cx="1749425" cy="1216025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ogo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30788"/>
            <a:ext cx="1722437" cy="1196975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EEAS_P_TXT_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862" y="5030788"/>
            <a:ext cx="1841500" cy="120650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387" y="5021263"/>
            <a:ext cx="1852613" cy="1189802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738799" y="1541214"/>
            <a:ext cx="8194199" cy="103788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000090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Policy &amp; Practice </a:t>
            </a:r>
            <a:endParaRPr lang="en-US" sz="5400" dirty="0">
              <a:solidFill>
                <a:srgbClr val="00009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400" y="3207169"/>
            <a:ext cx="85344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</a:rPr>
              <a:t>Thank you! For </a:t>
            </a:r>
            <a:r>
              <a:rPr lang="en-US" sz="2800" dirty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</a:rPr>
              <a:t>more please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</a:rPr>
              <a:t>see:</a:t>
            </a:r>
            <a:endParaRPr lang="en-US" sz="2800" dirty="0">
              <a:solidFill>
                <a:schemeClr val="tx1"/>
              </a:solidFill>
              <a:effectLst/>
              <a:latin typeface="Helvetica Neue Ligh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  <a:hlinkClick r:id="rId8"/>
              </a:rPr>
              <a:t>http</a:t>
            </a:r>
            <a:r>
              <a:rPr lang="en-US" sz="2800" dirty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  <a:hlinkClick r:id="rId8"/>
              </a:rPr>
              <a:t>://capacity4dev.ec.europa.eu/joint-programming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Helvetica Neue Light"/>
                <a:ea typeface="+mj-ea"/>
                <a:cs typeface="+mj-cs"/>
                <a:hlinkClick r:id="rId8"/>
              </a:rPr>
              <a:t>/</a:t>
            </a:r>
            <a:endParaRPr lang="en-US" sz="2800" dirty="0" smtClean="0">
              <a:solidFill>
                <a:schemeClr val="tx1"/>
              </a:solidFill>
              <a:effectLst/>
              <a:latin typeface="Helvetica Neue Light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>
              <a:solidFill>
                <a:schemeClr val="tx1"/>
              </a:solidFill>
              <a:latin typeface="Helvetica Neue Light"/>
              <a:ea typeface="+mj-ea"/>
              <a:cs typeface="+mj-cs"/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  <a:effectLst/>
                <a:latin typeface="Helvetica Neue Light"/>
                <a:ea typeface="+mj-ea"/>
                <a:cs typeface="+mj-cs"/>
              </a:rPr>
              <a:t>consultancy@andybenfield.com</a:t>
            </a:r>
            <a:endParaRPr lang="en-US" sz="2000" dirty="0">
              <a:solidFill>
                <a:schemeClr val="tx1">
                  <a:lumMod val="65000"/>
                </a:schemeClr>
              </a:solidFill>
              <a:effectLst/>
              <a:latin typeface="Helvetica Neue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87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9050" y="0"/>
            <a:ext cx="9144000" cy="1295106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FFFF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</a:t>
            </a:r>
            <a:endParaRPr lang="en-US" sz="5400" dirty="0">
              <a:solidFill>
                <a:srgbClr val="FFFFFF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58000"/>
          </a:xfrm>
          <a:prstGeom prst="rect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>
            <a:glow rad="63500">
              <a:schemeClr val="accent1">
                <a:lumMod val="40000"/>
                <a:lumOff val="60000"/>
                <a:alpha val="45000"/>
              </a:schemeClr>
            </a:glow>
          </a:effectLst>
        </p:spPr>
      </p:pic>
      <p:sp>
        <p:nvSpPr>
          <p:cNvPr id="17" name="5-Point Star 16"/>
          <p:cNvSpPr/>
          <p:nvPr/>
        </p:nvSpPr>
        <p:spPr>
          <a:xfrm>
            <a:off x="5854700" y="18796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5-Point Star 17"/>
          <p:cNvSpPr/>
          <p:nvPr/>
        </p:nvSpPr>
        <p:spPr>
          <a:xfrm>
            <a:off x="6540500" y="21844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5-Point Star 18"/>
          <p:cNvSpPr/>
          <p:nvPr/>
        </p:nvSpPr>
        <p:spPr>
          <a:xfrm>
            <a:off x="5257800" y="27305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5-Point Star 19"/>
          <p:cNvSpPr/>
          <p:nvPr/>
        </p:nvSpPr>
        <p:spPr>
          <a:xfrm>
            <a:off x="4381500" y="27813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5-Point Star 20"/>
          <p:cNvSpPr/>
          <p:nvPr/>
        </p:nvSpPr>
        <p:spPr>
          <a:xfrm>
            <a:off x="2197100" y="25908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5-Point Star 21"/>
          <p:cNvSpPr/>
          <p:nvPr/>
        </p:nvSpPr>
        <p:spPr>
          <a:xfrm>
            <a:off x="6985000" y="240665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5-Point Star 22"/>
          <p:cNvSpPr/>
          <p:nvPr/>
        </p:nvSpPr>
        <p:spPr>
          <a:xfrm>
            <a:off x="4368800" y="248285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5-Point Star 23"/>
          <p:cNvSpPr/>
          <p:nvPr/>
        </p:nvSpPr>
        <p:spPr>
          <a:xfrm>
            <a:off x="4953000" y="1295106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5-Point Star 24"/>
          <p:cNvSpPr/>
          <p:nvPr/>
        </p:nvSpPr>
        <p:spPr>
          <a:xfrm>
            <a:off x="4953000" y="32131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5-Point Star 25"/>
          <p:cNvSpPr/>
          <p:nvPr/>
        </p:nvSpPr>
        <p:spPr>
          <a:xfrm>
            <a:off x="4572000" y="1828800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5-Point Star 26"/>
          <p:cNvSpPr/>
          <p:nvPr/>
        </p:nvSpPr>
        <p:spPr>
          <a:xfrm>
            <a:off x="5181600" y="1187156"/>
            <a:ext cx="457200" cy="469900"/>
          </a:xfrm>
          <a:prstGeom prst="star5">
            <a:avLst/>
          </a:prstGeom>
          <a:solidFill>
            <a:srgbClr val="66006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0" y="5003800"/>
            <a:ext cx="9144000" cy="12446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0"/>
              <a:buChar char="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Char char=""/>
              <a:defRPr sz="2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charset="0"/>
              <a:buChar char="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charset="0"/>
              <a:buChar char="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charset="0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 algn="ctr" eaLnBrk="1" hangingPunct="1">
              <a:lnSpc>
                <a:spcPct val="80000"/>
              </a:lnSpc>
              <a:spcBef>
                <a:spcPts val="1300"/>
              </a:spcBef>
              <a:spcAft>
                <a:spcPts val="1800"/>
              </a:spcAft>
              <a:buNone/>
            </a:pP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Afghanistan   Bangladesh   Ethiopia   Ghana  Guatemala </a:t>
            </a:r>
          </a:p>
          <a:p>
            <a:pPr marL="68263" indent="0" algn="ctr" eaLnBrk="1" hangingPunct="1">
              <a:lnSpc>
                <a:spcPct val="80000"/>
              </a:lnSpc>
              <a:spcBef>
                <a:spcPts val="1300"/>
              </a:spcBef>
              <a:spcAft>
                <a:spcPts val="1800"/>
              </a:spcAft>
              <a:buNone/>
            </a:pPr>
            <a:r>
              <a:rPr lang="en-GB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Laos   Mali   Moldova   Rwanda   Tunisia   Ukraine  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latin typeface="Verdana" charset="0"/>
            </a:endParaRPr>
          </a:p>
          <a:p>
            <a:pPr marL="68263" indent="0" eaLnBrk="1" hangingPunct="1">
              <a:lnSpc>
                <a:spcPct val="80000"/>
              </a:lnSpc>
              <a:buNone/>
            </a:pPr>
            <a:endParaRPr lang="en-GB" sz="2000" dirty="0" smtClean="0">
              <a:latin typeface="Verdana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0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7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25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698314" y="723258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3F6D19"/>
                </a:solidFill>
              </a:rPr>
              <a:t>E t h i o p i a 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4760944"/>
            <a:ext cx="1606550" cy="874313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217738"/>
            <a:ext cx="9144000" cy="270843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We have a Joint Cooperation Strategy…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Additional work on sync, DoL, €, country strategies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“Paves </a:t>
            </a:r>
            <a:r>
              <a:rPr lang="en-US" sz="2200" dirty="0">
                <a:latin typeface="Helvetica Neue Light" charset="0"/>
                <a:cs typeface="Helvetica Neue Light" charset="0"/>
              </a:rPr>
              <a:t>t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he way”, “lays the building blocks”, Roadmap coming up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GoE now on board</a:t>
            </a: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34" y="671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908114" y="801041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G h a n a 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4581158"/>
            <a:ext cx="1581150" cy="105410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027238"/>
            <a:ext cx="9144000" cy="441659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Have a GoG-DP Compact, incl. analysis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Preparing a Joint Framework Document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Joint implementation plan?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Incorporating bilateral country strategies?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DoL, first steps to sync (new strategies in 2011)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GoG on board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671516"/>
            <a:ext cx="7618719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52014" y="826441"/>
            <a:ext cx="3727886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 u a t e m a l a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050" y="4548962"/>
            <a:ext cx="1597149" cy="1086296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357438"/>
            <a:ext cx="9144000" cy="270843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Joint analysis &amp; draft JP doc done</a:t>
            </a:r>
          </a:p>
          <a:p>
            <a:pPr algn="ctr">
              <a:spcAft>
                <a:spcPts val="1800"/>
              </a:spcAft>
            </a:pPr>
            <a:r>
              <a:rPr lang="en-US" sz="2200" dirty="0">
                <a:latin typeface="Helvetica Neue Light" charset="0"/>
                <a:cs typeface="Helvetica Neue Light" charset="0"/>
              </a:rPr>
              <a:t>DoL &amp; 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allocations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Common positions, aid effectiveness, monitoring</a:t>
            </a:r>
            <a:endParaRPr lang="en-US" sz="2200" dirty="0">
              <a:latin typeface="Helvetica Neue Light" charset="0"/>
              <a:cs typeface="Helvetica Neue Light" charset="0"/>
            </a:endParaRP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Sync agreed (elections +1)</a:t>
            </a:r>
          </a:p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90"/>
          <a:stretch/>
        </p:blipFill>
        <p:spPr>
          <a:xfrm>
            <a:off x="1035964" y="282990"/>
            <a:ext cx="7605593" cy="5825839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89400" y="970360"/>
            <a:ext cx="4367933" cy="7027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5FA326"/>
                </a:solidFill>
              </a:rPr>
              <a:t>L a o 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760" y="4947873"/>
            <a:ext cx="1315240" cy="922631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357438"/>
            <a:ext cx="9144000" cy="2708434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   Meetings &amp; Retreat got traction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Joint analysis done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Transitional 2014-15, Full 2016-20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DoL &amp; Sync from 2016</a:t>
            </a:r>
          </a:p>
          <a:p>
            <a:pPr algn="ctr">
              <a:spcAft>
                <a:spcPts val="1800"/>
              </a:spcAft>
            </a:pPr>
            <a:endParaRPr lang="en-US" sz="2200" dirty="0" smtClean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9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6" y="417517"/>
            <a:ext cx="7630993" cy="523492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76726" y="774197"/>
            <a:ext cx="2711019" cy="1349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 a l i 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0" y="4198022"/>
            <a:ext cx="1409699" cy="941935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268538"/>
            <a:ext cx="9144000" cy="2139047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200" dirty="0">
                <a:latin typeface="Helvetica Neue Light" charset="0"/>
                <a:cs typeface="Helvetica Neue Light" charset="0"/>
              </a:rPr>
              <a:t>Wait and see – groundwork 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done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Joint positions</a:t>
            </a:r>
          </a:p>
          <a:p>
            <a:pPr algn="ctr">
              <a:spcAft>
                <a:spcPts val="1800"/>
              </a:spcAft>
            </a:pPr>
            <a:r>
              <a:rPr lang="en-US" sz="2200" dirty="0" smtClean="0">
                <a:latin typeface="Helvetica Neue Light" charset="0"/>
                <a:cs typeface="Helvetica Neue Light" charset="0"/>
              </a:rPr>
              <a:t>National </a:t>
            </a:r>
            <a:r>
              <a:rPr lang="en-US" sz="2200" dirty="0" err="1" smtClean="0">
                <a:latin typeface="Helvetica Neue Light" charset="0"/>
                <a:cs typeface="Helvetica Neue Light" charset="0"/>
              </a:rPr>
              <a:t>vs</a:t>
            </a:r>
            <a:r>
              <a:rPr lang="en-US" sz="2200" dirty="0" smtClean="0">
                <a:latin typeface="Helvetica Neue Light" charset="0"/>
                <a:cs typeface="Helvetica Neue Light" charset="0"/>
              </a:rPr>
              <a:t> sector cycles</a:t>
            </a:r>
          </a:p>
          <a:p>
            <a:pPr algn="ctr">
              <a:spcAft>
                <a:spcPts val="1800"/>
              </a:spcAft>
            </a:pPr>
            <a:endParaRPr lang="en-US" sz="22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3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69881</TotalTime>
  <Words>914</Words>
  <Application>Microsoft Macintosh PowerPoint</Application>
  <PresentationFormat>On-screen Show (4:3)</PresentationFormat>
  <Paragraphs>281</Paragraphs>
  <Slides>30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Metro</vt:lpstr>
      <vt:lpstr>Joint Programming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</vt:lpstr>
      <vt:lpstr>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Programming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</dc:title>
  <dc:subject/>
  <dc:creator>Andy Benfield</dc:creator>
  <cp:keywords/>
  <dc:description/>
  <cp:lastModifiedBy>Andy Benfield</cp:lastModifiedBy>
  <cp:revision>2344</cp:revision>
  <dcterms:created xsi:type="dcterms:W3CDTF">2010-12-01T08:23:47Z</dcterms:created>
  <dcterms:modified xsi:type="dcterms:W3CDTF">2012-11-28T14:48:31Z</dcterms:modified>
  <cp:category/>
</cp:coreProperties>
</file>