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1" r:id="rId2"/>
    <p:sldId id="263" r:id="rId3"/>
    <p:sldId id="271" r:id="rId4"/>
    <p:sldId id="264" r:id="rId5"/>
    <p:sldId id="266" r:id="rId6"/>
    <p:sldId id="267" r:id="rId7"/>
    <p:sldId id="273" r:id="rId8"/>
    <p:sldId id="268" r:id="rId9"/>
    <p:sldId id="265"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C1010"/>
    <a:srgbClr val="C8310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8" d="100"/>
          <a:sy n="78" d="100"/>
        </p:scale>
        <p:origin x="-2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888FC41-B541-4EE1-9930-313907021987}" type="datetimeFigureOut">
              <a:rPr lang="en-US"/>
              <a:pPr>
                <a:defRPr/>
              </a:pPr>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813EF30-BC88-4FCF-84FD-F15539F1592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xfrm>
            <a:off x="455613" y="468313"/>
            <a:ext cx="3454400" cy="2590800"/>
          </a:xfrm>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My name is Alexandra Tolstoy, Special Advisor with the Swedish Ministry for Foreign Affairs. I will talk about Country Results and Accounatability Agreements which are the core element of the Building Block on Results which will be discussed at the HLF in Busan in 2 weeks. </a:t>
            </a:r>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E35386F-EFA3-4997-8AB3-08266648DC1A}" type="slidenum">
              <a:rPr lang="en-US" smtClean="0">
                <a:latin typeface="Arial" charset="0"/>
                <a:ea typeface="ヒラギノ角ゴ Pro W3"/>
                <a:cs typeface="ヒラギノ角ゴ Pro W3"/>
              </a:rPr>
              <a:pPr fontAlgn="base">
                <a:spcBef>
                  <a:spcPct val="0"/>
                </a:spcBef>
                <a:spcAft>
                  <a:spcPct val="0"/>
                </a:spcAft>
              </a:pPr>
              <a:t>1</a:t>
            </a:fld>
            <a:endParaRPr lang="en-US" smtClean="0">
              <a:latin typeface="Arial" charset="0"/>
              <a:ea typeface="ヒラギノ角ゴ Pro W3"/>
              <a:cs typeface="ヒラギノ角ゴ Pro W3"/>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xfrm>
            <a:off x="1319213" y="685800"/>
            <a:ext cx="4219575" cy="3165475"/>
          </a:xfrm>
          <a:noFill/>
          <a:ln>
            <a:solidFill>
              <a:srgbClr val="000000"/>
            </a:solidFill>
            <a:miter lim="800000"/>
            <a:headEnd/>
            <a:tailEnd/>
          </a:ln>
        </p:spPr>
      </p:sp>
      <p:sp>
        <p:nvSpPr>
          <p:cNvPr id="18434" name="Notes Placeholder 2"/>
          <p:cNvSpPr>
            <a:spLocks noGrp="1"/>
          </p:cNvSpPr>
          <p:nvPr>
            <p:ph type="body" idx="1"/>
          </p:nvPr>
        </p:nvSpPr>
        <p:spPr bwMode="auto">
          <a:xfrm>
            <a:off x="685800" y="4067175"/>
            <a:ext cx="5486400" cy="4752975"/>
          </a:xfrm>
          <a:noFill/>
        </p:spPr>
        <p:txBody>
          <a:bodyPr wrap="square" numCol="1" anchor="t" anchorCtr="0" compatLnSpc="1">
            <a:prstTxWarp prst="textNoShape">
              <a:avLst/>
            </a:prstTxWarp>
          </a:bodyPr>
          <a:lstStyle/>
          <a:p>
            <a:pPr eaLnBrk="1" hangingPunct="1">
              <a:lnSpc>
                <a:spcPct val="80000"/>
              </a:lnSpc>
              <a:spcBef>
                <a:spcPct val="0"/>
              </a:spcBef>
            </a:pPr>
            <a:r>
              <a:rPr lang="en-GB" sz="1100" smtClean="0"/>
              <a:t>Before I will talk about the agreements in more detail I will spend a few moments discussing where we are right now. Of the 5 principles for aid effectiveness, the evaluations of the PD found out that the principls on managing for development results and mutual accountability are the areas which have advanced the least. </a:t>
            </a:r>
          </a:p>
          <a:p>
            <a:pPr eaLnBrk="1" hangingPunct="1">
              <a:lnSpc>
                <a:spcPct val="80000"/>
              </a:lnSpc>
              <a:spcBef>
                <a:spcPct val="0"/>
              </a:spcBef>
            </a:pPr>
            <a:r>
              <a:rPr lang="en-GB" sz="1100" smtClean="0"/>
              <a:t>We have today a problem in many partner countries that have forests of indicators – hundreds of indicators which donors in uncoordinated manners try to follow up. A study of Ethiopia revealed that there where more than 400 indicators. A colleague from Sierra Leone told us recentely at a results conference in Berlin that they have close to 300 indicators. This is not very useful for any of us. We need to move from a forest of indicators to a few robust trees. </a:t>
            </a:r>
          </a:p>
          <a:p>
            <a:pPr eaLnBrk="1" hangingPunct="1">
              <a:lnSpc>
                <a:spcPct val="80000"/>
              </a:lnSpc>
              <a:spcBef>
                <a:spcPct val="0"/>
              </a:spcBef>
            </a:pPr>
            <a:r>
              <a:rPr lang="en-GB" sz="1100" smtClean="0"/>
              <a:t>Which results should we focus on? There has been an emphasis to track activities, inputs and process indicators rather than outputs and outcomes. It is not relevant to count the number of schools if they are empty or the children don’t learn anything. We need to shift our focus towards outputs and outcomes. i </a:t>
            </a:r>
          </a:p>
          <a:p>
            <a:pPr eaLnBrk="1" hangingPunct="1">
              <a:lnSpc>
                <a:spcPct val="80000"/>
              </a:lnSpc>
              <a:spcBef>
                <a:spcPct val="0"/>
              </a:spcBef>
            </a:pPr>
            <a:r>
              <a:rPr lang="en-GB" sz="1100" smtClean="0"/>
              <a:t>Who’s results are we talking about? Is it the donors’ or parner countries? It has to be the partner country’s results. They have to be in the end be held to account for the results or lack of by their citizens. If partner countries don’t feel ownership for the the results we wont get any where. </a:t>
            </a:r>
          </a:p>
          <a:p>
            <a:pPr eaLnBrk="1" hangingPunct="1">
              <a:lnSpc>
                <a:spcPct val="80000"/>
              </a:lnSpc>
              <a:spcBef>
                <a:spcPct val="0"/>
              </a:spcBef>
            </a:pPr>
            <a:r>
              <a:rPr lang="en-GB" sz="1100" smtClean="0"/>
              <a:t>Donors have set up separate systems to track progress. Undermine partner countries capacity to do so. Each donors sit with their pie chart and track progress on their funds/results. But not very useful. Its only when you put all pie charts together that we see how all funds have been used and what they have achieved. Need a common frameworks to recude corruption and increase transparency. </a:t>
            </a:r>
          </a:p>
          <a:p>
            <a:pPr eaLnBrk="1" hangingPunct="1">
              <a:lnSpc>
                <a:spcPct val="80000"/>
              </a:lnSpc>
              <a:spcBef>
                <a:spcPct val="0"/>
              </a:spcBef>
            </a:pPr>
            <a:r>
              <a:rPr lang="en-GB" sz="1100" smtClean="0"/>
              <a:t>When information is available it is often not used. Recent DAC evaluation found out that only about half of all bilateral and multilateral donors had results based management systems in place. Need to strenghten both internal feed back loops but also external. Make results information available to the public. </a:t>
            </a:r>
          </a:p>
          <a:p>
            <a:pPr eaLnBrk="1" hangingPunct="1">
              <a:lnSpc>
                <a:spcPct val="80000"/>
              </a:lnSpc>
              <a:spcBef>
                <a:spcPct val="0"/>
              </a:spcBef>
            </a:pPr>
            <a:r>
              <a:rPr lang="en-GB" sz="1100" smtClean="0"/>
              <a:t> </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A42F3E-20EF-4DBA-9571-2F8198B1D48D}" type="slidenum">
              <a:rPr lang="en-US" smtClean="0">
                <a:latin typeface="Arial" charset="0"/>
                <a:cs typeface="Arial" charset="0"/>
              </a:rPr>
              <a:pPr fontAlgn="base">
                <a:spcBef>
                  <a:spcPct val="0"/>
                </a:spcBef>
                <a:spcAft>
                  <a:spcPct val="0"/>
                </a:spcAft>
              </a:pPr>
              <a:t>2</a:t>
            </a:fld>
            <a:endParaRPr lang="en-US"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xfrm>
            <a:off x="1319213" y="685800"/>
            <a:ext cx="4219575" cy="3165475"/>
          </a:xfrm>
          <a:noFill/>
          <a:ln>
            <a:solidFill>
              <a:srgbClr val="000000"/>
            </a:solidFill>
            <a:miter lim="800000"/>
            <a:headEnd/>
            <a:tailEnd/>
          </a:ln>
        </p:spPr>
      </p:sp>
      <p:sp>
        <p:nvSpPr>
          <p:cNvPr id="20482" name="Notes Placeholder 2"/>
          <p:cNvSpPr>
            <a:spLocks noGrp="1"/>
          </p:cNvSpPr>
          <p:nvPr>
            <p:ph type="body" idx="1"/>
          </p:nvPr>
        </p:nvSpPr>
        <p:spPr bwMode="auto">
          <a:xfrm>
            <a:off x="685800" y="4067175"/>
            <a:ext cx="5486400" cy="4752975"/>
          </a:xfrm>
          <a:noFill/>
        </p:spPr>
        <p:txBody>
          <a:bodyPr wrap="square" numCol="1" anchor="t" anchorCtr="0" compatLnSpc="1">
            <a:prstTxWarp prst="textNoShape">
              <a:avLst/>
            </a:prstTxWarp>
          </a:bodyPr>
          <a:lstStyle/>
          <a:p>
            <a:pPr eaLnBrk="1" hangingPunct="1">
              <a:lnSpc>
                <a:spcPct val="80000"/>
              </a:lnSpc>
              <a:spcBef>
                <a:spcPct val="0"/>
              </a:spcBef>
            </a:pPr>
            <a:r>
              <a:rPr lang="en-GB" sz="1100" smtClean="0"/>
              <a:t>There has been two important conferences preparing the discussions on results ahead of Busan. one held in Seoul and Berlin in September. At these conferences a number of initiatives to address the current problems where identified. These include the following: </a:t>
            </a:r>
          </a:p>
        </p:txBody>
      </p:sp>
      <p:sp>
        <p:nvSpPr>
          <p:cNvPr id="2048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DDEBF8E-FD3F-4885-AC1F-6EDC1A13CB60}" type="slidenum">
              <a:rPr lang="en-US" sz="1200"/>
              <a:pPr algn="r"/>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p:spPr>
      </p:sp>
      <p:sp>
        <p:nvSpPr>
          <p:cNvPr id="22530"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sv-SE" smtClean="0"/>
              <a:t>2 dimensions: track development countries performance and development cooperation providers performance. Some countries have taken steps to make aid more effective by defining the results they want to achieve. For ex. Rwanda’s governement and its development coop provides use a common framework to track results, using a limited set of indicators based on their national development strategy. in addition rwanda has set up a framework to assess performance of donors agreed goals for the quality of development cooperation. </a:t>
            </a:r>
          </a:p>
          <a:p>
            <a:pPr>
              <a:buFontTx/>
              <a:buChar char="•"/>
            </a:pPr>
            <a:r>
              <a:rPr lang="sv-SE" smtClean="0"/>
              <a:t>Partner Country led: context and country specific. there is no one size fit all sollution. Have to be tailor made to the specific context. </a:t>
            </a:r>
          </a:p>
          <a:p>
            <a:pPr>
              <a:buFontTx/>
              <a:buChar char="•"/>
            </a:pPr>
            <a:r>
              <a:rPr lang="sv-SE" smtClean="0"/>
              <a:t>They have to build on an inclusive process. Not only traditional donors and partner governments, but include CSO, private sector, parliaments. based on each actors role and mandate. </a:t>
            </a:r>
          </a:p>
          <a:p>
            <a:pPr>
              <a:buFontTx/>
              <a:buChar char="•"/>
            </a:pPr>
            <a:r>
              <a:rPr lang="sv-SE" smtClean="0"/>
              <a:t>Should build on existing structures- we are not inventing anything new. Should build on what is already there. </a:t>
            </a:r>
          </a:p>
          <a:p>
            <a:pPr>
              <a:buFontTx/>
              <a:buChar char="•"/>
            </a:pPr>
            <a:r>
              <a:rPr lang="sv-SE" smtClean="0"/>
              <a:t>But we want to make it simpler, build in regular assessment and invite new actors.</a:t>
            </a:r>
          </a:p>
          <a:p>
            <a:endParaRPr lang="sv-S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r>
              <a:rPr lang="sv-SE" smtClean="0"/>
              <a:t>So what we want to agree on is that we should:</a:t>
            </a:r>
          </a:p>
          <a:p>
            <a:pPr>
              <a:buFontTx/>
              <a:buChar char="•"/>
            </a:pPr>
            <a:r>
              <a:rPr lang="sv-SE" smtClean="0"/>
              <a:t>aim for a manageable number of outcome indicators at country level (based on national development strategies and sector plans) to track results. In addition agree on a few manageable and relevant indicators to measure aid effectiveness based on indicators which will be agreed in/after Busan. </a:t>
            </a:r>
          </a:p>
          <a:p>
            <a:pPr>
              <a:buFontTx/>
              <a:buChar char="-"/>
            </a:pPr>
            <a:r>
              <a:rPr lang="sv-SE" smtClean="0"/>
              <a:t>Commit to joint assessment of performance. Move away from uncoordinated ways of tracking progress but agree preferrably at sector level on joint mechanism to track progress. To reduce transactions costs, but also in order to get the whole picture of different donors contributions. move away from the pie chart thinking. </a:t>
            </a:r>
          </a:p>
          <a:p>
            <a:pPr>
              <a:buFontTx/>
              <a:buChar char="-"/>
            </a:pPr>
            <a:r>
              <a:rPr lang="sv-SE" smtClean="0"/>
              <a:t> build in mechanisms such as baselines and joint evaluations and audits to track progress against the agreed indicators. In order to learn what works and make sure decisions are more evidence based.</a:t>
            </a:r>
          </a:p>
          <a:p>
            <a:pPr>
              <a:buFontTx/>
              <a:buChar char="-"/>
            </a:pPr>
            <a:endParaRPr lang="sv-S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r>
              <a:rPr lang="sv-SE" smtClean="0"/>
              <a:t>Transparnecy of Results: We should communicate progress against agreed indicators/targets to the wider public. This could be done through webbased platforms at country level. </a:t>
            </a:r>
          </a:p>
          <a:p>
            <a:r>
              <a:rPr lang="sv-SE" smtClean="0"/>
              <a:t>Capacity Building is needed all along: Should encompass the whole process: supply results) statistical capacity, demand results (M&amp;E units at line ministries) and to use results (to hold governments to account: parliaments, CSOs media)..</a:t>
            </a:r>
          </a:p>
          <a:p>
            <a:r>
              <a:rPr lang="sv-SE" smtClean="0"/>
              <a:t>Results Based Aid could increase incentives for results and strengthen Results Agreements. Would encourage partner countries (and donors) to learn what works. </a:t>
            </a:r>
          </a:p>
          <a:p>
            <a:r>
              <a:rPr lang="sv-SE" smtClean="0"/>
              <a:t>Begin a process at country level by march 2012 to assess what steps need to be taken to get this moving.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xfrm>
            <a:off x="1319213" y="685800"/>
            <a:ext cx="4219575" cy="3165475"/>
          </a:xfrm>
          <a:noFill/>
          <a:ln>
            <a:solidFill>
              <a:srgbClr val="000000"/>
            </a:solidFill>
            <a:miter lim="800000"/>
            <a:headEnd/>
            <a:tailEnd/>
          </a:ln>
        </p:spPr>
      </p:sp>
      <p:sp>
        <p:nvSpPr>
          <p:cNvPr id="3" name="Notes Placeholder 2"/>
          <p:cNvSpPr>
            <a:spLocks noGrp="1"/>
          </p:cNvSpPr>
          <p:nvPr>
            <p:ph type="body" idx="1"/>
          </p:nvPr>
        </p:nvSpPr>
        <p:spPr>
          <a:xfrm>
            <a:off x="685800" y="4067175"/>
            <a:ext cx="5486400" cy="4752975"/>
          </a:xfrm>
        </p:spPr>
        <p:txBody>
          <a:bodyPr>
            <a:normAutofit fontScale="92500" lnSpcReduction="20000"/>
          </a:bodyPr>
          <a:lstStyle/>
          <a:p>
            <a:pPr eaLnBrk="1" fontAlgn="auto" hangingPunct="1">
              <a:spcBef>
                <a:spcPts val="0"/>
              </a:spcBef>
              <a:spcAft>
                <a:spcPts val="0"/>
              </a:spcAft>
              <a:defRPr/>
            </a:pPr>
            <a:r>
              <a:rPr lang="en-US" dirty="0" smtClean="0"/>
              <a:t>(Letter from the co-chairs):</a:t>
            </a:r>
          </a:p>
          <a:p>
            <a:pPr eaLnBrk="1" fontAlgn="auto" hangingPunct="1">
              <a:spcBef>
                <a:spcPts val="0"/>
              </a:spcBef>
              <a:spcAft>
                <a:spcPts val="0"/>
              </a:spcAft>
              <a:defRPr/>
            </a:pPr>
            <a:r>
              <a:rPr lang="en-US" dirty="0" smtClean="0"/>
              <a:t>Work is ongoing to prepare </a:t>
            </a:r>
            <a:r>
              <a:rPr lang="en-US" b="1" dirty="0" smtClean="0"/>
              <a:t>broadly supported and agreed HLF-4 outcomes to be endorsed in Busan</a:t>
            </a:r>
            <a:r>
              <a:rPr lang="en-US" dirty="0" smtClean="0"/>
              <a:t>. We expect this to take the form of a short political document which incorporates a preamble </a:t>
            </a:r>
            <a:r>
              <a:rPr lang="en-US" dirty="0" err="1" smtClean="0"/>
              <a:t>emphasising</a:t>
            </a:r>
            <a:r>
              <a:rPr lang="en-US" dirty="0" smtClean="0"/>
              <a:t> a new era for aid and development effectiveness post-Busan, signed by old and new partners alike and complemented by specific commitments on the basis of evidence on the Paris and Accra agreements and an expanded agenda beyond aid. The document, first and foremost places strong emphasis on “common, but differentiated approach” </a:t>
            </a:r>
            <a:r>
              <a:rPr lang="en-US" dirty="0" err="1" smtClean="0"/>
              <a:t>recognising</a:t>
            </a:r>
            <a:r>
              <a:rPr lang="en-US" dirty="0" smtClean="0"/>
              <a:t> each actor’s roles, responsibilities and points of entry.</a:t>
            </a:r>
            <a:r>
              <a:rPr lang="en-US" b="1" dirty="0" smtClean="0"/>
              <a:t>  </a:t>
            </a:r>
          </a:p>
          <a:p>
            <a:pPr eaLnBrk="1" fontAlgn="auto" hangingPunct="1">
              <a:spcBef>
                <a:spcPts val="0"/>
              </a:spcBef>
              <a:spcAft>
                <a:spcPts val="0"/>
              </a:spcAft>
              <a:defRPr/>
            </a:pPr>
            <a:endParaRPr lang="en-US" b="1" dirty="0" smtClean="0"/>
          </a:p>
          <a:p>
            <a:pPr eaLnBrk="1" fontAlgn="auto" hangingPunct="1">
              <a:spcBef>
                <a:spcPts val="0"/>
              </a:spcBef>
              <a:spcAft>
                <a:spcPts val="0"/>
              </a:spcAft>
              <a:defRPr/>
            </a:pPr>
            <a:r>
              <a:rPr lang="en-US" b="1" dirty="0" smtClean="0"/>
              <a:t>The emerging agenda to date</a:t>
            </a:r>
            <a:r>
              <a:rPr lang="en-US" dirty="0" smtClean="0"/>
              <a:t> includes</a:t>
            </a:r>
            <a:r>
              <a:rPr lang="en-US" i="1" dirty="0" smtClean="0"/>
              <a:t>: </a:t>
            </a:r>
            <a:endParaRPr lang="en-US" dirty="0" smtClean="0"/>
          </a:p>
          <a:p>
            <a:pPr eaLnBrk="1" fontAlgn="auto" hangingPunct="1">
              <a:spcBef>
                <a:spcPts val="0"/>
              </a:spcBef>
              <a:spcAft>
                <a:spcPts val="0"/>
              </a:spcAft>
              <a:buFont typeface="Arial" pitchFamily="34" charset="0"/>
              <a:buChar char="•"/>
              <a:defRPr/>
            </a:pPr>
            <a:r>
              <a:rPr lang="en-US" b="1" dirty="0" smtClean="0"/>
              <a:t>s</a:t>
            </a:r>
            <a:r>
              <a:rPr lang="en-US" dirty="0" smtClean="0"/>
              <a:t>trengthening partner countries’ ownership of its development agenda, with a focus on inclusiveness of key stakeholders in-country (including parliamentarians, local governments, civil society and the private sector) in the process; </a:t>
            </a:r>
            <a:endParaRPr lang="en-US" i="1" dirty="0" smtClean="0"/>
          </a:p>
          <a:p>
            <a:pPr eaLnBrk="1" fontAlgn="auto" hangingPunct="1">
              <a:spcBef>
                <a:spcPts val="0"/>
              </a:spcBef>
              <a:spcAft>
                <a:spcPts val="0"/>
              </a:spcAft>
              <a:buFont typeface="Arial" pitchFamily="34" charset="0"/>
              <a:buChar char="•"/>
              <a:defRPr/>
            </a:pPr>
            <a:r>
              <a:rPr lang="en-US" dirty="0" smtClean="0"/>
              <a:t>focus on development outcomes and results, in particular that are long-term and with a sustainable impact;</a:t>
            </a:r>
            <a:endParaRPr lang="en-US" i="1" dirty="0" smtClean="0"/>
          </a:p>
          <a:p>
            <a:pPr eaLnBrk="1" fontAlgn="auto" hangingPunct="1">
              <a:spcBef>
                <a:spcPts val="0"/>
              </a:spcBef>
              <a:spcAft>
                <a:spcPts val="0"/>
              </a:spcAft>
              <a:buFont typeface="Arial" pitchFamily="34" charset="0"/>
              <a:buChar char="•"/>
              <a:defRPr/>
            </a:pPr>
            <a:r>
              <a:rPr lang="en-US" dirty="0" smtClean="0"/>
              <a:t>improving the availability, transparency and public accessibility of information on development co-operation and other development resources; </a:t>
            </a:r>
            <a:endParaRPr lang="en-US" i="1" dirty="0" smtClean="0"/>
          </a:p>
          <a:p>
            <a:pPr eaLnBrk="1" fontAlgn="auto" hangingPunct="1">
              <a:spcBef>
                <a:spcPts val="0"/>
              </a:spcBef>
              <a:spcAft>
                <a:spcPts val="0"/>
              </a:spcAft>
              <a:buFont typeface="Arial" pitchFamily="34" charset="0"/>
              <a:buChar char="•"/>
              <a:defRPr/>
            </a:pPr>
            <a:r>
              <a:rPr lang="en-US" dirty="0" smtClean="0"/>
              <a:t>promoting sustainable development in situations of conflict, fragility and vulnerability; supporting country-level implementation; </a:t>
            </a:r>
            <a:endParaRPr lang="en-US" i="1" dirty="0" smtClean="0"/>
          </a:p>
          <a:p>
            <a:pPr eaLnBrk="1" fontAlgn="auto" hangingPunct="1">
              <a:spcBef>
                <a:spcPts val="0"/>
              </a:spcBef>
              <a:spcAft>
                <a:spcPts val="0"/>
              </a:spcAft>
              <a:buFont typeface="Arial" pitchFamily="34" charset="0"/>
              <a:buChar char="•"/>
              <a:defRPr/>
            </a:pPr>
            <a:r>
              <a:rPr lang="en-GB" dirty="0" smtClean="0"/>
              <a:t>knowledge transfer for sustainable development, including through south-south cooperation and triangular cooperation; </a:t>
            </a:r>
            <a:endParaRPr lang="en-US" i="1" dirty="0" smtClean="0"/>
          </a:p>
          <a:p>
            <a:pPr eaLnBrk="1" fontAlgn="auto" hangingPunct="1">
              <a:spcBef>
                <a:spcPts val="0"/>
              </a:spcBef>
              <a:spcAft>
                <a:spcPts val="0"/>
              </a:spcAft>
              <a:buFont typeface="Arial" pitchFamily="34" charset="0"/>
              <a:buChar char="•"/>
              <a:defRPr/>
            </a:pPr>
            <a:r>
              <a:rPr lang="en-US" dirty="0" smtClean="0"/>
              <a:t>cooperation with a wide-variety of development actors;  </a:t>
            </a:r>
            <a:endParaRPr lang="en-US" i="1" dirty="0" smtClean="0"/>
          </a:p>
          <a:p>
            <a:pPr eaLnBrk="1" fontAlgn="auto" hangingPunct="1">
              <a:spcBef>
                <a:spcPts val="0"/>
              </a:spcBef>
              <a:spcAft>
                <a:spcPts val="0"/>
              </a:spcAft>
              <a:buFont typeface="Arial" pitchFamily="34" charset="0"/>
              <a:buChar char="•"/>
              <a:defRPr/>
            </a:pPr>
            <a:r>
              <a:rPr lang="en-US" dirty="0" smtClean="0"/>
              <a:t>improving effectiveness of all types of development cooperation; </a:t>
            </a:r>
            <a:endParaRPr lang="en-US" i="1" dirty="0" smtClean="0"/>
          </a:p>
          <a:p>
            <a:pPr eaLnBrk="1" fontAlgn="auto" hangingPunct="1">
              <a:spcBef>
                <a:spcPts val="0"/>
              </a:spcBef>
              <a:spcAft>
                <a:spcPts val="0"/>
              </a:spcAft>
              <a:buFont typeface="Arial" pitchFamily="34" charset="0"/>
              <a:buChar char="•"/>
              <a:defRPr/>
            </a:pPr>
            <a:r>
              <a:rPr lang="en-US" dirty="0" smtClean="0"/>
              <a:t>building effective public institutions and policies linked with other core state functions to ensure more effective resource </a:t>
            </a:r>
            <a:r>
              <a:rPr lang="en-US" dirty="0" err="1" smtClean="0"/>
              <a:t>mobilisation</a:t>
            </a:r>
            <a:r>
              <a:rPr lang="en-US" dirty="0" smtClean="0"/>
              <a:t> and responsive and accountable service delivery; </a:t>
            </a:r>
            <a:endParaRPr lang="en-US" i="1" dirty="0" smtClean="0"/>
          </a:p>
          <a:p>
            <a:pPr eaLnBrk="1" fontAlgn="auto" hangingPunct="1">
              <a:spcBef>
                <a:spcPts val="0"/>
              </a:spcBef>
              <a:spcAft>
                <a:spcPts val="0"/>
              </a:spcAft>
              <a:buFont typeface="Arial" pitchFamily="34" charset="0"/>
              <a:buChar char="•"/>
              <a:defRPr/>
            </a:pPr>
            <a:r>
              <a:rPr lang="en-US" dirty="0" smtClean="0"/>
              <a:t>supporting poverty reduction through growth and private-sector development; and</a:t>
            </a:r>
            <a:endParaRPr lang="en-US" i="1" dirty="0" smtClean="0"/>
          </a:p>
          <a:p>
            <a:pPr eaLnBrk="1" fontAlgn="auto" hangingPunct="1">
              <a:spcBef>
                <a:spcPts val="0"/>
              </a:spcBef>
              <a:spcAft>
                <a:spcPts val="0"/>
              </a:spcAft>
              <a:buFont typeface="Arial" pitchFamily="34" charset="0"/>
              <a:buChar char="•"/>
              <a:defRPr/>
            </a:pPr>
            <a:r>
              <a:rPr lang="en-US" i="1" dirty="0" smtClean="0"/>
              <a:t>determining the most effective governance and monitoring framework for HLF</a:t>
            </a:r>
            <a:endParaRPr lang="en-US" dirty="0" smtClean="0"/>
          </a:p>
          <a:p>
            <a:pPr eaLnBrk="1" fontAlgn="auto" hangingPunct="1">
              <a:spcBef>
                <a:spcPts val="0"/>
              </a:spcBef>
              <a:spcAft>
                <a:spcPts val="0"/>
              </a:spcAft>
              <a:defRPr/>
            </a:pPr>
            <a:endParaRPr lang="en-GB" dirty="0"/>
          </a:p>
        </p:txBody>
      </p:sp>
      <p:sp>
        <p:nvSpPr>
          <p:cNvPr id="2867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3AD5DF9-9440-487D-82D2-D6A9A47B6B33}" type="slidenum">
              <a:rPr lang="en-US" sz="1200"/>
              <a:pPr algn="r"/>
              <a:t>7</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02A58C2-99AA-49B6-8603-A1973FF913CA}"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710BF5-6D60-4E7D-86F6-18BFF602015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7D0AC2-69D7-417D-96A5-C5B0781DAD5E}"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17B7A0-51E6-4A62-A2D8-8CA753C5DE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8751BCE-A579-425F-BEC7-0EF573027BD6}"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9C95DA-EF81-4656-B3BE-E3651BCBB4E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sv-SE"/>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half" idx="3"/>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Date Placeholder 3"/>
          <p:cNvSpPr>
            <a:spLocks noGrp="1"/>
          </p:cNvSpPr>
          <p:nvPr>
            <p:ph type="dt" sz="half" idx="10"/>
          </p:nvPr>
        </p:nvSpPr>
        <p:spPr/>
        <p:txBody>
          <a:bodyPr/>
          <a:lstStyle>
            <a:lvl1pPr>
              <a:defRPr/>
            </a:lvl1pPr>
          </a:lstStyle>
          <a:p>
            <a:pPr>
              <a:defRPr/>
            </a:pPr>
            <a:fld id="{67B0901A-038B-46EB-9191-44D2835FBD6C}" type="datetimeFigureOut">
              <a:rPr lang="en-US"/>
              <a:pPr>
                <a:defRPr/>
              </a:pPr>
              <a:t>11/16/2011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A793E2A-4FD8-402B-90EC-490C79B0BC1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6CA89E-4833-4131-A7E6-4108FBDF8CEC}"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A5B311-7482-4D7C-92A3-1407F0643D0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405EB04-4158-4E40-8E54-6E75ABB9346E}" type="datetimeFigureOut">
              <a:rPr lang="en-US"/>
              <a:pPr>
                <a:defRPr/>
              </a:pPr>
              <a:t>11/16/2011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5D10BC-2D34-4F84-A777-B1F5E1DEDEB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40B2AE8-B057-4B17-9883-CB83C2791A23}"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FB67BA-3D49-496F-8857-328E781AB01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3716224-50DB-416A-B3D2-6C988BCF9967}" type="datetimeFigureOut">
              <a:rPr lang="en-US"/>
              <a:pPr>
                <a:defRPr/>
              </a:pPr>
              <a:t>11/16/2011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F9192F6-7FFC-4BC4-B069-3640E02A893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F44914-13B9-4F42-B411-FE908E2BCEF6}" type="datetimeFigureOut">
              <a:rPr lang="en-US"/>
              <a:pPr>
                <a:defRPr/>
              </a:pPr>
              <a:t>11/16/2011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9107EE0-1F9B-4148-B7F3-AC19AE97B9F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D4407D-2F65-495F-93FB-44CBD45698BF}" type="datetimeFigureOut">
              <a:rPr lang="en-US"/>
              <a:pPr>
                <a:defRPr/>
              </a:pPr>
              <a:t>11/16/2011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32B2A5C-FB75-4153-8C94-F5A7DBF1F77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BC104A1-83AD-4071-A0E5-538CE641876E}"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27E51C0-828E-47D2-85EB-86D041168C4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191747-8635-4A47-A721-7E674A50FF71}" type="datetimeFigureOut">
              <a:rPr lang="en-US"/>
              <a:pPr>
                <a:defRPr/>
              </a:pPr>
              <a:t>11/16/2011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AC2FE9-E67A-44E9-A738-3E36D814C75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9041560-B8C5-4A27-B9D5-5A44916592BC}" type="datetimeFigureOut">
              <a:rPr lang="en-US"/>
              <a:pPr>
                <a:defRPr/>
              </a:pPr>
              <a:t>11/16/2011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B4F59A9-0F57-438E-8C5E-B545536D31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0" y="2060575"/>
            <a:ext cx="9144000" cy="2089150"/>
          </a:xfrm>
        </p:spPr>
        <p:txBody>
          <a:bodyPr>
            <a:normAutofit fontScale="90000"/>
          </a:bodyPr>
          <a:lstStyle/>
          <a:p>
            <a:pPr eaLnBrk="1" hangingPunct="1">
              <a:spcAft>
                <a:spcPts val="600"/>
              </a:spcAft>
              <a:defRPr/>
            </a:pPr>
            <a:r>
              <a:rPr lang="en-US" b="1" smtClean="0">
                <a:solidFill>
                  <a:schemeClr val="accent1"/>
                </a:solidFill>
              </a:rPr>
              <a:t>Country Results and </a:t>
            </a:r>
            <a:br>
              <a:rPr lang="en-US" b="1" smtClean="0">
                <a:solidFill>
                  <a:schemeClr val="accent1"/>
                </a:solidFill>
              </a:rPr>
            </a:br>
            <a:r>
              <a:rPr lang="en-US" b="1" smtClean="0">
                <a:solidFill>
                  <a:schemeClr val="accent1"/>
                </a:solidFill>
              </a:rPr>
              <a:t>Accountability </a:t>
            </a:r>
            <a:br>
              <a:rPr lang="en-US" b="1" smtClean="0">
                <a:solidFill>
                  <a:schemeClr val="accent1"/>
                </a:solidFill>
              </a:rPr>
            </a:br>
            <a:r>
              <a:rPr lang="en-US" b="1" smtClean="0">
                <a:solidFill>
                  <a:schemeClr val="accent1"/>
                </a:solidFill>
              </a:rPr>
              <a:t>Agreements</a:t>
            </a:r>
            <a:endParaRPr lang="en-US" smtClean="0">
              <a:solidFill>
                <a:schemeClr val="accent1"/>
              </a:solidFill>
              <a:effectLst>
                <a:outerShdw blurRad="38100" dist="38100" dir="2700000" algn="tl">
                  <a:srgbClr val="C0C0C0"/>
                </a:outerShdw>
              </a:effectLst>
            </a:endParaRPr>
          </a:p>
        </p:txBody>
      </p:sp>
      <p:sp>
        <p:nvSpPr>
          <p:cNvPr id="15362" name="Subtitle 2"/>
          <p:cNvSpPr>
            <a:spLocks noGrp="1"/>
          </p:cNvSpPr>
          <p:nvPr>
            <p:ph type="subTitle" idx="1"/>
          </p:nvPr>
        </p:nvSpPr>
        <p:spPr>
          <a:xfrm>
            <a:off x="0" y="5229225"/>
            <a:ext cx="6948488" cy="1439863"/>
          </a:xfrm>
        </p:spPr>
        <p:txBody>
          <a:bodyPr/>
          <a:lstStyle/>
          <a:p>
            <a:pPr eaLnBrk="1" hangingPunct="1"/>
            <a:r>
              <a:rPr lang="en-GB" sz="2400" smtClean="0">
                <a:solidFill>
                  <a:srgbClr val="FC1010"/>
                </a:solidFill>
              </a:rPr>
              <a:t>EU experts meeting on results</a:t>
            </a:r>
          </a:p>
          <a:p>
            <a:pPr eaLnBrk="1" hangingPunct="1"/>
            <a:r>
              <a:rPr lang="en-GB" sz="2400" smtClean="0">
                <a:solidFill>
                  <a:srgbClr val="FC1010"/>
                </a:solidFill>
              </a:rPr>
              <a:t>Brussels 16 November 2011</a:t>
            </a:r>
          </a:p>
        </p:txBody>
      </p:sp>
      <p:pic>
        <p:nvPicPr>
          <p:cNvPr id="5" name="Content Placeholder 7" descr="final logo color.jpg"/>
          <p:cNvPicPr>
            <a:picLocks noChangeAspect="1"/>
          </p:cNvPicPr>
          <p:nvPr/>
        </p:nvPicPr>
        <p:blipFill>
          <a:blip r:embed="rId3" cstate="print"/>
          <a:stretch>
            <a:fillRect/>
          </a:stretch>
        </p:blipFill>
        <p:spPr bwMode="auto">
          <a:xfrm>
            <a:off x="5940152" y="5589240"/>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250825" y="188913"/>
            <a:ext cx="8686800" cy="1143000"/>
          </a:xfrm>
        </p:spPr>
        <p:txBody>
          <a:bodyPr/>
          <a:lstStyle/>
          <a:p>
            <a:pPr eaLnBrk="1" hangingPunct="1"/>
            <a:r>
              <a:rPr lang="en-GB" sz="4000" smtClean="0">
                <a:solidFill>
                  <a:schemeClr val="accent1"/>
                </a:solidFill>
              </a:rPr>
              <a:t>Background</a:t>
            </a:r>
            <a:endParaRPr lang="en-US" sz="4000" smtClean="0">
              <a:solidFill>
                <a:schemeClr val="accent1"/>
              </a:solidFill>
            </a:endParaRPr>
          </a:p>
        </p:txBody>
      </p:sp>
      <p:sp>
        <p:nvSpPr>
          <p:cNvPr id="17410" name="Content Placeholder 2"/>
          <p:cNvSpPr>
            <a:spLocks noGrp="1"/>
          </p:cNvSpPr>
          <p:nvPr>
            <p:ph idx="1"/>
          </p:nvPr>
        </p:nvSpPr>
        <p:spPr>
          <a:xfrm>
            <a:off x="457200" y="1125538"/>
            <a:ext cx="8229600" cy="4813300"/>
          </a:xfrm>
        </p:spPr>
        <p:txBody>
          <a:bodyPr/>
          <a:lstStyle/>
          <a:p>
            <a:pPr eaLnBrk="1" hangingPunct="1"/>
            <a:endParaRPr lang="en-GB" sz="2400" dirty="0" smtClean="0"/>
          </a:p>
          <a:p>
            <a:pPr eaLnBrk="1" hangingPunct="1">
              <a:buFontTx/>
              <a:buChar char="-"/>
            </a:pPr>
            <a:r>
              <a:rPr lang="en-GB" sz="2800" dirty="0" smtClean="0"/>
              <a:t>Commitments in Paris and Accra on results and mutual accountability – progress slow</a:t>
            </a:r>
          </a:p>
          <a:p>
            <a:pPr eaLnBrk="1" hangingPunct="1">
              <a:buFontTx/>
              <a:buChar char="-"/>
            </a:pPr>
            <a:r>
              <a:rPr lang="en-GB" sz="2800" dirty="0" smtClean="0"/>
              <a:t>Forest of indicators</a:t>
            </a:r>
          </a:p>
          <a:p>
            <a:pPr eaLnBrk="1" hangingPunct="1">
              <a:buFontTx/>
              <a:buChar char="-"/>
            </a:pPr>
            <a:r>
              <a:rPr lang="en-GB" sz="2800" dirty="0" smtClean="0"/>
              <a:t>Which results and who’s?</a:t>
            </a:r>
          </a:p>
          <a:p>
            <a:pPr eaLnBrk="1" hangingPunct="1">
              <a:buFontTx/>
              <a:buChar char="-"/>
            </a:pPr>
            <a:r>
              <a:rPr lang="en-GB" sz="2800" dirty="0" smtClean="0"/>
              <a:t>Separate systems – does not provide decision makers with right information to base decisions on</a:t>
            </a:r>
          </a:p>
          <a:p>
            <a:pPr eaLnBrk="1" hangingPunct="1">
              <a:buFontTx/>
              <a:buChar char="-"/>
            </a:pPr>
            <a:r>
              <a:rPr lang="en-GB" sz="2800" dirty="0" smtClean="0"/>
              <a:t>When information available not used</a:t>
            </a:r>
          </a:p>
        </p:txBody>
      </p:sp>
      <p:sp>
        <p:nvSpPr>
          <p:cNvPr id="12292" name="Slide Number Placeholder 3"/>
          <p:cNvSpPr>
            <a:spLocks noGrp="1"/>
          </p:cNvSpPr>
          <p:nvPr>
            <p:ph type="sldNum" sz="quarter" idx="12"/>
          </p:nvPr>
        </p:nvSpPr>
        <p:spPr bwMode="auto">
          <a:xfrm>
            <a:off x="3124200" y="6356350"/>
            <a:ext cx="2895600" cy="365125"/>
          </a:xfrm>
          <a:ln>
            <a:miter lim="800000"/>
            <a:headEnd/>
            <a:tailEnd/>
          </a:ln>
        </p:spPr>
        <p:txBody>
          <a:bodyPr/>
          <a:lstStyle/>
          <a:p>
            <a:pPr algn="ctr">
              <a:defRPr/>
            </a:pPr>
            <a:fld id="{20163314-708A-4CB1-8FEB-F9F5E2D9AF7D}" type="slidenum">
              <a:rPr lang="en-GB">
                <a:cs typeface="Arial" pitchFamily="34" charset="0"/>
              </a:rPr>
              <a:pPr algn="ctr">
                <a:defRPr/>
              </a:pPr>
              <a:t>2</a:t>
            </a:fld>
            <a:endParaRPr lang="en-GB">
              <a:cs typeface="Arial" pitchFamily="34" charset="0"/>
            </a:endParaRPr>
          </a:p>
        </p:txBody>
      </p:sp>
      <p:pic>
        <p:nvPicPr>
          <p:cNvPr id="5" name="Content Placeholder 7" descr="final logo color.jpg"/>
          <p:cNvPicPr>
            <a:picLocks noChangeAspect="1"/>
          </p:cNvPicPr>
          <p:nvPr/>
        </p:nvPicPr>
        <p:blipFill>
          <a:blip r:embed="rId3" cstate="print"/>
          <a:stretch>
            <a:fillRect/>
          </a:stretch>
        </p:blipFill>
        <p:spPr bwMode="auto">
          <a:xfrm>
            <a:off x="5940152" y="5589240"/>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a:xfrm>
            <a:off x="250825" y="188913"/>
            <a:ext cx="8686800" cy="1143000"/>
          </a:xfrm>
        </p:spPr>
        <p:txBody>
          <a:bodyPr/>
          <a:lstStyle/>
          <a:p>
            <a:pPr eaLnBrk="1" hangingPunct="1"/>
            <a:r>
              <a:rPr lang="en-GB" sz="4000" smtClean="0">
                <a:solidFill>
                  <a:schemeClr val="accent1"/>
                </a:solidFill>
              </a:rPr>
              <a:t>Background</a:t>
            </a:r>
            <a:endParaRPr lang="en-US" sz="4000" smtClean="0">
              <a:solidFill>
                <a:schemeClr val="accent1"/>
              </a:solidFill>
            </a:endParaRPr>
          </a:p>
        </p:txBody>
      </p:sp>
      <p:sp>
        <p:nvSpPr>
          <p:cNvPr id="19458" name="Content Placeholder 2"/>
          <p:cNvSpPr>
            <a:spLocks noGrp="1"/>
          </p:cNvSpPr>
          <p:nvPr>
            <p:ph idx="4294967295"/>
          </p:nvPr>
        </p:nvSpPr>
        <p:spPr>
          <a:xfrm>
            <a:off x="468313" y="1125538"/>
            <a:ext cx="8229600" cy="4813300"/>
          </a:xfrm>
        </p:spPr>
        <p:txBody>
          <a:bodyPr/>
          <a:lstStyle/>
          <a:p>
            <a:pPr eaLnBrk="1" hangingPunct="1"/>
            <a:endParaRPr lang="en-GB" sz="2400" dirty="0" smtClean="0"/>
          </a:p>
          <a:p>
            <a:pPr eaLnBrk="1" hangingPunct="1">
              <a:buFontTx/>
              <a:buNone/>
            </a:pPr>
            <a:r>
              <a:rPr lang="en-GB" sz="2800" dirty="0" smtClean="0"/>
              <a:t>Seoul and Berlin</a:t>
            </a:r>
          </a:p>
          <a:p>
            <a:pPr eaLnBrk="1" hangingPunct="1"/>
            <a:r>
              <a:rPr lang="en-GB" sz="2800" dirty="0" smtClean="0"/>
              <a:t>Country Results and Accountability Agreements </a:t>
            </a:r>
          </a:p>
          <a:p>
            <a:pPr lvl="1" eaLnBrk="1" hangingPunct="1"/>
            <a:r>
              <a:rPr lang="en-GB" sz="2400" dirty="0" smtClean="0"/>
              <a:t>Transparency of Results</a:t>
            </a:r>
          </a:p>
          <a:p>
            <a:pPr lvl="1" eaLnBrk="1" hangingPunct="1"/>
            <a:r>
              <a:rPr lang="en-GB" sz="2400" dirty="0" smtClean="0"/>
              <a:t>Learning initiative on Results Based Aid</a:t>
            </a:r>
          </a:p>
          <a:p>
            <a:pPr lvl="1" eaLnBrk="1" hangingPunct="1"/>
            <a:r>
              <a:rPr lang="en-GB" sz="2400" dirty="0" smtClean="0"/>
              <a:t>Capacity Building for Results Based Public Sector Management</a:t>
            </a:r>
          </a:p>
          <a:p>
            <a:pPr lvl="1" eaLnBrk="1" hangingPunct="1"/>
            <a:r>
              <a:rPr lang="en-GB" sz="2400" dirty="0" smtClean="0"/>
              <a:t>BB on Mutual Accountability</a:t>
            </a:r>
          </a:p>
          <a:p>
            <a:pPr eaLnBrk="1" hangingPunct="1">
              <a:buFontTx/>
              <a:buChar char="-"/>
            </a:pPr>
            <a:endParaRPr lang="en-GB" sz="2800" dirty="0" smtClean="0"/>
          </a:p>
        </p:txBody>
      </p:sp>
      <p:sp>
        <p:nvSpPr>
          <p:cNvPr id="12292" name="Slide Number Placeholder 3"/>
          <p:cNvSpPr txBox="1">
            <a:spLocks noGrp="1"/>
          </p:cNvSpPr>
          <p:nvPr/>
        </p:nvSpPr>
        <p:spPr bwMode="auto">
          <a:xfrm>
            <a:off x="3124200" y="6356350"/>
            <a:ext cx="2895600" cy="365125"/>
          </a:xfrm>
          <a:prstGeom prst="rect">
            <a:avLst/>
          </a:prstGeom>
          <a:noFill/>
          <a:ln>
            <a:miter lim="800000"/>
            <a:headEnd/>
            <a:tailEnd/>
          </a:ln>
        </p:spPr>
        <p:txBody>
          <a:bodyPr anchor="ctr"/>
          <a:lstStyle/>
          <a:p>
            <a:pPr algn="ctr" fontAlgn="auto">
              <a:spcBef>
                <a:spcPts val="0"/>
              </a:spcBef>
              <a:spcAft>
                <a:spcPts val="0"/>
              </a:spcAft>
              <a:defRPr/>
            </a:pPr>
            <a:fld id="{1ED65E55-CE2F-42D1-8974-9716DA2B9B0B}" type="slidenum">
              <a:rPr lang="en-GB" sz="1200">
                <a:solidFill>
                  <a:schemeClr val="tx1">
                    <a:tint val="75000"/>
                  </a:schemeClr>
                </a:solidFill>
                <a:latin typeface="+mn-lt"/>
                <a:cs typeface="Arial" pitchFamily="34" charset="0"/>
              </a:rPr>
              <a:pPr algn="ctr" fontAlgn="auto">
                <a:spcBef>
                  <a:spcPts val="0"/>
                </a:spcBef>
                <a:spcAft>
                  <a:spcPts val="0"/>
                </a:spcAft>
                <a:defRPr/>
              </a:pPr>
              <a:t>3</a:t>
            </a:fld>
            <a:endParaRPr lang="en-GB" sz="1200">
              <a:solidFill>
                <a:schemeClr val="tx1">
                  <a:tint val="75000"/>
                </a:schemeClr>
              </a:solidFill>
              <a:latin typeface="+mn-lt"/>
              <a:cs typeface="Arial" pitchFamily="34" charset="0"/>
            </a:endParaRPr>
          </a:p>
        </p:txBody>
      </p:sp>
      <p:pic>
        <p:nvPicPr>
          <p:cNvPr id="5" name="Content Placeholder 7" descr="final logo color.jpg"/>
          <p:cNvPicPr>
            <a:picLocks noChangeAspect="1"/>
          </p:cNvPicPr>
          <p:nvPr/>
        </p:nvPicPr>
        <p:blipFill>
          <a:blip r:embed="rId3" cstate="print"/>
          <a:stretch>
            <a:fillRect/>
          </a:stretch>
        </p:blipFill>
        <p:spPr bwMode="auto">
          <a:xfrm>
            <a:off x="5940152" y="5589240"/>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fr-FR" smtClean="0">
                <a:solidFill>
                  <a:schemeClr val="accent1"/>
                </a:solidFill>
              </a:rPr>
              <a:t>Country Results and Mutual Accountability Agreements</a:t>
            </a:r>
            <a:endParaRPr lang="en-US" smtClean="0">
              <a:solidFill>
                <a:schemeClr val="accent1"/>
              </a:solidFill>
            </a:endParaRPr>
          </a:p>
        </p:txBody>
      </p:sp>
      <p:sp>
        <p:nvSpPr>
          <p:cNvPr id="21506" name="Content Placeholder 2"/>
          <p:cNvSpPr>
            <a:spLocks noGrp="1"/>
          </p:cNvSpPr>
          <p:nvPr>
            <p:ph idx="1"/>
          </p:nvPr>
        </p:nvSpPr>
        <p:spPr>
          <a:xfrm>
            <a:off x="468313" y="1628775"/>
            <a:ext cx="8229600" cy="4525963"/>
          </a:xfrm>
        </p:spPr>
        <p:txBody>
          <a:bodyPr/>
          <a:lstStyle/>
          <a:p>
            <a:pPr eaLnBrk="1" hangingPunct="1">
              <a:buFont typeface="Arial" charset="0"/>
              <a:buNone/>
            </a:pPr>
            <a:r>
              <a:rPr lang="fr-FR" u="sng" smtClean="0"/>
              <a:t>Characteristics</a:t>
            </a:r>
          </a:p>
          <a:p>
            <a:pPr eaLnBrk="1" hangingPunct="1"/>
            <a:r>
              <a:rPr lang="fr-FR" smtClean="0"/>
              <a:t>2 dimensions i) Developing countries’ Results and ii) Development Cooperation Providers Performance</a:t>
            </a:r>
          </a:p>
          <a:p>
            <a:pPr eaLnBrk="1" hangingPunct="1"/>
            <a:r>
              <a:rPr lang="fr-FR" smtClean="0"/>
              <a:t>Partner country led, context/country specific</a:t>
            </a:r>
          </a:p>
          <a:p>
            <a:pPr eaLnBrk="1" hangingPunct="1"/>
            <a:r>
              <a:rPr lang="fr-FR" smtClean="0"/>
              <a:t>Inclusive process</a:t>
            </a:r>
          </a:p>
          <a:p>
            <a:pPr eaLnBrk="1" hangingPunct="1"/>
            <a:r>
              <a:rPr lang="fr-FR" smtClean="0"/>
              <a:t>Build on existing structures</a:t>
            </a:r>
          </a:p>
          <a:p>
            <a:pPr eaLnBrk="1" hangingPunct="1"/>
            <a:r>
              <a:rPr lang="fr-FR" smtClean="0"/>
              <a:t>Simpler, regular assessment, new actors</a:t>
            </a:r>
          </a:p>
          <a:p>
            <a:pPr eaLnBrk="1" hangingPunct="1">
              <a:buFont typeface="Arial" charset="0"/>
              <a:buNone/>
            </a:pPr>
            <a:endParaRPr lang="fr-FR" smtClean="0"/>
          </a:p>
          <a:p>
            <a:pPr eaLnBrk="1" hangingPunct="1">
              <a:buFont typeface="Arial" charset="0"/>
              <a:buNone/>
            </a:pPr>
            <a:endParaRPr lang="en-US" smtClean="0"/>
          </a:p>
        </p:txBody>
      </p:sp>
      <p:pic>
        <p:nvPicPr>
          <p:cNvPr id="5" name="Content Placeholder 7" descr="final logo color.jpg"/>
          <p:cNvPicPr>
            <a:picLocks noChangeAspect="1"/>
          </p:cNvPicPr>
          <p:nvPr/>
        </p:nvPicPr>
        <p:blipFill>
          <a:blip r:embed="rId3" cstate="print"/>
          <a:stretch>
            <a:fillRect/>
          </a:stretch>
        </p:blipFill>
        <p:spPr bwMode="auto">
          <a:xfrm>
            <a:off x="5960655" y="5623346"/>
            <a:ext cx="3075943" cy="98038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fr-FR" smtClean="0">
                <a:solidFill>
                  <a:schemeClr val="accent1"/>
                </a:solidFill>
              </a:rPr>
              <a:t>Commitments</a:t>
            </a:r>
            <a:endParaRPr lang="en-US" smtClean="0">
              <a:solidFill>
                <a:schemeClr val="accent1"/>
              </a:solidFill>
            </a:endParaRPr>
          </a:p>
        </p:txBody>
      </p:sp>
      <p:sp>
        <p:nvSpPr>
          <p:cNvPr id="3" name="Content Placeholder 2"/>
          <p:cNvSpPr>
            <a:spLocks noGrp="1"/>
          </p:cNvSpPr>
          <p:nvPr>
            <p:ph idx="1"/>
          </p:nvPr>
        </p:nvSpPr>
        <p:spPr/>
        <p:txBody>
          <a:bodyPr/>
          <a:lstStyle/>
          <a:p>
            <a:pPr eaLnBrk="1" hangingPunct="1"/>
            <a:endParaRPr lang="fr-FR" smtClean="0"/>
          </a:p>
          <a:p>
            <a:pPr eaLnBrk="1" hangingPunct="1">
              <a:buFont typeface="Calibri" pitchFamily="34" charset="0"/>
              <a:buAutoNum type="arabicPeriod"/>
            </a:pPr>
            <a:r>
              <a:rPr lang="fr-FR" smtClean="0"/>
              <a:t>Manageable number of outcome indicators + Busan indicators</a:t>
            </a:r>
          </a:p>
          <a:p>
            <a:pPr eaLnBrk="1" hangingPunct="1">
              <a:buFont typeface="Calibri" pitchFamily="34" charset="0"/>
              <a:buAutoNum type="arabicPeriod"/>
            </a:pPr>
            <a:r>
              <a:rPr lang="fr-FR" smtClean="0"/>
              <a:t>Joint assessment of performance (Developing countries’ results and Development cooperation providers’ performance)</a:t>
            </a:r>
          </a:p>
          <a:p>
            <a:pPr eaLnBrk="1" hangingPunct="1">
              <a:buFont typeface="Calibri" pitchFamily="34" charset="0"/>
              <a:buAutoNum type="arabicPeriod"/>
            </a:pPr>
            <a:r>
              <a:rPr lang="fr-FR" smtClean="0"/>
              <a:t>Joint evaluations for evidence-based decisions</a:t>
            </a:r>
          </a:p>
          <a:p>
            <a:pPr eaLnBrk="1" hangingPunct="1">
              <a:buFont typeface="Arial" charset="0"/>
              <a:buNone/>
            </a:pPr>
            <a:r>
              <a:rPr lang="fr-FR" smtClean="0"/>
              <a:t>    (Principles for donor reporting)</a:t>
            </a:r>
          </a:p>
          <a:p>
            <a:pPr eaLnBrk="1" hangingPunct="1">
              <a:buFont typeface="Arial" charset="0"/>
              <a:buNone/>
            </a:pPr>
            <a:endParaRPr lang="en-US" smtClean="0"/>
          </a:p>
        </p:txBody>
      </p:sp>
      <p:pic>
        <p:nvPicPr>
          <p:cNvPr id="5" name="Content Placeholder 7" descr="final logo color.jpg"/>
          <p:cNvPicPr>
            <a:picLocks noChangeAspect="1"/>
          </p:cNvPicPr>
          <p:nvPr/>
        </p:nvPicPr>
        <p:blipFill>
          <a:blip r:embed="rId3" cstate="print"/>
          <a:stretch>
            <a:fillRect/>
          </a:stretch>
        </p:blipFill>
        <p:spPr bwMode="auto">
          <a:xfrm>
            <a:off x="5940152" y="5610699"/>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fr-FR" smtClean="0">
                <a:solidFill>
                  <a:schemeClr val="accent1"/>
                </a:solidFill>
              </a:rPr>
              <a:t>Commitments</a:t>
            </a:r>
            <a:endParaRPr lang="en-US" smtClean="0">
              <a:solidFill>
                <a:schemeClr val="accent1"/>
              </a:solidFill>
            </a:endParaRPr>
          </a:p>
        </p:txBody>
      </p:sp>
      <p:sp>
        <p:nvSpPr>
          <p:cNvPr id="23554" name="Content Placeholder 2"/>
          <p:cNvSpPr>
            <a:spLocks noGrp="1"/>
          </p:cNvSpPr>
          <p:nvPr>
            <p:ph idx="1"/>
          </p:nvPr>
        </p:nvSpPr>
        <p:spPr/>
        <p:txBody>
          <a:bodyPr/>
          <a:lstStyle/>
          <a:p>
            <a:pPr marL="609600" indent="-609600" eaLnBrk="1" hangingPunct="1">
              <a:buFont typeface="Arial" charset="0"/>
              <a:buAutoNum type="arabicPeriod" startAt="4"/>
            </a:pPr>
            <a:r>
              <a:rPr lang="fr-FR" smtClean="0"/>
              <a:t>Transparency of Results a potential game changer (publish results, IATI)</a:t>
            </a:r>
          </a:p>
          <a:p>
            <a:pPr marL="609600" indent="-609600" eaLnBrk="1" hangingPunct="1">
              <a:buFont typeface="Arial" charset="0"/>
              <a:buAutoNum type="arabicPeriod" startAt="4"/>
            </a:pPr>
            <a:r>
              <a:rPr lang="fr-FR" smtClean="0"/>
              <a:t>Capacity building for results based public sector managment (monitoring, statistics and evaluation)</a:t>
            </a:r>
          </a:p>
          <a:p>
            <a:pPr marL="609600" indent="-609600" eaLnBrk="1" hangingPunct="1">
              <a:buFont typeface="Arial" charset="0"/>
              <a:buAutoNum type="arabicPeriod" startAt="4"/>
            </a:pPr>
            <a:r>
              <a:rPr lang="en-GB" smtClean="0"/>
              <a:t>Results Based Aid</a:t>
            </a:r>
          </a:p>
          <a:p>
            <a:pPr marL="609600" indent="-609600" eaLnBrk="1" hangingPunct="1">
              <a:buFont typeface="Arial" charset="0"/>
              <a:buAutoNum type="arabicPeriod" startAt="4"/>
            </a:pPr>
            <a:r>
              <a:rPr lang="en-GB" smtClean="0"/>
              <a:t>Begin a process at country level by March 2012 to assess needed steps</a:t>
            </a:r>
          </a:p>
          <a:p>
            <a:pPr marL="609600" indent="-609600" eaLnBrk="1" hangingPunct="1">
              <a:buFont typeface="Arial" charset="0"/>
              <a:buNone/>
            </a:pPr>
            <a:r>
              <a:rPr lang="en-GB" smtClean="0"/>
              <a:t> </a:t>
            </a:r>
          </a:p>
          <a:p>
            <a:pPr marL="609600" indent="-609600" eaLnBrk="1" hangingPunct="1">
              <a:buFont typeface="Arial" charset="0"/>
              <a:buNone/>
            </a:pPr>
            <a:endParaRPr lang="en-US" smtClean="0"/>
          </a:p>
        </p:txBody>
      </p:sp>
      <p:pic>
        <p:nvPicPr>
          <p:cNvPr id="5" name="Content Placeholder 7" descr="final logo color.jpg"/>
          <p:cNvPicPr>
            <a:picLocks noChangeAspect="1"/>
          </p:cNvPicPr>
          <p:nvPr/>
        </p:nvPicPr>
        <p:blipFill>
          <a:blip r:embed="rId3" cstate="print"/>
          <a:stretch>
            <a:fillRect/>
          </a:stretch>
        </p:blipFill>
        <p:spPr bwMode="auto">
          <a:xfrm>
            <a:off x="5940152" y="5610699"/>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a:xfrm>
            <a:off x="250825" y="188913"/>
            <a:ext cx="8686800" cy="719137"/>
          </a:xfrm>
        </p:spPr>
        <p:txBody>
          <a:bodyPr/>
          <a:lstStyle/>
          <a:p>
            <a:pPr eaLnBrk="1" hangingPunct="1"/>
            <a:r>
              <a:rPr lang="en-US" sz="4000" smtClean="0">
                <a:solidFill>
                  <a:schemeClr val="accent1"/>
                </a:solidFill>
              </a:rPr>
              <a:t>Arguments</a:t>
            </a:r>
          </a:p>
        </p:txBody>
      </p:sp>
      <p:sp>
        <p:nvSpPr>
          <p:cNvPr id="24578" name="Content Placeholder 2"/>
          <p:cNvSpPr>
            <a:spLocks noGrp="1"/>
          </p:cNvSpPr>
          <p:nvPr>
            <p:ph idx="4294967295"/>
          </p:nvPr>
        </p:nvSpPr>
        <p:spPr>
          <a:xfrm>
            <a:off x="457200" y="1125538"/>
            <a:ext cx="8229600" cy="4813300"/>
          </a:xfrm>
        </p:spPr>
        <p:txBody>
          <a:bodyPr/>
          <a:lstStyle/>
          <a:p>
            <a:pPr eaLnBrk="1" hangingPunct="1">
              <a:buFont typeface="Arial" charset="0"/>
              <a:buNone/>
            </a:pPr>
            <a:r>
              <a:rPr lang="de-DE" sz="2000" b="1" smtClean="0">
                <a:solidFill>
                  <a:srgbClr val="376092"/>
                </a:solidFill>
              </a:rPr>
              <a:t>Main arguments:</a:t>
            </a:r>
          </a:p>
          <a:p>
            <a:pPr eaLnBrk="1" hangingPunct="1">
              <a:lnSpc>
                <a:spcPct val="80000"/>
              </a:lnSpc>
            </a:pPr>
            <a:r>
              <a:rPr lang="de-DE" sz="2200" smtClean="0"/>
              <a:t>Simpler mechanism to work with – move from forest to few robust trees  </a:t>
            </a:r>
          </a:p>
          <a:p>
            <a:pPr eaLnBrk="1" hangingPunct="1">
              <a:lnSpc>
                <a:spcPct val="80000"/>
              </a:lnSpc>
            </a:pPr>
            <a:r>
              <a:rPr lang="de-DE" sz="2200" smtClean="0"/>
              <a:t>Easier to track success and to learn and act</a:t>
            </a:r>
          </a:p>
          <a:p>
            <a:pPr eaLnBrk="1" hangingPunct="1">
              <a:lnSpc>
                <a:spcPct val="90000"/>
              </a:lnSpc>
            </a:pPr>
            <a:r>
              <a:rPr lang="de-DE" sz="2200" smtClean="0"/>
              <a:t>P.C.: more effective use of resources, lower transaction costs, stronger results focus</a:t>
            </a:r>
          </a:p>
          <a:p>
            <a:pPr eaLnBrk="1" hangingPunct="1">
              <a:lnSpc>
                <a:spcPct val="90000"/>
              </a:lnSpc>
            </a:pPr>
            <a:r>
              <a:rPr lang="de-DE" sz="2200" smtClean="0"/>
              <a:t>D.P.: Easier to legitimise aid because results are clear, Donor Performance Assessment is published</a:t>
            </a:r>
          </a:p>
          <a:p>
            <a:pPr eaLnBrk="1" hangingPunct="1">
              <a:lnSpc>
                <a:spcPct val="90000"/>
              </a:lnSpc>
              <a:buFont typeface="Arial" charset="0"/>
              <a:buNone/>
            </a:pPr>
            <a:r>
              <a:rPr lang="de-DE" sz="2200" b="1" smtClean="0">
                <a:solidFill>
                  <a:srgbClr val="376092"/>
                </a:solidFill>
              </a:rPr>
              <a:t>Bottlenecks/ shortcomings:</a:t>
            </a:r>
          </a:p>
          <a:p>
            <a:pPr eaLnBrk="1" hangingPunct="1">
              <a:lnSpc>
                <a:spcPct val="90000"/>
              </a:lnSpc>
            </a:pPr>
            <a:r>
              <a:rPr lang="de-DE" sz="2200" smtClean="0"/>
              <a:t>Difficult to build in qualitative indicators</a:t>
            </a:r>
          </a:p>
          <a:p>
            <a:pPr eaLnBrk="1" hangingPunct="1">
              <a:lnSpc>
                <a:spcPct val="90000"/>
              </a:lnSpc>
            </a:pPr>
            <a:r>
              <a:rPr lang="de-DE" sz="2200" smtClean="0"/>
              <a:t>How get new actors on board?</a:t>
            </a:r>
          </a:p>
          <a:p>
            <a:pPr eaLnBrk="1" hangingPunct="1">
              <a:lnSpc>
                <a:spcPct val="90000"/>
              </a:lnSpc>
              <a:buFont typeface="Arial" charset="0"/>
              <a:buNone/>
            </a:pPr>
            <a:r>
              <a:rPr lang="de-DE" sz="2200" b="1" smtClean="0">
                <a:solidFill>
                  <a:srgbClr val="376092"/>
                </a:solidFill>
              </a:rPr>
              <a:t>Success factors:</a:t>
            </a:r>
          </a:p>
          <a:p>
            <a:pPr eaLnBrk="1" hangingPunct="1">
              <a:lnSpc>
                <a:spcPct val="90000"/>
              </a:lnSpc>
            </a:pPr>
            <a:r>
              <a:rPr lang="de-DE" sz="2200" smtClean="0"/>
              <a:t>Strong political leadership key</a:t>
            </a:r>
          </a:p>
          <a:p>
            <a:pPr eaLnBrk="1" hangingPunct="1">
              <a:lnSpc>
                <a:spcPct val="90000"/>
              </a:lnSpc>
            </a:pPr>
            <a:r>
              <a:rPr lang="de-DE" sz="2200" smtClean="0"/>
              <a:t>Mutual trust  – shared ownership (of process) </a:t>
            </a:r>
          </a:p>
          <a:p>
            <a:pPr eaLnBrk="1" hangingPunct="1">
              <a:lnSpc>
                <a:spcPct val="90000"/>
              </a:lnSpc>
            </a:pPr>
            <a:r>
              <a:rPr lang="de-DE" sz="2200" smtClean="0"/>
              <a:t>In other countries – build on bottom up empowerment</a:t>
            </a:r>
          </a:p>
          <a:p>
            <a:pPr eaLnBrk="1" hangingPunct="1">
              <a:lnSpc>
                <a:spcPct val="80000"/>
              </a:lnSpc>
            </a:pPr>
            <a:endParaRPr lang="en-GB" sz="2800" smtClean="0"/>
          </a:p>
        </p:txBody>
      </p:sp>
      <p:sp>
        <p:nvSpPr>
          <p:cNvPr id="12292" name="Slide Number Placeholder 3"/>
          <p:cNvSpPr txBox="1">
            <a:spLocks noGrp="1"/>
          </p:cNvSpPr>
          <p:nvPr/>
        </p:nvSpPr>
        <p:spPr bwMode="auto">
          <a:xfrm>
            <a:off x="3124200" y="6356350"/>
            <a:ext cx="2895600" cy="365125"/>
          </a:xfrm>
          <a:prstGeom prst="rect">
            <a:avLst/>
          </a:prstGeom>
          <a:noFill/>
          <a:ln>
            <a:miter lim="800000"/>
            <a:headEnd/>
            <a:tailEnd/>
          </a:ln>
        </p:spPr>
        <p:txBody>
          <a:bodyPr anchor="ctr"/>
          <a:lstStyle/>
          <a:p>
            <a:pPr algn="ctr" fontAlgn="auto">
              <a:spcBef>
                <a:spcPts val="0"/>
              </a:spcBef>
              <a:spcAft>
                <a:spcPts val="0"/>
              </a:spcAft>
              <a:defRPr/>
            </a:pPr>
            <a:fld id="{444F2163-7E5F-4C2E-BC09-DB4D352CB40B}" type="slidenum">
              <a:rPr lang="en-GB" sz="1200">
                <a:solidFill>
                  <a:schemeClr val="tx1">
                    <a:tint val="75000"/>
                  </a:schemeClr>
                </a:solidFill>
                <a:latin typeface="+mn-lt"/>
                <a:cs typeface="Arial" pitchFamily="34" charset="0"/>
              </a:rPr>
              <a:pPr algn="ctr" fontAlgn="auto">
                <a:spcBef>
                  <a:spcPts val="0"/>
                </a:spcBef>
                <a:spcAft>
                  <a:spcPts val="0"/>
                </a:spcAft>
                <a:defRPr/>
              </a:pPr>
              <a:t>7</a:t>
            </a:fld>
            <a:endParaRPr lang="en-GB" sz="1200">
              <a:solidFill>
                <a:schemeClr val="tx1">
                  <a:tint val="75000"/>
                </a:schemeClr>
              </a:solidFill>
              <a:latin typeface="+mn-lt"/>
              <a:cs typeface="Arial" pitchFamily="34" charset="0"/>
            </a:endParaRPr>
          </a:p>
        </p:txBody>
      </p:sp>
      <p:pic>
        <p:nvPicPr>
          <p:cNvPr id="5" name="Content Placeholder 7" descr="final logo color.jpg"/>
          <p:cNvPicPr>
            <a:picLocks noChangeAspect="1"/>
          </p:cNvPicPr>
          <p:nvPr/>
        </p:nvPicPr>
        <p:blipFill>
          <a:blip r:embed="rId3" cstate="print"/>
          <a:stretch>
            <a:fillRect/>
          </a:stretch>
        </p:blipFill>
        <p:spPr bwMode="auto">
          <a:xfrm>
            <a:off x="5940152" y="5589240"/>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fr-FR" smtClean="0">
                <a:solidFill>
                  <a:schemeClr val="accent1"/>
                </a:solidFill>
              </a:rPr>
              <a:t>Champions</a:t>
            </a:r>
            <a:endParaRPr lang="en-US" smtClean="0">
              <a:solidFill>
                <a:schemeClr val="accent1"/>
              </a:solidFill>
            </a:endParaRPr>
          </a:p>
        </p:txBody>
      </p:sp>
      <p:sp>
        <p:nvSpPr>
          <p:cNvPr id="26626" name="Content Placeholder 2"/>
          <p:cNvSpPr>
            <a:spLocks noGrp="1"/>
          </p:cNvSpPr>
          <p:nvPr>
            <p:ph idx="1"/>
          </p:nvPr>
        </p:nvSpPr>
        <p:spPr/>
        <p:txBody>
          <a:bodyPr/>
          <a:lstStyle/>
          <a:p>
            <a:pPr eaLnBrk="1" hangingPunct="1">
              <a:buFont typeface="Arial" charset="0"/>
              <a:buNone/>
            </a:pPr>
            <a:endParaRPr lang="fr-FR" smtClean="0"/>
          </a:p>
          <a:p>
            <a:pPr eaLnBrk="1" hangingPunct="1"/>
            <a:r>
              <a:rPr lang="fr-FR" smtClean="0"/>
              <a:t>Bangladesh, Rwanda, Tanzania, Ghana, Mozambique, Zambia</a:t>
            </a:r>
          </a:p>
          <a:p>
            <a:pPr eaLnBrk="1" hangingPunct="1"/>
            <a:r>
              <a:rPr lang="fr-FR" smtClean="0"/>
              <a:t>Canada, Denmark, EC, Germany, Ireland, Sweden, Switzerland, UK, US, UNDP, WB, Global Programmes</a:t>
            </a:r>
          </a:p>
          <a:p>
            <a:pPr eaLnBrk="1" hangingPunct="1"/>
            <a:r>
              <a:rPr lang="fr-FR" smtClean="0"/>
              <a:t>Interest from others – join us!</a:t>
            </a:r>
          </a:p>
          <a:p>
            <a:pPr eaLnBrk="1" hangingPunct="1">
              <a:buFont typeface="Arial" charset="0"/>
              <a:buNone/>
            </a:pPr>
            <a:endParaRPr lang="en-US" smtClean="0"/>
          </a:p>
        </p:txBody>
      </p:sp>
      <p:pic>
        <p:nvPicPr>
          <p:cNvPr id="5" name="Content Placeholder 7" descr="final logo color.jpg"/>
          <p:cNvPicPr>
            <a:picLocks noChangeAspect="1"/>
          </p:cNvPicPr>
          <p:nvPr/>
        </p:nvPicPr>
        <p:blipFill>
          <a:blip r:embed="rId2" cstate="print"/>
          <a:stretch>
            <a:fillRect/>
          </a:stretch>
        </p:blipFill>
        <p:spPr bwMode="auto">
          <a:xfrm>
            <a:off x="5940152" y="5610699"/>
            <a:ext cx="3096344" cy="986653"/>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endParaRPr lang="en-GB" smtClean="0"/>
          </a:p>
        </p:txBody>
      </p:sp>
      <p:pic>
        <p:nvPicPr>
          <p:cNvPr id="4" name="Content Placeholder 7" descr="final logo color.jpg"/>
          <p:cNvPicPr>
            <a:picLocks noGrp="1" noChangeAspect="1"/>
          </p:cNvPicPr>
          <p:nvPr>
            <p:ph idx="1"/>
          </p:nvPr>
        </p:nvPicPr>
        <p:blipFill>
          <a:blip r:embed="rId2" cstate="print"/>
          <a:stretch>
            <a:fillRect/>
          </a:stretch>
        </p:blipFill>
        <p:spPr>
          <a:xfrm>
            <a:off x="2357628" y="3157569"/>
            <a:ext cx="4428744" cy="1411224"/>
          </a:xfrm>
          <a:effectLst>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TotalTime>
  <Words>1405</Words>
  <Application>Microsoft Office PowerPoint</Application>
  <PresentationFormat>On-screen Show (4:3)</PresentationFormat>
  <Paragraphs>98</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Country Results and  Accountability  Agreements</vt:lpstr>
      <vt:lpstr>Background</vt:lpstr>
      <vt:lpstr>Background</vt:lpstr>
      <vt:lpstr>Country Results and Mutual Accountability Agreements</vt:lpstr>
      <vt:lpstr>Commitments</vt:lpstr>
      <vt:lpstr>Commitments</vt:lpstr>
      <vt:lpstr>Arguments</vt:lpstr>
      <vt:lpstr>Champions</vt:lpstr>
      <vt:lpstr>Slide 9</vt:lpstr>
    </vt:vector>
  </TitlesOfParts>
  <Company>OECD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sandor_e</dc:creator>
  <cp:lastModifiedBy>GFA</cp:lastModifiedBy>
  <cp:revision>47</cp:revision>
  <dcterms:created xsi:type="dcterms:W3CDTF">2011-10-05T07:22:17Z</dcterms:created>
  <dcterms:modified xsi:type="dcterms:W3CDTF">2011-11-16T12:49:56Z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0x01010082932B57EAC076459BE0E2824CF5E5FD</vt:lpwstr>
  </property>
  <property fmtid="{D5CDD505-2E9C-101B-9397-08002B2CF9AE}" pid="3" name="_dlc_DocIdItemGuid">
    <vt:lpwstr>332bc881-09bb-49ec-bb35-a60df6444a79</vt:lpwstr>
  </property>
  <property fmtid="{D5CDD505-2E9C-101B-9397-08002B2CF9AE}" pid="4" name="_dlc_DocId">
    <vt:lpwstr>KM36XFQNE5W3-35-179</vt:lpwstr>
  </property>
  <property fmtid="{D5CDD505-2E9C-101B-9397-08002B2CF9AE}" pid="5" name="_dlc_DocIdUrl">
    <vt:lpwstr>http://intranet/tema/_layouts/DocIdRedir.aspx?ID=KM36XFQNE5W3-35-179, KM36XFQNE5W3-35-179</vt:lpwstr>
  </property>
</Properties>
</file>