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7"/>
  </p:notesMasterIdLst>
  <p:handoutMasterIdLst>
    <p:handoutMasterId r:id="rId18"/>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r>
              <a:rPr lang="en-US" smtClean="0"/>
              <a:t>EU Expert Group on Results                                  1st Meeting</a:t>
            </a:r>
            <a:endParaRPr lang="en-GB"/>
          </a:p>
        </p:txBody>
      </p:sp>
      <p:sp>
        <p:nvSpPr>
          <p:cNvPr id="3" name="Date Placeholder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r>
              <a:rPr lang="en-GB" smtClean="0"/>
              <a:t>Wednesday, 16th November 2011</a:t>
            </a:r>
            <a:endParaRPr lang="en-GB"/>
          </a:p>
        </p:txBody>
      </p:sp>
      <p:sp>
        <p:nvSpPr>
          <p:cNvPr id="4" name="Footer Placeholder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827114A1-2F2F-499C-BBF5-0C9DAD31D76D}" type="slidenum">
              <a:rPr lang="en-GB" smtClean="0"/>
              <a:t>‹#›</a:t>
            </a:fld>
            <a:endParaRPr lang="en-GB"/>
          </a:p>
        </p:txBody>
      </p:sp>
    </p:spTree>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r>
              <a:rPr lang="en-US" smtClean="0"/>
              <a:t>EU Expert Group on Results                                  1st Meeting</a:t>
            </a:r>
            <a:endParaRPr lang="en-GB"/>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r>
              <a:rPr lang="en-GB" smtClean="0"/>
              <a:t>Wednesday, 16th November 2011</a:t>
            </a:r>
            <a:endParaRPr lang="en-GB"/>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C50B2FC0-0714-4C61-B25A-2D9BA89DCE2A}" type="slidenum">
              <a:rPr lang="en-GB" smtClean="0"/>
              <a:t>‹#›</a:t>
            </a:fld>
            <a:endParaRPr lang="en-GB"/>
          </a:p>
        </p:txBody>
      </p:sp>
    </p:spTree>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50B2FC0-0714-4C61-B25A-2D9BA89DCE2A}" type="slidenum">
              <a:rPr lang="en-GB" smtClean="0"/>
              <a:t>1</a:t>
            </a:fld>
            <a:endParaRPr lang="en-GB"/>
          </a:p>
        </p:txBody>
      </p:sp>
      <p:sp>
        <p:nvSpPr>
          <p:cNvPr id="5" name="Date Placeholder 4"/>
          <p:cNvSpPr>
            <a:spLocks noGrp="1"/>
          </p:cNvSpPr>
          <p:nvPr>
            <p:ph type="dt" idx="11"/>
          </p:nvPr>
        </p:nvSpPr>
        <p:spPr/>
        <p:txBody>
          <a:bodyPr/>
          <a:lstStyle/>
          <a:p>
            <a:r>
              <a:rPr lang="en-GB" smtClean="0"/>
              <a:t>Wednesday, 16th November 2011</a:t>
            </a:r>
            <a:endParaRPr lang="en-GB"/>
          </a:p>
        </p:txBody>
      </p:sp>
      <p:sp>
        <p:nvSpPr>
          <p:cNvPr id="6" name="Header Placeholder 5"/>
          <p:cNvSpPr>
            <a:spLocks noGrp="1"/>
          </p:cNvSpPr>
          <p:nvPr>
            <p:ph type="hdr" sz="quarter" idx="12"/>
          </p:nvPr>
        </p:nvSpPr>
        <p:spPr/>
        <p:txBody>
          <a:bodyPr/>
          <a:lstStyle/>
          <a:p>
            <a:r>
              <a:rPr lang="en-US" smtClean="0"/>
              <a:t>EU Expert Group on Results                                  1st Meeting</a:t>
            </a:r>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 durch Klicken hinzufügen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1BA50D42-C9CD-4801-B293-61D1F53EC57E}" type="datetimeFigureOut">
              <a:rPr lang="de-DE" smtClean="0"/>
              <a:pPr/>
              <a:t>15.11.2011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pPr/>
              <a:t>‹#›</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50D42-C9CD-4801-B293-61D1F53EC57E}" type="datetimeFigureOut">
              <a:rPr lang="de-DE" smtClean="0"/>
              <a:pPr/>
              <a:t>15.11.2011</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6AE60A-B69C-4790-82F7-3882EDF23186}" type="slidenum">
              <a:rPr lang="de-DE" smtClean="0"/>
              <a:pPr/>
              <a:t>‹#›</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916832"/>
            <a:ext cx="7772400" cy="1470025"/>
          </a:xfrm>
        </p:spPr>
        <p:txBody>
          <a:bodyPr>
            <a:noAutofit/>
          </a:bodyPr>
          <a:lstStyle/>
          <a:p>
            <a:r>
              <a:rPr lang="de-CH" sz="3200" b="1" dirty="0" smtClean="0">
                <a:latin typeface="Arial" pitchFamily="34" charset="0"/>
                <a:cs typeface="Arial" pitchFamily="34" charset="0"/>
              </a:rPr>
              <a:t>Results Reporting </a:t>
            </a:r>
            <a:r>
              <a:rPr lang="de-CH" sz="3200" b="1" dirty="0" err="1" smtClean="0">
                <a:latin typeface="Arial" pitchFamily="34" charset="0"/>
                <a:cs typeface="Arial" pitchFamily="34" charset="0"/>
              </a:rPr>
              <a:t>by</a:t>
            </a:r>
            <a:r>
              <a:rPr lang="de-CH" sz="3200" b="1" dirty="0" smtClean="0">
                <a:latin typeface="Arial" pitchFamily="34" charset="0"/>
                <a:cs typeface="Arial" pitchFamily="34" charset="0"/>
              </a:rPr>
              <a:t> </a:t>
            </a:r>
            <a:r>
              <a:rPr lang="de-CH" sz="3200" b="1" dirty="0" err="1" smtClean="0">
                <a:latin typeface="Arial" pitchFamily="34" charset="0"/>
                <a:cs typeface="Arial" pitchFamily="34" charset="0"/>
              </a:rPr>
              <a:t>Donor</a:t>
            </a:r>
            <a:r>
              <a:rPr lang="de-CH" sz="3200" b="1" dirty="0" smtClean="0">
                <a:latin typeface="Arial" pitchFamily="34" charset="0"/>
                <a:cs typeface="Arial" pitchFamily="34" charset="0"/>
              </a:rPr>
              <a:t> </a:t>
            </a:r>
            <a:r>
              <a:rPr lang="de-CH" sz="3200" b="1" dirty="0" err="1" smtClean="0">
                <a:latin typeface="Arial" pitchFamily="34" charset="0"/>
                <a:cs typeface="Arial" pitchFamily="34" charset="0"/>
              </a:rPr>
              <a:t>Agencies</a:t>
            </a:r>
            <a:r>
              <a:rPr lang="de-CH" sz="3200" b="1" dirty="0" smtClean="0">
                <a:latin typeface="Arial" pitchFamily="34" charset="0"/>
                <a:cs typeface="Arial" pitchFamily="34" charset="0"/>
              </a:rPr>
              <a:t> (DAC/WP EFF – Cluster </a:t>
            </a:r>
            <a:r>
              <a:rPr lang="de-CH" sz="3200" b="1" dirty="0" err="1" smtClean="0">
                <a:latin typeface="Arial" pitchFamily="34" charset="0"/>
                <a:cs typeface="Arial" pitchFamily="34" charset="0"/>
              </a:rPr>
              <a:t>MfDR</a:t>
            </a:r>
            <a:r>
              <a:rPr lang="de-CH" sz="3200" b="1" dirty="0" smtClean="0">
                <a:latin typeface="Arial" pitchFamily="34" charset="0"/>
                <a:cs typeface="Arial" pitchFamily="34" charset="0"/>
              </a:rPr>
              <a:t>)</a:t>
            </a:r>
            <a:endParaRPr lang="de-CH" sz="3200" b="1" dirty="0">
              <a:latin typeface="Arial" pitchFamily="34" charset="0"/>
              <a:cs typeface="Arial" pitchFamily="34" charset="0"/>
            </a:endParaRPr>
          </a:p>
        </p:txBody>
      </p:sp>
      <p:sp>
        <p:nvSpPr>
          <p:cNvPr id="3" name="Untertitel 2"/>
          <p:cNvSpPr>
            <a:spLocks noGrp="1"/>
          </p:cNvSpPr>
          <p:nvPr>
            <p:ph type="subTitle" idx="1"/>
          </p:nvPr>
        </p:nvSpPr>
        <p:spPr/>
        <p:txBody>
          <a:bodyPr>
            <a:noAutofit/>
          </a:bodyPr>
          <a:lstStyle/>
          <a:p>
            <a:r>
              <a:rPr lang="de-CH" sz="2400" dirty="0" err="1" smtClean="0">
                <a:latin typeface="Arial" pitchFamily="34" charset="0"/>
                <a:cs typeface="Arial" pitchFamily="34" charset="0"/>
              </a:rPr>
              <a:t>Presented</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by</a:t>
            </a:r>
            <a:r>
              <a:rPr lang="de-CH" sz="2400" dirty="0" smtClean="0">
                <a:latin typeface="Arial" pitchFamily="34" charset="0"/>
                <a:cs typeface="Arial" pitchFamily="34" charset="0"/>
              </a:rPr>
              <a:t> Adrian Maître, SDC, </a:t>
            </a:r>
            <a:r>
              <a:rPr lang="de-CH" sz="2400" dirty="0" err="1" smtClean="0">
                <a:latin typeface="Arial" pitchFamily="34" charset="0"/>
                <a:cs typeface="Arial" pitchFamily="34" charset="0"/>
              </a:rPr>
              <a:t>and</a:t>
            </a:r>
            <a:r>
              <a:rPr lang="de-CH" sz="2400" dirty="0" smtClean="0">
                <a:latin typeface="Arial" pitchFamily="34" charset="0"/>
                <a:cs typeface="Arial" pitchFamily="34" charset="0"/>
              </a:rPr>
              <a:t> Daniel Low-Beer, GFATM</a:t>
            </a:r>
          </a:p>
          <a:p>
            <a:r>
              <a:rPr lang="de-CH" sz="2400" dirty="0" smtClean="0">
                <a:latin typeface="Arial" pitchFamily="34" charset="0"/>
                <a:cs typeface="Arial" pitchFamily="34" charset="0"/>
              </a:rPr>
              <a:t>EU Expert Group on Results, </a:t>
            </a:r>
            <a:br>
              <a:rPr lang="de-CH" sz="2400" dirty="0" smtClean="0">
                <a:latin typeface="Arial" pitchFamily="34" charset="0"/>
                <a:cs typeface="Arial" pitchFamily="34" charset="0"/>
              </a:rPr>
            </a:br>
            <a:r>
              <a:rPr lang="de-CH" sz="2400" dirty="0" smtClean="0">
                <a:latin typeface="Arial" pitchFamily="34" charset="0"/>
                <a:cs typeface="Arial" pitchFamily="34" charset="0"/>
              </a:rPr>
              <a:t>1st Meeting, 16 Nov 2011, </a:t>
            </a:r>
            <a:r>
              <a:rPr lang="de-CH" sz="2400" dirty="0" err="1" smtClean="0">
                <a:latin typeface="Arial" pitchFamily="34" charset="0"/>
                <a:cs typeface="Arial" pitchFamily="34" charset="0"/>
              </a:rPr>
              <a:t>Brussels</a:t>
            </a:r>
            <a:endParaRPr lang="de-CH" sz="2400" dirty="0">
              <a:latin typeface="Arial" pitchFamily="34" charset="0"/>
              <a:cs typeface="Arial" pitchFamily="34" charset="0"/>
            </a:endParaRPr>
          </a:p>
        </p:txBody>
      </p:sp>
      <p:pic>
        <p:nvPicPr>
          <p:cNvPr id="4" name="Picture 3" descr="bund_RGB_pos"/>
          <p:cNvPicPr>
            <a:picLocks noChangeAspect="1" noChangeArrowheads="1"/>
          </p:cNvPicPr>
          <p:nvPr/>
        </p:nvPicPr>
        <p:blipFill>
          <a:blip r:embed="rId3" cstate="print"/>
          <a:srcRect/>
          <a:stretch>
            <a:fillRect/>
          </a:stretch>
        </p:blipFill>
        <p:spPr bwMode="auto">
          <a:xfrm>
            <a:off x="957263" y="390525"/>
            <a:ext cx="1863725" cy="466725"/>
          </a:xfrm>
          <a:prstGeom prst="rect">
            <a:avLst/>
          </a:prstGeom>
          <a:noFill/>
          <a:ln w="9525">
            <a:noFill/>
            <a:miter lim="800000"/>
            <a:headEnd/>
            <a:tailEnd/>
          </a:ln>
        </p:spPr>
      </p:pic>
      <p:sp>
        <p:nvSpPr>
          <p:cNvPr id="5" name="Rectangle 8"/>
          <p:cNvSpPr txBox="1">
            <a:spLocks noChangeArrowheads="1"/>
          </p:cNvSpPr>
          <p:nvPr/>
        </p:nvSpPr>
        <p:spPr>
          <a:xfrm>
            <a:off x="4499992" y="332656"/>
            <a:ext cx="3959225" cy="360363"/>
          </a:xfrm>
          <a:prstGeom prst="rect">
            <a:avLst/>
          </a:prstGeom>
        </p:spPr>
        <p:txBody>
          <a:bodyPr vert="horz" lIns="91440" tIns="45720" rIns="91440" bIns="45720" rtlCol="0">
            <a:noAutofit/>
          </a:bodyPr>
          <a:lstStyle/>
          <a:p>
            <a:pPr lvl="0">
              <a:spcBef>
                <a:spcPct val="20000"/>
              </a:spcBef>
              <a:spcAft>
                <a:spcPts val="1900"/>
              </a:spcAft>
            </a:pPr>
            <a:r>
              <a:rPr lang="en-GB" sz="1000" dirty="0" smtClean="0">
                <a:solidFill>
                  <a:srgbClr val="000000"/>
                </a:solidFill>
              </a:rPr>
              <a:t>Federal Department of Foreign Affairs FDFA</a:t>
            </a:r>
            <a:br>
              <a:rPr lang="en-GB" sz="1000" dirty="0" smtClean="0">
                <a:solidFill>
                  <a:srgbClr val="000000"/>
                </a:solidFill>
              </a:rPr>
            </a:br>
            <a:r>
              <a:rPr lang="en-GB" sz="1000" b="1" dirty="0" smtClean="0">
                <a:solidFill>
                  <a:srgbClr val="000000"/>
                </a:solidFill>
              </a:rPr>
              <a:t>Swiss Agency for Development and Cooperation SDC</a:t>
            </a:r>
            <a:br>
              <a:rPr lang="en-GB" sz="1000" b="1" dirty="0" smtClean="0">
                <a:solidFill>
                  <a:srgbClr val="000000"/>
                </a:solidFill>
              </a:rPr>
            </a:br>
            <a:endParaRPr kumimoji="0" lang="de-CH" sz="10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spTree>
    <p:extLst>
      <p:ext uri="{BB962C8B-B14F-4D97-AF65-F5344CB8AC3E}">
        <p14:creationId xmlns="" xmlns:p14="http://schemas.microsoft.com/office/powerpoint/2010/main" val="41100655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Global Programs Learning Group</a:t>
            </a:r>
            <a:endParaRPr lang="en-GB" sz="3600" dirty="0"/>
          </a:p>
        </p:txBody>
      </p:sp>
      <p:sp>
        <p:nvSpPr>
          <p:cNvPr id="3" name="Content Placeholder 2"/>
          <p:cNvSpPr>
            <a:spLocks noGrp="1"/>
          </p:cNvSpPr>
          <p:nvPr>
            <p:ph idx="1"/>
          </p:nvPr>
        </p:nvSpPr>
        <p:spPr/>
        <p:txBody>
          <a:bodyPr/>
          <a:lstStyle/>
          <a:p>
            <a:r>
              <a:rPr lang="en-US" dirty="0" smtClean="0"/>
              <a:t>Global Programs across health, education, environment, cities alliance</a:t>
            </a:r>
          </a:p>
          <a:p>
            <a:pPr lvl="1"/>
            <a:r>
              <a:rPr lang="en-US" dirty="0" smtClean="0"/>
              <a:t>Results based partnerships: critical to their work</a:t>
            </a:r>
          </a:p>
          <a:p>
            <a:pPr lvl="1"/>
            <a:r>
              <a:rPr lang="en-US" dirty="0" smtClean="0"/>
              <a:t>Performance based funding</a:t>
            </a:r>
          </a:p>
          <a:p>
            <a:pPr lvl="2"/>
            <a:r>
              <a:rPr lang="en-US" dirty="0" smtClean="0"/>
              <a:t>Global Fund: 130 countries, rating, result based finance</a:t>
            </a:r>
          </a:p>
          <a:p>
            <a:pPr lvl="2"/>
            <a:r>
              <a:rPr lang="en-US" dirty="0" smtClean="0"/>
              <a:t>GAVI: active use of incentives for funding</a:t>
            </a:r>
          </a:p>
          <a:p>
            <a:pPr lvl="1"/>
            <a:r>
              <a:rPr lang="en-US" dirty="0" smtClean="0"/>
              <a:t>Wider role of results as a “common currency” to coordinate partners and development</a:t>
            </a:r>
          </a:p>
          <a:p>
            <a:pPr lvl="2"/>
            <a:r>
              <a:rPr lang="en-US" dirty="0" smtClean="0"/>
              <a:t>“invisible hand” of results and transparency + limits</a:t>
            </a:r>
            <a:endParaRPr lang="en-US" dirty="0"/>
          </a:p>
          <a:p>
            <a:endParaRPr lang="en-GB" dirty="0"/>
          </a:p>
        </p:txBody>
      </p:sp>
    </p:spTree>
    <p:extLst>
      <p:ext uri="{BB962C8B-B14F-4D97-AF65-F5344CB8AC3E}">
        <p14:creationId xmlns="" xmlns:p14="http://schemas.microsoft.com/office/powerpoint/2010/main" val="3230756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Principles for Results Reporting by donors</a:t>
            </a:r>
            <a:endParaRPr lang="en-GB" sz="3200" dirty="0"/>
          </a:p>
        </p:txBody>
      </p:sp>
      <p:sp>
        <p:nvSpPr>
          <p:cNvPr id="3" name="Content Placeholder 2"/>
          <p:cNvSpPr>
            <a:spLocks noGrp="1"/>
          </p:cNvSpPr>
          <p:nvPr>
            <p:ph idx="1"/>
          </p:nvPr>
        </p:nvSpPr>
        <p:spPr/>
        <p:txBody>
          <a:bodyPr>
            <a:normAutofit fontScale="92500"/>
          </a:bodyPr>
          <a:lstStyle/>
          <a:p>
            <a:r>
              <a:rPr lang="en-US" sz="2400" dirty="0" smtClean="0"/>
              <a:t>Donors: funders, bilateral, multilateral, more general relevance</a:t>
            </a:r>
          </a:p>
          <a:p>
            <a:pPr marL="0" indent="0">
              <a:buNone/>
            </a:pPr>
            <a:endParaRPr lang="en-US" sz="2400" dirty="0" smtClean="0"/>
          </a:p>
          <a:p>
            <a:r>
              <a:rPr lang="en-US" sz="2400" dirty="0" smtClean="0"/>
              <a:t>Aim to support</a:t>
            </a:r>
          </a:p>
          <a:p>
            <a:pPr lvl="1"/>
            <a:r>
              <a:rPr lang="en-US" sz="2000" dirty="0" smtClean="0"/>
              <a:t>Comparable and reliable results reporting</a:t>
            </a:r>
          </a:p>
          <a:p>
            <a:pPr lvl="1"/>
            <a:r>
              <a:rPr lang="en-US" sz="2000" dirty="0" smtClean="0"/>
              <a:t>Better showcase the development results to constituencies</a:t>
            </a:r>
          </a:p>
          <a:p>
            <a:pPr lvl="1"/>
            <a:r>
              <a:rPr lang="en-US" sz="2000" dirty="0" smtClean="0"/>
              <a:t>Reduce burden for countries by </a:t>
            </a:r>
            <a:r>
              <a:rPr lang="en-US" sz="2000" dirty="0" err="1" smtClean="0"/>
              <a:t>standardisation</a:t>
            </a:r>
            <a:endParaRPr lang="en-US" sz="2000" dirty="0" smtClean="0"/>
          </a:p>
          <a:p>
            <a:pPr lvl="1"/>
            <a:endParaRPr lang="en-US" sz="2000" dirty="0"/>
          </a:p>
          <a:p>
            <a:r>
              <a:rPr lang="en-US" sz="2400" b="1" dirty="0" smtClean="0"/>
              <a:t>Country level </a:t>
            </a:r>
            <a:r>
              <a:rPr lang="en-US" sz="2400" dirty="0" smtClean="0"/>
              <a:t>- reporting should rely on partner country systems as much as possible</a:t>
            </a:r>
          </a:p>
          <a:p>
            <a:r>
              <a:rPr lang="en-US" sz="2400" b="1" dirty="0" smtClean="0"/>
              <a:t>Corporate level </a:t>
            </a:r>
            <a:r>
              <a:rPr lang="en-US" sz="2400" dirty="0" smtClean="0"/>
              <a:t>– publish similar content: </a:t>
            </a:r>
            <a:r>
              <a:rPr lang="en-US" sz="2400" dirty="0" err="1" smtClean="0"/>
              <a:t>organisational</a:t>
            </a:r>
            <a:r>
              <a:rPr lang="en-US" sz="2400" dirty="0"/>
              <a:t> </a:t>
            </a:r>
            <a:r>
              <a:rPr lang="en-US" sz="2400" dirty="0" smtClean="0"/>
              <a:t>performance; aid effectiveness issues, donor’s contribution to results and developing country results</a:t>
            </a:r>
            <a:endParaRPr lang="en-GB" sz="2400" dirty="0"/>
          </a:p>
        </p:txBody>
      </p:sp>
    </p:spTree>
    <p:extLst>
      <p:ext uri="{BB962C8B-B14F-4D97-AF65-F5344CB8AC3E}">
        <p14:creationId xmlns="" xmlns:p14="http://schemas.microsoft.com/office/powerpoint/2010/main" val="3375939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Results TRAINS</a:t>
            </a:r>
            <a:endParaRPr lang="en-GB" dirty="0"/>
          </a:p>
        </p:txBody>
      </p:sp>
      <p:sp>
        <p:nvSpPr>
          <p:cNvPr id="3" name="Content Placeholder 2"/>
          <p:cNvSpPr>
            <a:spLocks noGrp="1"/>
          </p:cNvSpPr>
          <p:nvPr>
            <p:ph idx="1"/>
          </p:nvPr>
        </p:nvSpPr>
        <p:spPr/>
        <p:txBody>
          <a:bodyPr>
            <a:normAutofit fontScale="92500" lnSpcReduction="10000"/>
          </a:bodyPr>
          <a:lstStyle/>
          <a:p>
            <a:r>
              <a:rPr lang="en-US" b="1" u="sng" dirty="0" smtClean="0"/>
              <a:t>T</a:t>
            </a:r>
            <a:r>
              <a:rPr lang="en-US" b="1" dirty="0" smtClean="0"/>
              <a:t>ransparency</a:t>
            </a:r>
            <a:endParaRPr lang="en-US" dirty="0"/>
          </a:p>
          <a:p>
            <a:pPr lvl="1"/>
            <a:r>
              <a:rPr lang="en-US" sz="1600" dirty="0" smtClean="0"/>
              <a:t>methods for data collection and analysis, including indicators and targets</a:t>
            </a:r>
          </a:p>
          <a:p>
            <a:pPr lvl="1"/>
            <a:r>
              <a:rPr lang="en-US" sz="1600" dirty="0" smtClean="0"/>
              <a:t>explanation of results attribution versus contribution</a:t>
            </a:r>
          </a:p>
          <a:p>
            <a:pPr lvl="1"/>
            <a:r>
              <a:rPr lang="en-US" sz="1600" dirty="0" smtClean="0"/>
              <a:t>operational performance, including disbursements by program, units, country</a:t>
            </a:r>
          </a:p>
          <a:p>
            <a:pPr lvl="1"/>
            <a:r>
              <a:rPr lang="en-US" sz="1600" dirty="0" err="1"/>
              <a:t>o</a:t>
            </a:r>
            <a:r>
              <a:rPr lang="en-US" sz="1600" dirty="0" err="1" smtClean="0"/>
              <a:t>rganisational</a:t>
            </a:r>
            <a:r>
              <a:rPr lang="en-US" sz="1600" dirty="0" smtClean="0"/>
              <a:t> issues: priorities, internal efficiency, strategy, lessons learned</a:t>
            </a:r>
          </a:p>
          <a:p>
            <a:pPr lvl="1"/>
            <a:r>
              <a:rPr lang="en-US" sz="1600" dirty="0"/>
              <a:t>a</a:t>
            </a:r>
            <a:r>
              <a:rPr lang="en-US" sz="1600" dirty="0" smtClean="0"/>
              <a:t>id effectiveness issues</a:t>
            </a:r>
          </a:p>
          <a:p>
            <a:pPr lvl="1"/>
            <a:r>
              <a:rPr lang="en-US" sz="1600" dirty="0" smtClean="0"/>
              <a:t>Donor’s contribution to results, including outputs and outcomes</a:t>
            </a:r>
          </a:p>
          <a:p>
            <a:pPr lvl="1"/>
            <a:r>
              <a:rPr lang="en-US" sz="1600" dirty="0" smtClean="0"/>
              <a:t>Balanced content in terms of positive and negative aspects of performance</a:t>
            </a:r>
          </a:p>
          <a:p>
            <a:pPr lvl="1"/>
            <a:r>
              <a:rPr lang="en-US" sz="1600" dirty="0" smtClean="0"/>
              <a:t>Donors make data generated available to public on a timely basis</a:t>
            </a:r>
          </a:p>
          <a:p>
            <a:pPr lvl="1"/>
            <a:endParaRPr lang="en-US" sz="1600" dirty="0"/>
          </a:p>
          <a:p>
            <a:r>
              <a:rPr lang="en-US" b="1" u="sng" dirty="0" smtClean="0"/>
              <a:t>R</a:t>
            </a:r>
            <a:r>
              <a:rPr lang="en-US" b="1" dirty="0" smtClean="0"/>
              <a:t>esults-based decisions</a:t>
            </a:r>
          </a:p>
          <a:p>
            <a:pPr lvl="1"/>
            <a:r>
              <a:rPr lang="en-US" sz="1600" dirty="0" smtClean="0"/>
              <a:t>Use of evidence for management decisions</a:t>
            </a:r>
          </a:p>
          <a:p>
            <a:pPr lvl="1"/>
            <a:r>
              <a:rPr lang="en-US" sz="1600" dirty="0" smtClean="0"/>
              <a:t>Policies to integrate into agency planning and budget decisions</a:t>
            </a:r>
          </a:p>
          <a:p>
            <a:pPr lvl="1"/>
            <a:r>
              <a:rPr lang="en-US" sz="1600" dirty="0" smtClean="0"/>
              <a:t>Clear communication plan to disseminate results for wider discussion</a:t>
            </a:r>
          </a:p>
          <a:p>
            <a:pPr lvl="1"/>
            <a:r>
              <a:rPr lang="en-US" sz="1600" dirty="0" smtClean="0"/>
              <a:t>Results reporting therefore needs to be strategic</a:t>
            </a:r>
          </a:p>
          <a:p>
            <a:pPr lvl="1"/>
            <a:endParaRPr lang="en-US" sz="1600" dirty="0"/>
          </a:p>
          <a:p>
            <a:endParaRPr lang="en-GB" sz="2000" dirty="0"/>
          </a:p>
        </p:txBody>
      </p:sp>
    </p:spTree>
    <p:extLst>
      <p:ext uri="{BB962C8B-B14F-4D97-AF65-F5344CB8AC3E}">
        <p14:creationId xmlns="" xmlns:p14="http://schemas.microsoft.com/office/powerpoint/2010/main" val="91470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r>
              <a:rPr lang="en-US" b="1" u="sng" dirty="0" smtClean="0"/>
              <a:t>A</a:t>
            </a:r>
            <a:r>
              <a:rPr lang="en-US" b="1" dirty="0" smtClean="0"/>
              <a:t>lignment with country reporting</a:t>
            </a:r>
          </a:p>
          <a:p>
            <a:pPr lvl="1"/>
            <a:r>
              <a:rPr lang="en-US" sz="1600" dirty="0" smtClean="0"/>
              <a:t>Timing and use common indicators</a:t>
            </a:r>
          </a:p>
          <a:p>
            <a:pPr lvl="1"/>
            <a:r>
              <a:rPr lang="en-US" sz="1600" dirty="0" smtClean="0"/>
              <a:t>Based on country systems by default</a:t>
            </a:r>
          </a:p>
          <a:p>
            <a:pPr lvl="1"/>
            <a:r>
              <a:rPr lang="en-US" sz="1600" dirty="0" smtClean="0"/>
              <a:t>Contribution to results in terms of outputs and outcomes</a:t>
            </a:r>
          </a:p>
          <a:p>
            <a:r>
              <a:rPr lang="en-US" b="1" u="sng" dirty="0" smtClean="0"/>
              <a:t>I</a:t>
            </a:r>
            <a:r>
              <a:rPr lang="en-US" b="1" dirty="0" smtClean="0"/>
              <a:t>nvestment in country results systems</a:t>
            </a:r>
          </a:p>
          <a:p>
            <a:pPr lvl="1"/>
            <a:r>
              <a:rPr lang="en-US" sz="1600" b="1" dirty="0" smtClean="0"/>
              <a:t>Using country data therefore support systems</a:t>
            </a:r>
          </a:p>
          <a:p>
            <a:pPr lvl="1"/>
            <a:r>
              <a:rPr lang="en-US" sz="1600" b="1" dirty="0" smtClean="0"/>
              <a:t>Invest in a </a:t>
            </a:r>
            <a:r>
              <a:rPr lang="en-US" sz="1600" b="1" dirty="0" err="1" smtClean="0"/>
              <a:t>harmonised</a:t>
            </a:r>
            <a:r>
              <a:rPr lang="en-US" sz="1600" b="1" dirty="0" smtClean="0"/>
              <a:t> way in monitoring and evaluation</a:t>
            </a:r>
          </a:p>
          <a:p>
            <a:pPr lvl="1"/>
            <a:endParaRPr lang="en-US" sz="1600" b="1" dirty="0"/>
          </a:p>
          <a:p>
            <a:r>
              <a:rPr lang="en-US" sz="2800" b="1" u="sng" dirty="0" smtClean="0"/>
              <a:t>N</a:t>
            </a:r>
            <a:r>
              <a:rPr lang="en-US" sz="2800" b="1" dirty="0" smtClean="0"/>
              <a:t>ational results rather than attribution to donors</a:t>
            </a:r>
          </a:p>
          <a:p>
            <a:pPr lvl="1"/>
            <a:r>
              <a:rPr lang="en-US" sz="1600" b="1" dirty="0" smtClean="0"/>
              <a:t>Show financial and technical contributions to national results</a:t>
            </a:r>
          </a:p>
          <a:p>
            <a:pPr lvl="1"/>
            <a:r>
              <a:rPr lang="en-US" sz="1600" b="1" dirty="0" smtClean="0"/>
              <a:t>Focus on their added value rather than attribution to a particular donor</a:t>
            </a:r>
          </a:p>
          <a:p>
            <a:pPr lvl="1"/>
            <a:endParaRPr lang="en-US" sz="1600" b="1" dirty="0"/>
          </a:p>
          <a:p>
            <a:r>
              <a:rPr lang="en-US" b="1" u="sng" dirty="0" smtClean="0"/>
              <a:t>S</a:t>
            </a:r>
            <a:r>
              <a:rPr lang="en-US" b="1" dirty="0" smtClean="0"/>
              <a:t>ubscribe to </a:t>
            </a:r>
            <a:r>
              <a:rPr lang="en-US" b="1" dirty="0" err="1" smtClean="0"/>
              <a:t>MfDR</a:t>
            </a:r>
            <a:r>
              <a:rPr lang="en-US" b="1" dirty="0" smtClean="0"/>
              <a:t> Good Practice</a:t>
            </a:r>
          </a:p>
          <a:p>
            <a:pPr lvl="1"/>
            <a:r>
              <a:rPr lang="en-US" sz="1600" b="1" dirty="0" smtClean="0"/>
              <a:t>Include a results chain, indicators, output and outcome, baseline data</a:t>
            </a:r>
          </a:p>
          <a:p>
            <a:pPr lvl="1"/>
            <a:r>
              <a:rPr lang="en-US" sz="1600" b="1" dirty="0" smtClean="0"/>
              <a:t>Targets should be included where appropriate</a:t>
            </a:r>
            <a:endParaRPr lang="en-GB" sz="1600" b="1" dirty="0"/>
          </a:p>
        </p:txBody>
      </p:sp>
    </p:spTree>
    <p:extLst>
      <p:ext uri="{BB962C8B-B14F-4D97-AF65-F5344CB8AC3E}">
        <p14:creationId xmlns="" xmlns:p14="http://schemas.microsoft.com/office/powerpoint/2010/main" val="231165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GB" dirty="0"/>
          </a:p>
        </p:txBody>
      </p:sp>
      <p:sp>
        <p:nvSpPr>
          <p:cNvPr id="3" name="Content Placeholder 2"/>
          <p:cNvSpPr>
            <a:spLocks noGrp="1"/>
          </p:cNvSpPr>
          <p:nvPr>
            <p:ph idx="1"/>
          </p:nvPr>
        </p:nvSpPr>
        <p:spPr/>
        <p:txBody>
          <a:bodyPr>
            <a:normAutofit lnSpcReduction="10000"/>
          </a:bodyPr>
          <a:lstStyle/>
          <a:p>
            <a:r>
              <a:rPr lang="en-US" dirty="0" smtClean="0"/>
              <a:t>Donors commit as well as partner countries</a:t>
            </a:r>
          </a:p>
          <a:p>
            <a:endParaRPr lang="en-US" sz="2400" dirty="0" smtClean="0"/>
          </a:p>
          <a:p>
            <a:r>
              <a:rPr lang="en-US" sz="2400" dirty="0" smtClean="0"/>
              <a:t>“It is </a:t>
            </a:r>
            <a:r>
              <a:rPr lang="en-US" sz="2400" dirty="0" err="1" smtClean="0"/>
              <a:t>recognised</a:t>
            </a:r>
            <a:r>
              <a:rPr lang="en-US" sz="2400" dirty="0" smtClean="0"/>
              <a:t> that the application of these principles will require a considerable shift  … the principles will be just a first step to promote improved effectiveness of donor reporting and use of aid to develop country capacity on results reporting.  Yet it will provide an important framework to promote and coordinate these developments within institutions”</a:t>
            </a:r>
          </a:p>
          <a:p>
            <a:endParaRPr lang="en-US" sz="2400" dirty="0"/>
          </a:p>
          <a:p>
            <a:pPr marL="0" indent="0" algn="ctr">
              <a:buNone/>
            </a:pPr>
            <a:r>
              <a:rPr lang="en-US" sz="2400" dirty="0" smtClean="0"/>
              <a:t>Join the RESULTS TRAINS</a:t>
            </a:r>
            <a:endParaRPr lang="en-GB" sz="2400" dirty="0"/>
          </a:p>
        </p:txBody>
      </p:sp>
      <p:sp>
        <p:nvSpPr>
          <p:cNvPr id="4" name="Rectangle 3"/>
          <p:cNvSpPr/>
          <p:nvPr/>
        </p:nvSpPr>
        <p:spPr>
          <a:xfrm>
            <a:off x="2843808" y="5229200"/>
            <a:ext cx="3456384" cy="5040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 xmlns:p14="http://schemas.microsoft.com/office/powerpoint/2010/main" val="3947925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3200" b="1" dirty="0" smtClean="0"/>
              <a:t>Background</a:t>
            </a:r>
            <a:endParaRPr lang="de-CH" sz="3200" b="1" dirty="0"/>
          </a:p>
        </p:txBody>
      </p:sp>
      <p:sp>
        <p:nvSpPr>
          <p:cNvPr id="3" name="Inhaltsplatzhalter 2"/>
          <p:cNvSpPr>
            <a:spLocks noGrp="1"/>
          </p:cNvSpPr>
          <p:nvPr>
            <p:ph idx="1"/>
          </p:nvPr>
        </p:nvSpPr>
        <p:spPr/>
        <p:txBody>
          <a:bodyPr>
            <a:normAutofit lnSpcReduction="10000"/>
          </a:bodyPr>
          <a:lstStyle/>
          <a:p>
            <a:r>
              <a:rPr lang="de-CH" sz="2400" dirty="0" smtClean="0">
                <a:latin typeface="Arial" pitchFamily="34" charset="0"/>
                <a:cs typeface="Arial" pitchFamily="34" charset="0"/>
              </a:rPr>
              <a:t>Topic </a:t>
            </a:r>
            <a:r>
              <a:rPr lang="de-CH" sz="2400" dirty="0" err="1" smtClean="0">
                <a:latin typeface="Arial" pitchFamily="34" charset="0"/>
                <a:cs typeface="Arial" pitchFamily="34" charset="0"/>
              </a:rPr>
              <a:t>stems</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from</a:t>
            </a:r>
            <a:r>
              <a:rPr lang="de-CH" sz="2400" dirty="0" smtClean="0">
                <a:latin typeface="Arial" pitchFamily="34" charset="0"/>
                <a:cs typeface="Arial" pitchFamily="34" charset="0"/>
              </a:rPr>
              <a:t> </a:t>
            </a:r>
            <a:r>
              <a:rPr lang="de-CH" sz="2400" b="1" dirty="0" smtClean="0">
                <a:latin typeface="Arial" pitchFamily="34" charset="0"/>
                <a:cs typeface="Arial" pitchFamily="34" charset="0"/>
              </a:rPr>
              <a:t>JV </a:t>
            </a:r>
            <a:r>
              <a:rPr lang="de-CH" sz="2400" b="1" dirty="0" err="1" smtClean="0">
                <a:latin typeface="Arial" pitchFamily="34" charset="0"/>
                <a:cs typeface="Arial" pitchFamily="34" charset="0"/>
              </a:rPr>
              <a:t>MfDR</a:t>
            </a:r>
            <a:r>
              <a:rPr lang="de-CH" sz="2400" b="1" dirty="0" smtClean="0">
                <a:latin typeface="Arial" pitchFamily="34" charset="0"/>
                <a:cs typeface="Arial" pitchFamily="34" charset="0"/>
              </a:rPr>
              <a:t> </a:t>
            </a:r>
            <a:r>
              <a:rPr lang="de-CH" sz="2400" dirty="0" smtClean="0">
                <a:latin typeface="Arial" pitchFamily="34" charset="0"/>
                <a:cs typeface="Arial" pitchFamily="34" charset="0"/>
                <a:sym typeface="Wingdings" pitchFamily="2" charset="2"/>
              </a:rPr>
              <a:t></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work</a:t>
            </a:r>
            <a:r>
              <a:rPr lang="de-CH" sz="2400" dirty="0" smtClean="0">
                <a:latin typeface="Arial" pitchFamily="34" charset="0"/>
                <a:cs typeface="Arial" pitchFamily="34" charset="0"/>
              </a:rPr>
              <a:t> plan 2010-2011 </a:t>
            </a:r>
            <a:r>
              <a:rPr lang="de-CH" sz="2400" dirty="0" err="1" smtClean="0">
                <a:latin typeface="Arial" pitchFamily="34" charset="0"/>
                <a:cs typeface="Arial" pitchFamily="34" charset="0"/>
              </a:rPr>
              <a:t>of</a:t>
            </a:r>
            <a:r>
              <a:rPr lang="de-CH" sz="2400" dirty="0" smtClean="0">
                <a:latin typeface="Arial" pitchFamily="34" charset="0"/>
                <a:cs typeface="Arial" pitchFamily="34" charset="0"/>
              </a:rPr>
              <a:t> Cluster </a:t>
            </a:r>
            <a:r>
              <a:rPr lang="de-CH" sz="2400" dirty="0" err="1" smtClean="0">
                <a:latin typeface="Arial" pitchFamily="34" charset="0"/>
                <a:cs typeface="Arial" pitchFamily="34" charset="0"/>
              </a:rPr>
              <a:t>MfDR</a:t>
            </a:r>
            <a:r>
              <a:rPr lang="de-CH" sz="2400" dirty="0" smtClean="0">
                <a:latin typeface="Arial" pitchFamily="34" charset="0"/>
                <a:cs typeface="Arial" pitchFamily="34" charset="0"/>
              </a:rPr>
              <a:t> (WP EFF)</a:t>
            </a:r>
            <a:br>
              <a:rPr lang="de-CH" sz="2400" dirty="0" smtClean="0">
                <a:latin typeface="Arial" pitchFamily="34" charset="0"/>
                <a:cs typeface="Arial" pitchFamily="34" charset="0"/>
              </a:rPr>
            </a:br>
            <a:endParaRPr lang="de-CH" sz="2400" dirty="0" smtClean="0">
              <a:latin typeface="Arial" pitchFamily="34" charset="0"/>
              <a:cs typeface="Arial" pitchFamily="34" charset="0"/>
            </a:endParaRPr>
          </a:p>
          <a:p>
            <a:r>
              <a:rPr lang="de-CH" sz="2400" dirty="0" smtClean="0">
                <a:latin typeface="Arial" pitchFamily="34" charset="0"/>
                <a:cs typeface="Arial" pitchFamily="34" charset="0"/>
              </a:rPr>
              <a:t>Emerging </a:t>
            </a:r>
            <a:r>
              <a:rPr lang="de-CH" sz="2400" dirty="0" err="1" smtClean="0">
                <a:latin typeface="Arial" pitchFamily="34" charset="0"/>
                <a:cs typeface="Arial" pitchFamily="34" charset="0"/>
              </a:rPr>
              <a:t>landscape</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of</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Donor</a:t>
            </a:r>
            <a:r>
              <a:rPr lang="de-CH" sz="2400" dirty="0">
                <a:latin typeface="Arial" pitchFamily="34" charset="0"/>
                <a:cs typeface="Arial" pitchFamily="34" charset="0"/>
              </a:rPr>
              <a:t> </a:t>
            </a:r>
            <a:r>
              <a:rPr lang="de-CH" sz="2400" dirty="0" err="1" smtClean="0">
                <a:latin typeface="Arial" pitchFamily="34" charset="0"/>
                <a:cs typeface="Arial" pitchFamily="34" charset="0"/>
              </a:rPr>
              <a:t>Result</a:t>
            </a:r>
            <a:r>
              <a:rPr lang="de-CH" sz="2400" dirty="0" smtClean="0">
                <a:latin typeface="Arial" pitchFamily="34" charset="0"/>
                <a:cs typeface="Arial" pitchFamily="34" charset="0"/>
              </a:rPr>
              <a:t> Reports</a:t>
            </a:r>
          </a:p>
          <a:p>
            <a:pPr lvl="1"/>
            <a:r>
              <a:rPr lang="de-CH" sz="2400" dirty="0" err="1" smtClean="0">
                <a:latin typeface="Arial" pitchFamily="34" charset="0"/>
                <a:cs typeface="Arial" pitchFamily="34" charset="0"/>
              </a:rPr>
              <a:t>Mostly</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new</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unlike</a:t>
            </a:r>
            <a:r>
              <a:rPr lang="de-CH" sz="2400" dirty="0" smtClean="0">
                <a:latin typeface="Arial" pitchFamily="34" charset="0"/>
                <a:cs typeface="Arial" pitchFamily="34" charset="0"/>
              </a:rPr>
              <a:t> MO</a:t>
            </a:r>
          </a:p>
          <a:p>
            <a:pPr lvl="1"/>
            <a:r>
              <a:rPr lang="de-CH" sz="2400" dirty="0" err="1" smtClean="0">
                <a:latin typeface="Arial" pitchFamily="34" charset="0"/>
                <a:cs typeface="Arial" pitchFamily="34" charset="0"/>
              </a:rPr>
              <a:t>Some</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interest</a:t>
            </a:r>
            <a:r>
              <a:rPr lang="de-CH" sz="2400" dirty="0" smtClean="0">
                <a:latin typeface="Arial" pitchFamily="34" charset="0"/>
                <a:cs typeface="Arial" pitchFamily="34" charset="0"/>
              </a:rPr>
              <a:t> in </a:t>
            </a:r>
            <a:r>
              <a:rPr lang="de-CH" sz="2400" dirty="0" err="1" smtClean="0">
                <a:latin typeface="Arial" pitchFamily="34" charset="0"/>
                <a:cs typeface="Arial" pitchFamily="34" charset="0"/>
              </a:rPr>
              <a:t>sharing</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experience</a:t>
            </a:r>
            <a:r>
              <a:rPr lang="de-CH" sz="2400" dirty="0" smtClean="0">
                <a:latin typeface="Arial" pitchFamily="34" charset="0"/>
                <a:cs typeface="Arial" pitchFamily="34" charset="0"/>
              </a:rPr>
              <a:t/>
            </a:r>
            <a:br>
              <a:rPr lang="de-CH" sz="2400" dirty="0" smtClean="0">
                <a:latin typeface="Arial" pitchFamily="34" charset="0"/>
                <a:cs typeface="Arial" pitchFamily="34" charset="0"/>
              </a:rPr>
            </a:br>
            <a:endParaRPr lang="de-CH" sz="2400" dirty="0" smtClean="0">
              <a:latin typeface="Arial" pitchFamily="34" charset="0"/>
              <a:cs typeface="Arial" pitchFamily="34" charset="0"/>
            </a:endParaRPr>
          </a:p>
          <a:p>
            <a:r>
              <a:rPr lang="de-CH" sz="2400" dirty="0" err="1" smtClean="0">
                <a:latin typeface="Arial" pitchFamily="34" charset="0"/>
                <a:cs typeface="Arial" pitchFamily="34" charset="0"/>
              </a:rPr>
              <a:t>Pressure</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by</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authorizing</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environment</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to</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show</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results</a:t>
            </a:r>
            <a:r>
              <a:rPr lang="de-CH" sz="2400" dirty="0" smtClean="0">
                <a:latin typeface="Arial" pitchFamily="34" charset="0"/>
                <a:cs typeface="Arial" pitchFamily="34" charset="0"/>
              </a:rPr>
              <a:t> </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risk</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of</a:t>
            </a:r>
            <a:r>
              <a:rPr lang="de-CH" sz="2400" dirty="0" smtClean="0">
                <a:latin typeface="Arial" pitchFamily="34" charset="0"/>
                <a:cs typeface="Arial" pitchFamily="34" charset="0"/>
                <a:sym typeface="Wingdings" pitchFamily="2" charset="2"/>
              </a:rPr>
              <a:t> parallel </a:t>
            </a:r>
            <a:r>
              <a:rPr lang="de-CH" sz="2400" dirty="0" err="1" smtClean="0">
                <a:latin typeface="Arial" pitchFamily="34" charset="0"/>
                <a:cs typeface="Arial" pitchFamily="34" charset="0"/>
                <a:sym typeface="Wingdings" pitchFamily="2" charset="2"/>
              </a:rPr>
              <a:t>systems</a:t>
            </a:r>
            <a:r>
              <a:rPr lang="de-CH" sz="2400" dirty="0" smtClean="0">
                <a:latin typeface="Arial" pitchFamily="34" charset="0"/>
                <a:cs typeface="Arial" pitchFamily="34" charset="0"/>
                <a:sym typeface="Wingdings" pitchFamily="2" charset="2"/>
              </a:rPr>
              <a:t/>
            </a:r>
            <a:br>
              <a:rPr lang="de-CH" sz="2400" dirty="0" smtClean="0">
                <a:latin typeface="Arial" pitchFamily="34" charset="0"/>
                <a:cs typeface="Arial" pitchFamily="34" charset="0"/>
                <a:sym typeface="Wingdings" pitchFamily="2" charset="2"/>
              </a:rPr>
            </a:br>
            <a:endParaRPr lang="de-CH" sz="2400" dirty="0">
              <a:latin typeface="Arial" pitchFamily="34" charset="0"/>
              <a:cs typeface="Arial" pitchFamily="34" charset="0"/>
              <a:sym typeface="Wingdings" pitchFamily="2" charset="2"/>
            </a:endParaRPr>
          </a:p>
          <a:p>
            <a:r>
              <a:rPr lang="de-CH" sz="2400" dirty="0" smtClean="0">
                <a:latin typeface="Arial" pitchFamily="34" charset="0"/>
                <a:cs typeface="Arial" pitchFamily="34" charset="0"/>
                <a:sym typeface="Wingdings" pitchFamily="2" charset="2"/>
              </a:rPr>
              <a:t>Emerging National Systems  </a:t>
            </a:r>
            <a:r>
              <a:rPr lang="de-CH" sz="2400" dirty="0" err="1" smtClean="0">
                <a:latin typeface="Arial" pitchFamily="34" charset="0"/>
                <a:cs typeface="Arial" pitchFamily="34" charset="0"/>
                <a:sym typeface="Wingdings" pitchFamily="2" charset="2"/>
              </a:rPr>
              <a:t>use</a:t>
            </a:r>
            <a:r>
              <a:rPr lang="de-CH" sz="2400" dirty="0" smtClean="0">
                <a:latin typeface="Arial" pitchFamily="34" charset="0"/>
                <a:cs typeface="Arial" pitchFamily="34" charset="0"/>
                <a:sym typeface="Wingdings" pitchFamily="2" charset="2"/>
              </a:rPr>
              <a:t>/</a:t>
            </a:r>
            <a:r>
              <a:rPr lang="de-CH" sz="2400" dirty="0" err="1" smtClean="0">
                <a:latin typeface="Arial" pitchFamily="34" charset="0"/>
                <a:cs typeface="Arial" pitchFamily="34" charset="0"/>
                <a:sym typeface="Wingdings" pitchFamily="2" charset="2"/>
              </a:rPr>
              <a:t>strengthen</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them</a:t>
            </a:r>
            <a:r>
              <a:rPr lang="de-CH" sz="2400" dirty="0" smtClean="0">
                <a:latin typeface="Arial" pitchFamily="34" charset="0"/>
                <a:cs typeface="Arial" pitchFamily="34" charset="0"/>
                <a:sym typeface="Wingdings" pitchFamily="2" charset="2"/>
              </a:rPr>
              <a:t> vs. </a:t>
            </a:r>
            <a:r>
              <a:rPr lang="de-CH" sz="2400" dirty="0" err="1" smtClean="0">
                <a:latin typeface="Arial" pitchFamily="34" charset="0"/>
                <a:cs typeface="Arial" pitchFamily="34" charset="0"/>
                <a:sym typeface="Wingdings" pitchFamily="2" charset="2"/>
              </a:rPr>
              <a:t>bypass</a:t>
            </a:r>
            <a:r>
              <a:rPr lang="de-CH" sz="2400" dirty="0" smtClean="0">
                <a:latin typeface="Arial" pitchFamily="34" charset="0"/>
                <a:cs typeface="Arial" pitchFamily="34" charset="0"/>
                <a:sym typeface="Wingdings" pitchFamily="2" charset="2"/>
              </a:rPr>
              <a:t>/</a:t>
            </a:r>
            <a:r>
              <a:rPr lang="de-CH" sz="2400" dirty="0" err="1" smtClean="0">
                <a:latin typeface="Arial" pitchFamily="34" charset="0"/>
                <a:cs typeface="Arial" pitchFamily="34" charset="0"/>
                <a:sym typeface="Wingdings" pitchFamily="2" charset="2"/>
              </a:rPr>
              <a:t>weaken</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them</a:t>
            </a:r>
            <a:endParaRPr lang="de-CH" sz="2400" dirty="0">
              <a:latin typeface="Arial" pitchFamily="34" charset="0"/>
              <a:cs typeface="Arial" pitchFamily="34" charset="0"/>
            </a:endParaRPr>
          </a:p>
        </p:txBody>
      </p:sp>
    </p:spTree>
    <p:extLst>
      <p:ext uri="{BB962C8B-B14F-4D97-AF65-F5344CB8AC3E}">
        <p14:creationId xmlns="" xmlns:p14="http://schemas.microsoft.com/office/powerpoint/2010/main" val="273189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3200" b="1" dirty="0" err="1" smtClean="0">
                <a:latin typeface="Arial" pitchFamily="34" charset="0"/>
                <a:cs typeface="Arial" pitchFamily="34" charset="0"/>
              </a:rPr>
              <a:t>Purpose</a:t>
            </a:r>
            <a:endParaRPr lang="de-CH" sz="3200" b="1" dirty="0">
              <a:latin typeface="Arial" pitchFamily="34" charset="0"/>
              <a:cs typeface="Arial" pitchFamily="34" charset="0"/>
            </a:endParaRPr>
          </a:p>
        </p:txBody>
      </p:sp>
      <p:sp>
        <p:nvSpPr>
          <p:cNvPr id="3" name="Inhaltsplatzhalter 2"/>
          <p:cNvSpPr>
            <a:spLocks noGrp="1"/>
          </p:cNvSpPr>
          <p:nvPr>
            <p:ph idx="1"/>
          </p:nvPr>
        </p:nvSpPr>
        <p:spPr/>
        <p:txBody>
          <a:bodyPr/>
          <a:lstStyle/>
          <a:p>
            <a:r>
              <a:rPr lang="de-CH" sz="2800" i="1" dirty="0" err="1" smtClean="0">
                <a:latin typeface="Arial" pitchFamily="34" charset="0"/>
                <a:cs typeface="Arial" pitchFamily="34" charset="0"/>
              </a:rPr>
              <a:t>Contribute</a:t>
            </a:r>
            <a:r>
              <a:rPr lang="de-CH" sz="2800" i="1" dirty="0" smtClean="0">
                <a:latin typeface="Arial" pitchFamily="34" charset="0"/>
                <a:cs typeface="Arial" pitchFamily="34" charset="0"/>
              </a:rPr>
              <a:t> </a:t>
            </a:r>
            <a:r>
              <a:rPr lang="de-CH" sz="2800" i="1" dirty="0" err="1" smtClean="0">
                <a:latin typeface="Arial" pitchFamily="34" charset="0"/>
                <a:cs typeface="Arial" pitchFamily="34" charset="0"/>
              </a:rPr>
              <a:t>to</a:t>
            </a:r>
            <a:r>
              <a:rPr lang="de-CH" sz="2800" i="1" dirty="0" smtClean="0">
                <a:latin typeface="Arial" pitchFamily="34" charset="0"/>
                <a:cs typeface="Arial" pitchFamily="34" charset="0"/>
              </a:rPr>
              <a:t> </a:t>
            </a:r>
            <a:r>
              <a:rPr lang="de-CH" sz="2800" dirty="0" err="1" smtClean="0">
                <a:latin typeface="Arial" pitchFamily="34" charset="0"/>
                <a:cs typeface="Arial" pitchFamily="34" charset="0"/>
              </a:rPr>
              <a:t>increased</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demand</a:t>
            </a:r>
            <a:r>
              <a:rPr lang="de-CH" sz="2800" dirty="0" smtClean="0">
                <a:latin typeface="Arial" pitchFamily="34" charset="0"/>
                <a:cs typeface="Arial" pitchFamily="34" charset="0"/>
              </a:rPr>
              <a:t>/</a:t>
            </a:r>
            <a:r>
              <a:rPr lang="de-CH" sz="2800" dirty="0" err="1" smtClean="0">
                <a:latin typeface="Arial" pitchFamily="34" charset="0"/>
                <a:cs typeface="Arial" pitchFamily="34" charset="0"/>
              </a:rPr>
              <a:t>use</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of</a:t>
            </a:r>
            <a:r>
              <a:rPr lang="de-CH" sz="2800" dirty="0" smtClean="0">
                <a:latin typeface="Arial" pitchFamily="34" charset="0"/>
                <a:cs typeface="Arial" pitchFamily="34" charset="0"/>
              </a:rPr>
              <a:t> national </a:t>
            </a:r>
            <a:r>
              <a:rPr lang="de-CH" sz="2800" dirty="0" err="1" smtClean="0">
                <a:latin typeface="Arial" pitchFamily="34" charset="0"/>
                <a:cs typeface="Arial" pitchFamily="34" charset="0"/>
              </a:rPr>
              <a:t>results</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systems</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by</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donors</a:t>
            </a:r>
            <a:r>
              <a:rPr lang="de-CH" sz="2800" dirty="0" smtClean="0">
                <a:latin typeface="Arial" pitchFamily="34" charset="0"/>
                <a:cs typeface="Arial" pitchFamily="34" charset="0"/>
              </a:rPr>
              <a:t>)</a:t>
            </a:r>
            <a:r>
              <a:rPr lang="de-CH" sz="2400" dirty="0" smtClean="0">
                <a:latin typeface="Arial" pitchFamily="34" charset="0"/>
                <a:cs typeface="Arial" pitchFamily="34" charset="0"/>
              </a:rPr>
              <a:t/>
            </a:r>
            <a:br>
              <a:rPr lang="de-CH" sz="2400" dirty="0" smtClean="0">
                <a:latin typeface="Arial" pitchFamily="34" charset="0"/>
                <a:cs typeface="Arial" pitchFamily="34" charset="0"/>
              </a:rPr>
            </a:br>
            <a:endParaRPr lang="de-CH" sz="2400" dirty="0" smtClean="0">
              <a:latin typeface="Arial" pitchFamily="34" charset="0"/>
              <a:cs typeface="Arial" pitchFamily="34" charset="0"/>
            </a:endParaRPr>
          </a:p>
          <a:p>
            <a:r>
              <a:rPr lang="de-CH" sz="2800" i="1" dirty="0" err="1" smtClean="0">
                <a:latin typeface="Arial" pitchFamily="34" charset="0"/>
                <a:cs typeface="Arial" pitchFamily="34" charset="0"/>
              </a:rPr>
              <a:t>Contribute</a:t>
            </a:r>
            <a:r>
              <a:rPr lang="de-CH" sz="2800" i="1" dirty="0" smtClean="0">
                <a:latin typeface="Arial" pitchFamily="34" charset="0"/>
                <a:cs typeface="Arial" pitchFamily="34" charset="0"/>
              </a:rPr>
              <a:t> </a:t>
            </a:r>
            <a:r>
              <a:rPr lang="de-CH" sz="2800" i="1" dirty="0" err="1" smtClean="0">
                <a:latin typeface="Arial" pitchFamily="34" charset="0"/>
                <a:cs typeface="Arial" pitchFamily="34" charset="0"/>
              </a:rPr>
              <a:t>to</a:t>
            </a:r>
            <a:r>
              <a:rPr lang="de-CH" sz="2800" i="1" dirty="0" smtClean="0">
                <a:latin typeface="Arial" pitchFamily="34" charset="0"/>
                <a:cs typeface="Arial" pitchFamily="34" charset="0"/>
              </a:rPr>
              <a:t> </a:t>
            </a:r>
            <a:r>
              <a:rPr lang="de-CH" sz="2800" dirty="0" err="1" smtClean="0">
                <a:latin typeface="Arial" pitchFamily="34" charset="0"/>
                <a:cs typeface="Arial" pitchFamily="34" charset="0"/>
              </a:rPr>
              <a:t>some</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harmonization</a:t>
            </a:r>
            <a:r>
              <a:rPr lang="de-CH" sz="2800" dirty="0" smtClean="0">
                <a:latin typeface="Arial" pitchFamily="34" charset="0"/>
                <a:cs typeface="Arial" pitchFamily="34" charset="0"/>
              </a:rPr>
              <a:t> in </a:t>
            </a:r>
            <a:r>
              <a:rPr lang="de-CH" sz="2800" dirty="0" err="1" smtClean="0">
                <a:latin typeface="Arial" pitchFamily="34" charset="0"/>
                <a:cs typeface="Arial" pitchFamily="34" charset="0"/>
              </a:rPr>
              <a:t>donor’s</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results</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reporting</a:t>
            </a:r>
            <a:endParaRPr lang="de-CH" sz="2800" dirty="0" smtClean="0">
              <a:latin typeface="Arial" pitchFamily="34" charset="0"/>
              <a:cs typeface="Arial" pitchFamily="34" charset="0"/>
            </a:endParaRPr>
          </a:p>
          <a:p>
            <a:pPr lvl="1"/>
            <a:r>
              <a:rPr lang="de-CH" sz="2400" dirty="0" err="1" smtClean="0">
                <a:latin typeface="Arial" pitchFamily="34" charset="0"/>
                <a:cs typeface="Arial" pitchFamily="34" charset="0"/>
              </a:rPr>
              <a:t>Including</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Strengthened</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MfDR</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practice</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at</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donor’s</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level</a:t>
            </a:r>
            <a:endParaRPr lang="de-CH" sz="2400" dirty="0" smtClean="0">
              <a:latin typeface="Arial" pitchFamily="34" charset="0"/>
              <a:cs typeface="Arial" pitchFamily="34" charset="0"/>
            </a:endParaRPr>
          </a:p>
          <a:p>
            <a:endParaRPr lang="de-CH" dirty="0" smtClean="0"/>
          </a:p>
          <a:p>
            <a:endParaRPr lang="de-CH" dirty="0" smtClean="0"/>
          </a:p>
          <a:p>
            <a:pPr lvl="1"/>
            <a:endParaRPr lang="de-CH" dirty="0"/>
          </a:p>
        </p:txBody>
      </p:sp>
    </p:spTree>
    <p:extLst>
      <p:ext uri="{BB962C8B-B14F-4D97-AF65-F5344CB8AC3E}">
        <p14:creationId xmlns="" xmlns:p14="http://schemas.microsoft.com/office/powerpoint/2010/main" val="14627155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3200" b="1" dirty="0" smtClean="0">
                <a:latin typeface="Arial" pitchFamily="34" charset="0"/>
                <a:cs typeface="Arial" pitchFamily="34" charset="0"/>
              </a:rPr>
              <a:t>Implementation</a:t>
            </a:r>
            <a:endParaRPr lang="de-CH" sz="3200" b="1" dirty="0">
              <a:latin typeface="Arial" pitchFamily="34" charset="0"/>
              <a:cs typeface="Arial" pitchFamily="34" charset="0"/>
            </a:endParaRPr>
          </a:p>
        </p:txBody>
      </p:sp>
      <p:sp>
        <p:nvSpPr>
          <p:cNvPr id="3" name="Inhaltsplatzhalter 2"/>
          <p:cNvSpPr>
            <a:spLocks noGrp="1"/>
          </p:cNvSpPr>
          <p:nvPr>
            <p:ph idx="1"/>
          </p:nvPr>
        </p:nvSpPr>
        <p:spPr/>
        <p:txBody>
          <a:bodyPr>
            <a:normAutofit lnSpcReduction="10000"/>
          </a:bodyPr>
          <a:lstStyle/>
          <a:p>
            <a:r>
              <a:rPr lang="de-CH" sz="2800" dirty="0" smtClean="0">
                <a:latin typeface="Arial" pitchFamily="34" charset="0"/>
                <a:cs typeface="Arial" pitchFamily="34" charset="0"/>
              </a:rPr>
              <a:t>Core </a:t>
            </a:r>
            <a:r>
              <a:rPr lang="de-CH" sz="2800" dirty="0" err="1" smtClean="0">
                <a:latin typeface="Arial" pitchFamily="34" charset="0"/>
                <a:cs typeface="Arial" pitchFamily="34" charset="0"/>
              </a:rPr>
              <a:t>group</a:t>
            </a:r>
            <a:r>
              <a:rPr lang="de-CH" sz="2800" dirty="0" smtClean="0">
                <a:latin typeface="Arial" pitchFamily="34" charset="0"/>
                <a:cs typeface="Arial" pitchFamily="34" charset="0"/>
              </a:rPr>
              <a:t> (CAN, CH, GER, GFATM, NL, US, DAC </a:t>
            </a:r>
            <a:r>
              <a:rPr lang="de-CH" sz="2800" dirty="0" err="1" smtClean="0">
                <a:latin typeface="Arial" pitchFamily="34" charset="0"/>
                <a:cs typeface="Arial" pitchFamily="34" charset="0"/>
              </a:rPr>
              <a:t>Secretariate</a:t>
            </a:r>
            <a:r>
              <a:rPr lang="de-CH" sz="2800" dirty="0" smtClean="0">
                <a:latin typeface="Arial" pitchFamily="34" charset="0"/>
                <a:cs typeface="Arial" pitchFamily="34" charset="0"/>
              </a:rPr>
              <a:t>)</a:t>
            </a:r>
            <a:br>
              <a:rPr lang="de-CH" sz="2800" dirty="0" smtClean="0">
                <a:latin typeface="Arial" pitchFamily="34" charset="0"/>
                <a:cs typeface="Arial" pitchFamily="34" charset="0"/>
              </a:rPr>
            </a:br>
            <a:endParaRPr lang="de-CH" sz="2800" dirty="0" smtClean="0">
              <a:latin typeface="Arial" pitchFamily="34" charset="0"/>
              <a:cs typeface="Arial" pitchFamily="34" charset="0"/>
            </a:endParaRPr>
          </a:p>
          <a:p>
            <a:r>
              <a:rPr lang="de-CH" sz="2800" dirty="0" smtClean="0">
                <a:latin typeface="Arial" pitchFamily="34" charset="0"/>
                <a:cs typeface="Arial" pitchFamily="34" charset="0"/>
              </a:rPr>
              <a:t>Mandate </a:t>
            </a:r>
            <a:r>
              <a:rPr lang="de-CH" sz="2800" dirty="0" err="1" smtClean="0">
                <a:latin typeface="Arial" pitchFamily="34" charset="0"/>
                <a:cs typeface="Arial" pitchFamily="34" charset="0"/>
              </a:rPr>
              <a:t>to</a:t>
            </a:r>
            <a:r>
              <a:rPr lang="de-CH" sz="2800" dirty="0" smtClean="0">
                <a:latin typeface="Arial" pitchFamily="34" charset="0"/>
                <a:cs typeface="Arial" pitchFamily="34" charset="0"/>
              </a:rPr>
              <a:t> MDF (Herman </a:t>
            </a:r>
            <a:r>
              <a:rPr lang="de-CH" sz="2800" dirty="0" err="1" smtClean="0">
                <a:latin typeface="Arial" pitchFamily="34" charset="0"/>
                <a:cs typeface="Arial" pitchFamily="34" charset="0"/>
              </a:rPr>
              <a:t>Snelder</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and</a:t>
            </a:r>
            <a:r>
              <a:rPr lang="de-CH" sz="2800" dirty="0" smtClean="0">
                <a:latin typeface="Arial" pitchFamily="34" charset="0"/>
                <a:cs typeface="Arial" pitchFamily="34" charset="0"/>
              </a:rPr>
              <a:t> Goss </a:t>
            </a:r>
            <a:r>
              <a:rPr lang="de-CH" sz="2800" dirty="0" err="1" smtClean="0">
                <a:latin typeface="Arial" pitchFamily="34" charset="0"/>
                <a:cs typeface="Arial" pitchFamily="34" charset="0"/>
              </a:rPr>
              <a:t>Gilroy</a:t>
            </a:r>
            <a:r>
              <a:rPr lang="de-CH" sz="2800" dirty="0" smtClean="0">
                <a:latin typeface="Arial" pitchFamily="34" charset="0"/>
                <a:cs typeface="Arial" pitchFamily="34" charset="0"/>
              </a:rPr>
              <a:t> (Bernard Wood)</a:t>
            </a:r>
            <a:br>
              <a:rPr lang="de-CH" sz="2800" dirty="0" smtClean="0">
                <a:latin typeface="Arial" pitchFamily="34" charset="0"/>
                <a:cs typeface="Arial" pitchFamily="34" charset="0"/>
              </a:rPr>
            </a:br>
            <a:endParaRPr lang="de-CH" sz="2800" dirty="0" smtClean="0">
              <a:latin typeface="Arial" pitchFamily="34" charset="0"/>
              <a:cs typeface="Arial" pitchFamily="34" charset="0"/>
            </a:endParaRPr>
          </a:p>
          <a:p>
            <a:r>
              <a:rPr lang="de-CH" sz="2800" dirty="0" smtClean="0">
                <a:latin typeface="Arial" pitchFamily="34" charset="0"/>
                <a:cs typeface="Arial" pitchFamily="34" charset="0"/>
              </a:rPr>
              <a:t>Main </a:t>
            </a:r>
            <a:r>
              <a:rPr lang="de-CH" sz="2800" dirty="0" err="1" smtClean="0">
                <a:latin typeface="Arial" pitchFamily="34" charset="0"/>
                <a:cs typeface="Arial" pitchFamily="34" charset="0"/>
              </a:rPr>
              <a:t>steps</a:t>
            </a:r>
            <a:r>
              <a:rPr lang="de-CH" sz="2800" dirty="0" smtClean="0">
                <a:latin typeface="Arial" pitchFamily="34" charset="0"/>
                <a:cs typeface="Arial" pitchFamily="34" charset="0"/>
              </a:rPr>
              <a:t>:</a:t>
            </a:r>
          </a:p>
          <a:p>
            <a:pPr lvl="1"/>
            <a:r>
              <a:rPr lang="de-CH" sz="2400" dirty="0" smtClean="0">
                <a:latin typeface="Arial" pitchFamily="34" charset="0"/>
                <a:cs typeface="Arial" pitchFamily="34" charset="0"/>
              </a:rPr>
              <a:t>Stock </a:t>
            </a:r>
            <a:r>
              <a:rPr lang="de-CH" sz="2400" dirty="0" err="1" smtClean="0">
                <a:latin typeface="Arial" pitchFamily="34" charset="0"/>
                <a:cs typeface="Arial" pitchFamily="34" charset="0"/>
              </a:rPr>
              <a:t>taking</a:t>
            </a:r>
            <a:r>
              <a:rPr lang="de-CH" sz="2400" dirty="0" smtClean="0">
                <a:latin typeface="Arial" pitchFamily="34" charset="0"/>
                <a:cs typeface="Arial" pitchFamily="34" charset="0"/>
              </a:rPr>
              <a:t> (</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Draft</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report</a:t>
            </a:r>
            <a:r>
              <a:rPr lang="de-CH" sz="2400" dirty="0" smtClean="0">
                <a:latin typeface="Arial" pitchFamily="34" charset="0"/>
                <a:cs typeface="Arial" pitchFamily="34" charset="0"/>
                <a:sym typeface="Wingdings" pitchFamily="2" charset="2"/>
              </a:rPr>
              <a:t>)</a:t>
            </a:r>
            <a:endParaRPr lang="de-CH" sz="2400" dirty="0" smtClean="0">
              <a:latin typeface="Arial" pitchFamily="34" charset="0"/>
              <a:cs typeface="Arial" pitchFamily="34" charset="0"/>
            </a:endParaRPr>
          </a:p>
          <a:p>
            <a:pPr lvl="1"/>
            <a:r>
              <a:rPr lang="de-CH" sz="2400" dirty="0" smtClean="0">
                <a:latin typeface="Arial" pitchFamily="34" charset="0"/>
                <a:cs typeface="Arial" pitchFamily="34" charset="0"/>
              </a:rPr>
              <a:t>International Workshop (</a:t>
            </a:r>
            <a:r>
              <a:rPr lang="de-CH" sz="2400" dirty="0" smtClean="0">
                <a:latin typeface="Arial" pitchFamily="34" charset="0"/>
                <a:cs typeface="Arial" pitchFamily="34" charset="0"/>
                <a:sym typeface="Wingdings" pitchFamily="2" charset="2"/>
              </a:rPr>
              <a:t> Final </a:t>
            </a:r>
            <a:r>
              <a:rPr lang="de-CH" sz="2400" dirty="0" err="1" smtClean="0">
                <a:latin typeface="Arial" pitchFamily="34" charset="0"/>
                <a:cs typeface="Arial" pitchFamily="34" charset="0"/>
                <a:sym typeface="Wingdings" pitchFamily="2" charset="2"/>
              </a:rPr>
              <a:t>report</a:t>
            </a:r>
            <a:r>
              <a:rPr lang="de-CH" sz="2400" dirty="0" smtClean="0">
                <a:latin typeface="Arial" pitchFamily="34" charset="0"/>
                <a:cs typeface="Arial" pitchFamily="34" charset="0"/>
                <a:sym typeface="Wingdings" pitchFamily="2" charset="2"/>
              </a:rPr>
              <a:t>)</a:t>
            </a:r>
          </a:p>
          <a:p>
            <a:pPr lvl="1"/>
            <a:r>
              <a:rPr lang="de-CH" sz="2400" dirty="0" err="1" smtClean="0">
                <a:latin typeface="Arial" pitchFamily="34" charset="0"/>
                <a:cs typeface="Arial" pitchFamily="34" charset="0"/>
                <a:sym typeface="Wingdings" pitchFamily="2" charset="2"/>
              </a:rPr>
              <a:t>Principles</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for</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results</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reporting</a:t>
            </a:r>
            <a:r>
              <a:rPr lang="de-CH" sz="2400" dirty="0" smtClean="0">
                <a:latin typeface="Arial" pitchFamily="34" charset="0"/>
                <a:cs typeface="Arial" pitchFamily="34" charset="0"/>
                <a:sym typeface="Wingdings" pitchFamily="2" charset="2"/>
              </a:rPr>
              <a:t> ( </a:t>
            </a:r>
            <a:r>
              <a:rPr lang="de-CH" sz="2400" dirty="0" err="1" smtClean="0">
                <a:latin typeface="Arial" pitchFamily="34" charset="0"/>
                <a:cs typeface="Arial" pitchFamily="34" charset="0"/>
                <a:sym typeface="Wingdings" pitchFamily="2" charset="2"/>
              </a:rPr>
              <a:t>Proposal</a:t>
            </a:r>
            <a:r>
              <a:rPr lang="de-CH" sz="2400" dirty="0" smtClean="0">
                <a:latin typeface="Arial" pitchFamily="34" charset="0"/>
                <a:cs typeface="Arial" pitchFamily="34" charset="0"/>
                <a:sym typeface="Wingdings" pitchFamily="2" charset="2"/>
              </a:rPr>
              <a:t>)</a:t>
            </a:r>
            <a:endParaRPr lang="de-CH" sz="2400" dirty="0" smtClean="0">
              <a:latin typeface="Arial" pitchFamily="34" charset="0"/>
              <a:cs typeface="Arial" pitchFamily="34" charset="0"/>
            </a:endParaRPr>
          </a:p>
          <a:p>
            <a:endParaRPr lang="de-CH" dirty="0"/>
          </a:p>
        </p:txBody>
      </p:sp>
    </p:spTree>
    <p:extLst>
      <p:ext uri="{BB962C8B-B14F-4D97-AF65-F5344CB8AC3E}">
        <p14:creationId xmlns="" xmlns:p14="http://schemas.microsoft.com/office/powerpoint/2010/main" val="6444546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3200" b="1" dirty="0" err="1" smtClean="0">
                <a:latin typeface="Arial" pitchFamily="34" charset="0"/>
                <a:cs typeface="Arial" pitchFamily="34" charset="0"/>
              </a:rPr>
              <a:t>Overview</a:t>
            </a:r>
            <a:r>
              <a:rPr lang="de-CH" sz="3200" b="1" dirty="0" smtClean="0">
                <a:latin typeface="Arial" pitchFamily="34" charset="0"/>
                <a:cs typeface="Arial" pitchFamily="34" charset="0"/>
              </a:rPr>
              <a:t> </a:t>
            </a:r>
            <a:r>
              <a:rPr lang="de-CH" sz="3200" b="1" dirty="0" err="1" smtClean="0">
                <a:latin typeface="Arial" pitchFamily="34" charset="0"/>
                <a:cs typeface="Arial" pitchFamily="34" charset="0"/>
              </a:rPr>
              <a:t>of</a:t>
            </a:r>
            <a:r>
              <a:rPr lang="de-CH" sz="3200" b="1" dirty="0" smtClean="0">
                <a:latin typeface="Arial" pitchFamily="34" charset="0"/>
                <a:cs typeface="Arial" pitchFamily="34" charset="0"/>
              </a:rPr>
              <a:t> </a:t>
            </a:r>
            <a:r>
              <a:rPr lang="de-CH" sz="3200" b="1" dirty="0" err="1" smtClean="0">
                <a:latin typeface="Arial" pitchFamily="34" charset="0"/>
                <a:cs typeface="Arial" pitchFamily="34" charset="0"/>
              </a:rPr>
              <a:t>products</a:t>
            </a:r>
            <a:endParaRPr lang="de-CH" sz="3200" b="1" dirty="0">
              <a:latin typeface="Arial" pitchFamily="34" charset="0"/>
              <a:cs typeface="Arial" pitchFamily="34" charset="0"/>
            </a:endParaRPr>
          </a:p>
        </p:txBody>
      </p:sp>
      <p:sp>
        <p:nvSpPr>
          <p:cNvPr id="3" name="Inhaltsplatzhalter 2"/>
          <p:cNvSpPr>
            <a:spLocks noGrp="1"/>
          </p:cNvSpPr>
          <p:nvPr>
            <p:ph idx="1"/>
          </p:nvPr>
        </p:nvSpPr>
        <p:spPr/>
        <p:txBody>
          <a:bodyPr>
            <a:noAutofit/>
          </a:bodyPr>
          <a:lstStyle/>
          <a:p>
            <a:r>
              <a:rPr lang="de-CH" sz="2800" dirty="0" err="1" smtClean="0">
                <a:latin typeface="Arial" pitchFamily="34" charset="0"/>
                <a:cs typeface="Arial" pitchFamily="34" charset="0"/>
              </a:rPr>
              <a:t>Conceptual</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frame</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purpose</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of</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report</a:t>
            </a:r>
            <a:r>
              <a:rPr lang="de-CH" sz="2800" dirty="0" smtClean="0">
                <a:latin typeface="Arial" pitchFamily="34" charset="0"/>
                <a:cs typeface="Arial" pitchFamily="34" charset="0"/>
              </a:rPr>
              <a:t> </a:t>
            </a:r>
            <a:r>
              <a:rPr lang="de-CH" sz="2800" dirty="0" smtClean="0">
                <a:latin typeface="Arial" pitchFamily="34" charset="0"/>
                <a:cs typeface="Arial" pitchFamily="34" charset="0"/>
                <a:sym typeface="Wingdings" pitchFamily="2" charset="2"/>
              </a:rPr>
              <a:t> type </a:t>
            </a:r>
            <a:r>
              <a:rPr lang="de-CH" sz="2800" dirty="0" err="1" smtClean="0">
                <a:latin typeface="Arial" pitchFamily="34" charset="0"/>
                <a:cs typeface="Arial" pitchFamily="34" charset="0"/>
                <a:sym typeface="Wingdings" pitchFamily="2" charset="2"/>
              </a:rPr>
              <a:t>of</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content</a:t>
            </a:r>
            <a:r>
              <a:rPr lang="de-CH" sz="2800" dirty="0" smtClean="0">
                <a:latin typeface="Arial" pitchFamily="34" charset="0"/>
                <a:cs typeface="Arial" pitchFamily="34" charset="0"/>
                <a:sym typeface="Wingdings" pitchFamily="2" charset="2"/>
              </a:rPr>
              <a:t>  </a:t>
            </a:r>
            <a:r>
              <a:rPr lang="de-CH" sz="2800" dirty="0" err="1" smtClean="0">
                <a:latin typeface="Arial" pitchFamily="34" charset="0"/>
                <a:cs typeface="Arial" pitchFamily="34" charset="0"/>
                <a:sym typeface="Wingdings" pitchFamily="2" charset="2"/>
              </a:rPr>
              <a:t>data</a:t>
            </a:r>
            <a:r>
              <a:rPr lang="de-CH" sz="2800" dirty="0" smtClean="0">
                <a:latin typeface="Arial" pitchFamily="34" charset="0"/>
                <a:cs typeface="Arial" pitchFamily="34" charset="0"/>
                <a:sym typeface="Wingdings" pitchFamily="2" charset="2"/>
              </a:rPr>
              <a:t>/</a:t>
            </a:r>
            <a:r>
              <a:rPr lang="de-CH" sz="2800" dirty="0" err="1" smtClean="0">
                <a:latin typeface="Arial" pitchFamily="34" charset="0"/>
                <a:cs typeface="Arial" pitchFamily="34" charset="0"/>
                <a:sym typeface="Wingdings" pitchFamily="2" charset="2"/>
              </a:rPr>
              <a:t>information</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source</a:t>
            </a:r>
            <a:endParaRPr lang="de-CH" sz="2800" dirty="0" smtClean="0">
              <a:latin typeface="Arial" pitchFamily="34" charset="0"/>
              <a:cs typeface="Arial" pitchFamily="34" charset="0"/>
              <a:sym typeface="Wingdings" pitchFamily="2" charset="2"/>
            </a:endParaRPr>
          </a:p>
          <a:p>
            <a:r>
              <a:rPr lang="de-CH" sz="2800" dirty="0" smtClean="0">
                <a:latin typeface="Arial" pitchFamily="34" charset="0"/>
                <a:cs typeface="Arial" pitchFamily="34" charset="0"/>
                <a:sym typeface="Wingdings" pitchFamily="2" charset="2"/>
              </a:rPr>
              <a:t>12 </a:t>
            </a:r>
            <a:r>
              <a:rPr lang="de-CH" sz="2800" dirty="0" err="1" smtClean="0">
                <a:latin typeface="Arial" pitchFamily="34" charset="0"/>
                <a:cs typeface="Arial" pitchFamily="34" charset="0"/>
                <a:sym typeface="Wingdings" pitchFamily="2" charset="2"/>
              </a:rPr>
              <a:t>case</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studies</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fact</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sheets</a:t>
            </a:r>
            <a:r>
              <a:rPr lang="de-CH" sz="2800" dirty="0" smtClean="0">
                <a:latin typeface="Arial" pitchFamily="34" charset="0"/>
                <a:cs typeface="Arial" pitchFamily="34" charset="0"/>
                <a:sym typeface="Wingdings" pitchFamily="2" charset="2"/>
              </a:rPr>
              <a:t>)</a:t>
            </a:r>
          </a:p>
          <a:p>
            <a:r>
              <a:rPr lang="de-CH" sz="2800" dirty="0" smtClean="0">
                <a:latin typeface="Arial" pitchFamily="34" charset="0"/>
                <a:cs typeface="Arial" pitchFamily="34" charset="0"/>
                <a:sym typeface="Wingdings" pitchFamily="2" charset="2"/>
              </a:rPr>
              <a:t>Main </a:t>
            </a:r>
            <a:r>
              <a:rPr lang="de-CH" sz="2800" dirty="0" err="1" smtClean="0">
                <a:latin typeface="Arial" pitchFamily="34" charset="0"/>
                <a:cs typeface="Arial" pitchFamily="34" charset="0"/>
                <a:sym typeface="Wingdings" pitchFamily="2" charset="2"/>
              </a:rPr>
              <a:t>findings</a:t>
            </a:r>
            <a:endParaRPr lang="de-CH" sz="2800" dirty="0" smtClean="0">
              <a:latin typeface="Arial" pitchFamily="34" charset="0"/>
              <a:cs typeface="Arial" pitchFamily="34" charset="0"/>
              <a:sym typeface="Wingdings" pitchFamily="2" charset="2"/>
            </a:endParaRPr>
          </a:p>
          <a:p>
            <a:r>
              <a:rPr lang="de-CH" sz="2800" dirty="0" err="1" smtClean="0">
                <a:latin typeface="Arial" pitchFamily="34" charset="0"/>
                <a:cs typeface="Arial" pitchFamily="34" charset="0"/>
                <a:sym typeface="Wingdings" pitchFamily="2" charset="2"/>
              </a:rPr>
              <a:t>Recommendations</a:t>
            </a:r>
            <a:r>
              <a:rPr lang="de-CH" sz="2800" dirty="0" smtClean="0">
                <a:latin typeface="Arial" pitchFamily="34" charset="0"/>
                <a:cs typeface="Arial" pitchFamily="34" charset="0"/>
                <a:sym typeface="Wingdings" pitchFamily="2" charset="2"/>
              </a:rPr>
              <a:t>  </a:t>
            </a:r>
            <a:r>
              <a:rPr lang="de-CH" sz="2800" b="1" dirty="0" err="1" smtClean="0">
                <a:latin typeface="Arial" pitchFamily="34" charset="0"/>
                <a:cs typeface="Arial" pitchFamily="34" charset="0"/>
                <a:sym typeface="Wingdings" pitchFamily="2" charset="2"/>
              </a:rPr>
              <a:t>Principles</a:t>
            </a:r>
            <a:endParaRPr lang="de-CH" sz="2800" b="1" dirty="0" smtClean="0">
              <a:latin typeface="Arial" pitchFamily="34" charset="0"/>
              <a:cs typeface="Arial" pitchFamily="34" charset="0"/>
              <a:sym typeface="Wingdings" pitchFamily="2" charset="2"/>
            </a:endParaRPr>
          </a:p>
          <a:p>
            <a:r>
              <a:rPr lang="de-CH" sz="2800" dirty="0" err="1" smtClean="0">
                <a:latin typeface="Arial" pitchFamily="34" charset="0"/>
                <a:cs typeface="Arial" pitchFamily="34" charset="0"/>
                <a:sym typeface="Wingdings" pitchFamily="2" charset="2"/>
              </a:rPr>
              <a:t>Draft</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tool</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for</a:t>
            </a:r>
            <a:r>
              <a:rPr lang="de-CH" sz="2800" dirty="0" smtClean="0">
                <a:latin typeface="Arial" pitchFamily="34" charset="0"/>
                <a:cs typeface="Arial" pitchFamily="34" charset="0"/>
                <a:sym typeface="Wingdings" pitchFamily="2" charset="2"/>
              </a:rPr>
              <a:t> Gap </a:t>
            </a:r>
            <a:r>
              <a:rPr lang="de-CH" sz="2800" dirty="0" err="1" smtClean="0">
                <a:latin typeface="Arial" pitchFamily="34" charset="0"/>
                <a:cs typeface="Arial" pitchFamily="34" charset="0"/>
                <a:sym typeface="Wingdings" pitchFamily="2" charset="2"/>
              </a:rPr>
              <a:t>analysis</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Principles</a:t>
            </a:r>
            <a:r>
              <a:rPr lang="de-CH" sz="2800" dirty="0" smtClean="0">
                <a:latin typeface="Arial" pitchFamily="34" charset="0"/>
                <a:cs typeface="Arial" pitchFamily="34" charset="0"/>
                <a:sym typeface="Wingdings" pitchFamily="2" charset="2"/>
              </a:rPr>
              <a:t> vs. </a:t>
            </a:r>
            <a:r>
              <a:rPr lang="de-CH" sz="2800" dirty="0" err="1" smtClean="0">
                <a:latin typeface="Arial" pitchFamily="34" charset="0"/>
                <a:cs typeface="Arial" pitchFamily="34" charset="0"/>
                <a:sym typeface="Wingdings" pitchFamily="2" charset="2"/>
              </a:rPr>
              <a:t>Actual</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practice</a:t>
            </a:r>
            <a:r>
              <a:rPr lang="de-CH" sz="2800" dirty="0" smtClean="0">
                <a:latin typeface="Arial" pitchFamily="34" charset="0"/>
                <a:cs typeface="Arial" pitchFamily="34" charset="0"/>
                <a:sym typeface="Wingdings" pitchFamily="2" charset="2"/>
              </a:rPr>
              <a:t>/</a:t>
            </a:r>
            <a:r>
              <a:rPr lang="de-CH" sz="2800" dirty="0" err="1" smtClean="0">
                <a:latin typeface="Arial" pitchFamily="34" charset="0"/>
                <a:cs typeface="Arial" pitchFamily="34" charset="0"/>
                <a:sym typeface="Wingdings" pitchFamily="2" charset="2"/>
              </a:rPr>
              <a:t>planned</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approach</a:t>
            </a:r>
            <a:r>
              <a:rPr lang="de-CH" sz="2800" dirty="0" smtClean="0">
                <a:latin typeface="Arial" pitchFamily="34" charset="0"/>
                <a:cs typeface="Arial" pitchFamily="34" charset="0"/>
                <a:sym typeface="Wingdings" pitchFamily="2" charset="2"/>
              </a:rPr>
              <a:t>)</a:t>
            </a:r>
          </a:p>
        </p:txBody>
      </p:sp>
    </p:spTree>
    <p:extLst>
      <p:ext uri="{BB962C8B-B14F-4D97-AF65-F5344CB8AC3E}">
        <p14:creationId xmlns="" xmlns:p14="http://schemas.microsoft.com/office/powerpoint/2010/main" val="19375668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3200" b="1" dirty="0" err="1" smtClean="0">
                <a:latin typeface="Arial" pitchFamily="34" charset="0"/>
                <a:cs typeface="Arial" pitchFamily="34" charset="0"/>
              </a:rPr>
              <a:t>Some</a:t>
            </a:r>
            <a:r>
              <a:rPr lang="de-CH" sz="3200" b="1" dirty="0" smtClean="0">
                <a:latin typeface="Arial" pitchFamily="34" charset="0"/>
                <a:cs typeface="Arial" pitchFamily="34" charset="0"/>
              </a:rPr>
              <a:t> </a:t>
            </a:r>
            <a:r>
              <a:rPr lang="de-CH" sz="3200" b="1" dirty="0" err="1" smtClean="0">
                <a:latin typeface="Arial" pitchFamily="34" charset="0"/>
                <a:cs typeface="Arial" pitchFamily="34" charset="0"/>
              </a:rPr>
              <a:t>findings</a:t>
            </a:r>
            <a:r>
              <a:rPr lang="de-CH" sz="3200" b="1" dirty="0" smtClean="0">
                <a:latin typeface="Arial" pitchFamily="34" charset="0"/>
                <a:cs typeface="Arial" pitchFamily="34" charset="0"/>
              </a:rPr>
              <a:t> (</a:t>
            </a:r>
            <a:r>
              <a:rPr lang="de-CH" sz="3200" b="1" dirty="0" err="1" smtClean="0">
                <a:latin typeface="Arial" pitchFamily="34" charset="0"/>
                <a:cs typeface="Arial" pitchFamily="34" charset="0"/>
              </a:rPr>
              <a:t>examples</a:t>
            </a:r>
            <a:r>
              <a:rPr lang="de-CH" sz="3200" b="1" dirty="0" smtClean="0">
                <a:latin typeface="Arial" pitchFamily="34" charset="0"/>
                <a:cs typeface="Arial" pitchFamily="34" charset="0"/>
              </a:rPr>
              <a:t>)</a:t>
            </a:r>
            <a:endParaRPr lang="de-CH" sz="3200" b="1" dirty="0">
              <a:latin typeface="Arial" pitchFamily="34" charset="0"/>
              <a:cs typeface="Arial" pitchFamily="34" charset="0"/>
            </a:endParaRPr>
          </a:p>
        </p:txBody>
      </p:sp>
      <p:sp>
        <p:nvSpPr>
          <p:cNvPr id="3" name="Inhaltsplatzhalter 2"/>
          <p:cNvSpPr>
            <a:spLocks noGrp="1"/>
          </p:cNvSpPr>
          <p:nvPr>
            <p:ph idx="1"/>
          </p:nvPr>
        </p:nvSpPr>
        <p:spPr/>
        <p:txBody>
          <a:bodyPr>
            <a:normAutofit lnSpcReduction="10000"/>
          </a:bodyPr>
          <a:lstStyle/>
          <a:p>
            <a:r>
              <a:rPr lang="de-CH" sz="2800" dirty="0" err="1">
                <a:latin typeface="Arial" pitchFamily="34" charset="0"/>
                <a:cs typeface="Arial" pitchFamily="34" charset="0"/>
              </a:rPr>
              <a:t>Accountability</a:t>
            </a:r>
            <a:r>
              <a:rPr lang="de-CH" sz="2800" dirty="0">
                <a:latin typeface="Arial" pitchFamily="34" charset="0"/>
                <a:cs typeface="Arial" pitchFamily="34" charset="0"/>
              </a:rPr>
              <a:t> </a:t>
            </a:r>
            <a:r>
              <a:rPr lang="de-CH" sz="2800" dirty="0" err="1" smtClean="0">
                <a:latin typeface="Arial" pitchFamily="34" charset="0"/>
                <a:cs typeface="Arial" pitchFamily="34" charset="0"/>
              </a:rPr>
              <a:t>main</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purpose</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then</a:t>
            </a:r>
            <a:r>
              <a:rPr lang="de-CH" sz="2800" dirty="0" smtClean="0">
                <a:latin typeface="Arial" pitchFamily="34" charset="0"/>
                <a:cs typeface="Arial" pitchFamily="34" charset="0"/>
              </a:rPr>
              <a:t>: </a:t>
            </a:r>
            <a:r>
              <a:rPr lang="de-CH" sz="2800" dirty="0" err="1">
                <a:latin typeface="Arial" pitchFamily="34" charset="0"/>
                <a:cs typeface="Arial" pitchFamily="34" charset="0"/>
              </a:rPr>
              <a:t>Decision</a:t>
            </a:r>
            <a:r>
              <a:rPr lang="de-CH" sz="2800" dirty="0">
                <a:latin typeface="Arial" pitchFamily="34" charset="0"/>
                <a:cs typeface="Arial" pitchFamily="34" charset="0"/>
              </a:rPr>
              <a:t> </a:t>
            </a:r>
            <a:r>
              <a:rPr lang="de-CH" sz="2800" dirty="0" err="1" smtClean="0">
                <a:latin typeface="Arial" pitchFamily="34" charset="0"/>
                <a:cs typeface="Arial" pitchFamily="34" charset="0"/>
              </a:rPr>
              <a:t>making</a:t>
            </a:r>
            <a:r>
              <a:rPr lang="de-CH" sz="2800" dirty="0" smtClean="0">
                <a:latin typeface="Arial" pitchFamily="34" charset="0"/>
                <a:cs typeface="Arial" pitchFamily="34" charset="0"/>
              </a:rPr>
              <a:t>, Learning</a:t>
            </a:r>
          </a:p>
          <a:p>
            <a:pPr lvl="1"/>
            <a:r>
              <a:rPr lang="de-CH" sz="2400" dirty="0" smtClean="0">
                <a:latin typeface="Arial" pitchFamily="34" charset="0"/>
                <a:cs typeface="Arial" pitchFamily="34" charset="0"/>
              </a:rPr>
              <a:t>Little </a:t>
            </a:r>
            <a:r>
              <a:rPr lang="de-CH" sz="2400" dirty="0" err="1" smtClean="0">
                <a:latin typeface="Arial" pitchFamily="34" charset="0"/>
                <a:cs typeface="Arial" pitchFamily="34" charset="0"/>
              </a:rPr>
              <a:t>follow</a:t>
            </a:r>
            <a:r>
              <a:rPr lang="de-CH" sz="2400" dirty="0" smtClean="0">
                <a:latin typeface="Arial" pitchFamily="34" charset="0"/>
                <a:cs typeface="Arial" pitchFamily="34" charset="0"/>
              </a:rPr>
              <a:t> up on </a:t>
            </a:r>
            <a:r>
              <a:rPr lang="de-CH" sz="2400" dirty="0" err="1" smtClean="0">
                <a:latin typeface="Arial" pitchFamily="34" charset="0"/>
                <a:cs typeface="Arial" pitchFamily="34" charset="0"/>
              </a:rPr>
              <a:t>utility</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audience</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level</a:t>
            </a:r>
            <a:r>
              <a:rPr lang="de-CH" sz="2400" dirty="0" smtClean="0">
                <a:latin typeface="Arial" pitchFamily="34" charset="0"/>
                <a:cs typeface="Arial" pitchFamily="34" charset="0"/>
              </a:rPr>
              <a:t>)</a:t>
            </a:r>
          </a:p>
          <a:p>
            <a:r>
              <a:rPr lang="de-CH" sz="2800" dirty="0" smtClean="0">
                <a:latin typeface="Arial" pitchFamily="34" charset="0"/>
                <a:cs typeface="Arial" pitchFamily="34" charset="0"/>
              </a:rPr>
              <a:t>Partner </a:t>
            </a:r>
            <a:r>
              <a:rPr lang="de-CH" sz="2800" dirty="0" err="1" smtClean="0">
                <a:latin typeface="Arial" pitchFamily="34" charset="0"/>
                <a:cs typeface="Arial" pitchFamily="34" charset="0"/>
              </a:rPr>
              <a:t>country</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systems</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are</a:t>
            </a:r>
            <a:r>
              <a:rPr lang="de-CH" sz="2800" dirty="0" smtClean="0">
                <a:latin typeface="Arial" pitchFamily="34" charset="0"/>
                <a:cs typeface="Arial" pitchFamily="34" charset="0"/>
              </a:rPr>
              <a:t> not a </a:t>
            </a:r>
            <a:r>
              <a:rPr lang="de-CH" sz="2800" dirty="0" err="1" smtClean="0">
                <a:latin typeface="Arial" pitchFamily="34" charset="0"/>
                <a:cs typeface="Arial" pitchFamily="34" charset="0"/>
              </a:rPr>
              <a:t>significant</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source</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of</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data</a:t>
            </a:r>
            <a:r>
              <a:rPr lang="de-CH" sz="2800" dirty="0" smtClean="0">
                <a:latin typeface="Arial" pitchFamily="34" charset="0"/>
                <a:cs typeface="Arial" pitchFamily="34" charset="0"/>
              </a:rPr>
              <a:t>/</a:t>
            </a:r>
            <a:r>
              <a:rPr lang="de-CH" sz="2800" dirty="0" err="1" smtClean="0">
                <a:latin typeface="Arial" pitchFamily="34" charset="0"/>
                <a:cs typeface="Arial" pitchFamily="34" charset="0"/>
              </a:rPr>
              <a:t>information</a:t>
            </a:r>
            <a:endParaRPr lang="de-CH" sz="2800" dirty="0" smtClean="0">
              <a:latin typeface="Arial" pitchFamily="34" charset="0"/>
              <a:cs typeface="Arial" pitchFamily="34" charset="0"/>
            </a:endParaRPr>
          </a:p>
          <a:p>
            <a:pPr lvl="1"/>
            <a:r>
              <a:rPr lang="de-CH" sz="2400" dirty="0" err="1" smtClean="0">
                <a:latin typeface="Arial" pitchFamily="34" charset="0"/>
                <a:cs typeface="Arial" pitchFamily="34" charset="0"/>
              </a:rPr>
              <a:t>Difficulties</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obtaining</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data</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issues</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with</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data</a:t>
            </a:r>
            <a:r>
              <a:rPr lang="de-CH" sz="2400" dirty="0" smtClean="0">
                <a:latin typeface="Arial" pitchFamily="34" charset="0"/>
                <a:cs typeface="Arial" pitchFamily="34" charset="0"/>
              </a:rPr>
              <a:t> (not) </a:t>
            </a:r>
            <a:r>
              <a:rPr lang="de-CH" sz="2400" dirty="0" err="1" smtClean="0">
                <a:latin typeface="Arial" pitchFamily="34" charset="0"/>
                <a:cs typeface="Arial" pitchFamily="34" charset="0"/>
              </a:rPr>
              <a:t>being</a:t>
            </a:r>
            <a:r>
              <a:rPr lang="de-CH" sz="2400" dirty="0" smtClean="0">
                <a:latin typeface="Arial" pitchFamily="34" charset="0"/>
                <a:cs typeface="Arial" pitchFamily="34" charset="0"/>
              </a:rPr>
              <a:t> up </a:t>
            </a:r>
            <a:r>
              <a:rPr lang="de-CH" sz="2400" dirty="0" err="1" smtClean="0">
                <a:latin typeface="Arial" pitchFamily="34" charset="0"/>
                <a:cs typeface="Arial" pitchFamily="34" charset="0"/>
              </a:rPr>
              <a:t>to</a:t>
            </a:r>
            <a:r>
              <a:rPr lang="de-CH" sz="2400" dirty="0" smtClean="0">
                <a:latin typeface="Arial" pitchFamily="34" charset="0"/>
                <a:cs typeface="Arial" pitchFamily="34" charset="0"/>
              </a:rPr>
              <a:t> </a:t>
            </a:r>
            <a:r>
              <a:rPr lang="de-CH" sz="2400" dirty="0" err="1" smtClean="0">
                <a:latin typeface="Arial" pitchFamily="34" charset="0"/>
                <a:cs typeface="Arial" pitchFamily="34" charset="0"/>
              </a:rPr>
              <a:t>date</a:t>
            </a:r>
            <a:endParaRPr lang="de-CH" sz="2400" dirty="0" smtClean="0">
              <a:latin typeface="Arial" pitchFamily="34" charset="0"/>
              <a:cs typeface="Arial" pitchFamily="34" charset="0"/>
            </a:endParaRPr>
          </a:p>
          <a:p>
            <a:r>
              <a:rPr lang="de-CH" sz="2800" dirty="0" err="1">
                <a:latin typeface="Arial" pitchFamily="34" charset="0"/>
                <a:cs typeface="Arial" pitchFamily="34" charset="0"/>
              </a:rPr>
              <a:t>Many</a:t>
            </a:r>
            <a:r>
              <a:rPr lang="de-CH" sz="2800" dirty="0">
                <a:latin typeface="Arial" pitchFamily="34" charset="0"/>
                <a:cs typeface="Arial" pitchFamily="34" charset="0"/>
              </a:rPr>
              <a:t> </a:t>
            </a:r>
            <a:r>
              <a:rPr lang="de-CH" sz="2800" dirty="0" err="1">
                <a:latin typeface="Arial" pitchFamily="34" charset="0"/>
                <a:cs typeface="Arial" pitchFamily="34" charset="0"/>
              </a:rPr>
              <a:t>MfDR</a:t>
            </a:r>
            <a:r>
              <a:rPr lang="de-CH" sz="2800" dirty="0">
                <a:latin typeface="Arial" pitchFamily="34" charset="0"/>
                <a:cs typeface="Arial" pitchFamily="34" charset="0"/>
              </a:rPr>
              <a:t> </a:t>
            </a:r>
            <a:r>
              <a:rPr lang="de-CH" sz="2800" dirty="0" err="1">
                <a:latin typeface="Arial" pitchFamily="34" charset="0"/>
                <a:cs typeface="Arial" pitchFamily="34" charset="0"/>
              </a:rPr>
              <a:t>elements</a:t>
            </a:r>
            <a:r>
              <a:rPr lang="de-CH" sz="2800" dirty="0">
                <a:latin typeface="Arial" pitchFamily="34" charset="0"/>
                <a:cs typeface="Arial" pitchFamily="34" charset="0"/>
              </a:rPr>
              <a:t> </a:t>
            </a:r>
            <a:r>
              <a:rPr lang="de-CH" sz="2800" dirty="0" err="1" smtClean="0">
                <a:latin typeface="Arial" pitchFamily="34" charset="0"/>
                <a:cs typeface="Arial" pitchFamily="34" charset="0"/>
              </a:rPr>
              <a:t>missing</a:t>
            </a:r>
            <a:r>
              <a:rPr lang="de-CH" sz="2800" dirty="0" smtClean="0">
                <a:latin typeface="Arial" pitchFamily="34" charset="0"/>
                <a:cs typeface="Arial" pitchFamily="34" charset="0"/>
              </a:rPr>
              <a:t> in </a:t>
            </a:r>
            <a:r>
              <a:rPr lang="de-CH" sz="2800" dirty="0" err="1" smtClean="0">
                <a:latin typeface="Arial" pitchFamily="34" charset="0"/>
                <a:cs typeface="Arial" pitchFamily="34" charset="0"/>
              </a:rPr>
              <a:t>reporting</a:t>
            </a:r>
            <a:endParaRPr lang="de-CH" sz="2800" dirty="0" smtClean="0">
              <a:latin typeface="Arial" pitchFamily="34" charset="0"/>
              <a:cs typeface="Arial" pitchFamily="34" charset="0"/>
            </a:endParaRPr>
          </a:p>
          <a:p>
            <a:r>
              <a:rPr lang="de-CH" sz="2800" dirty="0" err="1" smtClean="0">
                <a:latin typeface="Arial" pitchFamily="34" charset="0"/>
                <a:cs typeface="Arial" pitchFamily="34" charset="0"/>
              </a:rPr>
              <a:t>Some</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support</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for</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joint</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reporting</a:t>
            </a:r>
            <a:r>
              <a:rPr lang="de-CH" sz="2800" dirty="0" smtClean="0">
                <a:latin typeface="Arial" pitchFamily="34" charset="0"/>
                <a:cs typeface="Arial" pitchFamily="34" charset="0"/>
              </a:rPr>
              <a:t> (vs. </a:t>
            </a:r>
            <a:r>
              <a:rPr lang="de-CH" sz="2800" dirty="0" err="1" smtClean="0">
                <a:latin typeface="Arial" pitchFamily="34" charset="0"/>
                <a:cs typeface="Arial" pitchFamily="34" charset="0"/>
              </a:rPr>
              <a:t>harmonized</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reporting</a:t>
            </a:r>
            <a:r>
              <a:rPr lang="de-CH" sz="2800" dirty="0" smtClean="0">
                <a:latin typeface="Arial" pitchFamily="34" charset="0"/>
                <a:cs typeface="Arial" pitchFamily="34" charset="0"/>
              </a:rPr>
              <a:t>)</a:t>
            </a:r>
            <a:endParaRPr lang="de-CH" sz="2800" dirty="0">
              <a:latin typeface="Arial" pitchFamily="34" charset="0"/>
              <a:cs typeface="Arial" pitchFamily="34" charset="0"/>
            </a:endParaRPr>
          </a:p>
          <a:p>
            <a:endParaRPr lang="de-CH" dirty="0" smtClean="0"/>
          </a:p>
        </p:txBody>
      </p:sp>
    </p:spTree>
    <p:extLst>
      <p:ext uri="{BB962C8B-B14F-4D97-AF65-F5344CB8AC3E}">
        <p14:creationId xmlns="" xmlns:p14="http://schemas.microsoft.com/office/powerpoint/2010/main" val="3450401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3200" b="1" dirty="0" err="1" smtClean="0">
                <a:latin typeface="Arial" pitchFamily="34" charset="0"/>
                <a:cs typeface="Arial" pitchFamily="34" charset="0"/>
              </a:rPr>
              <a:t>How</a:t>
            </a:r>
            <a:r>
              <a:rPr lang="de-CH" sz="3200" b="1" dirty="0" smtClean="0">
                <a:latin typeface="Arial" pitchFamily="34" charset="0"/>
                <a:cs typeface="Arial" pitchFamily="34" charset="0"/>
              </a:rPr>
              <a:t> </a:t>
            </a:r>
            <a:r>
              <a:rPr lang="de-CH" sz="3200" b="1" dirty="0" err="1" smtClean="0">
                <a:latin typeface="Arial" pitchFamily="34" charset="0"/>
                <a:cs typeface="Arial" pitchFamily="34" charset="0"/>
              </a:rPr>
              <a:t>to</a:t>
            </a:r>
            <a:r>
              <a:rPr lang="de-CH" sz="3200" b="1" dirty="0" smtClean="0">
                <a:latin typeface="Arial" pitchFamily="34" charset="0"/>
                <a:cs typeface="Arial" pitchFamily="34" charset="0"/>
              </a:rPr>
              <a:t> bring </a:t>
            </a:r>
            <a:r>
              <a:rPr lang="de-CH" sz="3200" b="1" dirty="0" err="1" smtClean="0">
                <a:latin typeface="Arial" pitchFamily="34" charset="0"/>
                <a:cs typeface="Arial" pitchFamily="34" charset="0"/>
              </a:rPr>
              <a:t>this</a:t>
            </a:r>
            <a:r>
              <a:rPr lang="de-CH" sz="3200" b="1" dirty="0" smtClean="0">
                <a:latin typeface="Arial" pitchFamily="34" charset="0"/>
                <a:cs typeface="Arial" pitchFamily="34" charset="0"/>
              </a:rPr>
              <a:t> </a:t>
            </a:r>
            <a:r>
              <a:rPr lang="de-CH" sz="3200" b="1" dirty="0" err="1" smtClean="0">
                <a:latin typeface="Arial" pitchFamily="34" charset="0"/>
                <a:cs typeface="Arial" pitchFamily="34" charset="0"/>
              </a:rPr>
              <a:t>forward</a:t>
            </a:r>
            <a:r>
              <a:rPr lang="de-CH" sz="3200" b="1" dirty="0" smtClean="0">
                <a:latin typeface="Arial" pitchFamily="34" charset="0"/>
                <a:cs typeface="Arial" pitchFamily="34" charset="0"/>
              </a:rPr>
              <a:t>?</a:t>
            </a:r>
            <a:endParaRPr lang="de-CH" sz="3200" b="1" dirty="0">
              <a:latin typeface="Arial" pitchFamily="34" charset="0"/>
              <a:cs typeface="Arial" pitchFamily="34" charset="0"/>
            </a:endParaRPr>
          </a:p>
        </p:txBody>
      </p:sp>
      <p:sp>
        <p:nvSpPr>
          <p:cNvPr id="3" name="Inhaltsplatzhalter 2"/>
          <p:cNvSpPr>
            <a:spLocks noGrp="1"/>
          </p:cNvSpPr>
          <p:nvPr>
            <p:ph idx="1"/>
          </p:nvPr>
        </p:nvSpPr>
        <p:spPr/>
        <p:txBody>
          <a:bodyPr>
            <a:normAutofit/>
          </a:bodyPr>
          <a:lstStyle/>
          <a:p>
            <a:r>
              <a:rPr lang="de-CH" sz="2800" dirty="0" err="1" smtClean="0">
                <a:latin typeface="Arial" pitchFamily="34" charset="0"/>
                <a:cs typeface="Arial" pitchFamily="34" charset="0"/>
              </a:rPr>
              <a:t>Agree</a:t>
            </a:r>
            <a:r>
              <a:rPr lang="de-CH" sz="2800" dirty="0" smtClean="0">
                <a:latin typeface="Arial" pitchFamily="34" charset="0"/>
                <a:cs typeface="Arial" pitchFamily="34" charset="0"/>
              </a:rPr>
              <a:t> on </a:t>
            </a:r>
            <a:r>
              <a:rPr lang="de-CH" sz="2800" dirty="0" err="1" smtClean="0">
                <a:latin typeface="Arial" pitchFamily="34" charset="0"/>
                <a:cs typeface="Arial" pitchFamily="34" charset="0"/>
              </a:rPr>
              <a:t>principles</a:t>
            </a:r>
            <a:endParaRPr lang="de-CH" sz="2800" dirty="0" smtClean="0">
              <a:latin typeface="Arial" pitchFamily="34" charset="0"/>
              <a:cs typeface="Arial" pitchFamily="34" charset="0"/>
            </a:endParaRPr>
          </a:p>
          <a:p>
            <a:r>
              <a:rPr lang="de-CH" sz="2800" dirty="0" smtClean="0">
                <a:latin typeface="Arial" pitchFamily="34" charset="0"/>
                <a:cs typeface="Arial" pitchFamily="34" charset="0"/>
              </a:rPr>
              <a:t>Gap </a:t>
            </a:r>
            <a:r>
              <a:rPr lang="de-CH" sz="2800" dirty="0" err="1" smtClean="0">
                <a:latin typeface="Arial" pitchFamily="34" charset="0"/>
                <a:cs typeface="Arial" pitchFamily="34" charset="0"/>
              </a:rPr>
              <a:t>analysis</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exchange</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at</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donor</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level</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strengthen</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topic</a:t>
            </a:r>
            <a:r>
              <a:rPr lang="de-CH" sz="2800" dirty="0" smtClean="0">
                <a:latin typeface="Arial" pitchFamily="34" charset="0"/>
                <a:cs typeface="Arial" pitchFamily="34" charset="0"/>
              </a:rPr>
              <a:t> in DAC Peer Reviews?</a:t>
            </a:r>
          </a:p>
          <a:p>
            <a:r>
              <a:rPr lang="de-CH" sz="2800" dirty="0" smtClean="0">
                <a:latin typeface="Arial" pitchFamily="34" charset="0"/>
                <a:cs typeface="Arial" pitchFamily="34" charset="0"/>
              </a:rPr>
              <a:t>«Learning initiatives» (</a:t>
            </a:r>
            <a:r>
              <a:rPr lang="de-CH" sz="2800" dirty="0" err="1" smtClean="0">
                <a:latin typeface="Arial" pitchFamily="34" charset="0"/>
                <a:cs typeface="Arial" pitchFamily="34" charset="0"/>
              </a:rPr>
              <a:t>country</a:t>
            </a:r>
            <a:r>
              <a:rPr lang="de-CH" sz="2800" dirty="0" smtClean="0">
                <a:latin typeface="Arial" pitchFamily="34" charset="0"/>
                <a:cs typeface="Arial" pitchFamily="34" charset="0"/>
              </a:rPr>
              <a:t> </a:t>
            </a:r>
            <a:r>
              <a:rPr lang="de-CH" sz="2800" dirty="0" err="1" smtClean="0">
                <a:latin typeface="Arial" pitchFamily="34" charset="0"/>
                <a:cs typeface="Arial" pitchFamily="34" charset="0"/>
              </a:rPr>
              <a:t>level</a:t>
            </a:r>
            <a:r>
              <a:rPr lang="de-CH" sz="2800" dirty="0" smtClean="0">
                <a:latin typeface="Arial" pitchFamily="34" charset="0"/>
                <a:cs typeface="Arial" pitchFamily="34" charset="0"/>
              </a:rPr>
              <a:t>) </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part</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of</a:t>
            </a:r>
            <a:r>
              <a:rPr lang="de-CH" sz="2800" dirty="0" smtClean="0">
                <a:latin typeface="Arial" pitchFamily="34" charset="0"/>
                <a:cs typeface="Arial" pitchFamily="34" charset="0"/>
                <a:sym typeface="Wingdings" pitchFamily="2" charset="2"/>
              </a:rPr>
              <a:t> Country Results/</a:t>
            </a:r>
            <a:r>
              <a:rPr lang="de-CH" sz="2800" dirty="0" err="1" smtClean="0">
                <a:latin typeface="Arial" pitchFamily="34" charset="0"/>
                <a:cs typeface="Arial" pitchFamily="34" charset="0"/>
                <a:sym typeface="Wingdings" pitchFamily="2" charset="2"/>
              </a:rPr>
              <a:t>Accountability</a:t>
            </a:r>
            <a:r>
              <a:rPr lang="de-CH" sz="2800" dirty="0" smtClean="0">
                <a:latin typeface="Arial" pitchFamily="34" charset="0"/>
                <a:cs typeface="Arial" pitchFamily="34" charset="0"/>
                <a:sym typeface="Wingdings" pitchFamily="2" charset="2"/>
              </a:rPr>
              <a:t> Agreements</a:t>
            </a:r>
          </a:p>
          <a:p>
            <a:r>
              <a:rPr lang="de-CH" sz="2800" dirty="0" err="1" smtClean="0">
                <a:latin typeface="Arial" pitchFamily="34" charset="0"/>
                <a:cs typeface="Arial" pitchFamily="34" charset="0"/>
                <a:sym typeface="Wingdings" pitchFamily="2" charset="2"/>
              </a:rPr>
              <a:t>Further</a:t>
            </a:r>
            <a:r>
              <a:rPr lang="de-CH" sz="2800" dirty="0" smtClean="0">
                <a:latin typeface="Arial" pitchFamily="34" charset="0"/>
                <a:cs typeface="Arial" pitchFamily="34" charset="0"/>
                <a:sym typeface="Wingdings" pitchFamily="2" charset="2"/>
              </a:rPr>
              <a:t> </a:t>
            </a:r>
            <a:r>
              <a:rPr lang="de-CH" sz="2800" dirty="0" err="1" smtClean="0">
                <a:latin typeface="Arial" pitchFamily="34" charset="0"/>
                <a:cs typeface="Arial" pitchFamily="34" charset="0"/>
                <a:sym typeface="Wingdings" pitchFamily="2" charset="2"/>
              </a:rPr>
              <a:t>discussions</a:t>
            </a:r>
            <a:endParaRPr lang="de-CH" sz="2800" dirty="0" smtClean="0">
              <a:latin typeface="Arial" pitchFamily="34" charset="0"/>
              <a:cs typeface="Arial" pitchFamily="34" charset="0"/>
              <a:sym typeface="Wingdings" pitchFamily="2" charset="2"/>
            </a:endParaRPr>
          </a:p>
          <a:p>
            <a:pPr lvl="1"/>
            <a:r>
              <a:rPr lang="de-CH" sz="2400" dirty="0" smtClean="0">
                <a:latin typeface="Arial" pitchFamily="34" charset="0"/>
                <a:cs typeface="Arial" pitchFamily="34" charset="0"/>
                <a:sym typeface="Wingdings" pitchFamily="2" charset="2"/>
              </a:rPr>
              <a:t>E.g. </a:t>
            </a:r>
            <a:r>
              <a:rPr lang="de-CH" sz="2400" dirty="0" err="1" smtClean="0">
                <a:latin typeface="Arial" pitchFamily="34" charset="0"/>
                <a:cs typeface="Arial" pitchFamily="34" charset="0"/>
                <a:sym typeface="Wingdings" pitchFamily="2" charset="2"/>
              </a:rPr>
              <a:t>country</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level</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reporting</a:t>
            </a:r>
            <a:r>
              <a:rPr lang="de-CH" sz="2400" dirty="0" smtClean="0">
                <a:latin typeface="Arial" pitchFamily="34" charset="0"/>
                <a:cs typeface="Arial" pitchFamily="34" charset="0"/>
                <a:sym typeface="Wingdings" pitchFamily="2" charset="2"/>
              </a:rPr>
              <a:t> vs. global </a:t>
            </a:r>
            <a:r>
              <a:rPr lang="de-CH" sz="2400" dirty="0" err="1" smtClean="0">
                <a:latin typeface="Arial" pitchFamily="34" charset="0"/>
                <a:cs typeface="Arial" pitchFamily="34" charset="0"/>
                <a:sym typeface="Wingdings" pitchFamily="2" charset="2"/>
              </a:rPr>
              <a:t>issues</a:t>
            </a:r>
            <a:endParaRPr lang="de-CH" sz="2400" dirty="0" smtClean="0">
              <a:latin typeface="Arial" pitchFamily="34" charset="0"/>
              <a:cs typeface="Arial" pitchFamily="34" charset="0"/>
              <a:sym typeface="Wingdings" pitchFamily="2" charset="2"/>
            </a:endParaRPr>
          </a:p>
          <a:p>
            <a:pPr lvl="1"/>
            <a:r>
              <a:rPr lang="de-CH" sz="2400" dirty="0" err="1" smtClean="0">
                <a:latin typeface="Arial" pitchFamily="34" charset="0"/>
                <a:cs typeface="Arial" pitchFamily="34" charset="0"/>
                <a:sym typeface="Wingdings" pitchFamily="2" charset="2"/>
              </a:rPr>
              <a:t>Dialogue</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with</a:t>
            </a:r>
            <a:r>
              <a:rPr lang="de-CH" sz="2400" dirty="0" smtClean="0">
                <a:latin typeface="Arial" pitchFamily="34" charset="0"/>
                <a:cs typeface="Arial" pitchFamily="34" charset="0"/>
                <a:sym typeface="Wingdings" pitchFamily="2" charset="2"/>
              </a:rPr>
              <a:t> MDB </a:t>
            </a:r>
            <a:r>
              <a:rPr lang="de-CH" sz="2400" dirty="0" err="1" smtClean="0">
                <a:latin typeface="Arial" pitchFamily="34" charset="0"/>
                <a:cs typeface="Arial" pitchFamily="34" charset="0"/>
                <a:sym typeface="Wingdings" pitchFamily="2" charset="2"/>
              </a:rPr>
              <a:t>regarding</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results</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frameworks</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key</a:t>
            </a:r>
            <a:r>
              <a:rPr lang="de-CH" sz="2400" dirty="0" smtClean="0">
                <a:latin typeface="Arial" pitchFamily="34" charset="0"/>
                <a:cs typeface="Arial" pitchFamily="34" charset="0"/>
                <a:sym typeface="Wingdings" pitchFamily="2" charset="2"/>
              </a:rPr>
              <a:t> </a:t>
            </a:r>
            <a:r>
              <a:rPr lang="de-CH" sz="2400" dirty="0" err="1" smtClean="0">
                <a:latin typeface="Arial" pitchFamily="34" charset="0"/>
                <a:cs typeface="Arial" pitchFamily="34" charset="0"/>
                <a:sym typeface="Wingdings" pitchFamily="2" charset="2"/>
              </a:rPr>
              <a:t>indicators</a:t>
            </a:r>
            <a:endParaRPr lang="de-CH" sz="2400" dirty="0">
              <a:latin typeface="Arial" pitchFamily="34" charset="0"/>
              <a:cs typeface="Arial" pitchFamily="34" charset="0"/>
            </a:endParaRPr>
          </a:p>
        </p:txBody>
      </p:sp>
    </p:spTree>
    <p:extLst>
      <p:ext uri="{BB962C8B-B14F-4D97-AF65-F5344CB8AC3E}">
        <p14:creationId xmlns="" xmlns:p14="http://schemas.microsoft.com/office/powerpoint/2010/main" val="3908763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Reporting Principles</a:t>
            </a:r>
            <a:endParaRPr lang="en-GB"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Daniel Low-Beer</a:t>
            </a:r>
          </a:p>
          <a:p>
            <a:pPr marL="0" indent="0">
              <a:buNone/>
            </a:pPr>
            <a:endParaRPr lang="en-US" dirty="0"/>
          </a:p>
          <a:p>
            <a:pPr marL="0" indent="0">
              <a:buNone/>
            </a:pPr>
            <a:r>
              <a:rPr lang="en-US" dirty="0" smtClean="0"/>
              <a:t>Global Fund for AIDS, TB and malaria</a:t>
            </a:r>
          </a:p>
          <a:p>
            <a:pPr marL="0" indent="0">
              <a:buNone/>
            </a:pPr>
            <a:r>
              <a:rPr lang="en-US" dirty="0" smtClean="0"/>
              <a:t>Chair Global Programs Learning Group</a:t>
            </a:r>
            <a:endParaRPr lang="en-GB" dirty="0"/>
          </a:p>
        </p:txBody>
      </p:sp>
    </p:spTree>
    <p:extLst>
      <p:ext uri="{BB962C8B-B14F-4D97-AF65-F5344CB8AC3E}">
        <p14:creationId xmlns="" xmlns:p14="http://schemas.microsoft.com/office/powerpoint/2010/main" val="896659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Results at heart of aid effectiveness</a:t>
            </a:r>
            <a:endParaRPr lang="en-GB" sz="3200"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a:t>Accra Action </a:t>
            </a:r>
            <a:r>
              <a:rPr lang="en-US" dirty="0" smtClean="0"/>
              <a:t>Agenda 2008</a:t>
            </a:r>
          </a:p>
          <a:p>
            <a:pPr marL="0" indent="0">
              <a:buNone/>
            </a:pPr>
            <a:r>
              <a:rPr lang="en-US" dirty="0" smtClean="0"/>
              <a:t>“</a:t>
            </a:r>
            <a:r>
              <a:rPr lang="en-US" i="1" dirty="0"/>
              <a:t>Achieving </a:t>
            </a:r>
            <a:r>
              <a:rPr lang="en-US" i="1" dirty="0" smtClean="0"/>
              <a:t>development results </a:t>
            </a:r>
            <a:r>
              <a:rPr lang="en-US" i="1" dirty="0"/>
              <a:t>— and openly accounting for them — must be at the heart of </a:t>
            </a:r>
            <a:r>
              <a:rPr lang="en-US" i="1" dirty="0" smtClean="0"/>
              <a:t>all we </a:t>
            </a:r>
            <a:r>
              <a:rPr lang="en-US" i="1" dirty="0"/>
              <a:t>do. More than ever, citizens and taxpayers of all countries expect </a:t>
            </a:r>
            <a:r>
              <a:rPr lang="en-US" i="1" dirty="0" smtClean="0"/>
              <a:t>to see </a:t>
            </a:r>
            <a:r>
              <a:rPr lang="en-US" i="1" dirty="0"/>
              <a:t>the tangible results of development efforts</a:t>
            </a:r>
            <a:r>
              <a:rPr lang="en-US" dirty="0" smtClean="0"/>
              <a:t>”</a:t>
            </a:r>
          </a:p>
          <a:p>
            <a:endParaRPr lang="en-US" dirty="0" smtClean="0"/>
          </a:p>
          <a:p>
            <a:r>
              <a:rPr lang="en-US" b="1" dirty="0" smtClean="0"/>
              <a:t>Measuring</a:t>
            </a:r>
            <a:r>
              <a:rPr lang="en-US" dirty="0" smtClean="0"/>
              <a:t> results and reporting - “Donors </a:t>
            </a:r>
            <a:r>
              <a:rPr lang="en-US" dirty="0"/>
              <a:t>will align their monitoring with country information systems.”</a:t>
            </a:r>
            <a:endParaRPr lang="en-US" dirty="0" smtClean="0"/>
          </a:p>
          <a:p>
            <a:r>
              <a:rPr lang="en-US" b="1" dirty="0" smtClean="0"/>
              <a:t>Managing</a:t>
            </a:r>
            <a:r>
              <a:rPr lang="en-US" dirty="0" smtClean="0"/>
              <a:t> for results – “use information to improve decision-making”</a:t>
            </a:r>
            <a:endParaRPr lang="en-US" dirty="0"/>
          </a:p>
          <a:p>
            <a:endParaRPr lang="en-GB" dirty="0"/>
          </a:p>
        </p:txBody>
      </p:sp>
    </p:spTree>
    <p:extLst>
      <p:ext uri="{BB962C8B-B14F-4D97-AF65-F5344CB8AC3E}">
        <p14:creationId xmlns="" xmlns:p14="http://schemas.microsoft.com/office/powerpoint/2010/main" val="2750716197"/>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f:fields xmlns:f="http://schemas.fabasoft.com/folio/2007/fields"/>
</file>

<file path=customXml/itemProps1.xml><?xml version="1.0" encoding="utf-8"?>
<ds:datastoreItem xmlns:ds="http://schemas.openxmlformats.org/officeDocument/2006/customXml" ds:itemID="{4E8A9591-F074-446B-902F-511FF79C122F}">
  <ds:schemaRefs>
    <ds:schemaRef ds:uri="http://schemas.fabasoft.com/folio/2007/fields"/>
  </ds:schemaRefs>
</ds:datastoreItem>
</file>

<file path=docProps/app.xml><?xml version="1.0" encoding="utf-8"?>
<Properties xmlns="http://schemas.openxmlformats.org/officeDocument/2006/extended-properties" xmlns:vt="http://schemas.openxmlformats.org/officeDocument/2006/docPropsVTypes">
  <TotalTime>86</TotalTime>
  <Words>778</Words>
  <Application>Microsoft Office PowerPoint</Application>
  <PresentationFormat>On-screen Show (4:3)</PresentationFormat>
  <Paragraphs>114</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Larissa-Design</vt:lpstr>
      <vt:lpstr>Results Reporting by Donor Agencies (DAC/WP EFF – Cluster MfDR)</vt:lpstr>
      <vt:lpstr>Background</vt:lpstr>
      <vt:lpstr>Purpose</vt:lpstr>
      <vt:lpstr>Implementation</vt:lpstr>
      <vt:lpstr>Overview of products</vt:lpstr>
      <vt:lpstr>Some findings (examples)</vt:lpstr>
      <vt:lpstr>How to bring this forward?</vt:lpstr>
      <vt:lpstr>Results Reporting Principles</vt:lpstr>
      <vt:lpstr>Results at heart of aid effectiveness</vt:lpstr>
      <vt:lpstr>Global Programs Learning Group</vt:lpstr>
      <vt:lpstr>Principles for Results Reporting by donors</vt:lpstr>
      <vt:lpstr>Results TRAINS</vt:lpstr>
      <vt:lpstr>Slide 13</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Results Reporting by Donor Agencies (DAC/WP EFF – Cluster MfDR)</dc:title>
  <dc:creator>Adrian und Gloria</dc:creator>
  <cp:lastModifiedBy>LuciPetiPier</cp:lastModifiedBy>
  <cp:revision>21</cp:revision>
  <cp:lastPrinted>2011-11-15T09:38:33Z</cp:lastPrinted>
  <dcterms:created xsi:type="dcterms:W3CDTF">2011-11-13T10:21:46Z</dcterms:created>
  <dcterms:modified xsi:type="dcterms:W3CDTF">2011-11-15T09:38:55Z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SC#DEZAPRECONFIG@15.1700:SubFileNumber">
    <vt:lpwstr>69</vt:lpwstr>
  </property>
  <property fmtid="{D5CDD505-2E9C-101B-9397-08002B2CF9AE}" pid="3" name="FSC#DEZAPRECONFIG@15.1700:SubFileDate">
    <vt:lpwstr>2011-11-11</vt:lpwstr>
  </property>
  <property fmtid="{D5CDD505-2E9C-101B-9397-08002B2CF9AE}" pid="4" name="FSC#DEZAPRECONFIG@15.1700:DocName">
    <vt:lpwstr>result reporting donors - EU expert group on results Nov 2011 final</vt:lpwstr>
  </property>
  <property fmtid="{D5CDD505-2E9C-101B-9397-08002B2CF9AE}" pid="5" name="FSC#DEZAPRECONFIG@15.1700:DocChangedAt">
    <vt:lpwstr>15.11.2011 08:48:46</vt:lpwstr>
  </property>
  <property fmtid="{D5CDD505-2E9C-101B-9397-08002B2CF9AE}" pid="6" name="FSC#DEZAPRECONFIG@15.1700:DocChangedBy">
    <vt:lpwstr>Maître, Adrian, MTD</vt:lpwstr>
  </property>
  <property fmtid="{D5CDD505-2E9C-101B-9397-08002B2CF9AE}" pid="7" name="FSC#DEZAPRECONFIG@15.1700:DocCreatedBy">
    <vt:lpwstr>Maître, Adrian, MTD</vt:lpwstr>
  </property>
  <property fmtid="{D5CDD505-2E9C-101B-9397-08002B2CF9AE}" pid="8" name="FSC#DEZAPRECONFIG@15.1700:Filenumber">
    <vt:lpwstr>310/2008/2153/02</vt:lpwstr>
  </property>
  <property fmtid="{D5CDD505-2E9C-101B-9397-08002B2CF9AE}" pid="9" name="FSC#COOSYSTEM@1.1:Container">
    <vt:lpwstr>COO.2011.100.11.357115</vt:lpwstr>
  </property>
  <property fmtid="{D5CDD505-2E9C-101B-9397-08002B2CF9AE}" pid="10" name="FSC#COOELAK@1.1001:FileReference">
    <vt:lpwstr>Dienstreisen, QS, Qualitätssicherung (310/2008/2153)</vt:lpwstr>
  </property>
  <property fmtid="{D5CDD505-2E9C-101B-9397-08002B2CF9AE}" pid="11" name="FSC#COOELAK@1.1001:FileRefYear">
    <vt:lpwstr>2008</vt:lpwstr>
  </property>
  <property fmtid="{D5CDD505-2E9C-101B-9397-08002B2CF9AE}" pid="12" name="FSC#COOELAK@1.1001:FileRefOrdinal">
    <vt:lpwstr>2153</vt:lpwstr>
  </property>
  <property fmtid="{D5CDD505-2E9C-101B-9397-08002B2CF9AE}" pid="13" name="FSC#COOELAK@1.1001:Owner">
    <vt:lpwstr> Maître</vt:lpwstr>
  </property>
  <property fmtid="{D5CDD505-2E9C-101B-9397-08002B2CF9AE}" pid="14" name="FSC#COOELAK@1.1001:Department">
    <vt:lpwstr>Qualitätssicherung und Aid Effectiveness</vt:lpwstr>
  </property>
  <property fmtid="{D5CDD505-2E9C-101B-9397-08002B2CF9AE}" pid="15" name="FSC#COOELAK@1.1001:CreatedAt">
    <vt:lpwstr>15.11.2011 08:11:38</vt:lpwstr>
  </property>
  <property fmtid="{D5CDD505-2E9C-101B-9397-08002B2CF9AE}" pid="16" name="FSC#COOELAK@1.1001:OU">
    <vt:lpwstr>Controlling</vt:lpwstr>
  </property>
  <property fmtid="{D5CDD505-2E9C-101B-9397-08002B2CF9AE}" pid="17" name="FSC#COOELAK@1.1001:ObjBarCode">
    <vt:lpwstr>*COO.2011.100.11.357115*</vt:lpwstr>
  </property>
  <property fmtid="{D5CDD505-2E9C-101B-9397-08002B2CF9AE}" pid="18" name="FSC#COOELAK@1.1001:RefBarCode">
    <vt:lpwstr>*result reporting donors - EU expert group on results Nov 2011 final*</vt:lpwstr>
  </property>
  <property fmtid="{D5CDD505-2E9C-101B-9397-08002B2CF9AE}" pid="19" name="FSC#COOELAK@1.1001:FileRefBarCode">
    <vt:lpwstr>*Dienstreisen, QS, Qualitätssicherung (310/2008/2153)*</vt:lpwstr>
  </property>
  <property fmtid="{D5CDD505-2E9C-101B-9397-08002B2CF9AE}" pid="20" name="FSC#COOELAK@1.1001:CurrentUserRolePos">
    <vt:lpwstr>Leiter/-in</vt:lpwstr>
  </property>
</Properties>
</file>