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7B33-92BE-4729-88D1-EBDF6B6EB052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8903A-21DD-429A-921F-7326FA5FB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7B33-92BE-4729-88D1-EBDF6B6EB052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8903A-21DD-429A-921F-7326FA5FB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7B33-92BE-4729-88D1-EBDF6B6EB052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8903A-21DD-429A-921F-7326FA5FB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7B33-92BE-4729-88D1-EBDF6B6EB052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8903A-21DD-429A-921F-7326FA5FB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7B33-92BE-4729-88D1-EBDF6B6EB052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8903A-21DD-429A-921F-7326FA5FB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7B33-92BE-4729-88D1-EBDF6B6EB052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8903A-21DD-429A-921F-7326FA5FB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7B33-92BE-4729-88D1-EBDF6B6EB052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8903A-21DD-429A-921F-7326FA5FB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7B33-92BE-4729-88D1-EBDF6B6EB052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8903A-21DD-429A-921F-7326FA5FB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7B33-92BE-4729-88D1-EBDF6B6EB052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8903A-21DD-429A-921F-7326FA5FB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7B33-92BE-4729-88D1-EBDF6B6EB052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8903A-21DD-429A-921F-7326FA5FB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7B33-92BE-4729-88D1-EBDF6B6EB052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8903A-21DD-429A-921F-7326FA5FB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D7B33-92BE-4729-88D1-EBDF6B6EB052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8903A-21DD-429A-921F-7326FA5FB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/>
              <a:t>Results and Accountability Building Block </a:t>
            </a:r>
            <a:br>
              <a:rPr lang="en-US" sz="2800" b="1" dirty="0"/>
            </a:br>
            <a:r>
              <a:rPr lang="en-GB" sz="2800" b="1" dirty="0"/>
              <a:t>Africa Regional Workshop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200" i="1" dirty="0" smtClean="0"/>
              <a:t>11</a:t>
            </a:r>
            <a:r>
              <a:rPr lang="en-US" sz="2200" i="1" baseline="30000" dirty="0" smtClean="0"/>
              <a:t>th</a:t>
            </a:r>
            <a:r>
              <a:rPr lang="en-US" sz="2200" i="1" dirty="0" smtClean="0"/>
              <a:t> – 13</a:t>
            </a:r>
            <a:r>
              <a:rPr lang="en-US" sz="2200" i="1" baseline="30000" dirty="0" smtClean="0"/>
              <a:t>th</a:t>
            </a:r>
            <a:r>
              <a:rPr lang="en-US" sz="2200" i="1" dirty="0" smtClean="0"/>
              <a:t> September</a:t>
            </a:r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en-GB" sz="2200" b="1" i="1" dirty="0" smtClean="0"/>
              <a:t>Lusaka</a:t>
            </a:r>
            <a:r>
              <a:rPr lang="en-GB" sz="2200" b="1" i="1" dirty="0"/>
              <a:t>, Zambia</a:t>
            </a:r>
            <a:endParaRPr lang="en-US" sz="22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Workshop objectives, </a:t>
            </a:r>
            <a:r>
              <a:rPr lang="en-US" dirty="0" smtClean="0"/>
              <a:t>approach and </a:t>
            </a:r>
            <a:r>
              <a:rPr lang="en-US" dirty="0"/>
              <a:t>expected outcomes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Take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u="sng" dirty="0" smtClean="0"/>
              <a:t>Follow up steps</a:t>
            </a:r>
            <a:r>
              <a:rPr lang="en-US" dirty="0" smtClean="0"/>
              <a:t> </a:t>
            </a:r>
            <a:r>
              <a:rPr lang="en-US" dirty="0"/>
              <a:t>for implementing the </a:t>
            </a:r>
            <a:r>
              <a:rPr lang="en-US" dirty="0" err="1"/>
              <a:t>Busan</a:t>
            </a:r>
            <a:r>
              <a:rPr lang="en-US" dirty="0"/>
              <a:t> </a:t>
            </a:r>
            <a:r>
              <a:rPr lang="en-US" dirty="0" smtClean="0"/>
              <a:t>commitments:</a:t>
            </a:r>
            <a:endParaRPr lang="en-US" dirty="0"/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In individual countries at the conference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To the </a:t>
            </a:r>
            <a:r>
              <a:rPr lang="en-US" dirty="0" smtClean="0"/>
              <a:t>global </a:t>
            </a:r>
            <a:r>
              <a:rPr lang="en-US" dirty="0" smtClean="0"/>
              <a:t>audience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To </a:t>
            </a:r>
            <a:r>
              <a:rPr lang="en-US" dirty="0"/>
              <a:t>share </a:t>
            </a:r>
            <a:r>
              <a:rPr lang="en-US" u="sng" dirty="0"/>
              <a:t>experiences and lessons </a:t>
            </a:r>
            <a:r>
              <a:rPr lang="en-US" dirty="0"/>
              <a:t>learned from results and accountability oriented initiatives in participants’ countries 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To identify </a:t>
            </a:r>
            <a:r>
              <a:rPr lang="en-US" u="sng" dirty="0"/>
              <a:t>key issues and next steps</a:t>
            </a:r>
            <a:r>
              <a:rPr lang="en-US" dirty="0"/>
              <a:t> required to foster a stronger focus on results in partner countries and development partner agencies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To identify </a:t>
            </a:r>
            <a:r>
              <a:rPr lang="en-US" u="sng" dirty="0"/>
              <a:t>capacity development needs </a:t>
            </a:r>
            <a:r>
              <a:rPr lang="en-US" dirty="0"/>
              <a:t>to strengthen institutions for monitoring, reporting and mutual and domestic accountability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</a:t>
            </a:r>
            <a:r>
              <a:rPr lang="en-US" dirty="0" smtClean="0"/>
              <a:t>roceedings organized around </a:t>
            </a:r>
            <a:r>
              <a:rPr lang="en-US" dirty="0" smtClean="0"/>
              <a:t>a generic R&amp;A process at country level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ChangeAspect="1"/>
          </p:cNvGraphicFramePr>
          <p:nvPr>
            <p:ph idx="1"/>
          </p:nvPr>
        </p:nvGraphicFramePr>
        <p:xfrm>
          <a:off x="1650018" y="1600200"/>
          <a:ext cx="5843963" cy="4525963"/>
        </p:xfrm>
        <a:graphic>
          <a:graphicData uri="http://schemas.openxmlformats.org/presentationml/2006/ole">
            <p:oleObj spid="_x0000_s1027" name="Document" r:id="rId3" imgW="5968555" imgH="462234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 workshop </a:t>
            </a:r>
            <a:r>
              <a:rPr lang="en-US" dirty="0" smtClean="0"/>
              <a:t>sessions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ChangeAspect="1"/>
          </p:cNvGraphicFramePr>
          <p:nvPr>
            <p:ph idx="1"/>
          </p:nvPr>
        </p:nvGraphicFramePr>
        <p:xfrm>
          <a:off x="152400" y="1676401"/>
          <a:ext cx="8382000" cy="5029199"/>
        </p:xfrm>
        <a:graphic>
          <a:graphicData uri="http://schemas.openxmlformats.org/presentationml/2006/ole">
            <p:oleObj spid="_x0000_s2050" name="Document" r:id="rId3" imgW="6425484" imgH="388524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 workshop </a:t>
            </a:r>
            <a:r>
              <a:rPr lang="en-US" dirty="0" smtClean="0"/>
              <a:t>sessions…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presentationml/2006/ole">
            <p:oleObj spid="_x0000_s3074" name="Document" r:id="rId3" imgW="6044950" imgH="354260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Ground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/>
            <a:r>
              <a:rPr lang="en-US" dirty="0" smtClean="0"/>
              <a:t>To achieve the workshop objectives, we agree to observe the following: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Strict time keeping for all </a:t>
            </a:r>
            <a:r>
              <a:rPr lang="en-US" dirty="0" smtClean="0"/>
              <a:t>sessions and activities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All interventions to the </a:t>
            </a:r>
            <a:r>
              <a:rPr lang="en-US" dirty="0" smtClean="0"/>
              <a:t>point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All contributions considered important for achieving workshop objectives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</a:t>
            </a:r>
            <a:r>
              <a:rPr lang="en-US" dirty="0" smtClean="0"/>
              <a:t>oster cross-country and cross-</a:t>
            </a:r>
            <a:r>
              <a:rPr lang="en-US" dirty="0" err="1" smtClean="0"/>
              <a:t>organisation</a:t>
            </a:r>
            <a:r>
              <a:rPr lang="en-US" dirty="0" smtClean="0"/>
              <a:t> </a:t>
            </a:r>
            <a:r>
              <a:rPr lang="en-US" dirty="0" smtClean="0"/>
              <a:t>interaction and informal exchange of </a:t>
            </a:r>
            <a:r>
              <a:rPr lang="en-US" dirty="0" smtClean="0"/>
              <a:t>ideas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Observer </a:t>
            </a:r>
            <a:r>
              <a:rPr lang="en-US" dirty="0" err="1" smtClean="0"/>
              <a:t>vs</a:t>
            </a:r>
            <a:r>
              <a:rPr lang="en-US" dirty="0" smtClean="0"/>
              <a:t> delegate status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600200"/>
            <a:ext cx="8229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US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buNone/>
            </a:pPr>
            <a:r>
              <a:rPr lang="en-US" sz="80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Thank You</a:t>
            </a:r>
            <a:endParaRPr lang="en-US" sz="8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161</Words>
  <Application>Microsoft Office PowerPoint</Application>
  <PresentationFormat>On-screen Show (4:3)</PresentationFormat>
  <Paragraphs>22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Document</vt:lpstr>
      <vt:lpstr>Results and Accountability Building Block  Africa Regional Workshop 11th – 13th September Lusaka, Zambia</vt:lpstr>
      <vt:lpstr>Expected Take Home</vt:lpstr>
      <vt:lpstr>Workshop Objectives</vt:lpstr>
      <vt:lpstr>Proceedings organized around a generic R&amp;A process at country level</vt:lpstr>
      <vt:lpstr>Six workshop sessions</vt:lpstr>
      <vt:lpstr>Six workshop sessions…</vt:lpstr>
      <vt:lpstr>Some Ground Rules</vt:lpstr>
      <vt:lpstr>Slide 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Results and Accountability Building Block  Africa Regional Workshop 11th – 13th September Lusaka, Zambia</dc:title>
  <dc:creator>user</dc:creator>
  <cp:lastModifiedBy>user</cp:lastModifiedBy>
  <cp:revision>17</cp:revision>
  <dcterms:created xsi:type="dcterms:W3CDTF">2012-09-10T18:43:24Z</dcterms:created>
  <dcterms:modified xsi:type="dcterms:W3CDTF">2012-09-11T04:22:53Z</dcterms:modified>
</cp:coreProperties>
</file>