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7" r:id="rId6"/>
    <p:sldId id="268" r:id="rId7"/>
    <p:sldId id="272" r:id="rId8"/>
    <p:sldId id="270" r:id="rId9"/>
    <p:sldId id="273" r:id="rId10"/>
    <p:sldId id="271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1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93063" y="0"/>
            <a:ext cx="11509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4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93063" y="0"/>
            <a:ext cx="11509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9A688-D91C-4285-83C9-30212531A27F}" type="datetimeFigureOut">
              <a:rPr lang="en-US" smtClean="0"/>
              <a:pPr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A778A-5AAD-4620-856B-C4862CA013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tteraid.org/" TargetMode="External"/><Relationship Id="rId2" Type="http://schemas.openxmlformats.org/officeDocument/2006/relationships/hyperlink" Target="http://www.ngoforum.or.u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Results Focus is Focusing on the Solution: </a:t>
            </a:r>
            <a:br>
              <a:rPr lang="en-US" sz="3600" b="1" dirty="0" smtClean="0"/>
            </a:br>
            <a:r>
              <a:rPr lang="en-US" sz="2200" b="1" i="1" dirty="0" smtClean="0"/>
              <a:t>SHIFTING </a:t>
            </a:r>
            <a:r>
              <a:rPr lang="en-US" sz="2200" b="1" i="1" dirty="0"/>
              <a:t>FROM </a:t>
            </a:r>
            <a:r>
              <a:rPr lang="en-US" sz="2200" b="1" i="1" dirty="0" smtClean="0"/>
              <a:t>AID THAT WORKS TO DEVELOPMENT THAT WORKS</a:t>
            </a:r>
            <a:endParaRPr lang="en-US" sz="22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2200"/>
            <a:ext cx="6400800" cy="32766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Richard Ssewakiryanga</a:t>
            </a:r>
            <a:endParaRPr lang="en-US" b="1" dirty="0" smtClean="0"/>
          </a:p>
          <a:p>
            <a:pPr>
              <a:lnSpc>
                <a:spcPct val="80000"/>
              </a:lnSpc>
            </a:pPr>
            <a:r>
              <a:rPr lang="en-US" b="1" dirty="0" smtClean="0"/>
              <a:t>Executive Director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Uganda National NGO Forum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hlinkClick r:id="rId2"/>
              </a:rPr>
              <a:t>www.ngoforum.or.ug</a:t>
            </a:r>
            <a:endParaRPr lang="en-US" dirty="0" smtClean="0"/>
          </a:p>
          <a:p>
            <a:r>
              <a:rPr lang="en-US" dirty="0" smtClean="0"/>
              <a:t>And </a:t>
            </a:r>
          </a:p>
          <a:p>
            <a:r>
              <a:rPr lang="en-US" b="1" dirty="0" smtClean="0"/>
              <a:t>Member of the Better Aid Advisory Group</a:t>
            </a:r>
          </a:p>
          <a:p>
            <a:r>
              <a:rPr lang="en-US" b="1" dirty="0" smtClean="0">
                <a:hlinkClick r:id="rId3"/>
              </a:rPr>
              <a:t>www.betteraid.org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Presented at the </a:t>
            </a:r>
            <a:r>
              <a:rPr lang="en-US" b="1" dirty="0" smtClean="0"/>
              <a:t>Results and Accountability Building Block</a:t>
            </a:r>
          </a:p>
          <a:p>
            <a:r>
              <a:rPr lang="en-US" b="1" dirty="0" smtClean="0"/>
              <a:t>Africa Regional Workshop</a:t>
            </a:r>
          </a:p>
          <a:p>
            <a:r>
              <a:rPr lang="en-US" b="1" dirty="0" smtClean="0"/>
              <a:t>Lusaka Zambia </a:t>
            </a:r>
          </a:p>
          <a:p>
            <a:r>
              <a:rPr lang="en-US" b="1" dirty="0" smtClean="0"/>
              <a:t>11</a:t>
            </a:r>
            <a:r>
              <a:rPr lang="en-US" b="1" baseline="30000" dirty="0" smtClean="0"/>
              <a:t>th</a:t>
            </a:r>
            <a:r>
              <a:rPr lang="en-US" b="1" dirty="0" smtClean="0"/>
              <a:t> – 13</a:t>
            </a:r>
            <a:r>
              <a:rPr lang="en-US" b="1" baseline="30000" dirty="0" smtClean="0"/>
              <a:t>th</a:t>
            </a:r>
            <a:r>
              <a:rPr lang="en-US" b="1" dirty="0" smtClean="0"/>
              <a:t> September 2012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AC703-34E8-4134-894A-C0770A7B4534}" type="slidenum">
              <a:rPr lang="en-US"/>
              <a:pPr/>
              <a:t>10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GB" sz="3400" b="1" dirty="0"/>
              <a:t>CSO Aid and </a:t>
            </a:r>
            <a:r>
              <a:rPr lang="en-GB" sz="3400" b="1" dirty="0" err="1"/>
              <a:t>Devt</a:t>
            </a:r>
            <a:r>
              <a:rPr lang="en-GB" sz="3400" b="1" dirty="0"/>
              <a:t> </a:t>
            </a:r>
            <a:r>
              <a:rPr lang="en-GB" sz="3400" b="1" dirty="0" err="1"/>
              <a:t>Effness</a:t>
            </a:r>
            <a:r>
              <a:rPr lang="en-GB" sz="3400" b="1" dirty="0"/>
              <a:t> Platform</a:t>
            </a:r>
            <a:r>
              <a:rPr lang="en-GB" sz="3400" dirty="0"/>
              <a:t> </a:t>
            </a:r>
            <a:endParaRPr lang="en-US" sz="3400" dirty="0"/>
          </a:p>
        </p:txBody>
      </p:sp>
      <p:pic>
        <p:nvPicPr>
          <p:cNvPr id="56324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2894" y="1676400"/>
            <a:ext cx="8921106" cy="3824961"/>
          </a:xfrm>
          <a:noFill/>
          <a:ln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smtClean="0"/>
              <a:t>Pay Attention!!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Partner countries should not carry all the </a:t>
            </a:r>
            <a:r>
              <a:rPr lang="en-US" dirty="0" smtClean="0"/>
              <a:t>risk from delivering results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Aid and results discussion should </a:t>
            </a:r>
            <a:r>
              <a:rPr lang="en-US" dirty="0" smtClean="0"/>
              <a:t>not enforce inequality by creating ‘donor-darlings’ and ‘donor-orphans’ around the </a:t>
            </a:r>
            <a:r>
              <a:rPr lang="en-US" dirty="0" smtClean="0"/>
              <a:t>world – see </a:t>
            </a:r>
            <a:r>
              <a:rPr lang="en-US" dirty="0" err="1" smtClean="0"/>
              <a:t>see</a:t>
            </a:r>
            <a:r>
              <a:rPr lang="en-US" dirty="0" smtClean="0"/>
              <a:t> that that group changes rapidly ….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Perverse incentives to access aid-money and misguided measurements should not become the order of the day as we strive to please voters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Consider the following CSO Ideas….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Focus </a:t>
            </a:r>
            <a:r>
              <a:rPr lang="en-US" dirty="0"/>
              <a:t>on measuring outcomes and impact as results, not </a:t>
            </a:r>
            <a:r>
              <a:rPr lang="en-US" dirty="0" smtClean="0"/>
              <a:t>outputs and inputs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Ensure </a:t>
            </a:r>
            <a:r>
              <a:rPr lang="en-US" dirty="0"/>
              <a:t>that indicators are sensitive to issues of equality </a:t>
            </a:r>
            <a:r>
              <a:rPr lang="en-US" dirty="0" smtClean="0"/>
              <a:t>and inclusion </a:t>
            </a:r>
            <a:r>
              <a:rPr lang="en-US" dirty="0"/>
              <a:t>with special emphasis on </a:t>
            </a:r>
            <a:r>
              <a:rPr lang="en-US" dirty="0" smtClean="0"/>
              <a:t>human rights, gender, decent work and environmental sustainability </a:t>
            </a:r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Think carefully and find new monitoring </a:t>
            </a:r>
            <a:r>
              <a:rPr lang="en-US" dirty="0"/>
              <a:t>and evaluation methods </a:t>
            </a:r>
            <a:r>
              <a:rPr lang="en-US" dirty="0" smtClean="0"/>
              <a:t> that can measure change more comprehensively </a:t>
            </a:r>
            <a:r>
              <a:rPr lang="en-US" dirty="0" smtClean="0"/>
              <a:t>– </a:t>
            </a:r>
            <a:r>
              <a:rPr lang="en-US" dirty="0" err="1" smtClean="0"/>
              <a:t>e.g</a:t>
            </a:r>
            <a:r>
              <a:rPr lang="en-US" dirty="0" smtClean="0"/>
              <a:t> - we are now launching an Open Development Partnership to also promote more results collaborative work with govt.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smtClean="0"/>
              <a:t>Remember – right results achieve rights for the poor and vulnerable!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sz="4000" b="1" dirty="0" smtClean="0"/>
              <a:t>Thank you for your attention!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We all agree….that…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3600" dirty="0" err="1" smtClean="0"/>
              <a:t>Devt</a:t>
            </a:r>
            <a:r>
              <a:rPr lang="en-US" sz="3600" dirty="0" smtClean="0"/>
              <a:t> efforts </a:t>
            </a:r>
            <a:r>
              <a:rPr lang="en-US" sz="3600" dirty="0"/>
              <a:t>should be guided </a:t>
            </a:r>
            <a:r>
              <a:rPr lang="en-US" sz="3600" dirty="0" smtClean="0"/>
              <a:t>towards achieving results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Aid must be guided by </a:t>
            </a:r>
            <a:r>
              <a:rPr lang="en-US" sz="3600" dirty="0"/>
              <a:t>an understanding of what works best to reduce poverty and </a:t>
            </a:r>
            <a:r>
              <a:rPr lang="en-US" sz="3600" dirty="0" smtClean="0"/>
              <a:t>save lives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The focus of </a:t>
            </a:r>
            <a:r>
              <a:rPr lang="en-US" sz="3600" dirty="0" smtClean="0"/>
              <a:t>results should </a:t>
            </a:r>
            <a:r>
              <a:rPr lang="en-US" sz="3600" dirty="0" smtClean="0"/>
              <a:t>be </a:t>
            </a:r>
            <a:r>
              <a:rPr lang="en-US" sz="3600" dirty="0" smtClean="0"/>
              <a:t>about people </a:t>
            </a:r>
            <a:r>
              <a:rPr lang="en-US" sz="3600" dirty="0" smtClean="0"/>
              <a:t>…and people alone….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Sustainable Results Vs Popular Interventions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Uganda is a country that has always made sure that in each </a:t>
            </a:r>
            <a:r>
              <a:rPr lang="en-US" b="1" i="1" dirty="0" err="1" smtClean="0"/>
              <a:t>Devt</a:t>
            </a:r>
            <a:r>
              <a:rPr lang="en-US" b="1" i="1" dirty="0" smtClean="0"/>
              <a:t> Plan phase there was a populist intervention </a:t>
            </a:r>
            <a:r>
              <a:rPr lang="en-US" dirty="0" smtClean="0"/>
              <a:t>– from abolition of cost sharing in health, universal primary education, abolition of graduated/poll tax, prosperity for all …</a:t>
            </a:r>
            <a:r>
              <a:rPr lang="en-US" dirty="0" err="1" smtClean="0"/>
              <a:t>e.t.c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This has helped to focus results to </a:t>
            </a:r>
            <a:r>
              <a:rPr lang="en-US" b="1" i="1" dirty="0" smtClean="0"/>
              <a:t>domestic </a:t>
            </a:r>
            <a:r>
              <a:rPr lang="en-US" b="1" i="1" dirty="0" smtClean="0"/>
              <a:t>political pressures </a:t>
            </a:r>
            <a:r>
              <a:rPr lang="en-US" dirty="0" smtClean="0"/>
              <a:t>but this also undermine </a:t>
            </a:r>
            <a:r>
              <a:rPr lang="en-US" dirty="0" smtClean="0"/>
              <a:t>sustainable aid and development </a:t>
            </a:r>
            <a:r>
              <a:rPr lang="en-US" dirty="0" smtClean="0"/>
              <a:t>interventions when popular interventions do not deliver effective results  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Popular results frameworks therefore need to reconcile the </a:t>
            </a:r>
            <a:r>
              <a:rPr lang="en-US" b="1" i="1" dirty="0" smtClean="0"/>
              <a:t>tensions  between attaining sustainable </a:t>
            </a:r>
            <a:r>
              <a:rPr lang="en-US" b="1" i="1" dirty="0" err="1" smtClean="0"/>
              <a:t>devt</a:t>
            </a:r>
            <a:r>
              <a:rPr lang="en-US" b="1" i="1" dirty="0" smtClean="0"/>
              <a:t> and serving political interests</a:t>
            </a:r>
            <a:endParaRPr lang="en-US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Results and Use of Evidence …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410200"/>
          </a:xfrm>
        </p:spPr>
        <p:txBody>
          <a:bodyPr>
            <a:noAutofit/>
          </a:bodyPr>
          <a:lstStyle/>
          <a:p>
            <a:pPr algn="just"/>
            <a:r>
              <a:rPr lang="en-US" sz="2600" dirty="0" smtClean="0"/>
              <a:t>A </a:t>
            </a:r>
            <a:r>
              <a:rPr lang="en-US" sz="2600" b="1" i="1" dirty="0" smtClean="0"/>
              <a:t>results focus has sometimes created </a:t>
            </a:r>
            <a:r>
              <a:rPr lang="en-US" sz="2600" b="1" i="1" dirty="0" smtClean="0"/>
              <a:t>‘warped incentives’ </a:t>
            </a:r>
            <a:r>
              <a:rPr lang="en-US" sz="2600" dirty="0"/>
              <a:t>that </a:t>
            </a:r>
            <a:r>
              <a:rPr lang="en-US" sz="2600" dirty="0" smtClean="0"/>
              <a:t>push </a:t>
            </a:r>
            <a:r>
              <a:rPr lang="en-US" sz="2600" dirty="0" smtClean="0"/>
              <a:t>development actors to </a:t>
            </a:r>
            <a:r>
              <a:rPr lang="en-US" sz="2600" dirty="0"/>
              <a:t>capture and measure information </a:t>
            </a:r>
            <a:r>
              <a:rPr lang="en-US" sz="2600" dirty="0" smtClean="0"/>
              <a:t>that </a:t>
            </a:r>
            <a:r>
              <a:rPr lang="en-US" sz="2600" dirty="0" smtClean="0"/>
              <a:t>is easy </a:t>
            </a:r>
            <a:r>
              <a:rPr lang="en-US" sz="2600" dirty="0"/>
              <a:t>to capture and measure, rather than investing in </a:t>
            </a:r>
            <a:r>
              <a:rPr lang="en-US" sz="2600" dirty="0" smtClean="0"/>
              <a:t>initiatives that </a:t>
            </a:r>
            <a:r>
              <a:rPr lang="en-US" sz="2600" dirty="0"/>
              <a:t>have a lasting </a:t>
            </a:r>
            <a:r>
              <a:rPr lang="en-US" sz="2600" dirty="0" smtClean="0"/>
              <a:t>impact</a:t>
            </a:r>
            <a:r>
              <a:rPr lang="en-US" sz="2600" dirty="0" smtClean="0"/>
              <a:t>…..</a:t>
            </a:r>
          </a:p>
          <a:p>
            <a:pPr algn="just"/>
            <a:endParaRPr lang="en-US" sz="2600" dirty="0" smtClean="0"/>
          </a:p>
          <a:p>
            <a:pPr algn="just"/>
            <a:r>
              <a:rPr lang="en-US" sz="2600" dirty="0" smtClean="0"/>
              <a:t>Currently Uganda is doing a good job in conducting an </a:t>
            </a:r>
            <a:r>
              <a:rPr lang="en-US" sz="2600" b="1" i="1" dirty="0" smtClean="0"/>
              <a:t>annual government performance assessment </a:t>
            </a:r>
            <a:r>
              <a:rPr lang="en-US" sz="2600" dirty="0" smtClean="0"/>
              <a:t>but they cover results reporting by sectors and little assessment is done on impact and change ‘on the ground’ – thi</a:t>
            </a:r>
            <a:r>
              <a:rPr lang="en-US" sz="2600" dirty="0" smtClean="0"/>
              <a:t>s is an area that needs to be improved among all key actors and also the use of alternative analysis from actors like CSOs and academia </a:t>
            </a:r>
            <a:endParaRPr lang="en-US" sz="2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 example….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000" dirty="0" smtClean="0"/>
              <a:t>….For example, today </a:t>
            </a:r>
            <a:r>
              <a:rPr lang="en-US" sz="3000" dirty="0" smtClean="0"/>
              <a:t>many </a:t>
            </a:r>
            <a:r>
              <a:rPr lang="en-US" sz="3000" dirty="0" smtClean="0"/>
              <a:t>governments in Africa boast of achieving the MDG target on education - using enrolment as an indicator - and yet learning outcomes indicators show very low levels of learning in early grades of children </a:t>
            </a:r>
            <a:r>
              <a:rPr lang="en-US" sz="3000" dirty="0" smtClean="0"/>
              <a:t>– these are the kind of results that we should be concerned about </a:t>
            </a:r>
          </a:p>
          <a:p>
            <a:pPr algn="just"/>
            <a:endParaRPr lang="en-US" sz="3000" dirty="0" smtClean="0"/>
          </a:p>
          <a:p>
            <a:pPr algn="just"/>
            <a:r>
              <a:rPr lang="en-US" sz="3000" dirty="0" smtClean="0"/>
              <a:t>Using the right metrics, focusing on results is therefore a key aspect of our results work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JBSF and Need for Joint Monitoring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JBSF asked at the outset that we should be included in the monitoring work of JBSF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After 2 years of implementation we now (Sept 2012) will have a meeting to re-clarify the relationships between CSOs and JBSF – a meeting has already been help generate consensus with Parliament on collaboration with the JBSF 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Clearly joint monitoring will be a very important part of the process of undertaking results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Our CSO Local Experience in Uganda 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Uganda CSO Aid and </a:t>
            </a:r>
            <a:r>
              <a:rPr lang="en-US" sz="2800" b="1" dirty="0" err="1" smtClean="0"/>
              <a:t>Devt</a:t>
            </a:r>
            <a:r>
              <a:rPr lang="en-US" sz="2800" b="1" dirty="0" smtClean="0"/>
              <a:t> Effectiveness Platform </a:t>
            </a:r>
            <a:endParaRPr lang="en-US" sz="2800" i="1" dirty="0" smtClean="0"/>
          </a:p>
          <a:p>
            <a:pPr lvl="1"/>
            <a:r>
              <a:rPr lang="en-US" sz="2400" i="1" dirty="0" smtClean="0"/>
              <a:t>3 years old now</a:t>
            </a:r>
          </a:p>
          <a:p>
            <a:pPr lvl="1"/>
            <a:r>
              <a:rPr lang="en-US" sz="2400" i="1" dirty="0" smtClean="0"/>
              <a:t>Participated in the lead up to </a:t>
            </a:r>
            <a:r>
              <a:rPr lang="en-US" sz="2400" i="1" dirty="0" err="1" smtClean="0"/>
              <a:t>Busan</a:t>
            </a:r>
            <a:r>
              <a:rPr lang="en-US" sz="2400" i="1" dirty="0" smtClean="0"/>
              <a:t> </a:t>
            </a:r>
          </a:p>
          <a:p>
            <a:pPr lvl="1"/>
            <a:r>
              <a:rPr lang="en-US" sz="2400" i="1" dirty="0" smtClean="0"/>
              <a:t>Works closely with CSO across Africa and the world</a:t>
            </a:r>
            <a:endParaRPr lang="en-US" sz="24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6BC9-1063-4E81-9F48-C77408668491}" type="slidenum">
              <a:rPr lang="en-US"/>
              <a:pPr/>
              <a:t>8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GB" sz="3400" b="1" dirty="0" smtClean="0"/>
              <a:t>Formed a CSO Platform to ...</a:t>
            </a:r>
            <a:endParaRPr lang="en-US" sz="3400" b="1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800" dirty="0"/>
              <a:t>To </a:t>
            </a:r>
            <a:r>
              <a:rPr lang="en-US" sz="2800" b="1" dirty="0"/>
              <a:t>strengthen the capacity of CSOs </a:t>
            </a:r>
            <a:r>
              <a:rPr lang="en-US" sz="2800" dirty="0"/>
              <a:t>and other stakeholders so that they have the necessary knowledge on aid </a:t>
            </a:r>
            <a:r>
              <a:rPr lang="en-US" sz="2800" dirty="0" smtClean="0"/>
              <a:t>and </a:t>
            </a:r>
            <a:r>
              <a:rPr lang="en-US" sz="2800" dirty="0" err="1" smtClean="0"/>
              <a:t>devt</a:t>
            </a:r>
            <a:r>
              <a:rPr lang="en-US" sz="2800" dirty="0" smtClean="0"/>
              <a:t> </a:t>
            </a:r>
            <a:r>
              <a:rPr lang="en-US" sz="2800" dirty="0" err="1" smtClean="0"/>
              <a:t>eff</a:t>
            </a:r>
            <a:r>
              <a:rPr lang="en-US" sz="2800" dirty="0" smtClean="0"/>
              <a:t> related </a:t>
            </a:r>
            <a:r>
              <a:rPr lang="en-US" sz="2800" dirty="0"/>
              <a:t>issues henceforth engage in the aid discussions. </a:t>
            </a:r>
          </a:p>
          <a:p>
            <a:pPr marL="457200" indent="-457200" algn="just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2800" dirty="0"/>
          </a:p>
          <a:p>
            <a:pPr marL="457200" indent="-457200" algn="just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800" dirty="0"/>
              <a:t>To </a:t>
            </a:r>
            <a:r>
              <a:rPr lang="en-US" sz="2800" b="1" dirty="0"/>
              <a:t>influence key policy processes</a:t>
            </a:r>
            <a:r>
              <a:rPr lang="en-US" sz="2800" dirty="0"/>
              <a:t> for the achievement of aid effectiveness and development through increased dialogue with government and donors. </a:t>
            </a:r>
          </a:p>
          <a:p>
            <a:pPr marL="457200" indent="-457200" algn="just">
              <a:lnSpc>
                <a:spcPct val="80000"/>
              </a:lnSpc>
              <a:buFont typeface="Wingdings" pitchFamily="2" charset="2"/>
              <a:buAutoNum type="arabicPeriod"/>
            </a:pPr>
            <a:endParaRPr lang="en-US" sz="2800" dirty="0"/>
          </a:p>
          <a:p>
            <a:pPr marL="457200" indent="-457200" algn="just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800" dirty="0"/>
              <a:t>To advocate for an aid supply chain that is focused </a:t>
            </a:r>
            <a:r>
              <a:rPr lang="en-US" sz="2800" b="1" dirty="0"/>
              <a:t>towards citizen needs </a:t>
            </a:r>
            <a:r>
              <a:rPr lang="en-US" sz="2800" dirty="0"/>
              <a:t>and development aspirations.</a:t>
            </a:r>
          </a:p>
          <a:p>
            <a:pPr marL="457200" indent="-457200" algn="just">
              <a:lnSpc>
                <a:spcPct val="80000"/>
              </a:lnSpc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Formed a CSO Platform to ...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None/>
            </a:pPr>
            <a:r>
              <a:rPr lang="en-US" dirty="0" smtClean="0"/>
              <a:t>4. To </a:t>
            </a:r>
            <a:r>
              <a:rPr lang="en-US" dirty="0" smtClean="0"/>
              <a:t>carry out comprehensive Research and Analysis on </a:t>
            </a:r>
            <a:r>
              <a:rPr lang="en-US" dirty="0" smtClean="0"/>
              <a:t>Aid and </a:t>
            </a:r>
            <a:r>
              <a:rPr lang="en-US" dirty="0" err="1" smtClean="0"/>
              <a:t>Devt</a:t>
            </a:r>
            <a:r>
              <a:rPr lang="en-US" dirty="0" smtClean="0"/>
              <a:t> Effectiveness </a:t>
            </a:r>
          </a:p>
          <a:p>
            <a:pPr marL="514350" indent="-514350" algn="just">
              <a:buNone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5. To </a:t>
            </a:r>
            <a:r>
              <a:rPr lang="en-US" dirty="0" smtClean="0"/>
              <a:t>promote an Aid regime that is based on shared social and political, cultural values, beliefs and objectives with the citizens.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6. To </a:t>
            </a:r>
            <a:r>
              <a:rPr lang="en-US" dirty="0" smtClean="0"/>
              <a:t>widen and consolidate sustainable partnership between member CSOs and their local, regional, national and international scale partners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1686</TotalTime>
  <Words>781</Words>
  <Application>Microsoft Office PowerPoint</Application>
  <PresentationFormat>On-screen Show (4:3)</PresentationFormat>
  <Paragraphs>78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Results Focus is Focusing on the Solution:  SHIFTING FROM AID THAT WORKS TO DEVELOPMENT THAT WORKS</vt:lpstr>
      <vt:lpstr>We all agree….that…</vt:lpstr>
      <vt:lpstr>Sustainable Results Vs Popular Interventions </vt:lpstr>
      <vt:lpstr>Results and Use of Evidence …</vt:lpstr>
      <vt:lpstr>An example…. </vt:lpstr>
      <vt:lpstr>JBSF and Need for Joint Monitoring </vt:lpstr>
      <vt:lpstr>Slide 7</vt:lpstr>
      <vt:lpstr>Formed a CSO Platform to ...</vt:lpstr>
      <vt:lpstr>Formed a CSO Platform to ...</vt:lpstr>
      <vt:lpstr>CSO Aid and Devt Effness Platform </vt:lpstr>
      <vt:lpstr>Pay Attention!!</vt:lpstr>
      <vt:lpstr>Consider the following CSO Ideas….</vt:lpstr>
      <vt:lpstr>Slide 13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Results Focus is Focusing on the Solution:  SHIFTING FROM AID THAT WORKS TO DEVELOPMENT THAT WORKS</dc:title>
  <dc:creator>HP EliteBook</dc:creator>
  <cp:lastModifiedBy>HP EliteBook</cp:lastModifiedBy>
  <cp:revision>4</cp:revision>
  <dcterms:created xsi:type="dcterms:W3CDTF">2011-11-24T21:27:00Z</dcterms:created>
  <dcterms:modified xsi:type="dcterms:W3CDTF">2012-09-11T08:19:32Z</dcterms:modified>
</cp:coreProperties>
</file>