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0" r:id="rId1"/>
  </p:sldMasterIdLst>
  <p:notesMasterIdLst>
    <p:notesMasterId r:id="rId21"/>
  </p:notesMasterIdLst>
  <p:sldIdLst>
    <p:sldId id="256" r:id="rId2"/>
    <p:sldId id="257" r:id="rId3"/>
    <p:sldId id="258" r:id="rId4"/>
    <p:sldId id="279" r:id="rId5"/>
    <p:sldId id="269" r:id="rId6"/>
    <p:sldId id="270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1" r:id="rId18"/>
    <p:sldId id="293" r:id="rId19"/>
    <p:sldId id="29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836" autoAdjust="0"/>
  </p:normalViewPr>
  <p:slideViewPr>
    <p:cSldViewPr snapToGrid="0" snapToObjects="1">
      <p:cViewPr>
        <p:scale>
          <a:sx n="85" d="100"/>
          <a:sy n="85" d="100"/>
        </p:scale>
        <p:origin x="-1776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00F1D-9C81-6B40-A974-50D07CC6EFEA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0AA6-4208-7C4C-BDD7-E8C064E5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5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9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0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0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0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5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1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9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2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4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4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61AC0-A1EA-DA47-99C3-11FB68B0BBFC}" type="datetimeFigureOut">
              <a:rPr lang="en-US" smtClean="0"/>
              <a:t>11/09/2012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97725-398D-9441-BEBC-427926123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1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hyperlink" Target="http://www.ausaid.gov.au/about/images/AustGov_Stacked_AusAID_LogoBlk.gif" TargetMode="External"/><Relationship Id="rId12" Type="http://schemas.openxmlformats.org/officeDocument/2006/relationships/image" Target="../media/image11.jpeg"/><Relationship Id="rId13" Type="http://schemas.openxmlformats.org/officeDocument/2006/relationships/image" Target="../media/image1.jpg"/><Relationship Id="rId14" Type="http://schemas.openxmlformats.org/officeDocument/2006/relationships/image" Target="../media/image12.tiff"/><Relationship Id="rId15" Type="http://schemas.openxmlformats.org/officeDocument/2006/relationships/image" Target="../media/image13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3" Type="http://schemas.openxmlformats.org/officeDocument/2006/relationships/image" Target="../media/image4.gif"/><Relationship Id="rId4" Type="http://schemas.openxmlformats.org/officeDocument/2006/relationships/image" Target="../media/image5.gif"/><Relationship Id="rId5" Type="http://schemas.openxmlformats.org/officeDocument/2006/relationships/image" Target="../media/image6.gif"/><Relationship Id="rId6" Type="http://schemas.openxmlformats.org/officeDocument/2006/relationships/image" Target="../media/image7.gif"/><Relationship Id="rId7" Type="http://schemas.openxmlformats.org/officeDocument/2006/relationships/image" Target="../media/image8.jpeg"/><Relationship Id="rId8" Type="http://schemas.openxmlformats.org/officeDocument/2006/relationships/image" Target="../media/image9.png"/><Relationship Id="rId9" Type="http://schemas.openxmlformats.org/officeDocument/2006/relationships/hyperlink" Target="http://www.afdb.org/fileadmin/assets/afdb/img/logo_print.gif" TargetMode="External"/><Relationship Id="rId10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ear Logo l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31" y="1518963"/>
            <a:ext cx="5184648" cy="283464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781" y="4063653"/>
            <a:ext cx="3495780" cy="735680"/>
          </a:xfrm>
        </p:spPr>
        <p:txBody>
          <a:bodyPr>
            <a:normAutofit/>
          </a:bodyPr>
          <a:lstStyle/>
          <a:p>
            <a:pPr algn="l"/>
            <a:r>
              <a:rPr lang="en-US" sz="1700" dirty="0" smtClean="0"/>
              <a:t>Regional Centers for Learning </a:t>
            </a:r>
          </a:p>
          <a:p>
            <a:pPr algn="l"/>
            <a:r>
              <a:rPr lang="en-US" sz="1700" dirty="0" smtClean="0"/>
              <a:t>on Evaluation and Results</a:t>
            </a:r>
            <a:endParaRPr lang="en-US" sz="1700" dirty="0"/>
          </a:p>
        </p:txBody>
      </p:sp>
      <p:pic>
        <p:nvPicPr>
          <p:cNvPr id="5" name="Picture 4" descr="Macintosh HD:Users:sporter:CLEAR:Logo:2010 P&amp;DM Logo - Black and Whit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40" b="37938"/>
          <a:stretch/>
        </p:blipFill>
        <p:spPr bwMode="auto">
          <a:xfrm>
            <a:off x="5079115" y="2904959"/>
            <a:ext cx="3773487" cy="10918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ma14="http://schemas.microsoft.com/office/mac/drawingml/2011/main"/>
            </a:ext>
          </a:extLst>
        </p:spPr>
      </p:pic>
    </p:spTree>
    <p:extLst>
      <p:ext uri="{BB962C8B-B14F-4D97-AF65-F5344CB8AC3E}">
        <p14:creationId xmlns:p14="http://schemas.microsoft.com/office/powerpoint/2010/main" val="152564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75677"/>
            <a:ext cx="8561295" cy="3037617"/>
          </a:xfrm>
        </p:spPr>
        <p:txBody>
          <a:bodyPr>
            <a:noAutofit/>
          </a:bodyPr>
          <a:lstStyle/>
          <a:p>
            <a:pPr lvl="1"/>
            <a:r>
              <a:rPr lang="en-GB" sz="3200" dirty="0" smtClean="0"/>
              <a:t>Tendency to focus on developing operational </a:t>
            </a:r>
            <a:r>
              <a:rPr lang="en-GB" sz="3200" b="1" dirty="0" smtClean="0"/>
              <a:t>supply</a:t>
            </a:r>
            <a:r>
              <a:rPr lang="en-GB" sz="3200" dirty="0" smtClean="0"/>
              <a:t> without meeting </a:t>
            </a:r>
            <a:r>
              <a:rPr lang="en-GB" sz="3200" b="1" dirty="0" smtClean="0"/>
              <a:t>demand</a:t>
            </a:r>
          </a:p>
          <a:p>
            <a:pPr lvl="1"/>
            <a:r>
              <a:rPr lang="en-GB" sz="3200" dirty="0" smtClean="0"/>
              <a:t>Recommendation to institutionalise knowledge and undertake high quality approaches in </a:t>
            </a:r>
            <a:r>
              <a:rPr lang="en-GB" sz="3200" b="1" dirty="0" smtClean="0"/>
              <a:t>key</a:t>
            </a:r>
            <a:r>
              <a:rPr lang="en-GB" sz="3200" dirty="0" smtClean="0"/>
              <a:t> areas</a:t>
            </a:r>
          </a:p>
          <a:p>
            <a:pPr marL="1424438" lvl="2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Monitoring can become a bottomless pit!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03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2354"/>
            <a:ext cx="8561295" cy="3839882"/>
          </a:xfrm>
        </p:spPr>
        <p:txBody>
          <a:bodyPr>
            <a:noAutofit/>
          </a:bodyPr>
          <a:lstStyle/>
          <a:p>
            <a:pPr lvl="1"/>
            <a:r>
              <a:rPr lang="en-US" sz="3200" dirty="0"/>
              <a:t>Demand for performance monitoring by Cabinet - Uganda and SA</a:t>
            </a:r>
          </a:p>
          <a:p>
            <a:pPr lvl="1"/>
            <a:r>
              <a:rPr lang="en-US" sz="3200" dirty="0"/>
              <a:t>Monitoring feeding into budget - Kenya and Ghana</a:t>
            </a:r>
          </a:p>
          <a:p>
            <a:pPr lvl="1"/>
            <a:r>
              <a:rPr lang="en-US" sz="3200" b="1" dirty="0" smtClean="0"/>
              <a:t>Results</a:t>
            </a:r>
            <a:r>
              <a:rPr lang="en-US" sz="3200" dirty="0" smtClean="0"/>
              <a:t> </a:t>
            </a:r>
            <a:r>
              <a:rPr lang="en-US" sz="3200" dirty="0"/>
              <a:t>orientation must be questioned</a:t>
            </a:r>
          </a:p>
          <a:p>
            <a:pPr lvl="1"/>
            <a:r>
              <a:rPr lang="en-US" sz="3200" dirty="0" smtClean="0"/>
              <a:t>MONITORING </a:t>
            </a:r>
            <a:r>
              <a:rPr lang="en-US" sz="3200" dirty="0"/>
              <a:t>cannot explain </a:t>
            </a:r>
            <a:r>
              <a:rPr lang="en-US" sz="3200" b="1" dirty="0"/>
              <a:t>WHY</a:t>
            </a:r>
            <a:r>
              <a:rPr lang="en-US" sz="3200" dirty="0"/>
              <a:t> change has taken place</a:t>
            </a:r>
          </a:p>
          <a:p>
            <a:pPr marL="1424438" lvl="2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Demand is improving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470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31353"/>
            <a:ext cx="8561295" cy="1777999"/>
          </a:xfrm>
        </p:spPr>
        <p:txBody>
          <a:bodyPr>
            <a:noAutofit/>
          </a:bodyPr>
          <a:lstStyle/>
          <a:p>
            <a:pPr marL="457200" lvl="1" indent="0" algn="ctr">
              <a:buNone/>
            </a:pPr>
            <a:r>
              <a:rPr lang="en-US" sz="4000" dirty="0"/>
              <a:t>Risk of MONITORING </a:t>
            </a:r>
            <a:r>
              <a:rPr lang="en-US" sz="4000" i="1" dirty="0"/>
              <a:t>crowding</a:t>
            </a:r>
            <a:r>
              <a:rPr lang="en-US" sz="4000" dirty="0"/>
              <a:t> </a:t>
            </a:r>
            <a:r>
              <a:rPr lang="en-US" sz="4000" i="1" dirty="0"/>
              <a:t>out</a:t>
            </a:r>
            <a:r>
              <a:rPr lang="en-US" sz="4000" dirty="0"/>
              <a:t> EVALUATION</a:t>
            </a:r>
            <a:endParaRPr lang="en-GB" sz="3600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Demand is improving but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23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2354"/>
            <a:ext cx="8561295" cy="3839882"/>
          </a:xfrm>
        </p:spPr>
        <p:txBody>
          <a:bodyPr>
            <a:noAutofit/>
          </a:bodyPr>
          <a:lstStyle/>
          <a:p>
            <a:pPr lvl="1"/>
            <a:r>
              <a:rPr lang="en-US" sz="3200" dirty="0" err="1"/>
              <a:t>Formalising</a:t>
            </a:r>
            <a:r>
              <a:rPr lang="en-US" sz="3200" dirty="0"/>
              <a:t> after early stages of development (Benin, SA and Uganda)</a:t>
            </a:r>
          </a:p>
          <a:p>
            <a:pPr lvl="1"/>
            <a:r>
              <a:rPr lang="en-US" sz="3200" dirty="0"/>
              <a:t>Less evidence of existence (Ghana, Kenya and Senegal)</a:t>
            </a:r>
          </a:p>
          <a:p>
            <a:pPr lvl="1"/>
            <a:r>
              <a:rPr lang="en-US" sz="3200" dirty="0" smtClean="0"/>
              <a:t>Gov</a:t>
            </a:r>
            <a:r>
              <a:rPr lang="en-US" sz="3200" dirty="0"/>
              <a:t>. agencies not involved in </a:t>
            </a:r>
            <a:r>
              <a:rPr lang="en-US" sz="3200" dirty="0" smtClean="0"/>
              <a:t>commissioning, </a:t>
            </a:r>
            <a:r>
              <a:rPr lang="en-US" sz="3200" dirty="0"/>
              <a:t>or setting standards</a:t>
            </a:r>
          </a:p>
          <a:p>
            <a:pPr marL="1767338" lvl="2" indent="-34290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Evaluation Systems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13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2354"/>
            <a:ext cx="8561295" cy="3839882"/>
          </a:xfrm>
        </p:spPr>
        <p:txBody>
          <a:bodyPr>
            <a:noAutofit/>
          </a:bodyPr>
          <a:lstStyle/>
          <a:p>
            <a:pPr lvl="1"/>
            <a:r>
              <a:rPr lang="en-US" sz="3200" dirty="0"/>
              <a:t>South Africa undertaking six forms of evaluation across Policy cycle</a:t>
            </a:r>
          </a:p>
          <a:p>
            <a:pPr lvl="1"/>
            <a:r>
              <a:rPr lang="en-US" sz="3200" dirty="0"/>
              <a:t>Benin and Uganda summative </a:t>
            </a:r>
            <a:r>
              <a:rPr lang="en-US" sz="3200" dirty="0" smtClean="0"/>
              <a:t>focused</a:t>
            </a:r>
            <a:endParaRPr lang="en-US" sz="3200" dirty="0"/>
          </a:p>
          <a:p>
            <a:pPr lvl="1"/>
            <a:r>
              <a:rPr lang="en-US" sz="3200" dirty="0"/>
              <a:t>Benin SA and Uganda setting standards</a:t>
            </a:r>
          </a:p>
          <a:p>
            <a:pPr lvl="1"/>
            <a:r>
              <a:rPr lang="en-US" sz="3200" dirty="0"/>
              <a:t>Happens outside government in Ghana (3% of spending on </a:t>
            </a:r>
            <a:r>
              <a:rPr lang="en-US" sz="3200" dirty="0" err="1" smtClean="0"/>
              <a:t>Eval</a:t>
            </a:r>
            <a:r>
              <a:rPr lang="en-US" sz="3200" dirty="0" smtClean="0"/>
              <a:t>. </a:t>
            </a:r>
            <a:r>
              <a:rPr lang="en-US" sz="3200" dirty="0"/>
              <a:t>out of M&amp;E)</a:t>
            </a:r>
          </a:p>
          <a:p>
            <a:pPr marL="1881638" lvl="3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Evidence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824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2354"/>
            <a:ext cx="8561295" cy="3839882"/>
          </a:xfrm>
        </p:spPr>
        <p:txBody>
          <a:bodyPr>
            <a:noAutofit/>
          </a:bodyPr>
          <a:lstStyle/>
          <a:p>
            <a:pPr lvl="1"/>
            <a:r>
              <a:rPr lang="en-US" dirty="0"/>
              <a:t>to elevate EVALUATION from behind the </a:t>
            </a:r>
            <a:r>
              <a:rPr lang="en-US" b="1" dirty="0"/>
              <a:t>shadow</a:t>
            </a:r>
            <a:r>
              <a:rPr lang="en-US" dirty="0"/>
              <a:t> of </a:t>
            </a:r>
            <a:r>
              <a:rPr lang="en-US" dirty="0" smtClean="0"/>
              <a:t>MONITORING</a:t>
            </a:r>
          </a:p>
          <a:p>
            <a:pPr lvl="1"/>
            <a:r>
              <a:rPr lang="en-US" dirty="0"/>
              <a:t>High quality </a:t>
            </a:r>
            <a:r>
              <a:rPr lang="en-US" b="1" dirty="0"/>
              <a:t>nodes</a:t>
            </a:r>
            <a:r>
              <a:rPr lang="en-US" dirty="0"/>
              <a:t> of supply</a:t>
            </a:r>
          </a:p>
          <a:p>
            <a:pPr lvl="1"/>
            <a:r>
              <a:rPr lang="en-US" dirty="0"/>
              <a:t>Focus on quality standards and </a:t>
            </a:r>
            <a:r>
              <a:rPr lang="en-US" b="1" dirty="0"/>
              <a:t>local</a:t>
            </a:r>
            <a:r>
              <a:rPr lang="en-US" dirty="0"/>
              <a:t> rather than international supply</a:t>
            </a:r>
          </a:p>
          <a:p>
            <a:pPr lvl="1"/>
            <a:r>
              <a:rPr lang="en-US" dirty="0" smtClean="0"/>
              <a:t>Developing </a:t>
            </a:r>
            <a:r>
              <a:rPr lang="en-US" dirty="0"/>
              <a:t>and regulating the market</a:t>
            </a:r>
          </a:p>
          <a:p>
            <a:pPr lvl="1"/>
            <a:r>
              <a:rPr lang="en-US" dirty="0"/>
              <a:t>Decision makers need to be sure of the </a:t>
            </a:r>
            <a:r>
              <a:rPr lang="en-US" b="1" dirty="0"/>
              <a:t>quality</a:t>
            </a:r>
            <a:r>
              <a:rPr lang="en-US" dirty="0"/>
              <a:t> of product</a:t>
            </a:r>
          </a:p>
          <a:p>
            <a:pPr lvl="1"/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Challenge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1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90" y="2808941"/>
            <a:ext cx="8134305" cy="29732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/>
              <a:t>Evaluation may </a:t>
            </a:r>
            <a:r>
              <a:rPr lang="en-US" sz="3600" dirty="0"/>
              <a:t>produce information that politicians and donors </a:t>
            </a:r>
            <a:r>
              <a:rPr lang="en-US" sz="3600" dirty="0" smtClean="0"/>
              <a:t>don’t </a:t>
            </a:r>
            <a:r>
              <a:rPr lang="en-US" sz="3600" dirty="0"/>
              <a:t>want to hear!</a:t>
            </a:r>
          </a:p>
          <a:p>
            <a:pPr lvl="1"/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Risk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90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90" y="2629647"/>
            <a:ext cx="8134305" cy="31525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Monitoring is still dominant but systems are adapting to demand while responding to Donors</a:t>
            </a:r>
            <a:endParaRPr lang="en-GB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Conclusion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89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90" y="1942354"/>
            <a:ext cx="8134305" cy="3839882"/>
          </a:xfrm>
        </p:spPr>
        <p:txBody>
          <a:bodyPr>
            <a:noAutofit/>
          </a:bodyPr>
          <a:lstStyle/>
          <a:p>
            <a:r>
              <a:rPr lang="en-US" sz="2400" dirty="0"/>
              <a:t>Well positioned institutional champions are emerging</a:t>
            </a:r>
          </a:p>
          <a:p>
            <a:r>
              <a:rPr lang="en-US" sz="2400" dirty="0"/>
              <a:t>Demand emerging from political need could easily be </a:t>
            </a:r>
            <a:r>
              <a:rPr lang="en-US" sz="2400" b="1" dirty="0"/>
              <a:t>reversed</a:t>
            </a:r>
          </a:p>
          <a:p>
            <a:r>
              <a:rPr lang="en-US" sz="2400" dirty="0"/>
              <a:t>Endogenous results based demand must </a:t>
            </a:r>
            <a:r>
              <a:rPr lang="en-US" sz="2400" b="1" dirty="0"/>
              <a:t>permeate</a:t>
            </a:r>
            <a:r>
              <a:rPr lang="en-US" sz="2400" dirty="0"/>
              <a:t> through M&amp;E systems</a:t>
            </a:r>
          </a:p>
          <a:p>
            <a:r>
              <a:rPr lang="en-US" sz="2400" dirty="0" smtClean="0"/>
              <a:t>Flow </a:t>
            </a:r>
            <a:r>
              <a:rPr lang="en-US" sz="2400" dirty="0"/>
              <a:t>is </a:t>
            </a:r>
            <a:r>
              <a:rPr lang="en-US" sz="2400" dirty="0" smtClean="0"/>
              <a:t>currently </a:t>
            </a:r>
            <a:r>
              <a:rPr lang="en-US" sz="2400" b="1" dirty="0" smtClean="0"/>
              <a:t>upwards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b="1" dirty="0"/>
              <a:t>internal</a:t>
            </a:r>
            <a:r>
              <a:rPr lang="en-US" sz="2400" dirty="0"/>
              <a:t> to executive not </a:t>
            </a:r>
            <a:r>
              <a:rPr lang="en-US" sz="2400" b="1" dirty="0"/>
              <a:t>outwards</a:t>
            </a:r>
            <a:r>
              <a:rPr lang="en-US" sz="2400" dirty="0"/>
              <a:t> to citizens</a:t>
            </a:r>
          </a:p>
          <a:p>
            <a:r>
              <a:rPr lang="en-US" sz="2400" dirty="0" smtClean="0"/>
              <a:t>Still </a:t>
            </a:r>
            <a:r>
              <a:rPr lang="en-US" sz="2400" dirty="0"/>
              <a:t>activity and output rather that outcome </a:t>
            </a:r>
            <a:r>
              <a:rPr lang="en-US" sz="2400" dirty="0" smtClean="0"/>
              <a:t>focused</a:t>
            </a:r>
            <a:endParaRPr lang="en-US" sz="2400" dirty="0"/>
          </a:p>
          <a:p>
            <a:r>
              <a:rPr lang="en-US" sz="2400" dirty="0"/>
              <a:t>Importance of commissioning Evaluations and using </a:t>
            </a:r>
            <a:r>
              <a:rPr lang="en-US" sz="2400" b="1" dirty="0" smtClean="0"/>
              <a:t>recommendations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4481" y="707756"/>
            <a:ext cx="642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Conclusion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02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961" y="4803448"/>
            <a:ext cx="6694451" cy="88181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www.theclearinitiative.org</a:t>
            </a:r>
            <a:endParaRPr lang="en-US" dirty="0"/>
          </a:p>
        </p:txBody>
      </p:sp>
      <p:pic>
        <p:nvPicPr>
          <p:cNvPr id="4" name="Picture 3" descr="Clear Logo l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961" y="1369551"/>
            <a:ext cx="5184648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054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990" y="1249675"/>
            <a:ext cx="841221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2400" b="1" dirty="0" smtClean="0">
                <a:solidFill>
                  <a:srgbClr val="595959"/>
                </a:solidFill>
              </a:rPr>
              <a:t>Program</a:t>
            </a:r>
            <a:endParaRPr lang="en-US" sz="2400" dirty="0">
              <a:solidFill>
                <a:srgbClr val="595959"/>
              </a:solidFill>
            </a:endParaRP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2400" dirty="0" smtClean="0">
                <a:solidFill>
                  <a:srgbClr val="595959"/>
                </a:solidFill>
              </a:rPr>
              <a:t>A  five-year global program launched in January 2010, supported by bilateral and multilateral donors, the World Bank</a:t>
            </a: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en-US" sz="2400" dirty="0">
              <a:solidFill>
                <a:srgbClr val="595959"/>
              </a:solidFill>
            </a:endParaRP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2400" b="1" dirty="0" smtClean="0">
                <a:solidFill>
                  <a:srgbClr val="595959"/>
                </a:solidFill>
              </a:rPr>
              <a:t>Rationale</a:t>
            </a:r>
            <a:endParaRPr lang="en-US" sz="2400" b="1" dirty="0">
              <a:solidFill>
                <a:srgbClr val="595959"/>
              </a:solidFill>
            </a:endParaRP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2400" dirty="0" smtClean="0">
                <a:solidFill>
                  <a:srgbClr val="595959"/>
                </a:solidFill>
              </a:rPr>
              <a:t>Increasing demand for performance measurement and accountability</a:t>
            </a: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endParaRPr lang="en-US" sz="2400" dirty="0" smtClean="0">
              <a:solidFill>
                <a:srgbClr val="595959"/>
              </a:solidFill>
            </a:endParaRP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2400" b="1" dirty="0" smtClean="0">
                <a:solidFill>
                  <a:srgbClr val="595959"/>
                </a:solidFill>
              </a:rPr>
              <a:t>Objective</a:t>
            </a:r>
            <a:endParaRPr lang="en-US" sz="2400" dirty="0">
              <a:solidFill>
                <a:srgbClr val="595959"/>
              </a:solidFill>
            </a:endParaRPr>
          </a:p>
          <a:p>
            <a:pPr marL="0" lvl="1" algn="ctr" eaLnBrk="1" hangingPunct="1"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defRPr/>
            </a:pPr>
            <a:r>
              <a:rPr lang="en-US" sz="2400" dirty="0" smtClean="0">
                <a:solidFill>
                  <a:srgbClr val="595959"/>
                </a:solidFill>
              </a:rPr>
              <a:t>Strengthen  </a:t>
            </a:r>
            <a:r>
              <a:rPr lang="en-US" sz="2400" u="sng" dirty="0" smtClean="0">
                <a:solidFill>
                  <a:srgbClr val="595959"/>
                </a:solidFill>
              </a:rPr>
              <a:t>competitively selected</a:t>
            </a:r>
            <a:r>
              <a:rPr lang="en-US" sz="2400" dirty="0" smtClean="0">
                <a:solidFill>
                  <a:srgbClr val="595959"/>
                </a:solidFill>
              </a:rPr>
              <a:t> academic institutions to provide capacity development services in monitoring and evaluation (M&amp;E) and results-based management (RBM</a:t>
            </a:r>
            <a:r>
              <a:rPr lang="en-US" sz="2400" dirty="0">
                <a:solidFill>
                  <a:srgbClr val="595959"/>
                </a:solidFill>
              </a:rPr>
              <a:t>)</a:t>
            </a:r>
            <a:r>
              <a:rPr lang="en-US" sz="2400" dirty="0" smtClean="0">
                <a:solidFill>
                  <a:srgbClr val="595959"/>
                </a:solidFill>
              </a:rPr>
              <a:t> to government and civil society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Overview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2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4"/>
          <p:cNvGrpSpPr/>
          <p:nvPr/>
        </p:nvGrpSpPr>
        <p:grpSpPr>
          <a:xfrm>
            <a:off x="426990" y="2301125"/>
            <a:ext cx="2971800" cy="586740"/>
            <a:chOff x="5317520" y="4303722"/>
            <a:chExt cx="3397900" cy="736608"/>
          </a:xfrm>
        </p:grpSpPr>
        <p:pic>
          <p:nvPicPr>
            <p:cNvPr id="5" name="Picture 6" descr="L:\A IEG\A IEG\FY10\Regional Centers\Presentations\logo-adb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17520" y="4303722"/>
              <a:ext cx="819772" cy="736608"/>
            </a:xfrm>
            <a:prstGeom prst="rect">
              <a:avLst/>
            </a:prstGeom>
            <a:noFill/>
          </p:spPr>
        </p:pic>
        <p:pic>
          <p:nvPicPr>
            <p:cNvPr id="6" name="Picture 7" descr="L:\A IEG\A IEG\FY10\Regional Centers\Presentations\adb-text-small.gi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6275406" y="4441836"/>
              <a:ext cx="2440014" cy="460380"/>
            </a:xfrm>
            <a:prstGeom prst="rect">
              <a:avLst/>
            </a:prstGeom>
            <a:noFill/>
          </p:spPr>
        </p:pic>
      </p:grpSp>
      <p:pic>
        <p:nvPicPr>
          <p:cNvPr id="7" name="Picture 6" descr="logo%20dfid%20latest%20resized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820" y="4826717"/>
            <a:ext cx="3185160" cy="561245"/>
          </a:xfrm>
          <a:prstGeom prst="rect">
            <a:avLst/>
          </a:prstGeom>
        </p:spPr>
      </p:pic>
      <p:pic>
        <p:nvPicPr>
          <p:cNvPr id="8" name="Picture 7" descr="ieg_all_medium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68819" y="6032742"/>
            <a:ext cx="2849880" cy="456148"/>
          </a:xfrm>
          <a:prstGeom prst="rect">
            <a:avLst/>
          </a:prstGeom>
        </p:spPr>
      </p:pic>
      <p:pic>
        <p:nvPicPr>
          <p:cNvPr id="9" name="Picture 8" descr="wbcube-m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6990" y="5734509"/>
            <a:ext cx="754381" cy="754381"/>
          </a:xfrm>
          <a:prstGeom prst="rect">
            <a:avLst/>
          </a:prstGeom>
        </p:spPr>
      </p:pic>
      <p:pic>
        <p:nvPicPr>
          <p:cNvPr id="10" name="Picture 9" descr="C:\Users\wb139258\AppData\Local\Temp\notesF8C8CF\RF logo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5609" y="4839439"/>
            <a:ext cx="243840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05038" y="3540831"/>
            <a:ext cx="2996929" cy="1179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 descr="See full size image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5609" y="2628458"/>
            <a:ext cx="2011682" cy="856826"/>
          </a:xfrm>
          <a:prstGeom prst="rect">
            <a:avLst/>
          </a:prstGeom>
          <a:noFill/>
        </p:spPr>
      </p:pic>
      <p:pic>
        <p:nvPicPr>
          <p:cNvPr id="13" name="Picture 8" descr="See full size image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4820" y="3205450"/>
            <a:ext cx="1927861" cy="114243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69906" y="1569191"/>
            <a:ext cx="3881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CLEAR Programme is  </a:t>
            </a:r>
            <a:r>
              <a:rPr lang="en-US" dirty="0"/>
              <a:t>s</a:t>
            </a:r>
            <a:r>
              <a:rPr lang="en-US" dirty="0" smtClean="0"/>
              <a:t>upported by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Support</a:t>
            </a:r>
          </a:p>
          <a:p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Clear Logo lge.jpg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  <p:pic>
        <p:nvPicPr>
          <p:cNvPr id="2" name="Picture 1" descr="SIDA.tiff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817" y="5828575"/>
            <a:ext cx="4293183" cy="775748"/>
          </a:xfrm>
          <a:prstGeom prst="rect">
            <a:avLst/>
          </a:prstGeom>
        </p:spPr>
      </p:pic>
      <p:pic>
        <p:nvPicPr>
          <p:cNvPr id="3" name="Picture 2" descr="Swiss.tif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356" y="1539401"/>
            <a:ext cx="3022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3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14941"/>
            <a:ext cx="57170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37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849622" cy="2777565"/>
          </a:xfrm>
        </p:spPr>
        <p:txBody>
          <a:bodyPr>
            <a:noAutofit/>
          </a:bodyPr>
          <a:lstStyle/>
          <a:p>
            <a:pPr marL="5667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None/>
              <a:defRPr/>
            </a:pPr>
            <a:endParaRPr lang="en-US" sz="2800" dirty="0">
              <a:solidFill>
                <a:srgbClr val="595959"/>
              </a:solidFill>
            </a:endParaRPr>
          </a:p>
          <a:p>
            <a:pPr marL="62388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None/>
              <a:defRPr/>
            </a:pPr>
            <a:r>
              <a:rPr lang="en-US" sz="2800" b="1" dirty="0"/>
              <a:t>Mismatch</a:t>
            </a:r>
            <a:r>
              <a:rPr lang="en-US" sz="2800" dirty="0"/>
              <a:t> when supply outstrips </a:t>
            </a:r>
            <a:r>
              <a:rPr lang="en-US" sz="2800" dirty="0" smtClean="0"/>
              <a:t>demand</a:t>
            </a:r>
          </a:p>
          <a:p>
            <a:pPr marL="62388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None/>
              <a:defRPr/>
            </a:pPr>
            <a:r>
              <a:rPr lang="en-US" sz="2800" dirty="0"/>
              <a:t>MONITORING </a:t>
            </a:r>
            <a:r>
              <a:rPr lang="en-US" sz="2800" b="1" dirty="0"/>
              <a:t>masquerades</a:t>
            </a:r>
            <a:r>
              <a:rPr lang="en-US" sz="2800" dirty="0"/>
              <a:t> as EVALUATION </a:t>
            </a:r>
            <a:endParaRPr lang="en-US" sz="2800" dirty="0" smtClean="0"/>
          </a:p>
          <a:p>
            <a:pPr marL="62388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None/>
              <a:defRPr/>
            </a:pPr>
            <a:r>
              <a:rPr lang="en-US" sz="2800" dirty="0" smtClean="0"/>
              <a:t>(</a:t>
            </a:r>
            <a:r>
              <a:rPr lang="en-US" sz="2800" dirty="0" err="1"/>
              <a:t>Picciotto</a:t>
            </a:r>
            <a:r>
              <a:rPr lang="en-US" sz="2800" dirty="0"/>
              <a:t>, 2009)</a:t>
            </a:r>
            <a:endParaRPr lang="en-US" sz="2800" dirty="0">
              <a:solidFill>
                <a:srgbClr val="595959"/>
              </a:solidFill>
            </a:endParaRPr>
          </a:p>
          <a:p>
            <a:pPr marL="62388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None/>
              <a:defRPr/>
            </a:pPr>
            <a:endParaRPr lang="en-US" sz="2800" dirty="0">
              <a:solidFill>
                <a:srgbClr val="595959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09540" y="1317265"/>
            <a:ext cx="791253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Observation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508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952736"/>
            <a:ext cx="9037113" cy="4849352"/>
          </a:xfrm>
        </p:spPr>
        <p:txBody>
          <a:bodyPr>
            <a:noAutofit/>
          </a:bodyPr>
          <a:lstStyle/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dirty="0"/>
              <a:t>What evidence is there for African governments developing a stronger demand for evidence</a:t>
            </a:r>
            <a:r>
              <a:rPr lang="en-US" dirty="0" smtClean="0"/>
              <a:t>?</a:t>
            </a:r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 smtClean="0">
              <a:solidFill>
                <a:srgbClr val="595959"/>
              </a:solidFill>
            </a:endParaRPr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dirty="0"/>
              <a:t>Six case </a:t>
            </a:r>
            <a:r>
              <a:rPr lang="en-US" dirty="0" smtClean="0"/>
              <a:t>studies from Benin, Senegal, Ghana, Uganda, Kenya and South Africa</a:t>
            </a:r>
            <a:endParaRPr lang="en-US" dirty="0">
              <a:solidFill>
                <a:srgbClr val="595959"/>
              </a:solidFill>
            </a:endParaRPr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The question…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187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952736"/>
            <a:ext cx="9037113" cy="4849352"/>
          </a:xfrm>
        </p:spPr>
        <p:txBody>
          <a:bodyPr>
            <a:noAutofit/>
          </a:bodyPr>
          <a:lstStyle/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b="1" dirty="0"/>
              <a:t>RESULTS ORIENTATION </a:t>
            </a:r>
            <a:endParaRPr lang="en-US" b="1" dirty="0" smtClean="0"/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dirty="0"/>
              <a:t>Planning, budgeting, M&amp;E designed to support </a:t>
            </a:r>
            <a:r>
              <a:rPr lang="en-US" b="1" dirty="0"/>
              <a:t>valued</a:t>
            </a:r>
            <a:r>
              <a:rPr lang="en-US" dirty="0"/>
              <a:t> </a:t>
            </a:r>
            <a:r>
              <a:rPr lang="en-US" b="1" dirty="0"/>
              <a:t>changes</a:t>
            </a:r>
            <a:r>
              <a:rPr lang="en-US" dirty="0"/>
              <a:t> in peoples lives (esp. poor</a:t>
            </a:r>
            <a:r>
              <a:rPr lang="en-US" dirty="0" smtClean="0"/>
              <a:t>)</a:t>
            </a:r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>
              <a:solidFill>
                <a:srgbClr val="595959"/>
              </a:solidFill>
            </a:endParaRPr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b="1" dirty="0"/>
              <a:t>DEMAND </a:t>
            </a:r>
            <a:endParaRPr lang="en-US" b="1" dirty="0" smtClean="0"/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dirty="0"/>
              <a:t>Created when decision makers want to use </a:t>
            </a:r>
            <a:r>
              <a:rPr lang="en-US" b="1" dirty="0" smtClean="0"/>
              <a:t>evidence </a:t>
            </a:r>
            <a:r>
              <a:rPr lang="en-US" dirty="0" smtClean="0"/>
              <a:t>(endogenous </a:t>
            </a:r>
            <a:r>
              <a:rPr lang="en-US" smtClean="0"/>
              <a:t>or exogenous?</a:t>
            </a:r>
            <a:r>
              <a:rPr lang="en-US" dirty="0" smtClean="0"/>
              <a:t>)</a:t>
            </a:r>
            <a:endParaRPr lang="en-US" dirty="0" smtClean="0"/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Definitions…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92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952736"/>
            <a:ext cx="8561295" cy="4849352"/>
          </a:xfrm>
        </p:spPr>
        <p:txBody>
          <a:bodyPr>
            <a:noAutofit/>
          </a:bodyPr>
          <a:lstStyle/>
          <a:p>
            <a:pPr lvl="1"/>
            <a:r>
              <a:rPr lang="en-US" dirty="0"/>
              <a:t>Need to </a:t>
            </a:r>
            <a:r>
              <a:rPr lang="en-US" dirty="0" err="1"/>
              <a:t>harmonise</a:t>
            </a:r>
            <a:r>
              <a:rPr lang="en-US" dirty="0"/>
              <a:t> multiple M&amp;E systems</a:t>
            </a:r>
          </a:p>
          <a:p>
            <a:pPr lvl="1"/>
            <a:r>
              <a:rPr lang="en-US" dirty="0"/>
              <a:t>Planning budgeting and M&amp;E not aligned in their </a:t>
            </a:r>
            <a:r>
              <a:rPr lang="en-US" b="1" dirty="0"/>
              <a:t>results</a:t>
            </a:r>
            <a:r>
              <a:rPr lang="en-US" dirty="0"/>
              <a:t> </a:t>
            </a:r>
            <a:r>
              <a:rPr lang="en-US" b="1" dirty="0"/>
              <a:t>orientation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/>
              <a:t>. no comprehensive performance based budgeting</a:t>
            </a:r>
          </a:p>
          <a:p>
            <a:pPr lvl="1"/>
            <a:r>
              <a:rPr lang="en-US" dirty="0"/>
              <a:t>Challenges resulting from merging of </a:t>
            </a:r>
            <a:r>
              <a:rPr lang="en-US" b="1" dirty="0"/>
              <a:t>Donor</a:t>
            </a:r>
            <a:r>
              <a:rPr lang="en-US" dirty="0"/>
              <a:t> and </a:t>
            </a:r>
            <a:r>
              <a:rPr lang="en-US" b="1" dirty="0"/>
              <a:t>Country</a:t>
            </a:r>
            <a:r>
              <a:rPr lang="en-US" dirty="0"/>
              <a:t> </a:t>
            </a:r>
            <a:r>
              <a:rPr lang="en-US" b="1" dirty="0"/>
              <a:t>led</a:t>
            </a:r>
            <a:r>
              <a:rPr lang="en-US" dirty="0"/>
              <a:t> demands</a:t>
            </a:r>
          </a:p>
          <a:p>
            <a:pPr marL="624338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Institutional design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9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982618"/>
            <a:ext cx="9037114" cy="4849352"/>
          </a:xfrm>
        </p:spPr>
        <p:txBody>
          <a:bodyPr>
            <a:noAutofit/>
          </a:bodyPr>
          <a:lstStyle/>
          <a:p>
            <a:pPr lvl="1"/>
            <a:r>
              <a:rPr lang="en-US" sz="3200" dirty="0"/>
              <a:t>Oldest and best resourced</a:t>
            </a:r>
          </a:p>
          <a:p>
            <a:pPr lvl="1"/>
            <a:r>
              <a:rPr lang="en-US" sz="3200" dirty="0"/>
              <a:t>System continues to mature but MONITORING still dominates</a:t>
            </a:r>
          </a:p>
          <a:p>
            <a:pPr lvl="1"/>
            <a:r>
              <a:rPr lang="en-US" sz="3200" b="1" dirty="0"/>
              <a:t>Issues</a:t>
            </a:r>
            <a:r>
              <a:rPr lang="en-US" sz="3200" dirty="0"/>
              <a:t> with capacity, data quality and timeliness</a:t>
            </a:r>
          </a:p>
          <a:p>
            <a:pPr marL="1024388" lvl="1" indent="0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9540" y="573287"/>
            <a:ext cx="57931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4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Monitoring Systems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6990" y="1317265"/>
            <a:ext cx="7795084" cy="40102"/>
          </a:xfrm>
          <a:prstGeom prst="line">
            <a:avLst/>
          </a:prstGeom>
          <a:ln>
            <a:solidFill>
              <a:srgbClr val="95B3D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lear Logo l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4244" r="19249" b="16245"/>
          <a:stretch/>
        </p:blipFill>
        <p:spPr>
          <a:xfrm>
            <a:off x="6874953" y="256288"/>
            <a:ext cx="2162160" cy="8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812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503</Words>
  <Application>Microsoft Macintosh PowerPoint</Application>
  <PresentationFormat>On-screen Show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Kieron Crawley</dc:creator>
  <cp:lastModifiedBy>Kieron Crawley</cp:lastModifiedBy>
  <cp:revision>31</cp:revision>
  <dcterms:created xsi:type="dcterms:W3CDTF">2011-10-27T10:26:56Z</dcterms:created>
  <dcterms:modified xsi:type="dcterms:W3CDTF">2012-09-11T11:59:37Z</dcterms:modified>
</cp:coreProperties>
</file>