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719" r:id="rId2"/>
  </p:sldMasterIdLst>
  <p:notesMasterIdLst>
    <p:notesMasterId r:id="rId18"/>
  </p:notesMasterIdLst>
  <p:handoutMasterIdLst>
    <p:handoutMasterId r:id="rId19"/>
  </p:handoutMasterIdLst>
  <p:sldIdLst>
    <p:sldId id="322" r:id="rId3"/>
    <p:sldId id="497" r:id="rId4"/>
    <p:sldId id="498" r:id="rId5"/>
    <p:sldId id="512" r:id="rId6"/>
    <p:sldId id="426" r:id="rId7"/>
    <p:sldId id="510" r:id="rId8"/>
    <p:sldId id="490" r:id="rId9"/>
    <p:sldId id="468" r:id="rId10"/>
    <p:sldId id="466" r:id="rId11"/>
    <p:sldId id="453" r:id="rId12"/>
    <p:sldId id="506" r:id="rId13"/>
    <p:sldId id="469" r:id="rId14"/>
    <p:sldId id="495" r:id="rId15"/>
    <p:sldId id="496" r:id="rId16"/>
    <p:sldId id="516" r:id="rId17"/>
  </p:sldIdLst>
  <p:sldSz cx="8961438" cy="6721475"/>
  <p:notesSz cx="10234613" cy="7099300"/>
  <p:custDataLst>
    <p:tags r:id="rId20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Christensen" initials="JM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CDCDCD"/>
    <a:srgbClr val="0F5B59"/>
    <a:srgbClr val="006A68"/>
    <a:srgbClr val="008080"/>
    <a:srgbClr val="FFFFFF"/>
    <a:srgbClr val="D2BCC9"/>
    <a:srgbClr val="B2B2B2"/>
    <a:srgbClr val="CAE7E7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 autoAdjust="0"/>
    <p:restoredTop sz="82388" autoAdjust="0"/>
  </p:normalViewPr>
  <p:slideViewPr>
    <p:cSldViewPr snapToGrid="0">
      <p:cViewPr>
        <p:scale>
          <a:sx n="80" d="100"/>
          <a:sy n="80" d="100"/>
        </p:scale>
        <p:origin x="-972" y="-264"/>
      </p:cViewPr>
      <p:guideLst>
        <p:guide orient="horz" pos="3065"/>
        <p:guide orient="horz" pos="898"/>
        <p:guide orient="horz" pos="1116"/>
        <p:guide orient="horz" pos="3347"/>
        <p:guide orient="horz" pos="582"/>
        <p:guide orient="horz" pos="492"/>
        <p:guide pos="2365"/>
        <p:guide pos="1716"/>
        <p:guide pos="240"/>
        <p:guide pos="3651"/>
        <p:guide pos="1089"/>
        <p:guide pos="2865"/>
        <p:guide pos="3296"/>
        <p:guide pos="1279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638" y="-786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2" rIns="95185" bIns="47592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725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2" rIns="95185" bIns="47592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1F688EA-7D13-46AC-B406-6892FE9A5F01}" type="datetime1">
              <a:rPr lang="en-GB"/>
              <a:pPr>
                <a:defRPr/>
              </a:pPr>
              <a:t>19/11/2012</a:t>
            </a:fld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5288"/>
            <a:ext cx="44354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2" rIns="95185" bIns="47592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2" rIns="95185" bIns="47592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6D6E4FA-C349-4597-A429-8B9D4AE267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070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1042988" y="914400"/>
            <a:ext cx="8086725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1223963" y="263525"/>
            <a:ext cx="87217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5126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9640888" y="38100"/>
            <a:ext cx="30638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50913"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9131300" y="6775450"/>
            <a:ext cx="8159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50913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CAE061A9-EF96-44D3-B593-C4D174FFB2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137" name="McK Separator" hidden="1"/>
          <p:cNvSpPr>
            <a:spLocks noChangeShapeType="1"/>
          </p:cNvSpPr>
          <p:nvPr/>
        </p:nvSpPr>
        <p:spPr bwMode="gray">
          <a:xfrm>
            <a:off x="1227138" y="1077913"/>
            <a:ext cx="782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32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03182-7012-4C0C-9607-934E901587B4}" type="slidenum">
              <a:rPr lang="en-GB">
                <a:latin typeface="Arial" charset="0"/>
              </a:rPr>
              <a:pPr/>
              <a:t>0</a:t>
            </a:fld>
            <a:endParaRPr lang="en-GB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0063" y="444500"/>
            <a:ext cx="4165600" cy="3124200"/>
          </a:xfrm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3814763"/>
            <a:ext cx="8720137" cy="176212"/>
          </a:xfrm>
          <a:noFill/>
          <a:ln/>
        </p:spPr>
        <p:txBody>
          <a:bodyPr/>
          <a:lstStyle/>
          <a:p>
            <a:pPr eaLnBrk="1" hangingPunct="1"/>
            <a:endParaRPr lang="da-DK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F8FA2-7FFD-47B9-8AE4-7BBBE86E42EE}" type="slidenum">
              <a:rPr lang="en-GB">
                <a:latin typeface="Arial" charset="0"/>
              </a:rPr>
              <a:pPr/>
              <a:t>9</a:t>
            </a:fld>
            <a:endParaRPr lang="en-GB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263525"/>
            <a:ext cx="8721725" cy="441325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F8FA2-7FFD-47B9-8AE4-7BBBE86E42EE}" type="slidenum">
              <a:rPr lang="en-GB">
                <a:latin typeface="Arial" charset="0"/>
              </a:rPr>
              <a:pPr/>
              <a:t>10</a:t>
            </a:fld>
            <a:endParaRPr lang="en-GB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263525"/>
            <a:ext cx="8721725" cy="441325"/>
          </a:xfrm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Potential being partly</a:t>
            </a:r>
            <a:r>
              <a:rPr lang="en-US" b="0" baseline="0" dirty="0" smtClean="0">
                <a:latin typeface="Arial" charset="0"/>
              </a:rPr>
              <a:t> realized</a:t>
            </a:r>
          </a:p>
          <a:p>
            <a:pPr eaLnBrk="1" hangingPunct="1"/>
            <a:r>
              <a:rPr lang="en-US" b="0" baseline="0" dirty="0" smtClean="0">
                <a:latin typeface="Arial" charset="0"/>
              </a:rPr>
              <a:t>Need to replicate and scale-up</a:t>
            </a:r>
          </a:p>
          <a:p>
            <a:pPr eaLnBrk="1" hangingPunct="1"/>
            <a:r>
              <a:rPr lang="en-US" b="0" baseline="0" dirty="0" smtClean="0">
                <a:latin typeface="Arial" charset="0"/>
              </a:rPr>
              <a:t>But </a:t>
            </a:r>
            <a:r>
              <a:rPr lang="en-US" b="0" baseline="0" dirty="0" smtClean="0">
                <a:latin typeface="Arial" charset="0"/>
              </a:rPr>
              <a:t>important to note -- These </a:t>
            </a:r>
            <a:r>
              <a:rPr lang="en-US" b="0" baseline="0" dirty="0" smtClean="0">
                <a:latin typeface="Arial" charset="0"/>
              </a:rPr>
              <a:t>policies being realized for reasons other than climate policy</a:t>
            </a:r>
          </a:p>
          <a:p>
            <a:pPr eaLnBrk="1" hangingPunct="1"/>
            <a:r>
              <a:rPr lang="en-US" b="0" baseline="0" dirty="0" smtClean="0">
                <a:latin typeface="Arial" charset="0"/>
              </a:rPr>
              <a:t>So in self-interest of countries </a:t>
            </a:r>
            <a:r>
              <a:rPr lang="en-US" b="0" baseline="0" dirty="0" smtClean="0">
                <a:latin typeface="Arial" charset="0"/>
              </a:rPr>
              <a:t>to carry out policies that will reduce emissions </a:t>
            </a:r>
            <a:endParaRPr lang="en-US" b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31300" y="6773347"/>
            <a:ext cx="815975" cy="184666"/>
          </a:xfrm>
          <a:ln/>
        </p:spPr>
        <p:txBody>
          <a:bodyPr/>
          <a:lstStyle/>
          <a:p>
            <a:fld id="{B8F74BC9-DE36-4F1C-8DCE-5AD938B0061B}" type="slidenum">
              <a:rPr lang="en-GB"/>
              <a:pPr/>
              <a:t>11</a:t>
            </a:fld>
            <a:endParaRPr lang="en-GB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801" y="262939"/>
            <a:ext cx="8722076" cy="2215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31300" y="6773347"/>
            <a:ext cx="815975" cy="184666"/>
          </a:xfrm>
          <a:ln/>
        </p:spPr>
        <p:txBody>
          <a:bodyPr/>
          <a:lstStyle/>
          <a:p>
            <a:fld id="{0DF04444-ACC5-41FB-B6EA-8442577C2376}" type="slidenum">
              <a:rPr lang="en-GB"/>
              <a:pPr/>
              <a:t>12</a:t>
            </a:fld>
            <a:endParaRPr lang="en-GB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801" y="262939"/>
            <a:ext cx="8722076" cy="2215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31300" y="6773347"/>
            <a:ext cx="815975" cy="184666"/>
          </a:xfrm>
          <a:ln/>
        </p:spPr>
        <p:txBody>
          <a:bodyPr/>
          <a:lstStyle/>
          <a:p>
            <a:fld id="{0D6BB11D-1777-4064-8E5B-48DBC3E163BB}" type="slidenum">
              <a:rPr lang="en-GB"/>
              <a:pPr/>
              <a:t>13</a:t>
            </a:fld>
            <a:endParaRPr lang="en-GB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801" y="262939"/>
            <a:ext cx="8722076" cy="221599"/>
          </a:xfrm>
          <a:prstGeom prst="rect">
            <a:avLst/>
          </a:prstGeom>
        </p:spPr>
        <p:txBody>
          <a:bodyPr/>
          <a:lstStyle/>
          <a:p>
            <a:pPr marL="1587" lvl="1" algn="l" defTabSz="895350">
              <a:lnSpc>
                <a:spcPct val="95000"/>
              </a:lnSpc>
              <a:spcAft>
                <a:spcPct val="25000"/>
              </a:spcAft>
              <a:buSzPct val="120000"/>
            </a:pPr>
            <a:r>
              <a:rPr lang="en-GB" sz="1000" b="1" dirty="0" smtClean="0"/>
              <a:t>Potential realized by policies that fulfil </a:t>
            </a:r>
            <a:r>
              <a:rPr lang="en-GB" sz="1000" b="1" i="1" dirty="0" smtClean="0"/>
              <a:t>other</a:t>
            </a:r>
            <a:r>
              <a:rPr lang="en-GB" sz="1000" b="1" dirty="0" smtClean="0"/>
              <a:t> national priorities</a:t>
            </a:r>
          </a:p>
          <a:p>
            <a:pPr marL="287337" lvl="1" indent="-285750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Arial" pitchFamily="34" charset="0"/>
              <a:buChar char="•"/>
            </a:pPr>
            <a:r>
              <a:rPr lang="en-GB" sz="1000" i="1" dirty="0" smtClean="0"/>
              <a:t>Adopting building codes</a:t>
            </a:r>
            <a:r>
              <a:rPr lang="en-GB" sz="1000" dirty="0" smtClean="0"/>
              <a:t>:  save energy, money, and increase energy security</a:t>
            </a:r>
          </a:p>
          <a:p>
            <a:pPr marL="287337" lvl="1" indent="-285750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Arial" pitchFamily="34" charset="0"/>
              <a:buChar char="•"/>
            </a:pPr>
            <a:r>
              <a:rPr lang="en-GB" sz="1000" i="1" dirty="0" smtClean="0"/>
              <a:t>Establishing bus rapid transit systems</a:t>
            </a:r>
            <a:r>
              <a:rPr lang="en-GB" sz="1000" dirty="0" smtClean="0"/>
              <a:t>:  reduce congestion and air pollution</a:t>
            </a:r>
          </a:p>
          <a:p>
            <a:pPr marL="287337" lvl="1" indent="-285750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Arial" pitchFamily="34" charset="0"/>
              <a:buChar char="•"/>
            </a:pPr>
            <a:r>
              <a:rPr lang="en-GB" sz="1000" i="1" dirty="0" smtClean="0"/>
              <a:t>Stopping deforestation</a:t>
            </a:r>
            <a:r>
              <a:rPr lang="en-GB" sz="1000" dirty="0" smtClean="0"/>
              <a:t>:  preserve cultures, support tourism and conserve biodiversity. </a:t>
            </a:r>
          </a:p>
          <a:p>
            <a:pPr marL="266700" lvl="1" indent="-265113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Wingdings" pitchFamily="2" charset="2"/>
              <a:buNone/>
            </a:pPr>
            <a:r>
              <a:rPr lang="en-GB" sz="1000" dirty="0" smtClean="0"/>
              <a:t>	Following national/local self-interest can close the gap if policies are scaled up.</a:t>
            </a:r>
          </a:p>
          <a:p>
            <a:pPr marL="266700" lvl="1" indent="-265113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Wingdings" pitchFamily="2" charset="2"/>
              <a:buNone/>
            </a:pPr>
            <a:endParaRPr lang="en-GB" sz="1000" dirty="0" smtClean="0"/>
          </a:p>
          <a:p>
            <a:pPr marL="266700" lvl="1" indent="-265113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Wingdings" pitchFamily="2" charset="2"/>
              <a:buNone/>
            </a:pPr>
            <a:r>
              <a:rPr lang="en-GB" sz="1000" dirty="0" smtClean="0"/>
              <a:t>Need less lock-in and more vision</a:t>
            </a:r>
          </a:p>
          <a:p>
            <a:endParaRPr lang="en-US" sz="10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03182-7012-4C0C-9607-934E901587B4}" type="slidenum">
              <a:rPr lang="en-GB">
                <a:latin typeface="Arial" charset="0"/>
              </a:rPr>
              <a:pPr/>
              <a:t>14</a:t>
            </a:fld>
            <a:endParaRPr lang="en-GB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0063" y="444500"/>
            <a:ext cx="4165600" cy="3124200"/>
          </a:xfrm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3814763"/>
            <a:ext cx="8720137" cy="176212"/>
          </a:xfrm>
          <a:noFill/>
          <a:ln/>
        </p:spPr>
        <p:txBody>
          <a:bodyPr/>
          <a:lstStyle/>
          <a:p>
            <a:pPr eaLnBrk="1" hangingPunct="1"/>
            <a:endParaRPr lang="da-DK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F56CF-6394-42FB-BB25-01E2D6BDA3D4}" type="slidenum">
              <a:rPr lang="en-GB">
                <a:latin typeface="Arial" charset="0"/>
              </a:rPr>
              <a:pPr/>
              <a:t>1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31300" y="6773347"/>
            <a:ext cx="815975" cy="184666"/>
          </a:xfrm>
          <a:ln/>
        </p:spPr>
        <p:txBody>
          <a:bodyPr/>
          <a:lstStyle/>
          <a:p>
            <a:fld id="{19324B90-B220-4F26-AB44-48A08D9FBF86}" type="slidenum">
              <a:rPr lang="en-GB"/>
              <a:pPr/>
              <a:t>2</a:t>
            </a:fld>
            <a:endParaRPr lang="en-GB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15988"/>
            <a:ext cx="8086725" cy="6065837"/>
          </a:xfrm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801" y="262939"/>
            <a:ext cx="8722076" cy="221599"/>
          </a:xfrm>
          <a:prstGeom prst="rect">
            <a:avLst/>
          </a:prstGeom>
        </p:spPr>
        <p:txBody>
          <a:bodyPr/>
          <a:lstStyle/>
          <a:p>
            <a:r>
              <a:rPr lang="en-US" sz="1200" b="0" dirty="0" smtClean="0"/>
              <a:t>Latest in series</a:t>
            </a:r>
            <a:r>
              <a:rPr lang="en-US" sz="1200" b="0" baseline="0" dirty="0" smtClean="0"/>
              <a:t> of </a:t>
            </a:r>
            <a:r>
              <a:rPr lang="en-US" sz="1200" b="0" baseline="0" dirty="0" smtClean="0"/>
              <a:t>reports to address the first two questions (on previous slide)</a:t>
            </a:r>
          </a:p>
          <a:p>
            <a:r>
              <a:rPr lang="en-US" sz="1200" b="0" baseline="0" dirty="0" smtClean="0"/>
              <a:t>This report provides important update of first two questions and also addresses third question</a:t>
            </a:r>
            <a:endParaRPr lang="en-US" sz="1200" b="0" baseline="0" dirty="0" smtClean="0"/>
          </a:p>
          <a:p>
            <a:r>
              <a:rPr lang="en-US" sz="1400" b="0" baseline="0" dirty="0" smtClean="0"/>
              <a:t>This report 55 scientists …</a:t>
            </a:r>
            <a:endParaRPr lang="en-US" sz="1400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131300" y="6773347"/>
            <a:ext cx="815975" cy="184666"/>
          </a:xfrm>
          <a:ln/>
        </p:spPr>
        <p:txBody>
          <a:bodyPr/>
          <a:lstStyle/>
          <a:p>
            <a:fld id="{C43BC32E-CBCA-4D8D-8077-EA275D8E53A8}" type="slidenum">
              <a:rPr lang="en-GB"/>
              <a:pPr/>
              <a:t>3</a:t>
            </a:fld>
            <a:endParaRPr lang="en-GB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801" y="262939"/>
            <a:ext cx="8722076" cy="221599"/>
          </a:xfrm>
          <a:prstGeom prst="rect">
            <a:avLst/>
          </a:prstGeom>
        </p:spPr>
        <p:txBody>
          <a:bodyPr/>
          <a:lstStyle/>
          <a:p>
            <a:r>
              <a:rPr lang="en-US" b="0" dirty="0" smtClean="0"/>
              <a:t>Important</a:t>
            </a:r>
            <a:r>
              <a:rPr lang="en-US" b="0" baseline="0" dirty="0" smtClean="0"/>
              <a:t> to know that meeting 2 </a:t>
            </a:r>
            <a:r>
              <a:rPr lang="en-US" b="0" baseline="0" dirty="0" err="1" smtClean="0"/>
              <a:t>deg</a:t>
            </a:r>
            <a:r>
              <a:rPr lang="en-US" b="0" baseline="0" dirty="0" smtClean="0"/>
              <a:t> target depends more on cumulative emissions than emissions in a particular year</a:t>
            </a:r>
          </a:p>
          <a:p>
            <a:r>
              <a:rPr lang="en-US" b="0" baseline="0" dirty="0" smtClean="0"/>
              <a:t>Therefore, several pathways can lead to same cumulative emissions and can stay within the 2 </a:t>
            </a:r>
            <a:r>
              <a:rPr lang="en-US" b="0" baseline="0" dirty="0" err="1" smtClean="0"/>
              <a:t>deg</a:t>
            </a:r>
            <a:r>
              <a:rPr lang="en-US" b="0" baseline="0" dirty="0" smtClean="0"/>
              <a:t> limit. </a:t>
            </a:r>
            <a:endParaRPr lang="en-US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This graph shows the large set of emissions pathways collected from more than 10 different groups and models. </a:t>
            </a:r>
          </a:p>
          <a:p>
            <a:pPr eaLnBrk="1" hangingPunct="1"/>
            <a:r>
              <a:rPr lang="en-US" b="0" dirty="0" smtClean="0">
                <a:latin typeface="Arial" charset="0"/>
              </a:rPr>
              <a:t>To</a:t>
            </a:r>
            <a:r>
              <a:rPr lang="en-US" b="0" baseline="0" dirty="0" smtClean="0">
                <a:latin typeface="Arial" charset="0"/>
              </a:rPr>
              <a:t> address the first question – What emissions level are we aiming for beyond 2020 to stay within the 2 </a:t>
            </a:r>
            <a:r>
              <a:rPr lang="en-US" b="0" baseline="0" dirty="0" err="1" smtClean="0">
                <a:latin typeface="Arial" charset="0"/>
              </a:rPr>
              <a:t>deg</a:t>
            </a:r>
            <a:r>
              <a:rPr lang="en-US" b="0" baseline="0" dirty="0" smtClean="0">
                <a:latin typeface="Arial" charset="0"/>
              </a:rPr>
              <a:t> target?</a:t>
            </a:r>
          </a:p>
          <a:p>
            <a:pPr eaLnBrk="1" hangingPunct="1"/>
            <a:r>
              <a:rPr lang="en-US" b="0" baseline="0" dirty="0" smtClean="0">
                <a:latin typeface="Arial" charset="0"/>
              </a:rPr>
              <a:t>Now at 49, in 2030 need to be around …,  in 2050 …. </a:t>
            </a:r>
            <a:endParaRPr lang="en-US" b="0" dirty="0" smtClean="0">
              <a:latin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438E2-2F1C-44B0-992C-991A81780B83}" type="slidenum">
              <a:rPr lang="en-GB">
                <a:latin typeface="Arial" charset="0"/>
              </a:rPr>
              <a:pPr/>
              <a:t>4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Let’s look at nearer future – 2020</a:t>
            </a:r>
          </a:p>
          <a:p>
            <a:pPr eaLnBrk="1" hangingPunct="1"/>
            <a:r>
              <a:rPr lang="en-US" b="0" dirty="0" smtClean="0">
                <a:latin typeface="Arial" charset="0"/>
              </a:rPr>
              <a:t>As mentioned,</a:t>
            </a:r>
            <a:r>
              <a:rPr lang="en-US" b="0" baseline="0" dirty="0" smtClean="0">
                <a:latin typeface="Arial" charset="0"/>
              </a:rPr>
              <a:t> climate target of 2 </a:t>
            </a:r>
            <a:r>
              <a:rPr lang="en-US" b="0" baseline="0" dirty="0" err="1" smtClean="0">
                <a:latin typeface="Arial" charset="0"/>
              </a:rPr>
              <a:t>deg</a:t>
            </a:r>
            <a:r>
              <a:rPr lang="en-US" b="0" baseline="0" dirty="0" smtClean="0">
                <a:latin typeface="Arial" charset="0"/>
              </a:rPr>
              <a:t>, and country pledges to reduce emissions by 2020</a:t>
            </a:r>
          </a:p>
          <a:p>
            <a:pPr eaLnBrk="1" hangingPunct="1"/>
            <a:r>
              <a:rPr lang="en-US" b="0" baseline="0" dirty="0" smtClean="0">
                <a:latin typeface="Arial" charset="0"/>
              </a:rPr>
              <a:t>Is there a gap between emission levels consistent with 2 </a:t>
            </a:r>
            <a:r>
              <a:rPr lang="en-US" b="0" baseline="0" dirty="0" err="1" smtClean="0">
                <a:latin typeface="Arial" charset="0"/>
              </a:rPr>
              <a:t>deg</a:t>
            </a:r>
            <a:r>
              <a:rPr lang="en-US" b="0" baseline="0" dirty="0" smtClean="0">
                <a:latin typeface="Arial" charset="0"/>
              </a:rPr>
              <a:t> and emission levels expected once pledges are implemented?</a:t>
            </a:r>
          </a:p>
          <a:p>
            <a:pPr eaLnBrk="1" hangingPunct="1"/>
            <a:r>
              <a:rPr lang="en-US" b="0" baseline="0" dirty="0" smtClean="0">
                <a:latin typeface="Arial" charset="0"/>
              </a:rPr>
              <a:t>Now 49,  we are aiming for 44 to be on pathway of staying within 2 </a:t>
            </a:r>
            <a:r>
              <a:rPr lang="en-US" b="0" baseline="0" dirty="0" err="1" smtClean="0">
                <a:latin typeface="Arial" charset="0"/>
              </a:rPr>
              <a:t>deg</a:t>
            </a:r>
            <a:endParaRPr lang="en-US" b="0" baseline="0" dirty="0" smtClean="0">
              <a:latin typeface="Arial" charset="0"/>
            </a:endParaRPr>
          </a:p>
          <a:p>
            <a:pPr eaLnBrk="1" hangingPunct="1"/>
            <a:r>
              <a:rPr lang="en-US" b="0" baseline="0" dirty="0" smtClean="0">
                <a:latin typeface="Arial" charset="0"/>
              </a:rPr>
              <a:t>But, depending on how pledges and rules are interpreted, emissions are expected to go in opposite direction – increase up to 52 to 58 </a:t>
            </a:r>
            <a:r>
              <a:rPr lang="en-US" b="0" baseline="0" dirty="0" err="1" smtClean="0">
                <a:latin typeface="Arial" charset="0"/>
              </a:rPr>
              <a:t>Gt</a:t>
            </a:r>
            <a:r>
              <a:rPr lang="en-US" b="0" baseline="0" dirty="0" smtClean="0">
                <a:latin typeface="Arial" charset="0"/>
              </a:rPr>
              <a:t>/</a:t>
            </a:r>
            <a:r>
              <a:rPr lang="en-US" b="0" baseline="0" dirty="0" err="1" smtClean="0">
                <a:latin typeface="Arial" charset="0"/>
              </a:rPr>
              <a:t>yr</a:t>
            </a:r>
            <a:r>
              <a:rPr lang="en-US" b="0" baseline="0" dirty="0" smtClean="0">
                <a:latin typeface="Arial" charset="0"/>
              </a:rPr>
              <a:t> </a:t>
            </a:r>
          </a:p>
          <a:p>
            <a:pPr eaLnBrk="1" hangingPunct="1"/>
            <a:endParaRPr lang="en-US" b="0" baseline="0" dirty="0" smtClean="0">
              <a:latin typeface="Arial" charset="0"/>
            </a:endParaRPr>
          </a:p>
          <a:p>
            <a:pPr eaLnBrk="1" hangingPunct="1"/>
            <a:r>
              <a:rPr lang="en-US" b="0" baseline="0" dirty="0" smtClean="0">
                <a:latin typeface="Arial" charset="0"/>
              </a:rPr>
              <a:t>Under BAU, Gap = 14</a:t>
            </a:r>
          </a:p>
          <a:p>
            <a:pPr eaLnBrk="1" hangingPunct="1"/>
            <a:r>
              <a:rPr lang="en-US" b="0" baseline="0" dirty="0" smtClean="0">
                <a:latin typeface="Arial" charset="0"/>
              </a:rPr>
              <a:t>Under different pledge cases, Gap = 8 to 13 </a:t>
            </a:r>
            <a:r>
              <a:rPr lang="en-US" b="0" baseline="0" dirty="0" err="1" smtClean="0">
                <a:latin typeface="Arial" charset="0"/>
              </a:rPr>
              <a:t>Gt</a:t>
            </a:r>
            <a:r>
              <a:rPr lang="en-US" b="0" baseline="0" dirty="0" smtClean="0">
                <a:latin typeface="Arial" charset="0"/>
              </a:rPr>
              <a:t>/</a:t>
            </a:r>
            <a:r>
              <a:rPr lang="en-US" b="0" baseline="0" dirty="0" err="1" smtClean="0">
                <a:latin typeface="Arial" charset="0"/>
              </a:rPr>
              <a:t>yr</a:t>
            </a:r>
            <a:endParaRPr lang="en-US" b="0" baseline="0" dirty="0" smtClean="0">
              <a:latin typeface="Arial" charset="0"/>
            </a:endParaRPr>
          </a:p>
          <a:p>
            <a:pPr eaLnBrk="1" hangingPunct="1"/>
            <a:r>
              <a:rPr lang="en-US" b="0" baseline="0" dirty="0" smtClean="0">
                <a:latin typeface="Arial" charset="0"/>
              </a:rPr>
              <a:t>Most ambitious: 8 </a:t>
            </a:r>
            <a:r>
              <a:rPr lang="en-US" b="0" baseline="0" dirty="0" err="1" smtClean="0">
                <a:latin typeface="Arial" charset="0"/>
              </a:rPr>
              <a:t>Gt</a:t>
            </a:r>
            <a:r>
              <a:rPr lang="en-US" b="0" baseline="0" dirty="0" smtClean="0">
                <a:latin typeface="Arial" charset="0"/>
              </a:rPr>
              <a:t>/</a:t>
            </a:r>
            <a:r>
              <a:rPr lang="en-US" b="0" baseline="0" dirty="0" err="1" smtClean="0">
                <a:latin typeface="Arial" charset="0"/>
              </a:rPr>
              <a:t>yr</a:t>
            </a:r>
            <a:r>
              <a:rPr lang="en-US" b="0" baseline="0" dirty="0" smtClean="0">
                <a:latin typeface="Arial" charset="0"/>
              </a:rPr>
              <a:t>  </a:t>
            </a:r>
            <a:r>
              <a:rPr lang="en-US" b="0" baseline="0" dirty="0" smtClean="0">
                <a:latin typeface="Arial" charset="0"/>
                <a:sym typeface="Wingdings" pitchFamily="2" charset="2"/>
              </a:rPr>
              <a:t> This is about the total greenhouse gas emissions from industry in the world, a big number</a:t>
            </a:r>
          </a:p>
          <a:p>
            <a:pPr eaLnBrk="1" hangingPunct="1"/>
            <a:endParaRPr lang="en-US" b="0" baseline="0" dirty="0" smtClean="0">
              <a:latin typeface="Arial" charset="0"/>
              <a:sym typeface="Wingdings" pitchFamily="2" charset="2"/>
            </a:endParaRPr>
          </a:p>
          <a:p>
            <a:pPr eaLnBrk="1" hangingPunct="1"/>
            <a:r>
              <a:rPr lang="en-US" b="0" baseline="0" dirty="0" smtClean="0">
                <a:latin typeface="Arial" charset="0"/>
                <a:sym typeface="Wingdings" pitchFamily="2" charset="2"/>
              </a:rPr>
              <a:t>Pledges not enough …</a:t>
            </a:r>
          </a:p>
          <a:p>
            <a:pPr eaLnBrk="1" hangingPunct="1"/>
            <a:r>
              <a:rPr lang="en-US" b="0" baseline="0" dirty="0" smtClean="0">
                <a:latin typeface="Arial" charset="0"/>
                <a:sym typeface="Wingdings" pitchFamily="2" charset="2"/>
              </a:rPr>
              <a:t>We cannot wait …</a:t>
            </a:r>
            <a:endParaRPr lang="en-US" b="0" baseline="0" dirty="0" smtClean="0">
              <a:latin typeface="Arial" charset="0"/>
            </a:endParaRPr>
          </a:p>
          <a:p>
            <a:pPr eaLnBrk="1" hangingPunct="1"/>
            <a:endParaRPr lang="en-US" b="0" baseline="0" dirty="0" smtClean="0">
              <a:latin typeface="Arial" charset="0"/>
            </a:endParaRPr>
          </a:p>
          <a:p>
            <a:pPr eaLnBrk="1" hangingPunct="1"/>
            <a:r>
              <a:rPr lang="en-US" b="0" baseline="0" dirty="0" smtClean="0">
                <a:latin typeface="Arial" charset="0"/>
              </a:rPr>
              <a:t>Summarizing </a:t>
            </a:r>
            <a:endParaRPr lang="en-US" b="0" dirty="0" smtClean="0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FB09B-25EE-4EFC-BE1E-3E24580F13ED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F56CF-6394-42FB-BB25-01E2D6BDA3D4}" type="slidenum">
              <a:rPr lang="en-GB">
                <a:latin typeface="Arial" charset="0"/>
              </a:rPr>
              <a:pPr/>
              <a:t>6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Good news is that the emission</a:t>
            </a:r>
            <a:r>
              <a:rPr lang="en-US" b="0" baseline="0" dirty="0" smtClean="0">
                <a:latin typeface="Arial" charset="0"/>
              </a:rPr>
              <a:t> reduction potential is greater than the largest estimate of the gap. </a:t>
            </a:r>
            <a:endParaRPr lang="en-US" b="0" dirty="0" smtClean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B16FB-748B-4473-81A9-2E1CAB28E291}" type="slidenum">
              <a:rPr lang="en-GB">
                <a:latin typeface="Arial" charset="0"/>
              </a:rPr>
              <a:pPr/>
              <a:t>7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F8FA2-7FFD-47B9-8AE4-7BBBE86E42EE}" type="slidenum">
              <a:rPr lang="en-GB">
                <a:latin typeface="Arial" charset="0"/>
              </a:rPr>
              <a:pPr/>
              <a:t>8</a:t>
            </a:fld>
            <a:endParaRPr lang="en-GB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263525"/>
            <a:ext cx="8721725" cy="441325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Title Elements"/>
          <p:cNvGrpSpPr>
            <a:grpSpLocks/>
          </p:cNvGrpSpPr>
          <p:nvPr/>
        </p:nvGrpSpPr>
        <p:grpSpPr bwMode="auto">
          <a:xfrm>
            <a:off x="1965325" y="4946650"/>
            <a:ext cx="5027613" cy="1624013"/>
            <a:chOff x="1238" y="3116"/>
            <a:chExt cx="3167" cy="1023"/>
          </a:xfrm>
        </p:grpSpPr>
        <p:sp>
          <p:nvSpPr>
            <p:cNvPr id="5" name="McK Confidential" hidden="1"/>
            <p:cNvSpPr txBox="1">
              <a:spLocks noChangeArrowheads="1"/>
            </p:cNvSpPr>
            <p:nvPr/>
          </p:nvSpPr>
          <p:spPr bwMode="auto">
            <a:xfrm>
              <a:off x="1453" y="3116"/>
              <a:ext cx="9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defRPr/>
              </a:pPr>
              <a:r>
                <a:rPr lang="en-GB">
                  <a:latin typeface="Arial" pitchFamily="34" charset="0"/>
                </a:rPr>
                <a:t>CONFIDENTIAL</a:t>
              </a:r>
            </a:p>
          </p:txBody>
        </p:sp>
        <p:sp>
          <p:nvSpPr>
            <p:cNvPr id="6" name="McK Document" hidden="1"/>
            <p:cNvSpPr txBox="1">
              <a:spLocks noChangeArrowheads="1"/>
            </p:cNvSpPr>
            <p:nvPr/>
          </p:nvSpPr>
          <p:spPr bwMode="auto">
            <a:xfrm>
              <a:off x="1238" y="3838"/>
              <a:ext cx="316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2"/>
                  </a:solidFill>
                  <a:latin typeface="Arial" pitchFamily="34" charset="0"/>
                </a:rPr>
                <a:t>Document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/>
          </p:nvSpPr>
          <p:spPr bwMode="auto">
            <a:xfrm>
              <a:off x="1238" y="4005"/>
              <a:ext cx="316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2"/>
                  </a:solidFill>
                  <a:latin typeface="Arial" pitchFamily="34" charset="0"/>
                </a:rPr>
                <a:t>Date</a:t>
              </a:r>
            </a:p>
          </p:txBody>
        </p:sp>
      </p:grpSp>
      <p:graphicFrame>
        <p:nvGraphicFramePr>
          <p:cNvPr id="8" name="Rectangle 1059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8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1059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430213" y="5200650"/>
            <a:ext cx="8096250" cy="381000"/>
          </a:xfrm>
          <a:ln algn="ctr"/>
        </p:spPr>
        <p:txBody>
          <a:bodyPr anchor="ctr"/>
          <a:lstStyle>
            <a:lvl1pPr>
              <a:defRPr sz="2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30213" y="5811838"/>
            <a:ext cx="8096250" cy="212725"/>
          </a:xfrm>
          <a:ln algn="ctr"/>
        </p:spPr>
        <p:txBody>
          <a:bodyPr anchor="b"/>
          <a:lstStyle>
            <a:lvl1pPr>
              <a:defRPr sz="1400">
                <a:solidFill>
                  <a:schemeClr val="hlink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doc id"/>
          <p:cNvSpPr>
            <a:spLocks noGrp="1" noChangeArrowheads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8442325" y="36513"/>
            <a:ext cx="295275" cy="1222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D135-FC65-4F55-95E8-EF2DDFED7E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449263"/>
            <a:ext cx="2154237" cy="204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238" y="449263"/>
            <a:ext cx="6311900" cy="204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3B511-93C8-4DB9-9B0D-B1CF72FFC7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513" y="2087563"/>
            <a:ext cx="7618412" cy="1441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3808413"/>
            <a:ext cx="6272212" cy="17176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A979A-8A4F-4497-9F7F-F854C0E86B33}" type="datetime1">
              <a:rPr lang="en-US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A0EDA-189C-4F58-85BE-921270CE4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4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B5B81-5DD4-407A-B46E-7BF56516ECD2}" type="datetime1">
              <a:rPr lang="en-US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F8D96-49C5-4F46-ACD4-05FB64C10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319588"/>
            <a:ext cx="7616825" cy="13350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2849563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4D552-8717-4949-887E-3BC86D593114}" type="datetime1">
              <a:rPr lang="en-US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CBB7D-9363-42CC-9E7A-F9E998E8F8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66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675" y="1568450"/>
            <a:ext cx="3956050" cy="443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568450"/>
            <a:ext cx="3957638" cy="443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4C29E-C0D9-4897-8C89-175FF153831D}" type="datetime1">
              <a:rPr lang="en-US"/>
              <a:pPr/>
              <a:t>11/19/2012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40A9F-3E1C-46BC-A8DC-9EE6A4414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2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504950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2C79F-0965-463B-A419-1F1283A4E5E6}" type="datetime1">
              <a:rPr lang="en-US"/>
              <a:pPr/>
              <a:t>11/19/2012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4EC31-D514-4063-BFF6-E80A36B1D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98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F0B7F-8DD3-4009-8D88-AE198ADFD76D}" type="datetime1">
              <a:rPr lang="en-US"/>
              <a:pPr/>
              <a:t>11/19/2012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1AEAB-030F-46A4-BF2F-8CEC22189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40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95346-E62A-4BFD-A533-7AE8A65DB85F}" type="datetime1">
              <a:rPr lang="en-US"/>
              <a:pPr/>
              <a:t>11/19/2012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83E8D-D715-4B0F-82F5-516E6DC54A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06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8288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8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65B8F-58D7-49D7-A73F-CBF03C1F88CE}" type="datetime1">
              <a:rPr lang="en-US"/>
              <a:pPr/>
              <a:t>11/19/2012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6D824-3A4F-4046-B75E-DD181E732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32675-6B36-471B-97F1-D6514E11C1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705350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5"/>
            <a:ext cx="5376863" cy="4033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C808D-5343-45E2-BFB5-887122FA43FD}" type="datetime1">
              <a:rPr lang="en-US"/>
              <a:pPr/>
              <a:t>11/19/2012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A6782-8344-4A1B-9136-81C1E560AB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1FF47-CC44-43BB-A24E-6017572A4131}" type="datetime1">
              <a:rPr lang="en-US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FB79C-A6BE-4A95-9FA8-FC02856735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1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638" y="269875"/>
            <a:ext cx="2016125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675" y="269875"/>
            <a:ext cx="5897563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44F10-C101-4D71-B96D-90AD8FA053ED}" type="datetime1">
              <a:rPr lang="en-US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70188-C782-4B6C-A56A-4B786278F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319588"/>
            <a:ext cx="7616825" cy="13350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2849563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B7AAB-818A-498E-A1EC-8D3E19ADFF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238" y="1273175"/>
            <a:ext cx="4232275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6913" y="1273175"/>
            <a:ext cx="4233862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06018-6E94-4320-A5A2-025B8A58CB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504950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0DA1F-8845-41C3-9463-E5D325059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8D4EF-560C-4663-84AF-0476409504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4A86-CB38-4A77-BF75-24A300F801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8288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8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5734-1A14-4E95-B4F6-38BEFA583F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705350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5"/>
            <a:ext cx="5376863" cy="4033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DD8B-9863-46C1-9DD2-A9388232C0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9.xml"/><Relationship Id="rId34" Type="http://schemas.openxmlformats.org/officeDocument/2006/relationships/tags" Target="../tags/tag22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5" Type="http://schemas.openxmlformats.org/officeDocument/2006/relationships/tags" Target="../tags/tag13.xml"/><Relationship Id="rId33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29" Type="http://schemas.openxmlformats.org/officeDocument/2006/relationships/tags" Target="../tags/tag1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2.xml"/><Relationship Id="rId32" Type="http://schemas.openxmlformats.org/officeDocument/2006/relationships/tags" Target="../tags/tag20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28" Type="http://schemas.openxmlformats.org/officeDocument/2006/relationships/tags" Target="../tags/tag16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31" Type="http://schemas.openxmlformats.org/officeDocument/2006/relationships/tags" Target="../tags/tag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tags" Target="../tags/tag10.xml"/><Relationship Id="rId27" Type="http://schemas.openxmlformats.org/officeDocument/2006/relationships/tags" Target="../tags/tag15.xml"/><Relationship Id="rId30" Type="http://schemas.openxmlformats.org/officeDocument/2006/relationships/tags" Target="../tags/tag18.xml"/><Relationship Id="rId35" Type="http://schemas.openxmlformats.org/officeDocument/2006/relationships/tags" Target="../tags/tag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31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think-cell Slide" r:id="rId36" imgW="0" imgH="0" progId="">
                  <p:embed/>
                </p:oleObj>
              </mc:Choice>
              <mc:Fallback>
                <p:oleObj name="think-cell Slide" r:id="rId36" imgW="0" imgH="0" progId="">
                  <p:embed/>
                  <p:pic>
                    <p:nvPicPr>
                      <p:cNvPr id="0" name="Rectangle 3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doc id"/>
          <p:cNvSpPr>
            <a:spLocks noGrp="1" noChangeArrowheads="1"/>
          </p:cNvSpPr>
          <p:nvPr>
            <p:ph type="ftr" sz="quarter" idx="3"/>
            <p:custDataLst>
              <p:tags r:id="rId15"/>
            </p:custDataLst>
          </p:nvPr>
        </p:nvSpPr>
        <p:spPr bwMode="auto">
          <a:xfrm>
            <a:off x="8242300" y="36513"/>
            <a:ext cx="2952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830263" y="449263"/>
            <a:ext cx="77263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122238" y="1273175"/>
            <a:ext cx="861853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1031" name="McK Slide Elements"/>
          <p:cNvGrpSpPr>
            <a:grpSpLocks/>
          </p:cNvGrpSpPr>
          <p:nvPr/>
        </p:nvGrpSpPr>
        <p:grpSpPr bwMode="auto">
          <a:xfrm>
            <a:off x="119063" y="925513"/>
            <a:ext cx="8618537" cy="5768975"/>
            <a:chOff x="75" y="583"/>
            <a:chExt cx="5429" cy="3634"/>
          </a:xfrm>
        </p:grpSpPr>
        <p:sp>
          <p:nvSpPr>
            <p:cNvPr id="3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5" y="583"/>
              <a:ext cx="54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defTabSz="895350">
                <a:defRPr/>
              </a:pPr>
              <a:r>
                <a:rPr lang="en-GB" sz="1600">
                  <a:latin typeface="Arial" pitchFamily="34" charset="0"/>
                </a:rPr>
                <a:t>Unit of measure</a:t>
              </a:r>
            </a:p>
          </p:txBody>
        </p:sp>
        <p:sp>
          <p:nvSpPr>
            <p:cNvPr id="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74675" indent="-574675" algn="l" defTabSz="895350">
                <a:tabLst>
                  <a:tab pos="533400" algn="r"/>
                </a:tabLst>
                <a:defRPr/>
              </a:pPr>
              <a:r>
                <a:rPr lang="en-GB" sz="1200">
                  <a:solidFill>
                    <a:srgbClr val="000000"/>
                  </a:solidFill>
                  <a:latin typeface="Arial" pitchFamily="34" charset="0"/>
                </a:rPr>
                <a:t>	*	Footnote</a:t>
              </a:r>
            </a:p>
            <a:p>
              <a:pPr marL="574675" indent="-574675" algn="l" defTabSz="895350">
                <a:spcBef>
                  <a:spcPct val="20000"/>
                </a:spcBef>
                <a:tabLst>
                  <a:tab pos="533400" algn="r"/>
                </a:tabLst>
                <a:defRPr/>
              </a:pPr>
              <a:r>
                <a:rPr lang="en-GB" sz="1200">
                  <a:solidFill>
                    <a:srgbClr val="000000"/>
                  </a:solidFill>
                  <a:latin typeface="Arial" pitchFamily="34" charset="0"/>
                </a:rPr>
                <a:t>	Source:	Source</a:t>
              </a:r>
            </a:p>
          </p:txBody>
        </p:sp>
      </p:grpSp>
      <p:grpSp>
        <p:nvGrpSpPr>
          <p:cNvPr id="1032" name="McK Sticker" hidden="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978775" y="1201738"/>
            <a:ext cx="660400" cy="182562"/>
            <a:chOff x="1324" y="2182"/>
            <a:chExt cx="416" cy="115"/>
          </a:xfrm>
        </p:grpSpPr>
        <p:sp>
          <p:nvSpPr>
            <p:cNvPr id="1061" name="AutoShape 37" hidden="1"/>
            <p:cNvSpPr>
              <a:spLocks noChangeArrowheads="1"/>
            </p:cNvSpPr>
            <p:nvPr userDrawn="1"/>
          </p:nvSpPr>
          <p:spPr bwMode="auto">
            <a:xfrm>
              <a:off x="1324" y="2182"/>
              <a:ext cx="416" cy="1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GB" sz="1200">
                  <a:latin typeface="Arial" pitchFamily="34" charset="0"/>
                </a:rPr>
                <a:t>STICKER</a:t>
              </a:r>
            </a:p>
          </p:txBody>
        </p:sp>
        <p:cxnSp>
          <p:nvCxnSpPr>
            <p:cNvPr id="5" name="AutoShape 38" hidden="1"/>
            <p:cNvCxnSpPr>
              <a:cxnSpLocks noChangeShapeType="1"/>
            </p:cNvCxnSpPr>
            <p:nvPr userDrawn="1"/>
          </p:nvCxnSpPr>
          <p:spPr bwMode="auto">
            <a:xfrm>
              <a:off x="1324" y="2182"/>
              <a:ext cx="4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" name="AutoShape 39" hidden="1"/>
            <p:cNvCxnSpPr>
              <a:cxnSpLocks noChangeShapeType="1"/>
            </p:cNvCxnSpPr>
            <p:nvPr userDrawn="1"/>
          </p:nvCxnSpPr>
          <p:spPr bwMode="auto">
            <a:xfrm>
              <a:off x="1324" y="2297"/>
              <a:ext cx="4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33" name="McK Legend Boxes" hidden="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7829550" y="1192213"/>
            <a:ext cx="809625" cy="923925"/>
            <a:chOff x="4993" y="556"/>
            <a:chExt cx="510" cy="582"/>
          </a:xfrm>
        </p:grpSpPr>
        <p:sp>
          <p:nvSpPr>
            <p:cNvPr id="1065" name="Rectangle 41" hidden="1"/>
            <p:cNvSpPr>
              <a:spLocks noChangeArrowheads="1"/>
            </p:cNvSpPr>
            <p:nvPr/>
          </p:nvSpPr>
          <p:spPr bwMode="gray">
            <a:xfrm>
              <a:off x="5185" y="556"/>
              <a:ext cx="31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874713" eaLnBrk="0" hangingPunct="0">
                <a:defRPr/>
              </a:pPr>
              <a:r>
                <a:rPr lang="en-GB" sz="1200">
                  <a:latin typeface="Arial" pitchFamily="34" charset="0"/>
                </a:rPr>
                <a:t>Legend</a:t>
              </a:r>
            </a:p>
          </p:txBody>
        </p:sp>
        <p:sp>
          <p:nvSpPr>
            <p:cNvPr id="1066" name="Rectangle 42" hidden="1"/>
            <p:cNvSpPr>
              <a:spLocks noChangeArrowheads="1"/>
            </p:cNvSpPr>
            <p:nvPr/>
          </p:nvSpPr>
          <p:spPr bwMode="gray">
            <a:xfrm>
              <a:off x="5185" y="712"/>
              <a:ext cx="31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874713" eaLnBrk="0" hangingPunct="0">
                <a:defRPr/>
              </a:pPr>
              <a:r>
                <a:rPr lang="en-GB" sz="1200">
                  <a:latin typeface="Arial" pitchFamily="34" charset="0"/>
                </a:rPr>
                <a:t>Legend</a:t>
              </a:r>
            </a:p>
          </p:txBody>
        </p:sp>
        <p:sp>
          <p:nvSpPr>
            <p:cNvPr id="1067" name="Rectangle 43" hidden="1"/>
            <p:cNvSpPr>
              <a:spLocks noChangeArrowheads="1"/>
            </p:cNvSpPr>
            <p:nvPr/>
          </p:nvSpPr>
          <p:spPr bwMode="gray">
            <a:xfrm>
              <a:off x="5185" y="867"/>
              <a:ext cx="31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874713" eaLnBrk="0" hangingPunct="0">
                <a:defRPr/>
              </a:pPr>
              <a:r>
                <a:rPr lang="en-GB" sz="1200">
                  <a:latin typeface="Arial" pitchFamily="34" charset="0"/>
                </a:rPr>
                <a:t>Legend</a:t>
              </a:r>
            </a:p>
          </p:txBody>
        </p:sp>
        <p:sp>
          <p:nvSpPr>
            <p:cNvPr id="1068" name="Rectangle 44" hidden="1"/>
            <p:cNvSpPr>
              <a:spLocks noChangeArrowheads="1"/>
            </p:cNvSpPr>
            <p:nvPr/>
          </p:nvSpPr>
          <p:spPr bwMode="gray">
            <a:xfrm>
              <a:off x="5185" y="1023"/>
              <a:ext cx="3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874713" eaLnBrk="0" hangingPunct="0">
                <a:defRPr/>
              </a:pPr>
              <a:r>
                <a:rPr lang="en-GB" sz="1200">
                  <a:latin typeface="Arial" pitchFamily="34" charset="0"/>
                </a:rPr>
                <a:t>Legend</a:t>
              </a:r>
            </a:p>
          </p:txBody>
        </p:sp>
        <p:sp>
          <p:nvSpPr>
            <p:cNvPr id="1069" name="LegendRectangle1" hidden="1"/>
            <p:cNvSpPr>
              <a:spLocks noChangeArrowheads="1"/>
            </p:cNvSpPr>
            <p:nvPr userDrawn="1"/>
          </p:nvSpPr>
          <p:spPr bwMode="auto">
            <a:xfrm>
              <a:off x="4993" y="563"/>
              <a:ext cx="135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70" name="LegendRectangle2" hidden="1"/>
            <p:cNvSpPr>
              <a:spLocks noChangeArrowheads="1"/>
            </p:cNvSpPr>
            <p:nvPr userDrawn="1"/>
          </p:nvSpPr>
          <p:spPr bwMode="auto">
            <a:xfrm>
              <a:off x="4993" y="719"/>
              <a:ext cx="135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71" name="LegendRectangle3" hidden="1"/>
            <p:cNvSpPr>
              <a:spLocks noChangeArrowheads="1"/>
            </p:cNvSpPr>
            <p:nvPr userDrawn="1"/>
          </p:nvSpPr>
          <p:spPr bwMode="auto">
            <a:xfrm>
              <a:off x="4993" y="874"/>
              <a:ext cx="135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72" name="LegendRectangle4" hidden="1"/>
            <p:cNvSpPr>
              <a:spLocks noChangeArrowheads="1"/>
            </p:cNvSpPr>
            <p:nvPr userDrawn="1"/>
          </p:nvSpPr>
          <p:spPr bwMode="auto">
            <a:xfrm>
              <a:off x="4993" y="1030"/>
              <a:ext cx="135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034" name="McK Legend Lines" hidden="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721600" y="1192213"/>
            <a:ext cx="917575" cy="923925"/>
            <a:chOff x="4902" y="1143"/>
            <a:chExt cx="601" cy="606"/>
          </a:xfrm>
        </p:grpSpPr>
        <p:sp>
          <p:nvSpPr>
            <p:cNvPr id="1074" name="Rectangle 50" hidden="1"/>
            <p:cNvSpPr>
              <a:spLocks noChangeArrowheads="1"/>
            </p:cNvSpPr>
            <p:nvPr userDrawn="1"/>
          </p:nvSpPr>
          <p:spPr bwMode="gray">
            <a:xfrm>
              <a:off x="5172" y="1143"/>
              <a:ext cx="33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874713" eaLnBrk="0" hangingPunct="0">
                <a:defRPr/>
              </a:pPr>
              <a:r>
                <a:rPr lang="en-GB" sz="1200">
                  <a:latin typeface="Arial" pitchFamily="34" charset="0"/>
                </a:rPr>
                <a:t>Legend</a:t>
              </a:r>
            </a:p>
          </p:txBody>
        </p:sp>
        <p:sp>
          <p:nvSpPr>
            <p:cNvPr id="1075" name="Rectangle 51" hidden="1"/>
            <p:cNvSpPr>
              <a:spLocks noChangeArrowheads="1"/>
            </p:cNvSpPr>
            <p:nvPr userDrawn="1"/>
          </p:nvSpPr>
          <p:spPr bwMode="gray">
            <a:xfrm>
              <a:off x="5172" y="1305"/>
              <a:ext cx="33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874713" eaLnBrk="0" hangingPunct="0">
                <a:defRPr/>
              </a:pPr>
              <a:r>
                <a:rPr lang="en-GB" sz="1200">
                  <a:latin typeface="Arial" pitchFamily="34" charset="0"/>
                </a:rPr>
                <a:t>Legend</a:t>
              </a:r>
            </a:p>
          </p:txBody>
        </p:sp>
        <p:sp>
          <p:nvSpPr>
            <p:cNvPr id="1076" name="Rectangle 52" hidden="1"/>
            <p:cNvSpPr>
              <a:spLocks noChangeArrowheads="1"/>
            </p:cNvSpPr>
            <p:nvPr userDrawn="1"/>
          </p:nvSpPr>
          <p:spPr bwMode="gray">
            <a:xfrm>
              <a:off x="5172" y="1467"/>
              <a:ext cx="33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874713" eaLnBrk="0" hangingPunct="0">
                <a:defRPr/>
              </a:pPr>
              <a:r>
                <a:rPr lang="en-GB" sz="1200">
                  <a:latin typeface="Arial" pitchFamily="34" charset="0"/>
                </a:rPr>
                <a:t>Legend</a:t>
              </a:r>
            </a:p>
          </p:txBody>
        </p:sp>
        <p:sp>
          <p:nvSpPr>
            <p:cNvPr id="1077" name="Line 53" hidden="1"/>
            <p:cNvSpPr>
              <a:spLocks noChangeShapeType="1"/>
            </p:cNvSpPr>
            <p:nvPr userDrawn="1"/>
          </p:nvSpPr>
          <p:spPr bwMode="gray">
            <a:xfrm>
              <a:off x="4902" y="1210"/>
              <a:ext cx="21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78" name="Line 54" hidden="1"/>
            <p:cNvSpPr>
              <a:spLocks noChangeShapeType="1"/>
            </p:cNvSpPr>
            <p:nvPr userDrawn="1"/>
          </p:nvSpPr>
          <p:spPr bwMode="gray">
            <a:xfrm>
              <a:off x="4902" y="1372"/>
              <a:ext cx="21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79" name="Line 55" hidden="1"/>
            <p:cNvSpPr>
              <a:spLocks noChangeShapeType="1"/>
            </p:cNvSpPr>
            <p:nvPr userDrawn="1"/>
          </p:nvSpPr>
          <p:spPr bwMode="gray">
            <a:xfrm>
              <a:off x="4902" y="1535"/>
              <a:ext cx="21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80" name="Rectangle 56" hidden="1"/>
            <p:cNvSpPr>
              <a:spLocks noChangeArrowheads="1"/>
            </p:cNvSpPr>
            <p:nvPr userDrawn="1"/>
          </p:nvSpPr>
          <p:spPr bwMode="gray">
            <a:xfrm>
              <a:off x="5172" y="1629"/>
              <a:ext cx="33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874713" eaLnBrk="0" hangingPunct="0">
                <a:defRPr/>
              </a:pPr>
              <a:r>
                <a:rPr lang="en-GB" sz="1200">
                  <a:latin typeface="Arial" pitchFamily="34" charset="0"/>
                </a:rPr>
                <a:t>Legend</a:t>
              </a:r>
            </a:p>
          </p:txBody>
        </p:sp>
        <p:sp>
          <p:nvSpPr>
            <p:cNvPr id="1081" name="Line 57" hidden="1"/>
            <p:cNvSpPr>
              <a:spLocks noChangeShapeType="1"/>
            </p:cNvSpPr>
            <p:nvPr userDrawn="1"/>
          </p:nvSpPr>
          <p:spPr bwMode="gray">
            <a:xfrm>
              <a:off x="4902" y="1696"/>
              <a:ext cx="21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035" name="Group 108" hidden="1"/>
          <p:cNvGrpSpPr>
            <a:grpSpLocks/>
          </p:cNvGrpSpPr>
          <p:nvPr/>
        </p:nvGrpSpPr>
        <p:grpSpPr bwMode="auto">
          <a:xfrm>
            <a:off x="7870825" y="1192213"/>
            <a:ext cx="760413" cy="1066800"/>
            <a:chOff x="622" y="2385"/>
            <a:chExt cx="479" cy="672"/>
          </a:xfrm>
        </p:grpSpPr>
        <p:grpSp>
          <p:nvGrpSpPr>
            <p:cNvPr id="1037" name="Group 109" hidden="1"/>
            <p:cNvGrpSpPr>
              <a:grpSpLocks/>
            </p:cNvGrpSpPr>
            <p:nvPr/>
          </p:nvGrpSpPr>
          <p:grpSpPr bwMode="auto">
            <a:xfrm>
              <a:off x="622" y="2385"/>
              <a:ext cx="479" cy="115"/>
              <a:chOff x="622" y="2385"/>
              <a:chExt cx="479" cy="115"/>
            </a:xfrm>
          </p:grpSpPr>
          <p:sp>
            <p:nvSpPr>
              <p:cNvPr id="1134" name="Rectangle 110" hidden="1"/>
              <p:cNvSpPr>
                <a:spLocks noChangeArrowheads="1"/>
              </p:cNvSpPr>
              <p:nvPr/>
            </p:nvSpPr>
            <p:spPr bwMode="gray">
              <a:xfrm>
                <a:off x="783" y="2385"/>
                <a:ext cx="31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874713" eaLnBrk="0" hangingPunct="0">
                  <a:defRPr/>
                </a:pPr>
                <a:r>
                  <a:rPr lang="en-GB" sz="1200">
                    <a:latin typeface="Arial" pitchFamily="34" charset="0"/>
                  </a:rPr>
                  <a:t>Legend</a:t>
                </a:r>
              </a:p>
            </p:txBody>
          </p:sp>
          <p:grpSp>
            <p:nvGrpSpPr>
              <p:cNvPr id="1059" name="Group 111" hidden="1"/>
              <p:cNvGrpSpPr>
                <a:grpSpLocks noChangeAspect="1"/>
              </p:cNvGrpSpPr>
              <p:nvPr>
                <p:custDataLst>
                  <p:tags r:id="rId33"/>
                </p:custDataLst>
              </p:nvPr>
            </p:nvGrpSpPr>
            <p:grpSpPr bwMode="auto">
              <a:xfrm>
                <a:off x="622" y="2389"/>
                <a:ext cx="108" cy="108"/>
                <a:chOff x="824" y="2396"/>
                <a:chExt cx="108" cy="108"/>
              </a:xfrm>
            </p:grpSpPr>
            <p:sp>
              <p:nvSpPr>
                <p:cNvPr id="1136" name="Oval 112" hidden="1"/>
                <p:cNvSpPr>
                  <a:spLocks noChangeAspect="1" noChangeArrowheads="1"/>
                </p:cNvSpPr>
                <p:nvPr>
                  <p:custDataLst>
                    <p:tags r:id="rId34"/>
                  </p:custDataLst>
                </p:nvPr>
              </p:nvSpPr>
              <p:spPr bwMode="blackWhite">
                <a:xfrm>
                  <a:off x="824" y="2396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37" name="Arc 113" hidden="1"/>
                <p:cNvSpPr>
                  <a:spLocks noChangeAspect="1"/>
                </p:cNvSpPr>
                <p:nvPr>
                  <p:custDataLst>
                    <p:tags r:id="rId35"/>
                  </p:custDataLst>
                </p:nvPr>
              </p:nvSpPr>
              <p:spPr bwMode="black">
                <a:xfrm>
                  <a:off x="824" y="2396"/>
                  <a:ext cx="108" cy="10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43200"/>
                    <a:gd name="T1" fmla="*/ 0 h 43200"/>
                    <a:gd name="T2" fmla="*/ 21600 w 43200"/>
                    <a:gd name="T3" fmla="*/ 0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599" y="0"/>
                      </a:moveTo>
                    </a:path>
                    <a:path w="43200" h="43200" stroke="0" extrusionOk="0">
                      <a:moveTo>
                        <a:pt x="21599" y="0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038" name="Group 114" hidden="1"/>
            <p:cNvGrpSpPr>
              <a:grpSpLocks/>
            </p:cNvGrpSpPr>
            <p:nvPr/>
          </p:nvGrpSpPr>
          <p:grpSpPr bwMode="auto">
            <a:xfrm>
              <a:off x="622" y="2524"/>
              <a:ext cx="479" cy="115"/>
              <a:chOff x="622" y="2537"/>
              <a:chExt cx="479" cy="115"/>
            </a:xfrm>
          </p:grpSpPr>
          <p:grpSp>
            <p:nvGrpSpPr>
              <p:cNvPr id="1054" name="Group 115" hidden="1"/>
              <p:cNvGrpSpPr>
                <a:grpSpLocks noChangeAspect="1"/>
              </p:cNvGrpSpPr>
              <p:nvPr>
                <p:custDataLst>
                  <p:tags r:id="rId30"/>
                </p:custDataLst>
              </p:nvPr>
            </p:nvGrpSpPr>
            <p:grpSpPr bwMode="auto">
              <a:xfrm>
                <a:off x="622" y="2540"/>
                <a:ext cx="108" cy="108"/>
                <a:chOff x="824" y="2534"/>
                <a:chExt cx="108" cy="108"/>
              </a:xfrm>
            </p:grpSpPr>
            <p:sp>
              <p:nvSpPr>
                <p:cNvPr id="1140" name="Oval 116" hidden="1"/>
                <p:cNvSpPr>
                  <a:spLocks noChangeAspect="1" noChangeArrowheads="1"/>
                </p:cNvSpPr>
                <p:nvPr>
                  <p:custDataLst>
                    <p:tags r:id="rId31"/>
                  </p:custDataLst>
                </p:nvPr>
              </p:nvSpPr>
              <p:spPr bwMode="blackWhite">
                <a:xfrm>
                  <a:off x="824" y="253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41" name="Arc 117" hidden="1"/>
                <p:cNvSpPr>
                  <a:spLocks noChangeAspect="1"/>
                </p:cNvSpPr>
                <p:nvPr>
                  <p:custDataLst>
                    <p:tags r:id="rId32"/>
                  </p:custDataLst>
                </p:nvPr>
              </p:nvSpPr>
              <p:spPr bwMode="black">
                <a:xfrm>
                  <a:off x="878" y="2534"/>
                  <a:ext cx="54" cy="5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sp>
            <p:nvSpPr>
              <p:cNvPr id="1142" name="Rectangle 118" hidden="1"/>
              <p:cNvSpPr>
                <a:spLocks noChangeArrowheads="1"/>
              </p:cNvSpPr>
              <p:nvPr/>
            </p:nvSpPr>
            <p:spPr bwMode="gray">
              <a:xfrm>
                <a:off x="783" y="2537"/>
                <a:ext cx="31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874713" eaLnBrk="0" hangingPunct="0">
                  <a:defRPr/>
                </a:pPr>
                <a:r>
                  <a:rPr lang="en-GB" sz="1200">
                    <a:latin typeface="Arial" pitchFamily="34" charset="0"/>
                  </a:rPr>
                  <a:t>Legend</a:t>
                </a:r>
              </a:p>
            </p:txBody>
          </p:sp>
        </p:grpSp>
        <p:grpSp>
          <p:nvGrpSpPr>
            <p:cNvPr id="1039" name="Group 119" hidden="1"/>
            <p:cNvGrpSpPr>
              <a:grpSpLocks/>
            </p:cNvGrpSpPr>
            <p:nvPr/>
          </p:nvGrpSpPr>
          <p:grpSpPr bwMode="auto">
            <a:xfrm>
              <a:off x="622" y="2663"/>
              <a:ext cx="479" cy="115"/>
              <a:chOff x="622" y="2677"/>
              <a:chExt cx="479" cy="115"/>
            </a:xfrm>
          </p:grpSpPr>
          <p:grpSp>
            <p:nvGrpSpPr>
              <p:cNvPr id="1050" name="Group 120" hidden="1"/>
              <p:cNvGrpSpPr>
                <a:grpSpLocks noChangeAspect="1"/>
              </p:cNvGrpSpPr>
              <p:nvPr>
                <p:custDataLst>
                  <p:tags r:id="rId27"/>
                </p:custDataLst>
              </p:nvPr>
            </p:nvGrpSpPr>
            <p:grpSpPr bwMode="auto">
              <a:xfrm>
                <a:off x="622" y="2680"/>
                <a:ext cx="108" cy="108"/>
                <a:chOff x="824" y="2672"/>
                <a:chExt cx="108" cy="108"/>
              </a:xfrm>
            </p:grpSpPr>
            <p:sp>
              <p:nvSpPr>
                <p:cNvPr id="1145" name="Oval 121" hidden="1"/>
                <p:cNvSpPr>
                  <a:spLocks noChangeAspect="1" noChangeArrowheads="1"/>
                </p:cNvSpPr>
                <p:nvPr>
                  <p:custDataLst>
                    <p:tags r:id="rId28"/>
                  </p:custDataLst>
                </p:nvPr>
              </p:nvSpPr>
              <p:spPr bwMode="blackWhite">
                <a:xfrm>
                  <a:off x="824" y="267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46" name="Arc 122" hidden="1"/>
                <p:cNvSpPr>
                  <a:spLocks noChangeAspect="1"/>
                </p:cNvSpPr>
                <p:nvPr>
                  <p:custDataLst>
                    <p:tags r:id="rId29"/>
                  </p:custDataLst>
                </p:nvPr>
              </p:nvSpPr>
              <p:spPr bwMode="black">
                <a:xfrm>
                  <a:off x="878" y="2672"/>
                  <a:ext cx="54" cy="10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sp>
            <p:nvSpPr>
              <p:cNvPr id="1147" name="Rectangle 123" hidden="1"/>
              <p:cNvSpPr>
                <a:spLocks noChangeArrowheads="1"/>
              </p:cNvSpPr>
              <p:nvPr/>
            </p:nvSpPr>
            <p:spPr bwMode="gray">
              <a:xfrm>
                <a:off x="783" y="2677"/>
                <a:ext cx="31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874713" eaLnBrk="0" hangingPunct="0">
                  <a:defRPr/>
                </a:pPr>
                <a:r>
                  <a:rPr lang="en-GB" sz="1200">
                    <a:latin typeface="Arial" pitchFamily="34" charset="0"/>
                  </a:rPr>
                  <a:t>Legend</a:t>
                </a:r>
              </a:p>
            </p:txBody>
          </p:sp>
        </p:grpSp>
        <p:grpSp>
          <p:nvGrpSpPr>
            <p:cNvPr id="1040" name="Group 124" hidden="1"/>
            <p:cNvGrpSpPr>
              <a:grpSpLocks/>
            </p:cNvGrpSpPr>
            <p:nvPr/>
          </p:nvGrpSpPr>
          <p:grpSpPr bwMode="auto">
            <a:xfrm>
              <a:off x="622" y="2802"/>
              <a:ext cx="479" cy="115"/>
              <a:chOff x="622" y="2813"/>
              <a:chExt cx="479" cy="115"/>
            </a:xfrm>
          </p:grpSpPr>
          <p:grpSp>
            <p:nvGrpSpPr>
              <p:cNvPr id="1046" name="Group 125" hidden="1"/>
              <p:cNvGrpSpPr>
                <a:grpSpLocks noChangeAspect="1"/>
              </p:cNvGrpSpPr>
              <p:nvPr>
                <p:custDataLst>
                  <p:tags r:id="rId24"/>
                </p:custDataLst>
              </p:nvPr>
            </p:nvGrpSpPr>
            <p:grpSpPr bwMode="auto">
              <a:xfrm>
                <a:off x="622" y="2816"/>
                <a:ext cx="108" cy="108"/>
                <a:chOff x="824" y="2948"/>
                <a:chExt cx="108" cy="108"/>
              </a:xfrm>
            </p:grpSpPr>
            <p:sp>
              <p:nvSpPr>
                <p:cNvPr id="1150" name="Oval 126" hidden="1"/>
                <p:cNvSpPr>
                  <a:spLocks noChangeAspect="1" noChangeArrowheads="1"/>
                </p:cNvSpPr>
                <p:nvPr>
                  <p:custDataLst>
                    <p:tags r:id="rId25"/>
                  </p:custDataLst>
                </p:nvPr>
              </p:nvSpPr>
              <p:spPr bwMode="blackWhite">
                <a:xfrm>
                  <a:off x="824" y="294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51" name="Arc 127" hidden="1"/>
                <p:cNvSpPr>
                  <a:spLocks noChangeAspect="1"/>
                </p:cNvSpPr>
                <p:nvPr>
                  <p:custDataLst>
                    <p:tags r:id="rId26"/>
                  </p:custDataLst>
                </p:nvPr>
              </p:nvSpPr>
              <p:spPr bwMode="black">
                <a:xfrm>
                  <a:off x="824" y="2948"/>
                  <a:ext cx="108" cy="10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43200"/>
                    <a:gd name="T1" fmla="*/ 0 h 43200"/>
                    <a:gd name="T2" fmla="*/ 0 w 43200"/>
                    <a:gd name="T3" fmla="*/ 21600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</a:path>
                    <a:path w="43200" h="43200" stroke="0" extrusionOk="0">
                      <a:moveTo>
                        <a:pt x="21599" y="0"/>
                      </a:move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sp>
            <p:nvSpPr>
              <p:cNvPr id="1152" name="Rectangle 128" hidden="1"/>
              <p:cNvSpPr>
                <a:spLocks noChangeArrowheads="1"/>
              </p:cNvSpPr>
              <p:nvPr/>
            </p:nvSpPr>
            <p:spPr bwMode="gray">
              <a:xfrm>
                <a:off x="783" y="2813"/>
                <a:ext cx="31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874713" eaLnBrk="0" hangingPunct="0">
                  <a:defRPr/>
                </a:pPr>
                <a:r>
                  <a:rPr lang="en-GB" sz="1200">
                    <a:latin typeface="Arial" pitchFamily="34" charset="0"/>
                  </a:rPr>
                  <a:t>Legend</a:t>
                </a:r>
              </a:p>
            </p:txBody>
          </p:sp>
        </p:grpSp>
        <p:grpSp>
          <p:nvGrpSpPr>
            <p:cNvPr id="1041" name="Group 129" hidden="1"/>
            <p:cNvGrpSpPr>
              <a:grpSpLocks/>
            </p:cNvGrpSpPr>
            <p:nvPr/>
          </p:nvGrpSpPr>
          <p:grpSpPr bwMode="auto">
            <a:xfrm>
              <a:off x="622" y="2942"/>
              <a:ext cx="479" cy="115"/>
              <a:chOff x="622" y="2942"/>
              <a:chExt cx="479" cy="115"/>
            </a:xfrm>
          </p:grpSpPr>
          <p:grpSp>
            <p:nvGrpSpPr>
              <p:cNvPr id="1042" name="Group 130" hidden="1"/>
              <p:cNvGrpSpPr>
                <a:grpSpLocks/>
              </p:cNvGrpSpPr>
              <p:nvPr>
                <p:custDataLst>
                  <p:tags r:id="rId21"/>
                </p:custDataLst>
              </p:nvPr>
            </p:nvGrpSpPr>
            <p:grpSpPr bwMode="auto">
              <a:xfrm>
                <a:off x="622" y="2946"/>
                <a:ext cx="108" cy="108"/>
                <a:chOff x="622" y="3292"/>
                <a:chExt cx="132" cy="132"/>
              </a:xfrm>
            </p:grpSpPr>
            <p:sp>
              <p:nvSpPr>
                <p:cNvPr id="1155" name="Oval 131" hidden="1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blackWhite">
                <a:xfrm>
                  <a:off x="622" y="3292"/>
                  <a:ext cx="132" cy="13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56" name="Oval 132" hidden="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black">
                <a:xfrm>
                  <a:off x="622" y="3292"/>
                  <a:ext cx="132" cy="1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sp>
            <p:nvSpPr>
              <p:cNvPr id="1157" name="Rectangle 133" hidden="1"/>
              <p:cNvSpPr>
                <a:spLocks noChangeArrowheads="1"/>
              </p:cNvSpPr>
              <p:nvPr/>
            </p:nvSpPr>
            <p:spPr bwMode="gray">
              <a:xfrm>
                <a:off x="783" y="2942"/>
                <a:ext cx="31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874713" eaLnBrk="0" hangingPunct="0">
                  <a:defRPr/>
                </a:pPr>
                <a:r>
                  <a:rPr lang="en-GB" sz="1200">
                    <a:latin typeface="Arial" pitchFamily="34" charset="0"/>
                  </a:rPr>
                  <a:t>Legend</a:t>
                </a:r>
              </a:p>
            </p:txBody>
          </p:sp>
        </p:grpSp>
      </p:grpSp>
      <p:sp>
        <p:nvSpPr>
          <p:cNvPr id="1237" name="Rectangle 2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502400"/>
            <a:ext cx="2090738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0D2B183-D906-4F69-A3C1-F4BFA13E86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SzPct val="12000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4463" indent="-142875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295275" indent="-149225" algn="l" defTabSz="895350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1800" indent="-134938" algn="l" defTabSz="895350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82613" indent="-149225" algn="l" defTabSz="895350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398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4970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542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114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47675" y="269875"/>
            <a:ext cx="8066088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7675" y="1568450"/>
            <a:ext cx="8066088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47675" y="6229350"/>
            <a:ext cx="20907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ABB80E6-DF37-4820-BABC-0E9882F20600}" type="datetime1">
              <a:rPr lang="en-US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62288" y="6229350"/>
            <a:ext cx="28368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23025" y="6229350"/>
            <a:ext cx="20907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B8A2D0C-071D-4D28-8613-0BB4B9452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4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defTabSz="4476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76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4476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4476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4476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4476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4476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4476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4476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6550" indent="-336550" algn="l" defTabSz="447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80988" algn="l" defTabSz="447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>
          <a:solidFill>
            <a:schemeClr val="tx1"/>
          </a:solidFill>
          <a:latin typeface="+mn-lt"/>
        </a:defRPr>
      </a:lvl2pPr>
      <a:lvl3pPr marL="1120775" indent="-225425" algn="l" defTabSz="447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568450" indent="-223838" algn="l" defTabSz="447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16125" indent="-223838" algn="l" defTabSz="4476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473325" indent="-223838" algn="l" defTabSz="447675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30525" indent="-223838" algn="l" defTabSz="447675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387725" indent="-223838" algn="l" defTabSz="447675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44925" indent="-223838" algn="l" defTabSz="447675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http://blogs.rochester.edu/thegreendandelion/wp-content/uploads/2009/10/LogoEnergyStar.jpg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7.jpeg"/><Relationship Id="rId7" Type="http://schemas.openxmlformats.org/officeDocument/2006/relationships/image" Target="http://static4.depositphotos.com/1030387/500/v/450/dep_5001995-Money-Tree-Forest-Path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http://www.efe.com/efe/recursos/imagen.aspx?lVW2oAh2vjMKrr%2Fz2OiYrEBy2kVk8DT%2BzuWDXLewuP44eOFkleNCK4mDQg4FI3MWggDfiRr6EwTujzMbBLO14Q%3D%3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41.xml"/><Relationship Id="rId7" Type="http://schemas.openxmlformats.org/officeDocument/2006/relationships/image" Target="../media/image8.png"/><Relationship Id="rId2" Type="http://schemas.openxmlformats.org/officeDocument/2006/relationships/tags" Target="../tags/tag40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42.xm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19.emf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tags" Target="../tags/tag48.xml"/><Relationship Id="rId16" Type="http://schemas.openxmlformats.org/officeDocument/2006/relationships/image" Target="../media/image29.png"/><Relationship Id="rId1" Type="http://schemas.openxmlformats.org/officeDocument/2006/relationships/tags" Target="../tags/tag4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http://farm5.static.flickr.com/4046/4302056987_d840d8b3dd.jpg" TargetMode="Externa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162050" y="896938"/>
            <a:ext cx="6781800" cy="1016000"/>
          </a:xfrm>
          <a:ln/>
        </p:spPr>
        <p:txBody>
          <a:bodyPr/>
          <a:lstStyle/>
          <a:p>
            <a:pPr algn="ctr" eaLnBrk="1" hangingPunct="1"/>
            <a:r>
              <a:rPr lang="en-ZA" sz="3300" dirty="0" smtClean="0"/>
              <a:t>The Emissions Gap Report 2012</a:t>
            </a:r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gray">
          <a:xfrm>
            <a:off x="1601788" y="1866798"/>
            <a:ext cx="5764212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95350">
              <a:spcAft>
                <a:spcPts val="600"/>
              </a:spcAft>
              <a:buClr>
                <a:schemeClr val="bg1"/>
              </a:buClr>
              <a:buSzPct val="120000"/>
            </a:pPr>
            <a:r>
              <a:rPr lang="en-GB" sz="2000" dirty="0" smtClean="0">
                <a:cs typeface="Arial" charset="0"/>
              </a:rPr>
              <a:t>Where do we need to be in 2020 and beyond?</a:t>
            </a:r>
          </a:p>
          <a:p>
            <a:pPr defTabSz="895350">
              <a:buClr>
                <a:schemeClr val="bg1"/>
              </a:buClr>
              <a:buSzPct val="120000"/>
            </a:pPr>
            <a:r>
              <a:rPr lang="en-GB" sz="2000" dirty="0" smtClean="0">
                <a:cs typeface="Arial" charset="0"/>
              </a:rPr>
              <a:t>What do countries need to do to make </a:t>
            </a:r>
            <a:r>
              <a:rPr lang="en-GB" sz="2000" dirty="0">
                <a:cs typeface="Arial" charset="0"/>
              </a:rPr>
              <a:t>it </a:t>
            </a:r>
            <a:r>
              <a:rPr lang="en-GB" sz="2000" dirty="0" smtClean="0">
                <a:cs typeface="Arial" charset="0"/>
              </a:rPr>
              <a:t>happen?</a:t>
            </a:r>
            <a:endParaRPr lang="en-GB" sz="1600" dirty="0">
              <a:cs typeface="Arial" charset="0"/>
            </a:endParaRPr>
          </a:p>
        </p:txBody>
      </p:sp>
      <p:sp>
        <p:nvSpPr>
          <p:cNvPr id="8196" name="Line 13"/>
          <p:cNvSpPr>
            <a:spLocks noChangeShapeType="1"/>
          </p:cNvSpPr>
          <p:nvPr/>
        </p:nvSpPr>
        <p:spPr bwMode="auto">
          <a:xfrm>
            <a:off x="1156494" y="904520"/>
            <a:ext cx="665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McK Da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7550" y="3070225"/>
            <a:ext cx="4935538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ZA" sz="1600" dirty="0" smtClean="0"/>
              <a:t>London ♦ 21 November, 2012</a:t>
            </a:r>
          </a:p>
          <a:p>
            <a:endParaRPr lang="en-ZA" sz="1600" dirty="0"/>
          </a:p>
          <a:p>
            <a:r>
              <a:rPr lang="en-ZA" sz="1600" dirty="0" smtClean="0"/>
              <a:t>Joseph Alcamo</a:t>
            </a:r>
          </a:p>
          <a:p>
            <a:r>
              <a:rPr lang="en-ZA" sz="1600" dirty="0" smtClean="0"/>
              <a:t>Chief Scientist, UNEP</a:t>
            </a:r>
            <a:endParaRPr lang="en-ZA" sz="1600" dirty="0"/>
          </a:p>
        </p:txBody>
      </p:sp>
      <p:pic>
        <p:nvPicPr>
          <p:cNvPr id="8200" name="Picture 20" descr="UNEP-LOGO-FULL-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3713" y="4729161"/>
            <a:ext cx="3440362" cy="18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3"/>
          <p:cNvSpPr>
            <a:spLocks noGrp="1"/>
          </p:cNvSpPr>
          <p:nvPr>
            <p:ph sz="half" idx="2"/>
          </p:nvPr>
        </p:nvSpPr>
        <p:spPr>
          <a:xfrm>
            <a:off x="2789903" y="2990853"/>
            <a:ext cx="6171535" cy="13388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800" b="1" dirty="0" smtClean="0"/>
              <a:t>e.g. Appliance Standards and Labels  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/>
              <a:t>&gt; 75 countries</a:t>
            </a:r>
            <a:endParaRPr lang="en-GB" sz="1800" dirty="0" smtClean="0">
              <a:sym typeface="Wingdings" pitchFamily="2" charset="2"/>
            </a:endParaRP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  Avoided GHG emissions </a:t>
            </a:r>
            <a:r>
              <a:rPr lang="en-US" sz="1800" dirty="0" smtClean="0">
                <a:sym typeface="Symbol"/>
              </a:rPr>
              <a:t> </a:t>
            </a:r>
            <a:r>
              <a:rPr lang="en-US" sz="1800" dirty="0" smtClean="0"/>
              <a:t>125 MtCO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e/</a:t>
            </a:r>
            <a:r>
              <a:rPr lang="en-US" sz="1800" dirty="0" err="1" smtClean="0"/>
              <a:t>yr</a:t>
            </a:r>
            <a:r>
              <a:rPr lang="en-US" sz="1800" dirty="0" smtClean="0"/>
              <a:t> (2020) from SEAD</a:t>
            </a:r>
            <a:r>
              <a:rPr lang="en-US" sz="1800" dirty="0"/>
              <a:t>* 17 </a:t>
            </a:r>
            <a:r>
              <a:rPr lang="en-US" sz="1800" dirty="0" smtClean="0"/>
              <a:t>states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/>
              <a:t>Potential global reductions GHG emissions: </a:t>
            </a:r>
            <a:r>
              <a:rPr lang="en-US" sz="1800" dirty="0"/>
              <a:t>0.7 </a:t>
            </a:r>
            <a:r>
              <a:rPr lang="en-US" sz="1800" dirty="0" err="1" smtClean="0"/>
              <a:t>Gt</a:t>
            </a:r>
            <a:r>
              <a:rPr lang="en-US" sz="1800" dirty="0" smtClean="0"/>
              <a:t>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e  (2020)</a:t>
            </a:r>
            <a:endParaRPr lang="en-US" sz="18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2724151" y="1325279"/>
            <a:ext cx="3520834" cy="369332"/>
          </a:xfrm>
        </p:spPr>
        <p:txBody>
          <a:bodyPr/>
          <a:lstStyle/>
          <a:p>
            <a:r>
              <a:rPr lang="en-US" u="sng" dirty="0" smtClean="0"/>
              <a:t>Buildings</a:t>
            </a:r>
            <a:endParaRPr lang="en-US" u="sng" dirty="0"/>
          </a:p>
        </p:txBody>
      </p:sp>
      <p:sp>
        <p:nvSpPr>
          <p:cNvPr id="2" name="Rectangle 1"/>
          <p:cNvSpPr/>
          <p:nvPr/>
        </p:nvSpPr>
        <p:spPr>
          <a:xfrm>
            <a:off x="2693333" y="1802227"/>
            <a:ext cx="6268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895350" eaLnBrk="0" hangingPunct="0">
              <a:spcAft>
                <a:spcPts val="600"/>
              </a:spcAft>
              <a:buSzPct val="120000"/>
            </a:pPr>
            <a:r>
              <a:rPr lang="en-GB" sz="1800" kern="0" dirty="0">
                <a:solidFill>
                  <a:srgbClr val="000000"/>
                </a:solidFill>
                <a:latin typeface="+mn-lt"/>
              </a:rPr>
              <a:t>Potential</a:t>
            </a:r>
            <a:r>
              <a:rPr lang="en-GB" sz="1800" kern="0" dirty="0" smtClean="0">
                <a:solidFill>
                  <a:srgbClr val="000000"/>
                </a:solidFill>
                <a:latin typeface="+mn-lt"/>
              </a:rPr>
              <a:t>: -1.4 to - 2.9  </a:t>
            </a:r>
            <a:r>
              <a:rPr lang="en-US" sz="1800" kern="0" dirty="0" err="1">
                <a:solidFill>
                  <a:srgbClr val="000000"/>
                </a:solidFill>
                <a:latin typeface="+mn-lt"/>
              </a:rPr>
              <a:t>Gt</a:t>
            </a:r>
            <a:r>
              <a:rPr lang="en-US" sz="1800" kern="0" dirty="0">
                <a:solidFill>
                  <a:srgbClr val="000000"/>
                </a:solidFill>
                <a:latin typeface="+mn-lt"/>
              </a:rPr>
              <a:t> CO</a:t>
            </a:r>
            <a:r>
              <a:rPr lang="en-US" sz="1800" kern="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1800" kern="0" dirty="0">
                <a:solidFill>
                  <a:srgbClr val="000000"/>
                </a:solidFill>
                <a:latin typeface="+mn-lt"/>
              </a:rPr>
              <a:t>e 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in 2020</a:t>
            </a:r>
            <a:endParaRPr lang="en-GB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7268" y="2171559"/>
            <a:ext cx="6177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895350" eaLnBrk="0" hangingPunct="0">
              <a:spcAft>
                <a:spcPts val="600"/>
              </a:spcAft>
              <a:buSzPct val="120000"/>
            </a:pPr>
            <a:r>
              <a:rPr lang="en-GB" sz="1800" kern="0" dirty="0">
                <a:solidFill>
                  <a:srgbClr val="000000"/>
                </a:solidFill>
                <a:latin typeface="+mn-lt"/>
              </a:rPr>
              <a:t>Reduce energy use and </a:t>
            </a:r>
            <a:r>
              <a:rPr lang="en-GB" sz="1800" kern="0" dirty="0" smtClean="0">
                <a:solidFill>
                  <a:srgbClr val="000000"/>
                </a:solidFill>
                <a:latin typeface="+mn-lt"/>
              </a:rPr>
              <a:t>costs, energy security, safety</a:t>
            </a:r>
            <a:endParaRPr lang="en-GB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68197" y="5768411"/>
            <a:ext cx="617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* Super </a:t>
            </a:r>
            <a:r>
              <a:rPr lang="en-US" dirty="0">
                <a:latin typeface="+mn-lt"/>
              </a:rPr>
              <a:t>Efficient Equipment and Appliance </a:t>
            </a:r>
            <a:r>
              <a:rPr lang="en-US" dirty="0" smtClean="0">
                <a:latin typeface="+mn-lt"/>
              </a:rPr>
              <a:t>Deployment </a:t>
            </a:r>
            <a:r>
              <a:rPr lang="en-US" dirty="0">
                <a:latin typeface="+mn-lt"/>
              </a:rPr>
              <a:t>Initiative</a:t>
            </a:r>
            <a:endParaRPr lang="en-GB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24150" y="2598464"/>
            <a:ext cx="2753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895350" eaLnBrk="0" hangingPunct="0">
              <a:buSzPct val="120000"/>
            </a:pPr>
            <a:r>
              <a:rPr lang="en-GB" sz="1800" b="1" kern="0" dirty="0" smtClean="0">
                <a:solidFill>
                  <a:srgbClr val="000000"/>
                </a:solidFill>
                <a:latin typeface="Arial"/>
              </a:rPr>
              <a:t>Example policy: </a:t>
            </a:r>
            <a:endParaRPr lang="en-GB" sz="1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79413" y="917571"/>
            <a:ext cx="8135937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" name="Picture 39" descr="UNEP-SHORT-CYAN-HIGH-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3388" y="82023"/>
            <a:ext cx="6191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64"/>
          <p:cNvSpPr>
            <a:spLocks noChangeArrowheads="1"/>
          </p:cNvSpPr>
          <p:nvPr/>
        </p:nvSpPr>
        <p:spPr bwMode="auto">
          <a:xfrm>
            <a:off x="379413" y="205519"/>
            <a:ext cx="7983537" cy="68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895350">
              <a:lnSpc>
                <a:spcPct val="85000"/>
              </a:lnSpc>
            </a:pPr>
            <a:r>
              <a:rPr lang="en-US" sz="2800" b="1" dirty="0" smtClean="0"/>
              <a:t>How can the 2020 gap be bridged?</a:t>
            </a:r>
          </a:p>
          <a:p>
            <a:pPr algn="l" defTabSz="895350">
              <a:lnSpc>
                <a:spcPct val="85000"/>
              </a:lnSpc>
            </a:pPr>
            <a:r>
              <a:rPr lang="en-US" sz="2400" dirty="0"/>
              <a:t>Some action on the ground</a:t>
            </a:r>
            <a:endParaRPr lang="en-US" sz="1900" dirty="0"/>
          </a:p>
        </p:txBody>
      </p:sp>
      <p:pic>
        <p:nvPicPr>
          <p:cNvPr id="36" name="Picture 2" descr="Building-Energy-Ra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913" y="1346057"/>
            <a:ext cx="1796342" cy="143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 descr="http://blogs.rochester.edu/thegreendandelion/wp-content/uploads/2009/10/LogoEnergyStar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740913" y="4729162"/>
            <a:ext cx="1796342" cy="74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2462" y="2987271"/>
            <a:ext cx="1313721" cy="133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2"/>
          <p:cNvSpPr>
            <a:spLocks noGrp="1"/>
          </p:cNvSpPr>
          <p:nvPr>
            <p:ph type="body" idx="1"/>
          </p:nvPr>
        </p:nvSpPr>
        <p:spPr>
          <a:xfrm>
            <a:off x="2022676" y="1208127"/>
            <a:ext cx="6486525" cy="369332"/>
          </a:xfrm>
        </p:spPr>
        <p:txBody>
          <a:bodyPr/>
          <a:lstStyle/>
          <a:p>
            <a:r>
              <a:rPr lang="en-US" u="sng" dirty="0" smtClean="0"/>
              <a:t>Forestry – Reducing deforestation</a:t>
            </a:r>
            <a:endParaRPr lang="en-US" b="0" u="sng" dirty="0"/>
          </a:p>
        </p:txBody>
      </p:sp>
      <p:sp>
        <p:nvSpPr>
          <p:cNvPr id="22" name="Rectangle 21"/>
          <p:cNvSpPr/>
          <p:nvPr/>
        </p:nvSpPr>
        <p:spPr>
          <a:xfrm>
            <a:off x="2051336" y="1690356"/>
            <a:ext cx="4412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895350" eaLnBrk="0" hangingPunct="0">
              <a:buSzPct val="120000"/>
            </a:pP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Potential: - 1.3 to - 4.2 </a:t>
            </a:r>
            <a:r>
              <a:rPr lang="en-GB" sz="1800" kern="0" dirty="0" err="1" smtClean="0">
                <a:solidFill>
                  <a:srgbClr val="000000"/>
                </a:solidFill>
                <a:latin typeface="Arial"/>
              </a:rPr>
              <a:t>Gt</a:t>
            </a: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 CO</a:t>
            </a:r>
            <a:r>
              <a:rPr lang="en-GB" sz="1800" kern="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e in 2020</a:t>
            </a:r>
            <a:endParaRPr lang="en-GB" sz="1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Content Placeholder 23"/>
          <p:cNvSpPr>
            <a:spLocks noGrp="1"/>
          </p:cNvSpPr>
          <p:nvPr>
            <p:ph sz="half" idx="2"/>
          </p:nvPr>
        </p:nvSpPr>
        <p:spPr>
          <a:xfrm>
            <a:off x="2022676" y="3430102"/>
            <a:ext cx="7080381" cy="1738938"/>
          </a:xfrm>
        </p:spPr>
        <p:txBody>
          <a:bodyPr/>
          <a:lstStyle/>
          <a:p>
            <a:pPr marL="357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GB" sz="1800" b="1" dirty="0" smtClean="0"/>
              <a:t>Protected areas</a:t>
            </a:r>
            <a:r>
              <a:rPr lang="en-GB" sz="1800" dirty="0" smtClean="0"/>
              <a:t>  Brazil: 46% of Amazon, Costa Rica: 24% of land area. </a:t>
            </a:r>
          </a:p>
          <a:p>
            <a:pPr marL="357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b="1" dirty="0" smtClean="0"/>
              <a:t>Satellite-based monitoring  </a:t>
            </a:r>
            <a:r>
              <a:rPr lang="en-US" sz="1800" dirty="0" smtClean="0"/>
              <a:t>Brazil:</a:t>
            </a:r>
            <a:r>
              <a:rPr lang="en-US" sz="1800" b="1" dirty="0" smtClean="0"/>
              <a:t> </a:t>
            </a:r>
            <a:r>
              <a:rPr lang="en-US" sz="1800" dirty="0" smtClean="0"/>
              <a:t>enforcement of deforestation policies</a:t>
            </a:r>
          </a:p>
          <a:p>
            <a:pPr marL="357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GB" sz="1800" b="1" dirty="0" smtClean="0"/>
              <a:t>Economic instruments: </a:t>
            </a:r>
            <a:r>
              <a:rPr lang="en-GB" sz="1800" dirty="0" smtClean="0"/>
              <a:t>Costa Rica: Payments for ecosystem services</a:t>
            </a:r>
            <a:endParaRPr lang="en-US" sz="1800" b="1" dirty="0"/>
          </a:p>
        </p:txBody>
      </p:sp>
      <p:sp>
        <p:nvSpPr>
          <p:cNvPr id="27" name="Rectangle 26"/>
          <p:cNvSpPr/>
          <p:nvPr/>
        </p:nvSpPr>
        <p:spPr>
          <a:xfrm>
            <a:off x="2051337" y="2057462"/>
            <a:ext cx="701077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895350" eaLnBrk="0" hangingPunct="0">
              <a:spcAft>
                <a:spcPts val="600"/>
              </a:spcAft>
              <a:buSzPct val="120000"/>
            </a:pP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Many countries, including Brazil and Costa Rica</a:t>
            </a:r>
            <a:endParaRPr lang="en-GB" sz="1800" kern="0" dirty="0" smtClean="0">
              <a:solidFill>
                <a:srgbClr val="000000"/>
              </a:solidFill>
              <a:latin typeface="Arial"/>
              <a:sym typeface="Wingdings" pitchFamily="2" charset="2"/>
            </a:endParaRPr>
          </a:p>
          <a:p>
            <a:pPr lvl="0" algn="l" defTabSz="895350" eaLnBrk="0" hangingPunct="0">
              <a:buSzPct val="120000"/>
            </a:pPr>
            <a:r>
              <a:rPr lang="en-GB" sz="1800" kern="0" dirty="0" smtClean="0">
                <a:solidFill>
                  <a:srgbClr val="000000"/>
                </a:solidFill>
                <a:latin typeface="Arial"/>
                <a:sym typeface="Wingdings" pitchFamily="2" charset="2"/>
              </a:rPr>
              <a:t>Preservation of culture, ecotourism, biodiversity, watershed protection</a:t>
            </a:r>
            <a:endParaRPr lang="en-GB" sz="1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22676" y="5186176"/>
            <a:ext cx="6910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895350" eaLnBrk="0" hangingPunct="0">
              <a:spcAft>
                <a:spcPts val="600"/>
              </a:spcAft>
              <a:buSzPct val="120000"/>
            </a:pPr>
            <a:r>
              <a:rPr lang="en-GB" sz="1800" kern="0" dirty="0" smtClean="0">
                <a:latin typeface="Arial"/>
              </a:rPr>
              <a:t>Brazil</a:t>
            </a: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: Avoided GHG emissions: ~ 0.6 </a:t>
            </a:r>
            <a:r>
              <a:rPr lang="en-GB" sz="1800" kern="0" dirty="0" err="1" smtClean="0">
                <a:solidFill>
                  <a:srgbClr val="000000"/>
                </a:solidFill>
                <a:latin typeface="Arial"/>
              </a:rPr>
              <a:t>Gt</a:t>
            </a: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 CO</a:t>
            </a:r>
            <a:r>
              <a:rPr lang="en-GB" sz="1800" kern="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e (2005-2009);                      ~ 2.8 </a:t>
            </a:r>
            <a:r>
              <a:rPr lang="en-GB" sz="1800" kern="0" dirty="0" err="1" smtClean="0">
                <a:solidFill>
                  <a:srgbClr val="000000"/>
                </a:solidFill>
                <a:latin typeface="Arial"/>
              </a:rPr>
              <a:t>Gt</a:t>
            </a: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 CO</a:t>
            </a:r>
            <a:r>
              <a:rPr lang="en-GB" sz="1800" kern="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e  (2006-2011)</a:t>
            </a:r>
            <a:endParaRPr lang="en-GB" sz="1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7005" y="5844509"/>
            <a:ext cx="7025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895350" eaLnBrk="0" hangingPunct="0">
              <a:spcAft>
                <a:spcPts val="600"/>
              </a:spcAft>
              <a:buSzPct val="120000"/>
            </a:pP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Costa Rica:  Currently</a:t>
            </a:r>
            <a:r>
              <a:rPr lang="en-GB" sz="1800" kern="0" dirty="0">
                <a:solidFill>
                  <a:srgbClr val="000000"/>
                </a:solidFill>
                <a:latin typeface="Arial"/>
              </a:rPr>
              <a:t>: Near zero </a:t>
            </a: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deforestation &amp; related emissions</a:t>
            </a:r>
            <a:endParaRPr lang="en-GB" sz="18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" name="Picture 2" descr="http://www.efe.com/efe/recursos/imagen.aspx?lVW2oAh2vjMKrr%2Fz2OiYrEBy2kVk8DT%2BzuWDXLewuP44eOFkleNCK4mDQg4FI3MWggDfiRr6EwTujzMbBLO14Q%3D%3D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1" y="2592085"/>
            <a:ext cx="1347788" cy="71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6" y="1230549"/>
            <a:ext cx="1348070" cy="108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022676" y="3060770"/>
            <a:ext cx="6831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895350" eaLnBrk="0" hangingPunct="0">
              <a:buSzPct val="120000"/>
            </a:pPr>
            <a:r>
              <a:rPr lang="en-GB" sz="1800" b="1" kern="0" dirty="0" smtClean="0">
                <a:solidFill>
                  <a:srgbClr val="000000"/>
                </a:solidFill>
                <a:latin typeface="Arial"/>
              </a:rPr>
              <a:t>Example policies: </a:t>
            </a:r>
            <a:endParaRPr lang="en-GB" sz="18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" name="Picture 5" descr="Money Tree Forest Path by John Takai - Stock Vector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80717" y="3533775"/>
            <a:ext cx="1372239" cy="118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379413" y="917571"/>
            <a:ext cx="8135937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" name="Picture 39" descr="UNEP-SHORT-CYAN-HIGH-R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3388" y="82023"/>
            <a:ext cx="6191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64"/>
          <p:cNvSpPr>
            <a:spLocks noChangeArrowheads="1"/>
          </p:cNvSpPr>
          <p:nvPr/>
        </p:nvSpPr>
        <p:spPr bwMode="auto">
          <a:xfrm>
            <a:off x="379413" y="205519"/>
            <a:ext cx="7983537" cy="68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895350">
              <a:lnSpc>
                <a:spcPct val="85000"/>
              </a:lnSpc>
            </a:pPr>
            <a:r>
              <a:rPr lang="en-US" sz="2800" b="1" dirty="0" smtClean="0"/>
              <a:t>How can the 2020 gap be bridged?</a:t>
            </a:r>
          </a:p>
          <a:p>
            <a:pPr algn="l" defTabSz="895350">
              <a:lnSpc>
                <a:spcPct val="85000"/>
              </a:lnSpc>
            </a:pPr>
            <a:r>
              <a:rPr lang="en-US" sz="2400" dirty="0"/>
              <a:t>Some action on the ground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9058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627B2-C02B-4AD4-B6A4-B518FC188A5C}" type="slidenum">
              <a:rPr lang="en-GB"/>
              <a:pPr/>
              <a:t>11</a:t>
            </a:fld>
            <a:endParaRPr lang="en-GB"/>
          </a:p>
        </p:txBody>
      </p:sp>
      <p:sp>
        <p:nvSpPr>
          <p:cNvPr id="58470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838" y="1771650"/>
            <a:ext cx="8242300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66700" lvl="1" indent="-265113" algn="l" defTabSz="895350">
              <a:lnSpc>
                <a:spcPct val="95000"/>
              </a:lnSpc>
              <a:spcAft>
                <a:spcPct val="50000"/>
              </a:spcAft>
              <a:buSzPct val="120000"/>
              <a:buFont typeface="Wingdings" pitchFamily="2" charset="2"/>
              <a:buChar char="§"/>
            </a:pPr>
            <a:r>
              <a:rPr lang="en-GB" sz="2000" dirty="0">
                <a:sym typeface="Wingdings" pitchFamily="2" charset="2"/>
              </a:rPr>
              <a:t>Currently produced energy-inefficient vehicles will still be on the road in 2020 </a:t>
            </a:r>
          </a:p>
          <a:p>
            <a:pPr marL="266700" lvl="1" indent="-265113" algn="l" defTabSz="895350">
              <a:lnSpc>
                <a:spcPct val="95000"/>
              </a:lnSpc>
              <a:spcAft>
                <a:spcPct val="50000"/>
              </a:spcAft>
              <a:buSzPct val="120000"/>
              <a:buFont typeface="Wingdings" pitchFamily="2" charset="2"/>
              <a:buChar char="§"/>
            </a:pPr>
            <a:r>
              <a:rPr lang="en-GB" sz="2000" dirty="0">
                <a:sym typeface="Wingdings" pitchFamily="2" charset="2"/>
              </a:rPr>
              <a:t>Energy-wasteful buildings now under construction will last 100 years </a:t>
            </a:r>
          </a:p>
          <a:p>
            <a:pPr marL="266700" lvl="1" indent="-265113" algn="l" defTabSz="895350">
              <a:lnSpc>
                <a:spcPct val="95000"/>
              </a:lnSpc>
              <a:spcAft>
                <a:spcPct val="50000"/>
              </a:spcAft>
              <a:buSzPct val="120000"/>
              <a:buFont typeface="Wingdings" pitchFamily="2" charset="2"/>
              <a:buChar char="§"/>
            </a:pPr>
            <a:r>
              <a:rPr lang="en-GB" sz="2000" dirty="0">
                <a:sym typeface="Wingdings" pitchFamily="2" charset="2"/>
              </a:rPr>
              <a:t>Power plants are being constructed with fuel efficiency below what is technically feasible, and will have lifetime of </a:t>
            </a:r>
            <a:r>
              <a:rPr lang="en-GB" sz="2000" dirty="0">
                <a:cs typeface="Arial" pitchFamily="34" charset="0"/>
                <a:sym typeface="Wingdings" pitchFamily="2" charset="2"/>
              </a:rPr>
              <a:t>&gt;25 </a:t>
            </a:r>
            <a:r>
              <a:rPr lang="en-GB" sz="2000" dirty="0" smtClean="0">
                <a:cs typeface="Arial" pitchFamily="34" charset="0"/>
                <a:sym typeface="Wingdings" pitchFamily="2" charset="2"/>
              </a:rPr>
              <a:t>years</a:t>
            </a:r>
            <a:endParaRPr lang="en-GB" sz="2000" dirty="0">
              <a:cs typeface="Arial" pitchFamily="34" charset="0"/>
              <a:sym typeface="Wingdings" pitchFamily="2" charset="2"/>
            </a:endParaRPr>
          </a:p>
        </p:txBody>
      </p:sp>
      <p:sp>
        <p:nvSpPr>
          <p:cNvPr id="584709" name="Line 5"/>
          <p:cNvSpPr>
            <a:spLocks noChangeShapeType="1"/>
          </p:cNvSpPr>
          <p:nvPr/>
        </p:nvSpPr>
        <p:spPr bwMode="auto">
          <a:xfrm>
            <a:off x="731838" y="1417328"/>
            <a:ext cx="7729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84711" name="Picture 7" descr="UNEP-SHORT-CYAN-HIGH-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0"/>
            <a:ext cx="752475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47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9138" y="254623"/>
            <a:ext cx="8105775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66700" lvl="1" indent="-265113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Wingdings" pitchFamily="2" charset="2"/>
              <a:buNone/>
            </a:pPr>
            <a:r>
              <a:rPr lang="en-GB" sz="2400" b="1" dirty="0" smtClean="0"/>
              <a:t> Losing </a:t>
            </a:r>
            <a:r>
              <a:rPr lang="en-GB" sz="2400" b="1" dirty="0"/>
              <a:t>opportunities …</a:t>
            </a:r>
          </a:p>
          <a:p>
            <a:pPr marL="177800" lvl="1" indent="-176213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Wingdings" pitchFamily="2" charset="2"/>
              <a:buNone/>
            </a:pPr>
            <a:r>
              <a:rPr lang="en-GB" sz="2400" b="1" dirty="0"/>
              <a:t>“Lock in” of high emission technologies, structures and processes</a:t>
            </a:r>
            <a:r>
              <a:rPr lang="en-GB" sz="2400" b="1" i="1" dirty="0"/>
              <a:t>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278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60363-49D1-43ED-BE08-3AB952D71328}" type="slidenum">
              <a:rPr lang="en-GB"/>
              <a:pPr/>
              <a:t>12</a:t>
            </a:fld>
            <a:endParaRPr lang="en-GB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12750"/>
            <a:ext cx="6719455" cy="5111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Conclusions</a:t>
            </a:r>
            <a:endParaRPr lang="en-US" dirty="0"/>
          </a:p>
        </p:txBody>
      </p:sp>
      <p:sp>
        <p:nvSpPr>
          <p:cNvPr id="591877" name="Line 5"/>
          <p:cNvSpPr>
            <a:spLocks noChangeShapeType="1"/>
          </p:cNvSpPr>
          <p:nvPr/>
        </p:nvSpPr>
        <p:spPr bwMode="auto">
          <a:xfrm>
            <a:off x="762000" y="923925"/>
            <a:ext cx="797823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91879" name="Picture 7" descr="UNEP-SHORT-CYAN-HIGH-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04" y="47573"/>
            <a:ext cx="752475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1881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4850" y="3854669"/>
            <a:ext cx="8199438" cy="185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66700" lvl="1" indent="-265113" algn="l" defTabSz="895350">
              <a:lnSpc>
                <a:spcPct val="95000"/>
              </a:lnSpc>
              <a:spcAft>
                <a:spcPct val="25000"/>
              </a:spcAft>
              <a:buSzPct val="120000"/>
            </a:pPr>
            <a:r>
              <a:rPr lang="en-GB" sz="1800" b="1" i="1" dirty="0" smtClean="0"/>
              <a:t>But cannot wait until 2020 for stringent emission reductions to begin. </a:t>
            </a:r>
          </a:p>
          <a:p>
            <a:pPr marL="266700" lvl="1" indent="-265113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Wingdings" pitchFamily="2" charset="2"/>
              <a:buNone/>
            </a:pPr>
            <a:r>
              <a:rPr lang="en-GB" sz="1800" b="1" i="1" dirty="0" smtClean="0"/>
              <a:t>To </a:t>
            </a:r>
            <a:r>
              <a:rPr lang="en-GB" sz="1800" b="1" i="1" dirty="0"/>
              <a:t>meet the two degree </a:t>
            </a:r>
            <a:r>
              <a:rPr lang="en-GB" sz="1800" b="1" i="1" dirty="0" smtClean="0"/>
              <a:t>target:</a:t>
            </a:r>
            <a:endParaRPr lang="en-GB" sz="1800" b="1" i="1" dirty="0"/>
          </a:p>
          <a:p>
            <a:pPr marL="287337" lvl="1" indent="-285750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Arial" pitchFamily="34" charset="0"/>
              <a:buChar char="•"/>
            </a:pPr>
            <a:r>
              <a:rPr lang="en-GB" sz="1800" dirty="0">
                <a:sym typeface="Symbol" pitchFamily="18" charset="2"/>
              </a:rPr>
              <a:t>Global emissions already more </a:t>
            </a:r>
            <a:r>
              <a:rPr lang="en-GB" sz="1800" dirty="0" smtClean="0">
                <a:sym typeface="Symbol" pitchFamily="18" charset="2"/>
              </a:rPr>
              <a:t>than 10</a:t>
            </a:r>
            <a:r>
              <a:rPr lang="en-GB" sz="1800" dirty="0">
                <a:sym typeface="Symbol" pitchFamily="18" charset="2"/>
              </a:rPr>
              <a:t>% above emissions level in 2020 consistent with 2</a:t>
            </a:r>
            <a:r>
              <a:rPr lang="en-GB" sz="1800" baseline="30000" dirty="0">
                <a:sym typeface="Symbol" pitchFamily="18" charset="2"/>
              </a:rPr>
              <a:t>o</a:t>
            </a:r>
            <a:r>
              <a:rPr lang="en-GB" sz="1800" dirty="0">
                <a:sym typeface="Symbol" pitchFamily="18" charset="2"/>
              </a:rPr>
              <a:t>C target, and growing</a:t>
            </a:r>
          </a:p>
          <a:p>
            <a:pPr marL="287337" lvl="1" indent="-285750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Arial" pitchFamily="34" charset="0"/>
              <a:buChar char="•"/>
            </a:pPr>
            <a:r>
              <a:rPr lang="en-GB" sz="1800" dirty="0" smtClean="0"/>
              <a:t>Global </a:t>
            </a:r>
            <a:r>
              <a:rPr lang="en-GB" sz="1800" dirty="0"/>
              <a:t>emissions </a:t>
            </a:r>
            <a:r>
              <a:rPr lang="en-GB" sz="1800" dirty="0" smtClean="0"/>
              <a:t>must peak </a:t>
            </a:r>
            <a:r>
              <a:rPr lang="en-GB" sz="1800" dirty="0"/>
              <a:t>before 2020</a:t>
            </a:r>
          </a:p>
          <a:p>
            <a:pPr marL="287337" lvl="1" indent="-285750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Arial" pitchFamily="34" charset="0"/>
              <a:buChar char="•"/>
            </a:pPr>
            <a:r>
              <a:rPr lang="en-GB" sz="1800" dirty="0" smtClean="0">
                <a:sym typeface="Symbol" pitchFamily="18" charset="2"/>
              </a:rPr>
              <a:t>Pledges not enough, still gap in 2020 </a:t>
            </a:r>
            <a:r>
              <a:rPr lang="en-GB" sz="1800" dirty="0" smtClean="0">
                <a:sym typeface="Wingdings" pitchFamily="2" charset="2"/>
              </a:rPr>
              <a:t></a:t>
            </a:r>
            <a:r>
              <a:rPr lang="en-GB" sz="1800" dirty="0" smtClean="0"/>
              <a:t>  </a:t>
            </a:r>
            <a:r>
              <a:rPr lang="en-GB" sz="1800" u="sng" dirty="0"/>
              <a:t>8 - 13</a:t>
            </a:r>
            <a:r>
              <a:rPr lang="en-GB" sz="1800" dirty="0"/>
              <a:t> </a:t>
            </a:r>
            <a:r>
              <a:rPr lang="en-GB" sz="1800" dirty="0" err="1"/>
              <a:t>Gt</a:t>
            </a:r>
            <a:r>
              <a:rPr lang="en-GB" sz="1800" dirty="0"/>
              <a:t> </a:t>
            </a:r>
            <a:r>
              <a:rPr lang="en-GB" sz="1800" dirty="0" smtClean="0"/>
              <a:t>CO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e</a:t>
            </a:r>
          </a:p>
        </p:txBody>
      </p:sp>
      <p:sp>
        <p:nvSpPr>
          <p:cNvPr id="9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4850" y="2191162"/>
            <a:ext cx="8199438" cy="126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66700" lvl="1" indent="-265113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Wingdings" pitchFamily="2" charset="2"/>
              <a:buNone/>
            </a:pPr>
            <a:r>
              <a:rPr lang="en-GB" sz="1800" b="1" i="1" dirty="0" smtClean="0"/>
              <a:t>For a climate agreement that begins in 2020 …</a:t>
            </a:r>
          </a:p>
          <a:p>
            <a:pPr marL="266700" lvl="1" indent="-265113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Wingdings" pitchFamily="2" charset="2"/>
              <a:buNone/>
            </a:pPr>
            <a:r>
              <a:rPr lang="en-GB" sz="1800" b="1" i="1" dirty="0" smtClean="0"/>
              <a:t>To meet the two degree target:</a:t>
            </a:r>
          </a:p>
          <a:p>
            <a:pPr marL="287337" lvl="1" indent="-285750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Arial" pitchFamily="34" charset="0"/>
              <a:buChar char="•"/>
            </a:pPr>
            <a:r>
              <a:rPr lang="en-GB" sz="1800" dirty="0" smtClean="0"/>
              <a:t>Global emissions in 2030 must return to around their 1990s level </a:t>
            </a:r>
          </a:p>
          <a:p>
            <a:pPr marL="287337" lvl="1" indent="-285750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Arial" pitchFamily="34" charset="0"/>
              <a:buChar char="•"/>
            </a:pPr>
            <a:r>
              <a:rPr lang="en-GB" sz="1800" dirty="0" smtClean="0"/>
              <a:t>Global emissions in 2050, &gt; 40% below 1990 levels, &gt; 50% below 2010 levels</a:t>
            </a:r>
            <a:endParaRPr lang="en-GB" sz="1800" dirty="0"/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255944"/>
            <a:ext cx="8199438" cy="85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66700" lvl="1" indent="-265113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Wingdings" pitchFamily="2" charset="2"/>
              <a:buNone/>
            </a:pPr>
            <a:r>
              <a:rPr lang="en-GB" sz="1800" b="1" i="1" dirty="0" smtClean="0"/>
              <a:t>New in this report </a:t>
            </a:r>
          </a:p>
          <a:p>
            <a:pPr marL="287337" lvl="1" indent="-285750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Arial" pitchFamily="34" charset="0"/>
              <a:buChar char="•"/>
            </a:pPr>
            <a:r>
              <a:rPr lang="en-GB" sz="1800" dirty="0" smtClean="0"/>
              <a:t>Looking beyond 2020, current global emissions, consequences of not closing the gap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0501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1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229338"/>
            <a:ext cx="8242300" cy="9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66700" lvl="1" indent="-265113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Wingdings" pitchFamily="2" charset="2"/>
              <a:buNone/>
            </a:pPr>
            <a:r>
              <a:rPr lang="en-GB" sz="1800" b="1" i="1" dirty="0"/>
              <a:t>The Gap can be narrowed … with action in the negotiations</a:t>
            </a:r>
            <a:endParaRPr lang="en-GB" sz="1800" b="1" i="1" dirty="0">
              <a:sym typeface="Wingdings" pitchFamily="2" charset="2"/>
            </a:endParaRPr>
          </a:p>
          <a:p>
            <a:pPr marL="450850" lvl="1" indent="-368300" algn="l" defTabSz="895350">
              <a:lnSpc>
                <a:spcPct val="95000"/>
              </a:lnSpc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en-GB" sz="1800" dirty="0">
                <a:sym typeface="Wingdings" pitchFamily="2" charset="2"/>
              </a:rPr>
              <a:t>Minimizing use of surplus emission credits &amp; </a:t>
            </a:r>
            <a:r>
              <a:rPr lang="en-GB" sz="1800" dirty="0" smtClean="0">
                <a:sym typeface="Wingdings" pitchFamily="2" charset="2"/>
              </a:rPr>
              <a:t>land use related credits</a:t>
            </a:r>
            <a:endParaRPr lang="en-GB" sz="1800" dirty="0">
              <a:sym typeface="Wingdings" pitchFamily="2" charset="2"/>
            </a:endParaRPr>
          </a:p>
          <a:p>
            <a:pPr marL="450850" lvl="1" indent="-368300" algn="l" defTabSz="895350">
              <a:lnSpc>
                <a:spcPct val="95000"/>
              </a:lnSpc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en-GB" sz="1800" dirty="0">
                <a:sym typeface="Wingdings" pitchFamily="2" charset="2"/>
              </a:rPr>
              <a:t>Pursuing more ambitious (“conditional”) pledges </a:t>
            </a:r>
            <a:endParaRPr lang="en-GB" sz="1800" dirty="0"/>
          </a:p>
        </p:txBody>
      </p:sp>
      <p:sp>
        <p:nvSpPr>
          <p:cNvPr id="472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321313"/>
            <a:ext cx="8242300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66700" lvl="1" indent="-265113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Wingdings" pitchFamily="2" charset="2"/>
              <a:buNone/>
            </a:pPr>
            <a:r>
              <a:rPr lang="en-GB" sz="1800" b="1" i="1" dirty="0"/>
              <a:t>The Gap can be bridged … by realizing large potential in each </a:t>
            </a:r>
            <a:r>
              <a:rPr lang="en-GB" sz="1800" b="1" i="1" dirty="0" smtClean="0"/>
              <a:t>sector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4314360"/>
            <a:ext cx="8580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800" b="1" dirty="0" smtClean="0"/>
              <a:t>But “lock </a:t>
            </a:r>
            <a:r>
              <a:rPr lang="en-GB" sz="1800" b="1" dirty="0"/>
              <a:t>in” of high emission technologies, structures and processes </a:t>
            </a:r>
            <a:r>
              <a:rPr lang="en-GB" sz="1800" b="1" dirty="0" smtClean="0">
                <a:sym typeface="Wingdings" pitchFamily="2" charset="2"/>
              </a:rPr>
              <a:t></a:t>
            </a:r>
            <a:r>
              <a:rPr lang="en-GB" sz="1800" b="1" dirty="0" smtClean="0"/>
              <a:t> losing </a:t>
            </a:r>
            <a:r>
              <a:rPr lang="en-GB" sz="1800" b="1" dirty="0"/>
              <a:t>time + </a:t>
            </a:r>
            <a:r>
              <a:rPr lang="en-GB" sz="1800" b="1" dirty="0" smtClean="0"/>
              <a:t>opportunities to close the gap. </a:t>
            </a:r>
            <a:endParaRPr lang="en-GB" sz="1800" b="1" dirty="0"/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98787" y="3373635"/>
            <a:ext cx="8162652" cy="78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81000" lvl="1" indent="-285750" algn="l" defTabSz="895350">
              <a:lnSpc>
                <a:spcPct val="95000"/>
              </a:lnSpc>
              <a:spcAft>
                <a:spcPct val="25000"/>
              </a:spcAft>
              <a:buSzPct val="120000"/>
              <a:buFont typeface="Arial" pitchFamily="34" charset="0"/>
              <a:buChar char="•"/>
            </a:pPr>
            <a:r>
              <a:rPr lang="en-GB" sz="1800" dirty="0" smtClean="0"/>
              <a:t>Emission reductions by scaling up policies that fulfil local and national self-interest: Saving energy, saving costs, reducing traffic congestion, reducing air pollution </a:t>
            </a:r>
            <a:r>
              <a:rPr lang="en-GB" sz="1800" b="1" dirty="0" smtClean="0"/>
              <a:t>…</a:t>
            </a:r>
            <a:endParaRPr lang="en-GB" sz="1800" b="1" dirty="0"/>
          </a:p>
        </p:txBody>
      </p:sp>
      <p:sp>
        <p:nvSpPr>
          <p:cNvPr id="2" name="Rectangle 1"/>
          <p:cNvSpPr/>
          <p:nvPr/>
        </p:nvSpPr>
        <p:spPr>
          <a:xfrm>
            <a:off x="762000" y="2628333"/>
            <a:ext cx="8199438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l" defTabSz="895350">
              <a:lnSpc>
                <a:spcPct val="95000"/>
              </a:lnSpc>
              <a:spcAft>
                <a:spcPts val="0"/>
              </a:spcAft>
              <a:buSzPct val="120000"/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</a:rPr>
              <a:t>Technical </a:t>
            </a:r>
            <a:r>
              <a:rPr lang="en-GB" sz="1800" dirty="0">
                <a:solidFill>
                  <a:srgbClr val="000000"/>
                </a:solidFill>
              </a:rPr>
              <a:t>potential for </a:t>
            </a:r>
            <a:r>
              <a:rPr lang="en-GB" sz="1800" dirty="0" smtClean="0">
                <a:solidFill>
                  <a:srgbClr val="000000"/>
                </a:solidFill>
              </a:rPr>
              <a:t>reductions </a:t>
            </a:r>
            <a:r>
              <a:rPr lang="en-GB" sz="1800" dirty="0">
                <a:solidFill>
                  <a:srgbClr val="000000"/>
                </a:solidFill>
              </a:rPr>
              <a:t>in 2020 (17 </a:t>
            </a:r>
            <a:r>
              <a:rPr lang="en-GB" sz="1800" dirty="0" err="1">
                <a:solidFill>
                  <a:srgbClr val="000000"/>
                </a:solidFill>
                <a:sym typeface="Symbol" pitchFamily="18" charset="2"/>
              </a:rPr>
              <a:t>Gt</a:t>
            </a:r>
            <a:r>
              <a:rPr lang="en-GB" sz="18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CO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e </a:t>
            </a:r>
            <a:r>
              <a:rPr lang="en-GB" sz="1800" dirty="0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en-GB" sz="1800" dirty="0" err="1">
                <a:solidFill>
                  <a:srgbClr val="000000"/>
                </a:solidFill>
                <a:sym typeface="Symbol" pitchFamily="18" charset="2"/>
              </a:rPr>
              <a:t>yr</a:t>
            </a:r>
            <a:r>
              <a:rPr lang="en-GB" sz="18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) big enough to close the gap (14 </a:t>
            </a:r>
            <a:r>
              <a:rPr lang="en-GB" sz="1800" dirty="0" err="1">
                <a:solidFill>
                  <a:srgbClr val="000000"/>
                </a:solidFill>
                <a:sym typeface="Symbol" pitchFamily="18" charset="2"/>
              </a:rPr>
              <a:t>Gt</a:t>
            </a:r>
            <a:r>
              <a:rPr lang="en-GB" sz="18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CO</a:t>
            </a:r>
            <a:r>
              <a:rPr lang="en-GB" sz="1800" baseline="-25000" dirty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e </a:t>
            </a:r>
            <a:r>
              <a:rPr lang="en-GB" sz="1800" dirty="0">
                <a:solidFill>
                  <a:srgbClr val="000000"/>
                </a:solidFill>
                <a:sym typeface="Symbol" pitchFamily="18" charset="2"/>
              </a:rPr>
              <a:t>/</a:t>
            </a:r>
            <a:r>
              <a:rPr lang="en-GB" sz="1800" dirty="0" err="1">
                <a:solidFill>
                  <a:srgbClr val="000000"/>
                </a:solidFill>
                <a:sym typeface="Symbol" pitchFamily="18" charset="2"/>
              </a:rPr>
              <a:t>yr</a:t>
            </a:r>
            <a:r>
              <a:rPr lang="en-GB" sz="1800" dirty="0">
                <a:solidFill>
                  <a:srgbClr val="000000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12750"/>
            <a:ext cx="6719455" cy="5111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Conclusions</a:t>
            </a:r>
            <a:endParaRPr lang="en-US" dirty="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62000" y="923925"/>
            <a:ext cx="797823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4" name="Picture 7" descr="UNEP-SHORT-CYAN-HIGH-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04" y="47573"/>
            <a:ext cx="752475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1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7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/>
      <p:bldP spid="472068" grpId="0"/>
      <p:bldP spid="3" grpId="0"/>
      <p:bldP spid="1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162050" y="896938"/>
            <a:ext cx="6781800" cy="1016000"/>
          </a:xfrm>
          <a:ln/>
        </p:spPr>
        <p:txBody>
          <a:bodyPr/>
          <a:lstStyle/>
          <a:p>
            <a:pPr algn="ctr" eaLnBrk="1" hangingPunct="1"/>
            <a:r>
              <a:rPr lang="en-ZA" sz="3300" smtClean="0"/>
              <a:t>The Emissions Gap Report 2012</a:t>
            </a:r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gray">
          <a:xfrm>
            <a:off x="1601788" y="1866798"/>
            <a:ext cx="5764212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95350">
              <a:spcAft>
                <a:spcPts val="600"/>
              </a:spcAft>
              <a:buClr>
                <a:schemeClr val="bg1"/>
              </a:buClr>
              <a:buSzPct val="120000"/>
            </a:pPr>
            <a:r>
              <a:rPr lang="en-GB" sz="2000" dirty="0" smtClean="0">
                <a:cs typeface="Arial" charset="0"/>
              </a:rPr>
              <a:t>Where do we need to be in 2020 and beyond?</a:t>
            </a:r>
          </a:p>
          <a:p>
            <a:pPr defTabSz="895350">
              <a:buClr>
                <a:schemeClr val="bg1"/>
              </a:buClr>
              <a:buSzPct val="120000"/>
            </a:pPr>
            <a:r>
              <a:rPr lang="en-GB" sz="2000" dirty="0" smtClean="0">
                <a:cs typeface="Arial" charset="0"/>
              </a:rPr>
              <a:t>What do countries need to do to make </a:t>
            </a:r>
            <a:r>
              <a:rPr lang="en-GB" sz="2000" dirty="0">
                <a:cs typeface="Arial" charset="0"/>
              </a:rPr>
              <a:t>it </a:t>
            </a:r>
            <a:r>
              <a:rPr lang="en-GB" sz="2000" dirty="0" smtClean="0">
                <a:cs typeface="Arial" charset="0"/>
              </a:rPr>
              <a:t>happen?</a:t>
            </a:r>
            <a:endParaRPr lang="en-GB" sz="1600" dirty="0">
              <a:cs typeface="Arial" charset="0"/>
            </a:endParaRPr>
          </a:p>
        </p:txBody>
      </p:sp>
      <p:sp>
        <p:nvSpPr>
          <p:cNvPr id="8196" name="Line 13"/>
          <p:cNvSpPr>
            <a:spLocks noChangeShapeType="1"/>
          </p:cNvSpPr>
          <p:nvPr/>
        </p:nvSpPr>
        <p:spPr bwMode="auto">
          <a:xfrm>
            <a:off x="1156494" y="904520"/>
            <a:ext cx="665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McK Da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7550" y="3070225"/>
            <a:ext cx="4935538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ZA" sz="1600" dirty="0" smtClean="0"/>
              <a:t>London ♦ 21 November, 2012</a:t>
            </a:r>
          </a:p>
          <a:p>
            <a:endParaRPr lang="en-ZA" sz="1600" dirty="0"/>
          </a:p>
          <a:p>
            <a:r>
              <a:rPr lang="en-ZA" sz="1600" dirty="0" smtClean="0"/>
              <a:t>Joseph Alcamo</a:t>
            </a:r>
          </a:p>
          <a:p>
            <a:r>
              <a:rPr lang="en-ZA" sz="1600" dirty="0" smtClean="0"/>
              <a:t>Chief Scientist, UNEP</a:t>
            </a:r>
            <a:endParaRPr lang="en-ZA" sz="1600" dirty="0"/>
          </a:p>
        </p:txBody>
      </p:sp>
      <p:pic>
        <p:nvPicPr>
          <p:cNvPr id="8200" name="Picture 20" descr="UNEP-LOGO-FULL-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3713" y="4729161"/>
            <a:ext cx="3440362" cy="18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14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A9374F-F550-4F30-8136-4BD0393D8BC7}" type="slidenum">
              <a:rPr lang="en-GB"/>
              <a:pPr/>
              <a:t>1</a:t>
            </a:fld>
            <a:endParaRPr lang="en-GB"/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9138" y="2284721"/>
            <a:ext cx="8242300" cy="19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66700" lvl="1" indent="-265113" algn="l" defTabSz="895350">
              <a:lnSpc>
                <a:spcPct val="95000"/>
              </a:lnSpc>
              <a:spcAft>
                <a:spcPct val="20000"/>
              </a:spcAft>
              <a:buSzPct val="120000"/>
              <a:buFont typeface="Wingdings" pitchFamily="2" charset="2"/>
              <a:buNone/>
            </a:pPr>
            <a:r>
              <a:rPr lang="en-GB" sz="2000" b="1" u="sng" dirty="0" smtClean="0"/>
              <a:t>Three policy developments</a:t>
            </a:r>
            <a:r>
              <a:rPr lang="en-GB" sz="2000" b="1" dirty="0" smtClean="0"/>
              <a:t> </a:t>
            </a:r>
            <a:r>
              <a:rPr lang="en-GB" sz="2000" b="1" dirty="0"/>
              <a:t>…</a:t>
            </a:r>
          </a:p>
          <a:p>
            <a:pPr marL="266700" lvl="1" indent="-265113" algn="l" defTabSz="895350">
              <a:lnSpc>
                <a:spcPct val="95000"/>
              </a:lnSpc>
              <a:spcAft>
                <a:spcPct val="20000"/>
              </a:spcAft>
              <a:buSzPct val="120000"/>
              <a:buFont typeface="Wingdings" pitchFamily="2" charset="2"/>
              <a:buChar char="ü"/>
            </a:pPr>
            <a:r>
              <a:rPr lang="en-GB" sz="1800" b="1" dirty="0"/>
              <a:t>A target </a:t>
            </a:r>
            <a:r>
              <a:rPr lang="en-GB" sz="1800" b="1" dirty="0" smtClean="0"/>
              <a:t>(or limit) …</a:t>
            </a:r>
            <a:endParaRPr lang="en-GB" sz="1800" b="1" dirty="0"/>
          </a:p>
          <a:p>
            <a:pPr marL="266700" lvl="1" indent="-265113" algn="l" defTabSz="895350">
              <a:lnSpc>
                <a:spcPct val="95000"/>
              </a:lnSpc>
              <a:spcAft>
                <a:spcPct val="20000"/>
              </a:spcAft>
              <a:buSzPct val="120000"/>
              <a:buFont typeface="Wingdings" pitchFamily="2" charset="2"/>
              <a:buNone/>
            </a:pPr>
            <a:r>
              <a:rPr lang="en-GB" sz="1800" dirty="0"/>
              <a:t>	Staying below an increase of 2 degrees Celsius (1.5</a:t>
            </a:r>
            <a:r>
              <a:rPr lang="en-GB" sz="1800" baseline="30000" dirty="0"/>
              <a:t>0 </a:t>
            </a:r>
            <a:r>
              <a:rPr lang="en-GB" sz="1800" dirty="0"/>
              <a:t>C) </a:t>
            </a:r>
          </a:p>
          <a:p>
            <a:pPr marL="266700" lvl="1" indent="-265113" algn="l" defTabSz="895350">
              <a:lnSpc>
                <a:spcPct val="95000"/>
              </a:lnSpc>
              <a:spcAft>
                <a:spcPct val="20000"/>
              </a:spcAft>
              <a:buSzPct val="120000"/>
              <a:buFont typeface="Wingdings" pitchFamily="2" charset="2"/>
              <a:buChar char="ü"/>
            </a:pPr>
            <a:r>
              <a:rPr lang="en-GB" sz="1800" b="1" dirty="0"/>
              <a:t>A means to get there …</a:t>
            </a:r>
          </a:p>
          <a:p>
            <a:pPr marL="266700" lvl="1" indent="-265113" algn="l" defTabSz="895350">
              <a:lnSpc>
                <a:spcPct val="95000"/>
              </a:lnSpc>
              <a:spcAft>
                <a:spcPct val="40000"/>
              </a:spcAft>
              <a:buSzPct val="120000"/>
              <a:buFont typeface="Wingdings" pitchFamily="2" charset="2"/>
              <a:buNone/>
            </a:pPr>
            <a:r>
              <a:rPr lang="en-GB" sz="1800" dirty="0"/>
              <a:t>	Country pledges to control emissions (pegged to 2020</a:t>
            </a:r>
            <a:r>
              <a:rPr lang="en-GB" sz="1800" dirty="0" smtClean="0"/>
              <a:t>)</a:t>
            </a:r>
          </a:p>
          <a:p>
            <a:pPr marL="287337" lvl="1" indent="-285750" algn="l" defTabSz="895350">
              <a:lnSpc>
                <a:spcPct val="95000"/>
              </a:lnSpc>
              <a:spcAft>
                <a:spcPct val="40000"/>
              </a:spcAft>
              <a:buSzPct val="120000"/>
              <a:buFont typeface="Wingdings" pitchFamily="2" charset="2"/>
              <a:buChar char="ü"/>
            </a:pPr>
            <a:r>
              <a:rPr lang="en-GB" sz="1800" b="1" dirty="0" smtClean="0"/>
              <a:t>Durban: A plan for a climate treaty … </a:t>
            </a:r>
            <a:r>
              <a:rPr lang="en-GB" sz="1800" dirty="0" smtClean="0"/>
              <a:t>Agreed to by 2015; into effect by 2020</a:t>
            </a:r>
            <a:endParaRPr lang="en-GB" sz="1800" dirty="0"/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7025" y="997023"/>
            <a:ext cx="15144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8521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9138" y="4434267"/>
            <a:ext cx="8242300" cy="199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06388" lvl="1" indent="-304800" algn="l" defTabSz="895350">
              <a:lnSpc>
                <a:spcPct val="95000"/>
              </a:lnSpc>
              <a:spcAft>
                <a:spcPct val="20000"/>
              </a:spcAft>
              <a:buSzPct val="120000"/>
              <a:buFont typeface="Wingdings" pitchFamily="2" charset="2"/>
              <a:buNone/>
            </a:pPr>
            <a:r>
              <a:rPr lang="en-GB" sz="2000" b="1" u="sng" dirty="0" smtClean="0"/>
              <a:t>Three questions</a:t>
            </a:r>
            <a:r>
              <a:rPr lang="en-GB" sz="2000" b="1" dirty="0" smtClean="0"/>
              <a:t> </a:t>
            </a:r>
            <a:r>
              <a:rPr lang="en-GB" sz="2000" b="1" dirty="0"/>
              <a:t>…</a:t>
            </a:r>
          </a:p>
          <a:p>
            <a:pPr marL="306388" lvl="1" indent="-304800" algn="l" defTabSz="895350">
              <a:lnSpc>
                <a:spcPct val="95000"/>
              </a:lnSpc>
              <a:spcAft>
                <a:spcPct val="20000"/>
              </a:spcAft>
              <a:buSzPct val="120000"/>
              <a:buFont typeface="Wingdings" pitchFamily="2" charset="2"/>
              <a:buChar char="ü"/>
            </a:pPr>
            <a:r>
              <a:rPr lang="en-GB" sz="1800" b="1" dirty="0"/>
              <a:t>Is there a gap </a:t>
            </a:r>
            <a:r>
              <a:rPr lang="en-GB" sz="1800" dirty="0"/>
              <a:t>between …</a:t>
            </a:r>
          </a:p>
          <a:p>
            <a:pPr marL="306388" lvl="1" indent="-304800" algn="l" defTabSz="895350">
              <a:lnSpc>
                <a:spcPct val="95000"/>
              </a:lnSpc>
              <a:spcAft>
                <a:spcPct val="40000"/>
              </a:spcAft>
              <a:buSzPct val="120000"/>
              <a:buFont typeface="Wingdings" pitchFamily="2" charset="2"/>
              <a:buNone/>
            </a:pPr>
            <a:r>
              <a:rPr lang="en-GB" sz="1800" b="1" dirty="0"/>
              <a:t>	</a:t>
            </a:r>
            <a:r>
              <a:rPr lang="en-GB" sz="1800" dirty="0"/>
              <a:t>What we are aiming for … and where we are heading</a:t>
            </a:r>
            <a:r>
              <a:rPr lang="en-GB" sz="1800" b="1" dirty="0"/>
              <a:t> </a:t>
            </a:r>
            <a:r>
              <a:rPr lang="en-GB" sz="1800" dirty="0"/>
              <a:t>?</a:t>
            </a:r>
          </a:p>
          <a:p>
            <a:pPr marL="306388" lvl="1" indent="-304800" algn="l" defTabSz="895350">
              <a:lnSpc>
                <a:spcPct val="95000"/>
              </a:lnSpc>
              <a:spcAft>
                <a:spcPct val="20000"/>
              </a:spcAft>
              <a:buSzPct val="120000"/>
              <a:buFont typeface="Wingdings" pitchFamily="2" charset="2"/>
              <a:buChar char="ü"/>
            </a:pPr>
            <a:r>
              <a:rPr lang="en-GB" sz="1800" b="1" dirty="0"/>
              <a:t>Can the gap be bridged </a:t>
            </a:r>
            <a:r>
              <a:rPr lang="en-GB" sz="1800" dirty="0"/>
              <a:t>– and what will it take</a:t>
            </a:r>
            <a:r>
              <a:rPr lang="en-GB" sz="1800" dirty="0" smtClean="0"/>
              <a:t>?</a:t>
            </a:r>
          </a:p>
          <a:p>
            <a:pPr marL="306388" lvl="1" indent="-304800" algn="l" defTabSz="895350">
              <a:lnSpc>
                <a:spcPct val="95000"/>
              </a:lnSpc>
              <a:spcAft>
                <a:spcPct val="20000"/>
              </a:spcAft>
              <a:buSzPct val="120000"/>
              <a:buFont typeface="Wingdings" pitchFamily="2" charset="2"/>
              <a:buChar char="ü"/>
            </a:pPr>
            <a:r>
              <a:rPr lang="en-GB" sz="1800" b="1" dirty="0" smtClean="0"/>
              <a:t>Can we wait until 2020 </a:t>
            </a:r>
            <a:r>
              <a:rPr lang="en-GB" sz="1800" dirty="0" smtClean="0"/>
              <a:t>to start stringent emission reductions?</a:t>
            </a:r>
            <a:endParaRPr lang="en-GB" sz="1800" dirty="0"/>
          </a:p>
          <a:p>
            <a:pPr marL="306388" lvl="1" indent="-304800" algn="l" defTabSz="895350">
              <a:buSzPct val="120000"/>
            </a:pPr>
            <a:endParaRPr lang="en-GB" sz="2000" b="1" dirty="0"/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 flipV="1">
            <a:off x="719138" y="917575"/>
            <a:ext cx="8105775" cy="3175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4" name="Picture 11" descr="UNEP-SHORT-CYAN-HIGH-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3525" y="23813"/>
            <a:ext cx="77787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5" descr="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2200" y="100654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7" descr="COP15 Logo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1400" y="1028773"/>
            <a:ext cx="827088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9" descr="COP 18 / CMP 8 websit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0525" y="1258960"/>
            <a:ext cx="16478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19088"/>
            <a:ext cx="8242300" cy="42703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Moving forward on global climate policy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22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719138" y="917575"/>
            <a:ext cx="8105775" cy="3175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C1946-76FA-4192-98BE-A1562A7C2072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458788"/>
            <a:ext cx="7726362" cy="3635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The Emissions </a:t>
            </a:r>
            <a:r>
              <a:rPr lang="en-US" sz="2800" dirty="0" smtClean="0"/>
              <a:t>Gap reports</a:t>
            </a:r>
            <a:endParaRPr lang="en-US" dirty="0"/>
          </a:p>
        </p:txBody>
      </p:sp>
      <p:sp>
        <p:nvSpPr>
          <p:cNvPr id="5150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9137" y="1098550"/>
            <a:ext cx="50339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indent="-230187" algn="l" defTabSz="895350">
              <a:spcAft>
                <a:spcPct val="50000"/>
              </a:spcAft>
              <a:buSzPct val="120000"/>
              <a:buFont typeface="Wingdings" pitchFamily="2" charset="2"/>
              <a:buNone/>
            </a:pPr>
            <a:r>
              <a:rPr lang="en-GB" sz="2000" b="1" dirty="0"/>
              <a:t>2010 Cancun Climate Summit              UNEP “Emissions Gap” report</a:t>
            </a:r>
          </a:p>
          <a:p>
            <a:pPr indent="-230187" algn="l" defTabSz="895350">
              <a:spcAft>
                <a:spcPct val="50000"/>
              </a:spcAft>
              <a:buSzPct val="120000"/>
              <a:buFont typeface="Wingdings" pitchFamily="2" charset="2"/>
              <a:buNone/>
            </a:pPr>
            <a:r>
              <a:rPr lang="en-GB" dirty="0"/>
              <a:t>United Nations Environment Programme with the European Climate Foundation &amp; National Institute of Ecology, Mexico</a:t>
            </a:r>
          </a:p>
        </p:txBody>
      </p:sp>
      <p:pic>
        <p:nvPicPr>
          <p:cNvPr id="515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368610"/>
            <a:ext cx="1676804" cy="2368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5081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539526"/>
              </p:ext>
            </p:extLst>
          </p:nvPr>
        </p:nvGraphicFramePr>
        <p:xfrm>
          <a:off x="6457642" y="1827213"/>
          <a:ext cx="1706561" cy="240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9" name="Acrobat Document" r:id="rId8" imgW="8835120" imgH="6216120" progId="AcroExch.Document.7">
                  <p:embed/>
                </p:oleObj>
              </mc:Choice>
              <mc:Fallback>
                <p:oleObj name="Acrobat Document" r:id="rId8" imgW="8835120" imgH="6216120" progId="AcroExch.Document.7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15"/>
                      <a:stretch>
                        <a:fillRect/>
                      </a:stretch>
                    </p:blipFill>
                    <p:spPr bwMode="auto">
                      <a:xfrm>
                        <a:off x="6457642" y="1827213"/>
                        <a:ext cx="1706561" cy="24013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082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9138" y="2737264"/>
            <a:ext cx="55832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indent="-342900" algn="l" defTabSz="895350">
              <a:spcAft>
                <a:spcPct val="50000"/>
              </a:spcAft>
              <a:buSzPct val="120000"/>
              <a:buFont typeface="Wingdings" pitchFamily="2" charset="2"/>
              <a:buNone/>
            </a:pPr>
            <a:r>
              <a:rPr lang="en-GB" sz="2000" b="1" dirty="0"/>
              <a:t>2011 Durban Climate Summit                        UNEP “Bridging the Emissions Gap” report</a:t>
            </a:r>
          </a:p>
          <a:p>
            <a:pPr indent="-342900" algn="l" defTabSz="895350">
              <a:spcAft>
                <a:spcPct val="50000"/>
              </a:spcAft>
              <a:buSzPct val="120000"/>
              <a:buFont typeface="Wingdings" pitchFamily="2" charset="2"/>
              <a:buNone/>
            </a:pPr>
            <a:r>
              <a:rPr lang="en-GB" dirty="0"/>
              <a:t>United Nations Environment Programme with the European Climate Foundation &amp; Ministry of Environment, South </a:t>
            </a:r>
            <a:r>
              <a:rPr lang="en-GB" dirty="0" smtClean="0"/>
              <a:t>Africa</a:t>
            </a:r>
            <a:endParaRPr lang="en-GB" dirty="0"/>
          </a:p>
        </p:txBody>
      </p:sp>
      <p:sp>
        <p:nvSpPr>
          <p:cNvPr id="10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9138" y="4232275"/>
            <a:ext cx="5583237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indent="-342900" algn="l" defTabSz="895350">
              <a:spcAft>
                <a:spcPct val="50000"/>
              </a:spcAft>
              <a:buSzPct val="120000"/>
              <a:buFont typeface="Wingdings" pitchFamily="2" charset="2"/>
              <a:buNone/>
            </a:pPr>
            <a:r>
              <a:rPr lang="en-GB" sz="2000" b="1" dirty="0" smtClean="0"/>
              <a:t>2012 Doha </a:t>
            </a:r>
            <a:r>
              <a:rPr lang="en-GB" sz="2000" b="1" dirty="0"/>
              <a:t>Climate Summit                        UNEP </a:t>
            </a:r>
            <a:r>
              <a:rPr lang="en-GB" sz="2000" b="1" dirty="0" smtClean="0"/>
              <a:t>“Emissions Gap 2012” report</a:t>
            </a:r>
            <a:endParaRPr lang="en-GB" sz="2000" b="1" dirty="0"/>
          </a:p>
          <a:p>
            <a:pPr indent="-342900" algn="l" defTabSz="895350">
              <a:spcAft>
                <a:spcPct val="50000"/>
              </a:spcAft>
              <a:buSzPct val="120000"/>
              <a:buFont typeface="Wingdings" pitchFamily="2" charset="2"/>
              <a:buNone/>
            </a:pPr>
            <a:r>
              <a:rPr lang="en-GB" dirty="0"/>
              <a:t>United Nations Environment Programme with the </a:t>
            </a:r>
            <a:r>
              <a:rPr lang="en-GB" dirty="0" smtClean="0"/>
              <a:t>European Climate Foundation</a:t>
            </a:r>
            <a:endParaRPr lang="en-GB" dirty="0"/>
          </a:p>
          <a:p>
            <a:pPr indent="-342900" algn="l" defTabSz="895350">
              <a:spcAft>
                <a:spcPct val="50000"/>
              </a:spcAft>
              <a:buSzPct val="120000"/>
              <a:buFont typeface="Wingdings" pitchFamily="2" charset="2"/>
              <a:buNone/>
            </a:pPr>
            <a:r>
              <a:rPr lang="en-GB" dirty="0" smtClean="0">
                <a:latin typeface="Arial"/>
              </a:rPr>
              <a:t>55 scientists, 43 institutions, 22 countries</a:t>
            </a:r>
            <a:endParaRPr lang="en-GB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18352" y="3337428"/>
            <a:ext cx="1706561" cy="239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240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0FD0C-2F24-48EE-A62A-A98B38944A89}" type="slidenum">
              <a:rPr lang="en-GB"/>
              <a:pPr/>
              <a:t>3</a:t>
            </a:fld>
            <a:endParaRPr lang="en-GB"/>
          </a:p>
        </p:txBody>
      </p:sp>
      <p:pic>
        <p:nvPicPr>
          <p:cNvPr id="556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017588"/>
            <a:ext cx="2860675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603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4538" y="1581150"/>
            <a:ext cx="3641725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304800" indent="-304800" algn="l" defTabSz="895350">
              <a:buFontTx/>
              <a:buAutoNum type="arabicPeriod"/>
            </a:pPr>
            <a:r>
              <a:rPr lang="en-GB" sz="1800"/>
              <a:t>Meeting a temperature target depends largely on                 </a:t>
            </a:r>
            <a:r>
              <a:rPr lang="en-GB" sz="1800" i="1"/>
              <a:t>cumulative</a:t>
            </a:r>
            <a:r>
              <a:rPr lang="en-GB" sz="1800"/>
              <a:t> emissions </a:t>
            </a:r>
          </a:p>
          <a:p>
            <a:pPr marL="304800" indent="-304800" algn="l" defTabSz="895350">
              <a:buFontTx/>
              <a:buAutoNum type="arabicPeriod"/>
            </a:pPr>
            <a:endParaRPr lang="en-GB" sz="1800"/>
          </a:p>
          <a:p>
            <a:pPr marL="304800" indent="-304800" algn="l" defTabSz="895350">
              <a:buFontTx/>
              <a:buAutoNum type="arabicPeriod"/>
            </a:pPr>
            <a:r>
              <a:rPr lang="en-GB" sz="1800"/>
              <a:t>Different pathways of emissions correspond to same cumulative emissions</a:t>
            </a:r>
            <a:endParaRPr lang="en-GB" sz="1800" b="1" baseline="30000"/>
          </a:p>
        </p:txBody>
      </p:sp>
      <p:sp>
        <p:nvSpPr>
          <p:cNvPr id="556037" name="Rectangle 5"/>
          <p:cNvSpPr>
            <a:spLocks noChangeArrowheads="1"/>
          </p:cNvSpPr>
          <p:nvPr/>
        </p:nvSpPr>
        <p:spPr bwMode="auto">
          <a:xfrm>
            <a:off x="774700" y="221694"/>
            <a:ext cx="8050213" cy="68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895350">
              <a:lnSpc>
                <a:spcPct val="85000"/>
              </a:lnSpc>
              <a:tabLst>
                <a:tab pos="1077913" algn="l"/>
              </a:tabLst>
            </a:pPr>
            <a:r>
              <a:rPr lang="en-US" sz="2800" b="1" dirty="0"/>
              <a:t>What are we aiming for? </a:t>
            </a:r>
            <a:br>
              <a:rPr lang="en-US" sz="2800" b="1" dirty="0"/>
            </a:br>
            <a:r>
              <a:rPr lang="en-US" sz="2400" dirty="0" smtClean="0"/>
              <a:t>Pathways to stay within the </a:t>
            </a:r>
            <a:r>
              <a:rPr lang="en-US" sz="2400" dirty="0"/>
              <a:t>2</a:t>
            </a:r>
            <a:r>
              <a:rPr lang="en-US" sz="2400" baseline="30000" dirty="0"/>
              <a:t>o</a:t>
            </a:r>
            <a:r>
              <a:rPr lang="en-US" sz="2400" dirty="0"/>
              <a:t>C target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719138" y="917575"/>
            <a:ext cx="8105775" cy="3175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580BEF-06F6-46AC-B5E3-A5D47C0EFB23}" type="slidenum">
              <a:rPr lang="en-GB"/>
              <a:pPr/>
              <a:t>4</a:t>
            </a:fld>
            <a:endParaRPr lang="en-GB"/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762000" y="923925"/>
            <a:ext cx="7686675" cy="3175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5" name="Picture 9" descr="UNEP-SHORT-CYAN-HIGH-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7325" y="66675"/>
            <a:ext cx="77787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20"/>
          <p:cNvSpPr txBox="1">
            <a:spLocks noChangeArrowheads="1"/>
          </p:cNvSpPr>
          <p:nvPr/>
        </p:nvSpPr>
        <p:spPr bwMode="auto">
          <a:xfrm>
            <a:off x="4883150" y="5967413"/>
            <a:ext cx="83343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01" tIns="44802" rIns="89601" bIns="44802">
            <a:spAutoFit/>
          </a:bodyPr>
          <a:lstStyle/>
          <a:p>
            <a:pPr defTabSz="895350">
              <a:spcBef>
                <a:spcPct val="50000"/>
              </a:spcBef>
            </a:pPr>
            <a:r>
              <a:rPr lang="en-US" sz="1800" b="1" dirty="0"/>
              <a:t>Year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6389" y="1146176"/>
            <a:ext cx="5935662" cy="476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2181225" y="2162175"/>
            <a:ext cx="1676400" cy="15144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92909" y="3692156"/>
            <a:ext cx="307175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Now (2010) ≈ 49 GtCO</a:t>
            </a:r>
            <a:r>
              <a:rPr lang="en-GB" sz="1600" b="1" baseline="-25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e/yr 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364" y="4147840"/>
            <a:ext cx="277316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39 emissions pathways</a:t>
            </a:r>
          </a:p>
          <a:p>
            <a:pPr algn="l"/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Likely chance of complying with 2</a:t>
            </a:r>
            <a:r>
              <a:rPr lang="en-GB" sz="1600" baseline="30000" dirty="0" smtClean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C target: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724275" y="342900"/>
            <a:ext cx="3000508" cy="1733550"/>
          </a:xfrm>
          <a:custGeom>
            <a:avLst/>
            <a:gdLst>
              <a:gd name="connsiteX0" fmla="*/ 0 w 3000508"/>
              <a:gd name="connsiteY0" fmla="*/ 1733550 h 1733550"/>
              <a:gd name="connsiteX1" fmla="*/ 0 w 3000508"/>
              <a:gd name="connsiteY1" fmla="*/ 1733550 h 1733550"/>
              <a:gd name="connsiteX2" fmla="*/ 95250 w 3000508"/>
              <a:gd name="connsiteY2" fmla="*/ 1676400 h 1733550"/>
              <a:gd name="connsiteX3" fmla="*/ 200025 w 3000508"/>
              <a:gd name="connsiteY3" fmla="*/ 1657350 h 1733550"/>
              <a:gd name="connsiteX4" fmla="*/ 257175 w 3000508"/>
              <a:gd name="connsiteY4" fmla="*/ 1685925 h 1733550"/>
              <a:gd name="connsiteX5" fmla="*/ 257175 w 3000508"/>
              <a:gd name="connsiteY5" fmla="*/ 1695450 h 1733550"/>
              <a:gd name="connsiteX6" fmla="*/ 2228850 w 3000508"/>
              <a:gd name="connsiteY6" fmla="*/ 466725 h 1733550"/>
              <a:gd name="connsiteX7" fmla="*/ 2266950 w 3000508"/>
              <a:gd name="connsiteY7" fmla="*/ 352425 h 1733550"/>
              <a:gd name="connsiteX8" fmla="*/ 2276475 w 3000508"/>
              <a:gd name="connsiteY8" fmla="*/ 323850 h 1733550"/>
              <a:gd name="connsiteX9" fmla="*/ 2286000 w 3000508"/>
              <a:gd name="connsiteY9" fmla="*/ 276225 h 1733550"/>
              <a:gd name="connsiteX10" fmla="*/ 2324100 w 3000508"/>
              <a:gd name="connsiteY10" fmla="*/ 209550 h 1733550"/>
              <a:gd name="connsiteX11" fmla="*/ 2390775 w 3000508"/>
              <a:gd name="connsiteY11" fmla="*/ 123825 h 1733550"/>
              <a:gd name="connsiteX12" fmla="*/ 2409825 w 3000508"/>
              <a:gd name="connsiteY12" fmla="*/ 95250 h 1733550"/>
              <a:gd name="connsiteX13" fmla="*/ 2457450 w 3000508"/>
              <a:gd name="connsiteY13" fmla="*/ 57150 h 1733550"/>
              <a:gd name="connsiteX14" fmla="*/ 2495550 w 3000508"/>
              <a:gd name="connsiteY14" fmla="*/ 19050 h 1733550"/>
              <a:gd name="connsiteX15" fmla="*/ 2533650 w 3000508"/>
              <a:gd name="connsiteY15" fmla="*/ 9525 h 1733550"/>
              <a:gd name="connsiteX16" fmla="*/ 2562225 w 3000508"/>
              <a:gd name="connsiteY16" fmla="*/ 0 h 1733550"/>
              <a:gd name="connsiteX17" fmla="*/ 2724150 w 3000508"/>
              <a:gd name="connsiteY17" fmla="*/ 9525 h 1733550"/>
              <a:gd name="connsiteX18" fmla="*/ 2762250 w 3000508"/>
              <a:gd name="connsiteY18" fmla="*/ 19050 h 1733550"/>
              <a:gd name="connsiteX19" fmla="*/ 2867025 w 3000508"/>
              <a:gd name="connsiteY19" fmla="*/ 104775 h 1733550"/>
              <a:gd name="connsiteX20" fmla="*/ 2895600 w 3000508"/>
              <a:gd name="connsiteY20" fmla="*/ 142875 h 1733550"/>
              <a:gd name="connsiteX21" fmla="*/ 2924175 w 3000508"/>
              <a:gd name="connsiteY21" fmla="*/ 171450 h 1733550"/>
              <a:gd name="connsiteX22" fmla="*/ 2933700 w 3000508"/>
              <a:gd name="connsiteY22" fmla="*/ 200025 h 1733550"/>
              <a:gd name="connsiteX23" fmla="*/ 2981325 w 3000508"/>
              <a:gd name="connsiteY23" fmla="*/ 285750 h 1733550"/>
              <a:gd name="connsiteX24" fmla="*/ 2990850 w 3000508"/>
              <a:gd name="connsiteY24" fmla="*/ 333375 h 1733550"/>
              <a:gd name="connsiteX25" fmla="*/ 3000375 w 3000508"/>
              <a:gd name="connsiteY25" fmla="*/ 38100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00508" h="1733550">
                <a:moveTo>
                  <a:pt x="0" y="1733550"/>
                </a:moveTo>
                <a:lnTo>
                  <a:pt x="0" y="1733550"/>
                </a:lnTo>
                <a:cubicBezTo>
                  <a:pt x="31750" y="1714500"/>
                  <a:pt x="62132" y="1692959"/>
                  <a:pt x="95250" y="1676400"/>
                </a:cubicBezTo>
                <a:cubicBezTo>
                  <a:pt x="113214" y="1667418"/>
                  <a:pt x="192276" y="1658457"/>
                  <a:pt x="200025" y="1657350"/>
                </a:cubicBezTo>
                <a:cubicBezTo>
                  <a:pt x="223266" y="1665097"/>
                  <a:pt x="238711" y="1667461"/>
                  <a:pt x="257175" y="1685925"/>
                </a:cubicBezTo>
                <a:lnTo>
                  <a:pt x="257175" y="1695450"/>
                </a:lnTo>
                <a:lnTo>
                  <a:pt x="2228850" y="466725"/>
                </a:lnTo>
                <a:cubicBezTo>
                  <a:pt x="2282045" y="324873"/>
                  <a:pt x="2241183" y="442609"/>
                  <a:pt x="2266950" y="352425"/>
                </a:cubicBezTo>
                <a:cubicBezTo>
                  <a:pt x="2269708" y="342771"/>
                  <a:pt x="2274040" y="333590"/>
                  <a:pt x="2276475" y="323850"/>
                </a:cubicBezTo>
                <a:cubicBezTo>
                  <a:pt x="2280402" y="308144"/>
                  <a:pt x="2280880" y="291584"/>
                  <a:pt x="2286000" y="276225"/>
                </a:cubicBezTo>
                <a:cubicBezTo>
                  <a:pt x="2295291" y="248352"/>
                  <a:pt x="2309169" y="233439"/>
                  <a:pt x="2324100" y="209550"/>
                </a:cubicBezTo>
                <a:cubicBezTo>
                  <a:pt x="2388028" y="107265"/>
                  <a:pt x="2314251" y="213103"/>
                  <a:pt x="2390775" y="123825"/>
                </a:cubicBezTo>
                <a:cubicBezTo>
                  <a:pt x="2398225" y="115133"/>
                  <a:pt x="2401730" y="103345"/>
                  <a:pt x="2409825" y="95250"/>
                </a:cubicBezTo>
                <a:cubicBezTo>
                  <a:pt x="2424200" y="80875"/>
                  <a:pt x="2442255" y="70656"/>
                  <a:pt x="2457450" y="57150"/>
                </a:cubicBezTo>
                <a:cubicBezTo>
                  <a:pt x="2470874" y="45218"/>
                  <a:pt x="2480320" y="28569"/>
                  <a:pt x="2495550" y="19050"/>
                </a:cubicBezTo>
                <a:cubicBezTo>
                  <a:pt x="2506651" y="12112"/>
                  <a:pt x="2521063" y="13121"/>
                  <a:pt x="2533650" y="9525"/>
                </a:cubicBezTo>
                <a:cubicBezTo>
                  <a:pt x="2543304" y="6767"/>
                  <a:pt x="2552700" y="3175"/>
                  <a:pt x="2562225" y="0"/>
                </a:cubicBezTo>
                <a:cubicBezTo>
                  <a:pt x="2616200" y="3175"/>
                  <a:pt x="2670325" y="4399"/>
                  <a:pt x="2724150" y="9525"/>
                </a:cubicBezTo>
                <a:cubicBezTo>
                  <a:pt x="2737182" y="10766"/>
                  <a:pt x="2750541" y="13196"/>
                  <a:pt x="2762250" y="19050"/>
                </a:cubicBezTo>
                <a:cubicBezTo>
                  <a:pt x="2804843" y="40347"/>
                  <a:pt x="2835802" y="69649"/>
                  <a:pt x="2867025" y="104775"/>
                </a:cubicBezTo>
                <a:cubicBezTo>
                  <a:pt x="2877572" y="116640"/>
                  <a:pt x="2885269" y="130822"/>
                  <a:pt x="2895600" y="142875"/>
                </a:cubicBezTo>
                <a:cubicBezTo>
                  <a:pt x="2904366" y="153102"/>
                  <a:pt x="2914650" y="161925"/>
                  <a:pt x="2924175" y="171450"/>
                </a:cubicBezTo>
                <a:cubicBezTo>
                  <a:pt x="2927350" y="180975"/>
                  <a:pt x="2929745" y="190797"/>
                  <a:pt x="2933700" y="200025"/>
                </a:cubicBezTo>
                <a:cubicBezTo>
                  <a:pt x="2947365" y="231909"/>
                  <a:pt x="2963261" y="255644"/>
                  <a:pt x="2981325" y="285750"/>
                </a:cubicBezTo>
                <a:cubicBezTo>
                  <a:pt x="2984500" y="301625"/>
                  <a:pt x="2986923" y="317669"/>
                  <a:pt x="2990850" y="333375"/>
                </a:cubicBezTo>
                <a:cubicBezTo>
                  <a:pt x="3002383" y="379507"/>
                  <a:pt x="3000375" y="344616"/>
                  <a:pt x="3000375" y="38100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716588" y="466725"/>
            <a:ext cx="1193628" cy="247650"/>
          </a:xfrm>
          <a:custGeom>
            <a:avLst/>
            <a:gdLst>
              <a:gd name="connsiteX0" fmla="*/ 838200 w 1193628"/>
              <a:gd name="connsiteY0" fmla="*/ 247650 h 247650"/>
              <a:gd name="connsiteX1" fmla="*/ 838200 w 1193628"/>
              <a:gd name="connsiteY1" fmla="*/ 247650 h 247650"/>
              <a:gd name="connsiteX2" fmla="*/ 895350 w 1193628"/>
              <a:gd name="connsiteY2" fmla="*/ 171450 h 247650"/>
              <a:gd name="connsiteX3" fmla="*/ 904875 w 1193628"/>
              <a:gd name="connsiteY3" fmla="*/ 142875 h 247650"/>
              <a:gd name="connsiteX4" fmla="*/ 942975 w 1193628"/>
              <a:gd name="connsiteY4" fmla="*/ 76200 h 247650"/>
              <a:gd name="connsiteX5" fmla="*/ 1000125 w 1193628"/>
              <a:gd name="connsiteY5" fmla="*/ 38100 h 247650"/>
              <a:gd name="connsiteX6" fmla="*/ 1076325 w 1193628"/>
              <a:gd name="connsiteY6" fmla="*/ 0 h 247650"/>
              <a:gd name="connsiteX7" fmla="*/ 1181100 w 1193628"/>
              <a:gd name="connsiteY7" fmla="*/ 28575 h 247650"/>
              <a:gd name="connsiteX8" fmla="*/ 1171575 w 1193628"/>
              <a:gd name="connsiteY8" fmla="*/ 66675 h 247650"/>
              <a:gd name="connsiteX9" fmla="*/ 0 w 1193628"/>
              <a:gd name="connsiteY9" fmla="*/ 8572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3628" h="247650">
                <a:moveTo>
                  <a:pt x="838200" y="247650"/>
                </a:moveTo>
                <a:lnTo>
                  <a:pt x="838200" y="247650"/>
                </a:lnTo>
                <a:cubicBezTo>
                  <a:pt x="857250" y="222250"/>
                  <a:pt x="878304" y="198236"/>
                  <a:pt x="895350" y="171450"/>
                </a:cubicBezTo>
                <a:cubicBezTo>
                  <a:pt x="900740" y="162979"/>
                  <a:pt x="900920" y="152103"/>
                  <a:pt x="904875" y="142875"/>
                </a:cubicBezTo>
                <a:cubicBezTo>
                  <a:pt x="909207" y="132768"/>
                  <a:pt x="932043" y="85766"/>
                  <a:pt x="942975" y="76200"/>
                </a:cubicBezTo>
                <a:cubicBezTo>
                  <a:pt x="960205" y="61123"/>
                  <a:pt x="980809" y="50392"/>
                  <a:pt x="1000125" y="38100"/>
                </a:cubicBezTo>
                <a:cubicBezTo>
                  <a:pt x="1049611" y="6609"/>
                  <a:pt x="1033846" y="14160"/>
                  <a:pt x="1076325" y="0"/>
                </a:cubicBezTo>
                <a:cubicBezTo>
                  <a:pt x="1106059" y="3717"/>
                  <a:pt x="1157087" y="-1441"/>
                  <a:pt x="1181100" y="28575"/>
                </a:cubicBezTo>
                <a:cubicBezTo>
                  <a:pt x="1204640" y="58000"/>
                  <a:pt x="1191283" y="56821"/>
                  <a:pt x="1171575" y="66675"/>
                </a:cubicBezTo>
                <a:lnTo>
                  <a:pt x="0" y="85725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731838" y="266818"/>
            <a:ext cx="8050213" cy="68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defTabSz="895350">
              <a:lnSpc>
                <a:spcPct val="85000"/>
              </a:lnSpc>
            </a:pPr>
            <a:r>
              <a:rPr lang="en-US" sz="2800" b="1" dirty="0" smtClean="0"/>
              <a:t>What are we aiming for?</a:t>
            </a:r>
          </a:p>
          <a:p>
            <a:pPr algn="l" defTabSz="895350">
              <a:lnSpc>
                <a:spcPct val="85000"/>
              </a:lnSpc>
            </a:pPr>
            <a:r>
              <a:rPr lang="en-US" sz="2400" dirty="0" smtClean="0"/>
              <a:t>Post-2020 goals for staying within </a:t>
            </a:r>
            <a:r>
              <a:rPr lang="en-US" sz="2400" dirty="0"/>
              <a:t>2</a:t>
            </a:r>
            <a:r>
              <a:rPr lang="en-US" sz="2400" baseline="30000" dirty="0"/>
              <a:t>o</a:t>
            </a:r>
            <a:r>
              <a:rPr lang="en-US" sz="2400" dirty="0"/>
              <a:t>C target </a:t>
            </a: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5457825" y="1514475"/>
            <a:ext cx="2238375" cy="3127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524500" y="2047875"/>
            <a:ext cx="2971800" cy="4157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02910" y="1694288"/>
            <a:ext cx="3442338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In 2030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sym typeface="Symbol"/>
              </a:rPr>
              <a:t>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 37 </a:t>
            </a:r>
            <a:r>
              <a:rPr lang="en-GB" sz="1600" b="1" dirty="0" err="1" smtClean="0">
                <a:solidFill>
                  <a:schemeClr val="bg2">
                    <a:lumMod val="50000"/>
                  </a:schemeClr>
                </a:solidFill>
              </a:rPr>
              <a:t>Gt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 CO</a:t>
            </a:r>
            <a:r>
              <a:rPr lang="en-GB" sz="1600" b="1" baseline="-25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e/</a:t>
            </a:r>
            <a:r>
              <a:rPr lang="en-GB" sz="1600" b="1" dirty="0" err="1" smtClean="0">
                <a:solidFill>
                  <a:schemeClr val="bg2">
                    <a:lumMod val="50000"/>
                  </a:schemeClr>
                </a:solidFill>
              </a:rPr>
              <a:t>yr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</a:rPr>
              <a:t>33-44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endParaRPr lang="en-GB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en-GB" dirty="0" smtClean="0">
                <a:solidFill>
                  <a:schemeClr val="bg2">
                    <a:lumMod val="50000"/>
                  </a:schemeClr>
                </a:solidFill>
                <a:sym typeface="Symbol"/>
              </a:rPr>
              <a:t> 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23% rel. to 2010  emissions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en-GB" dirty="0">
                <a:solidFill>
                  <a:schemeClr val="bg2">
                    <a:lumMod val="50000"/>
                  </a:schemeClr>
                </a:solidFill>
                <a:sym typeface="Symbol"/>
              </a:rPr>
              <a:t>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 1990 emissions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24500" y="2642782"/>
            <a:ext cx="3320748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In 2050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sym typeface="Symbol"/>
              </a:rPr>
              <a:t>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 21 </a:t>
            </a:r>
            <a:r>
              <a:rPr lang="en-GB" sz="1600" b="1" dirty="0" err="1" smtClean="0">
                <a:solidFill>
                  <a:schemeClr val="bg2">
                    <a:lumMod val="50000"/>
                  </a:schemeClr>
                </a:solidFill>
              </a:rPr>
              <a:t>Gt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 CO</a:t>
            </a:r>
            <a:r>
              <a:rPr lang="en-GB" sz="1600" b="1" baseline="-25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e/</a:t>
            </a:r>
            <a:r>
              <a:rPr lang="en-GB" sz="1600" b="1" dirty="0" err="1" smtClean="0">
                <a:solidFill>
                  <a:schemeClr val="bg2">
                    <a:lumMod val="50000"/>
                  </a:schemeClr>
                </a:solidFill>
              </a:rPr>
              <a:t>yr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</a:rPr>
              <a:t>18-25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endParaRPr lang="en-GB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en-GB" dirty="0">
                <a:solidFill>
                  <a:schemeClr val="bg2">
                    <a:lumMod val="50000"/>
                  </a:schemeClr>
                </a:solidFill>
                <a:sym typeface="Symbol"/>
              </a:rPr>
              <a:t> 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56% rel. to 2010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emissions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en-GB" dirty="0" smtClean="0">
                <a:solidFill>
                  <a:schemeClr val="bg2">
                    <a:lumMod val="50000"/>
                  </a:schemeClr>
                </a:solidFill>
                <a:sym typeface="Symbol"/>
              </a:rPr>
              <a:t>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42%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rel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to 1990 emissions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106390" y="2525668"/>
            <a:ext cx="534300" cy="234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2724150" y="2525668"/>
            <a:ext cx="1797050" cy="17138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5987960" y="3415125"/>
            <a:ext cx="534300" cy="234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247" name="Text Box 20"/>
          <p:cNvSpPr txBox="1">
            <a:spLocks noChangeArrowheads="1"/>
          </p:cNvSpPr>
          <p:nvPr/>
        </p:nvSpPr>
        <p:spPr bwMode="auto">
          <a:xfrm>
            <a:off x="679349" y="1225046"/>
            <a:ext cx="2543175" cy="128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601" tIns="44802" rIns="89601" bIns="44802">
            <a:spAutoFit/>
          </a:bodyPr>
          <a:lstStyle/>
          <a:p>
            <a:pPr algn="l" defTabSz="895350">
              <a:spcBef>
                <a:spcPct val="50000"/>
              </a:spcBef>
            </a:pPr>
            <a:r>
              <a:rPr lang="en-US" sz="1800" b="1" dirty="0"/>
              <a:t>Global Greenhouse Gas Emissions </a:t>
            </a:r>
          </a:p>
          <a:p>
            <a:pPr algn="l" defTabSz="895350">
              <a:lnSpc>
                <a:spcPct val="95000"/>
              </a:lnSpc>
            </a:pPr>
            <a:endParaRPr lang="en-US" sz="800" b="1" dirty="0"/>
          </a:p>
          <a:p>
            <a:pPr algn="l" defTabSz="895350">
              <a:lnSpc>
                <a:spcPct val="95000"/>
              </a:lnSpc>
            </a:pPr>
            <a:r>
              <a:rPr lang="en-US" sz="1800" b="1" dirty="0" err="1" smtClean="0"/>
              <a:t>Gt</a:t>
            </a:r>
            <a:r>
              <a:rPr lang="en-US" sz="1800" b="1" dirty="0" smtClean="0"/>
              <a:t>/year </a:t>
            </a:r>
            <a:endParaRPr lang="en-US" sz="1800" b="1" dirty="0"/>
          </a:p>
          <a:p>
            <a:pPr algn="l" defTabSz="895350">
              <a:lnSpc>
                <a:spcPct val="95000"/>
              </a:lnSpc>
            </a:pPr>
            <a:r>
              <a:rPr lang="en-US" sz="1800" b="1" dirty="0" smtClean="0"/>
              <a:t>CO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-equiv.</a:t>
            </a: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2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18"/>
          <p:cNvSpPr txBox="1">
            <a:spLocks noChangeArrowheads="1"/>
          </p:cNvSpPr>
          <p:nvPr/>
        </p:nvSpPr>
        <p:spPr bwMode="auto">
          <a:xfrm rot="19375431">
            <a:off x="2241964" y="2114384"/>
            <a:ext cx="1420171" cy="32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601" tIns="44802" rIns="89601" bIns="44802">
            <a:spAutoFit/>
          </a:bodyPr>
          <a:lstStyle>
            <a:lvl1pPr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8663" indent="-280988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0775" indent="-225425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3838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Pledge cases</a:t>
            </a:r>
            <a:endParaRPr lang="en-US" sz="1600" dirty="0">
              <a:latin typeface="Arial" pitchFamily="34" charset="0"/>
            </a:endParaRPr>
          </a:p>
        </p:txBody>
      </p:sp>
      <p:pic>
        <p:nvPicPr>
          <p:cNvPr id="2059" name="Picture 11" descr="C:\Documents and Settings\pfpc\Desktop\UNEP Gap Report 2012\powerpoint\base.png"/>
          <p:cNvPicPr>
            <a:picLocks noChangeAspect="1" noChangeArrowheads="1"/>
          </p:cNvPicPr>
          <p:nvPr/>
        </p:nvPicPr>
        <p:blipFill rotWithShape="1">
          <a:blip r:embed="rId3" cstate="print"/>
          <a:srcRect l="12032" t="1" b="-2732"/>
          <a:stretch/>
        </p:blipFill>
        <p:spPr bwMode="auto">
          <a:xfrm>
            <a:off x="721249" y="1010094"/>
            <a:ext cx="3149076" cy="5678099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1306" name="Line 61"/>
          <p:cNvSpPr>
            <a:spLocks noChangeShapeType="1"/>
          </p:cNvSpPr>
          <p:nvPr/>
        </p:nvSpPr>
        <p:spPr bwMode="auto">
          <a:xfrm flipV="1">
            <a:off x="402581" y="785227"/>
            <a:ext cx="8522819" cy="107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309" name="Line 64"/>
          <p:cNvSpPr>
            <a:spLocks noChangeShapeType="1"/>
          </p:cNvSpPr>
          <p:nvPr/>
        </p:nvSpPr>
        <p:spPr bwMode="auto">
          <a:xfrm>
            <a:off x="4468813" y="102279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3" name="Picture 5" descr="C:\Documents and Settings\pfpc\Desktop\UNEP Gap Report 2012\powerpoint\BAUlev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44" y="1031339"/>
            <a:ext cx="3959038" cy="2612275"/>
          </a:xfrm>
          <a:prstGeom prst="rect">
            <a:avLst/>
          </a:prstGeom>
          <a:noFill/>
        </p:spPr>
      </p:pic>
      <p:pic>
        <p:nvPicPr>
          <p:cNvPr id="2054" name="Picture 6" descr="C:\Documents and Settings\pfpc\Desktop\UNEP Gap Report 2012\powerpoint\Cas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6166" y="1287146"/>
            <a:ext cx="3084366" cy="3741609"/>
          </a:xfrm>
          <a:prstGeom prst="rect">
            <a:avLst/>
          </a:prstGeom>
          <a:noFill/>
        </p:spPr>
      </p:pic>
      <p:pic>
        <p:nvPicPr>
          <p:cNvPr id="2055" name="Picture 7" descr="C:\Documents and Settings\pfpc\Desktop\UNEP Gap Report 2012\powerpoint\Cas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9344" y="2128489"/>
            <a:ext cx="3398335" cy="2901949"/>
          </a:xfrm>
          <a:prstGeom prst="rect">
            <a:avLst/>
          </a:prstGeom>
          <a:noFill/>
        </p:spPr>
      </p:pic>
      <p:pic>
        <p:nvPicPr>
          <p:cNvPr id="2057" name="Picture 9" descr="C:\Documents and Settings\pfpc\Desktop\UNEP Gap Report 2012\powerpoint\Case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8233" y="1848294"/>
            <a:ext cx="3707634" cy="3180080"/>
          </a:xfrm>
          <a:prstGeom prst="rect">
            <a:avLst/>
          </a:prstGeom>
          <a:noFill/>
        </p:spPr>
      </p:pic>
      <p:pic>
        <p:nvPicPr>
          <p:cNvPr id="2058" name="Picture 10" descr="C:\Documents and Settings\pfpc\Desktop\UNEP Gap Report 2012\powerpoint\Case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4901" y="2685569"/>
            <a:ext cx="4419600" cy="2336546"/>
          </a:xfrm>
          <a:prstGeom prst="rect">
            <a:avLst/>
          </a:prstGeom>
          <a:noFill/>
        </p:spPr>
      </p:pic>
      <p:pic>
        <p:nvPicPr>
          <p:cNvPr id="3075" name="Picture 3" descr="C:\Documents and Settings\pfpc\My Documents\Work Documents\URC Documents\UNEP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3438" y="114300"/>
            <a:ext cx="671300" cy="720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840956" y="5034406"/>
            <a:ext cx="3738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000000"/>
                </a:solidFill>
                <a:latin typeface="Calibri"/>
              </a:rPr>
              <a:t>13</a:t>
            </a:r>
            <a:endParaRPr lang="da-DK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55280" y="5036788"/>
            <a:ext cx="3667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000000"/>
                </a:solidFill>
                <a:latin typeface="Calibri"/>
              </a:rPr>
              <a:t>10</a:t>
            </a:r>
            <a:endParaRPr lang="da-DK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1986" y="5036788"/>
            <a:ext cx="3667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000000"/>
                </a:solidFill>
                <a:latin typeface="Calibri"/>
              </a:rPr>
              <a:t>11</a:t>
            </a:r>
            <a:endParaRPr lang="da-DK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2023" y="5041552"/>
            <a:ext cx="3667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000000"/>
                </a:solidFill>
                <a:latin typeface="Calibri"/>
              </a:rPr>
              <a:t>8</a:t>
            </a:r>
            <a:endParaRPr lang="da-DK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8270" y="5344565"/>
            <a:ext cx="215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000000"/>
                </a:solidFill>
                <a:latin typeface="Calibri"/>
              </a:rPr>
              <a:t>Different pledge cases GtCO</a:t>
            </a:r>
            <a:r>
              <a:rPr lang="da-DK" b="1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da-DK" b="1" dirty="0" smtClean="0">
                <a:solidFill>
                  <a:srgbClr val="000000"/>
                </a:solidFill>
                <a:latin typeface="Calibri"/>
              </a:rPr>
              <a:t>e/yr Gap</a:t>
            </a:r>
            <a:endParaRPr lang="da-DK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5962" y="1287146"/>
            <a:ext cx="3129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 smtClean="0">
                <a:latin typeface="Arial" pitchFamily="34" charset="0"/>
                <a:cs typeface="Arial" pitchFamily="34" charset="0"/>
              </a:rPr>
              <a:t>Under </a:t>
            </a:r>
            <a:r>
              <a:rPr lang="da-DK" sz="1600" b="1" dirty="0" err="1" smtClean="0">
                <a:latin typeface="Arial" pitchFamily="34" charset="0"/>
                <a:cs typeface="Arial" pitchFamily="34" charset="0"/>
              </a:rPr>
              <a:t>Business-as-Usual</a:t>
            </a:r>
            <a:endParaRPr lang="da-DK" sz="16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da-DK" sz="1600" b="1" dirty="0" smtClean="0">
                <a:latin typeface="Arial" pitchFamily="34" charset="0"/>
                <a:cs typeface="Arial" pitchFamily="34" charset="0"/>
              </a:rPr>
              <a:t>Gap = 14 GtCO</a:t>
            </a:r>
            <a:r>
              <a:rPr lang="da-DK" sz="1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a-DK" sz="1600" b="1" dirty="0" smtClean="0">
                <a:latin typeface="Arial" pitchFamily="34" charset="0"/>
                <a:cs typeface="Arial" pitchFamily="34" charset="0"/>
              </a:rPr>
              <a:t>e/yr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95963" y="1960460"/>
            <a:ext cx="316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cs typeface="Arial" pitchFamily="34" charset="0"/>
              </a:rPr>
              <a:t>Under different cases of country pledges:</a:t>
            </a:r>
          </a:p>
          <a:p>
            <a:pPr algn="l"/>
            <a:r>
              <a:rPr lang="en-GB" sz="1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cs typeface="Arial" pitchFamily="34" charset="0"/>
              </a:rPr>
              <a:t>Gap = 8 – 13 </a:t>
            </a:r>
            <a:r>
              <a:rPr lang="da-DK" sz="1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cs typeface="Arial" pitchFamily="34" charset="0"/>
              </a:rPr>
              <a:t>GtCO</a:t>
            </a:r>
            <a:r>
              <a:rPr lang="da-DK" sz="1600" b="1" baseline="-25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a-DK" sz="1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cs typeface="Arial" pitchFamily="34" charset="0"/>
              </a:rPr>
              <a:t>e/yr</a:t>
            </a:r>
            <a:endParaRPr lang="en-GB" sz="1600" b="1" dirty="0" smtClean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5963" y="2936305"/>
            <a:ext cx="316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Under the most ambitious case:</a:t>
            </a:r>
          </a:p>
          <a:p>
            <a:pPr algn="l"/>
            <a:r>
              <a:rPr lang="en-GB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Gap = 8 </a:t>
            </a:r>
            <a:r>
              <a:rPr lang="da-DK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GtCO</a:t>
            </a:r>
            <a:r>
              <a:rPr lang="da-DK" sz="1600" b="1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a-DK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e/yr</a:t>
            </a:r>
            <a:endParaRPr lang="en-GB" sz="1600" b="1" dirty="0" smtClean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8933" y="3937799"/>
            <a:ext cx="3066309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Pledges not </a:t>
            </a:r>
            <a:r>
              <a:rPr lang="en-GB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enough to meet the </a:t>
            </a:r>
            <a:r>
              <a:rPr lang="en-US" sz="1600" b="1" dirty="0"/>
              <a:t>2</a:t>
            </a:r>
            <a:r>
              <a:rPr lang="en-US" sz="1600" b="1" baseline="30000" dirty="0"/>
              <a:t>o</a:t>
            </a:r>
            <a:r>
              <a:rPr lang="en-US" sz="1600" b="1" dirty="0"/>
              <a:t>C </a:t>
            </a:r>
            <a:r>
              <a:rPr lang="en-GB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climate target</a:t>
            </a:r>
          </a:p>
          <a:p>
            <a:pPr algn="l"/>
            <a:endParaRPr lang="en-GB" sz="800" b="1" dirty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We cannot wait </a:t>
            </a:r>
          </a:p>
          <a:p>
            <a:pPr algn="l">
              <a:spcAft>
                <a:spcPts val="600"/>
              </a:spcAft>
            </a:pPr>
            <a:r>
              <a:rPr lang="en-GB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until 2020 to begin stringent emission reductions.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-5505" y="3446364"/>
            <a:ext cx="1103738" cy="79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601" tIns="44802" rIns="89601" bIns="44802">
            <a:spAutoFit/>
          </a:bodyPr>
          <a:lstStyle>
            <a:lvl1pPr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8663" indent="-280988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0775" indent="-225425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3838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Now:</a:t>
            </a:r>
          </a:p>
          <a:p>
            <a:pPr>
              <a:lnSpc>
                <a:spcPct val="95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</a:t>
            </a:r>
            <a:r>
              <a:rPr lang="en-US" sz="16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600" dirty="0" smtClean="0">
                <a:latin typeface="Arial" pitchFamily="34" charset="0"/>
              </a:rPr>
              <a:t>49 </a:t>
            </a:r>
            <a:endParaRPr lang="en-US" sz="1600" dirty="0">
              <a:latin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</a:rPr>
              <a:t>Gt</a:t>
            </a:r>
            <a:r>
              <a:rPr lang="en-US" sz="1600" dirty="0" smtClean="0">
                <a:latin typeface="Arial" pitchFamily="34" charset="0"/>
              </a:rPr>
              <a:t>/year </a:t>
            </a:r>
            <a:endParaRPr lang="en-US" sz="1600" dirty="0">
              <a:latin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540140" y="3658650"/>
            <a:ext cx="47683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1002506" y="4698652"/>
            <a:ext cx="1693862" cy="32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01" tIns="44802" rIns="89601" bIns="44802">
            <a:spAutoFit/>
          </a:bodyPr>
          <a:lstStyle>
            <a:lvl1pPr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8663" indent="-280988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0775" indent="-225425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3838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~</a:t>
            </a:r>
            <a:r>
              <a:rPr lang="en-US" sz="1600" dirty="0">
                <a:latin typeface="Arial" pitchFamily="34" charset="0"/>
              </a:rPr>
              <a:t>44 </a:t>
            </a:r>
            <a:r>
              <a:rPr lang="en-US" sz="1600" dirty="0" err="1">
                <a:latin typeface="Arial" pitchFamily="34" charset="0"/>
              </a:rPr>
              <a:t>Gt</a:t>
            </a:r>
            <a:r>
              <a:rPr lang="en-US" sz="1600" dirty="0">
                <a:latin typeface="Arial" pitchFamily="34" charset="0"/>
              </a:rPr>
              <a:t>/year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1143793" y="5012977"/>
            <a:ext cx="22939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/>
              <a:t>To be on pathway of staying within 2</a:t>
            </a:r>
            <a:r>
              <a:rPr lang="en-US" sz="1600" baseline="30000" dirty="0"/>
              <a:t>o</a:t>
            </a:r>
            <a:r>
              <a:rPr lang="en-US" sz="1600" dirty="0"/>
              <a:t>C limit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642777" y="4970907"/>
            <a:ext cx="106639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02582" y="4592208"/>
            <a:ext cx="38288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45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61649" y="1821961"/>
            <a:ext cx="38288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55</a:t>
            </a:r>
            <a:endParaRPr lang="en-GB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402582" y="4592208"/>
            <a:ext cx="38288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45</a:t>
            </a:r>
            <a:endParaRPr lang="en-GB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86794" y="3200466"/>
            <a:ext cx="38288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50</a:t>
            </a:r>
            <a:endParaRPr lang="en-GB" sz="1200" dirty="0"/>
          </a:p>
        </p:txBody>
      </p:sp>
      <p:sp>
        <p:nvSpPr>
          <p:cNvPr id="43" name="TextBox 42"/>
          <p:cNvSpPr txBox="1"/>
          <p:nvPr/>
        </p:nvSpPr>
        <p:spPr>
          <a:xfrm flipH="1">
            <a:off x="833308" y="6272695"/>
            <a:ext cx="64478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2010</a:t>
            </a:r>
            <a:endParaRPr lang="en-GB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831174" y="796001"/>
            <a:ext cx="16933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Business as usual, Gap  = 14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2150400" y="3577462"/>
            <a:ext cx="441485" cy="161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3840956" y="834300"/>
            <a:ext cx="1722696" cy="50093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10611" y="4970907"/>
            <a:ext cx="142178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60"/>
          <p:cNvSpPr>
            <a:spLocks noChangeArrowheads="1"/>
          </p:cNvSpPr>
          <p:nvPr/>
        </p:nvSpPr>
        <p:spPr bwMode="auto">
          <a:xfrm>
            <a:off x="438150" y="76713"/>
            <a:ext cx="7687933" cy="73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82550" indent="-82550" algn="l" defTabSz="447675">
              <a:lnSpc>
                <a:spcPct val="85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Is their a gap -- between what we are aiming for and where we are headed in 2020?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3323305" y="6272695"/>
            <a:ext cx="8001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2020</a:t>
            </a:r>
            <a:endParaRPr lang="en-GB" b="1" dirty="0"/>
          </a:p>
        </p:txBody>
      </p:sp>
      <p:sp>
        <p:nvSpPr>
          <p:cNvPr id="48" name="TextBox 47"/>
          <p:cNvSpPr txBox="1"/>
          <p:nvPr/>
        </p:nvSpPr>
        <p:spPr>
          <a:xfrm flipH="1">
            <a:off x="1849437" y="6272693"/>
            <a:ext cx="8001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YEAR</a:t>
            </a:r>
            <a:endParaRPr lang="en-GB" b="1" dirty="0"/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 rot="19385878">
            <a:off x="2164721" y="2115295"/>
            <a:ext cx="1496440" cy="32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601" tIns="44802" rIns="89601" bIns="44802">
            <a:spAutoFit/>
          </a:bodyPr>
          <a:lstStyle>
            <a:lvl1pPr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8663" indent="-280988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0775" indent="-225425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3838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Pledge cases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35417" y="1128592"/>
            <a:ext cx="2619021" cy="24947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869986" y="1057611"/>
            <a:ext cx="185416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spcAft>
                <a:spcPct val="50000"/>
              </a:spcAft>
            </a:pPr>
            <a:r>
              <a:rPr lang="en-US" sz="1600" dirty="0"/>
              <a:t>Total Global Greenhouse Gas </a:t>
            </a:r>
            <a:r>
              <a:rPr lang="en-US" sz="1600" dirty="0" smtClean="0"/>
              <a:t>Emissions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2604576" y="3379500"/>
            <a:ext cx="1666309" cy="55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601" tIns="44802" rIns="89601" bIns="44802">
            <a:spAutoFit/>
          </a:bodyPr>
          <a:lstStyle>
            <a:lvl1pPr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8663" indent="-280988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0775" indent="-225425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3838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 algn="l" defTabSz="4476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defTabSz="447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Peak before 2020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864624" y="1851490"/>
            <a:ext cx="1602071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/>
            <a:r>
              <a:rPr lang="en-US" sz="1200" dirty="0" smtClean="0"/>
              <a:t>(</a:t>
            </a:r>
            <a:r>
              <a:rPr lang="en-US" sz="1200" dirty="0" err="1" smtClean="0"/>
              <a:t>Gt</a:t>
            </a:r>
            <a:r>
              <a:rPr lang="en-US" sz="1200" dirty="0" smtClean="0"/>
              <a:t>/year  CO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</a:t>
            </a:r>
            <a:r>
              <a:rPr lang="en-US" sz="1200" dirty="0" err="1" smtClean="0"/>
              <a:t>equiv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53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6" grpId="0"/>
      <p:bldP spid="23" grpId="0" animBg="1"/>
      <p:bldP spid="24" grpId="0"/>
      <p:bldP spid="34" grpId="0"/>
      <p:bldP spid="37" grpId="0"/>
      <p:bldP spid="3" grpId="0" animBg="1"/>
      <p:bldP spid="2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A9374F-F550-4F30-8136-4BD0393D8BC7}" type="slidenum">
              <a:rPr lang="en-GB"/>
              <a:pPr/>
              <a:t>6</a:t>
            </a:fld>
            <a:endParaRPr lang="en-GB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40569" y="354013"/>
            <a:ext cx="8242300" cy="427037"/>
          </a:xfrm>
        </p:spPr>
        <p:txBody>
          <a:bodyPr/>
          <a:lstStyle/>
          <a:p>
            <a:pPr algn="l" eaLnBrk="1" hangingPunct="1">
              <a:tabLst>
                <a:tab pos="273050" algn="l"/>
              </a:tabLst>
            </a:pPr>
            <a:r>
              <a:rPr lang="en-US" sz="2800" b="1" dirty="0" smtClean="0"/>
              <a:t>What happens if we don’t close the gap in 2020? </a:t>
            </a:r>
            <a:endParaRPr lang="en-US" dirty="0" smtClean="0"/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192029"/>
            <a:ext cx="81994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4487" lvl="1" indent="-342900" algn="l" defTabSz="895350">
              <a:lnSpc>
                <a:spcPct val="95000"/>
              </a:lnSpc>
              <a:spcAft>
                <a:spcPct val="20000"/>
              </a:spcAft>
              <a:buSzPct val="120000"/>
              <a:buFont typeface="Wingdings" pitchFamily="2" charset="2"/>
              <a:buChar char="ü"/>
            </a:pPr>
            <a:r>
              <a:rPr lang="en-GB" sz="2000" dirty="0" smtClean="0"/>
              <a:t>If ambition of pledges not increased: trajectory to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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+ </a:t>
            </a:r>
            <a:r>
              <a:rPr lang="en-GB" sz="2000" dirty="0" smtClean="0"/>
              <a:t>3.0 to 5.0</a:t>
            </a:r>
            <a:r>
              <a:rPr lang="en-GB" sz="2000" baseline="30000" dirty="0" smtClean="0"/>
              <a:t>o</a:t>
            </a:r>
            <a:r>
              <a:rPr lang="en-GB" sz="2000" dirty="0" smtClean="0"/>
              <a:t>C</a:t>
            </a:r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 flipV="1">
            <a:off x="719138" y="917575"/>
            <a:ext cx="8105775" cy="3175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4" name="Picture 11" descr="UNEP-SHORT-CYAN-HIGH-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2798" y="23813"/>
            <a:ext cx="79211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794143"/>
            <a:ext cx="8199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4487" lvl="1" indent="-342900" algn="l" defTabSz="895350">
              <a:lnSpc>
                <a:spcPct val="95000"/>
              </a:lnSpc>
              <a:spcAft>
                <a:spcPts val="600"/>
              </a:spcAft>
              <a:buSzPct val="120000"/>
              <a:buFont typeface="Wingdings" pitchFamily="2" charset="2"/>
              <a:buChar char="ü"/>
            </a:pPr>
            <a:r>
              <a:rPr lang="en-GB" sz="2000" dirty="0" smtClean="0"/>
              <a:t> What if we start later to meet the 2.0 </a:t>
            </a:r>
            <a:r>
              <a:rPr lang="en-GB" sz="2000" baseline="30000" dirty="0" err="1" smtClean="0"/>
              <a:t>o</a:t>
            </a:r>
            <a:r>
              <a:rPr lang="en-GB" sz="2000" dirty="0" err="1" smtClean="0"/>
              <a:t>C</a:t>
            </a:r>
            <a:r>
              <a:rPr lang="en-GB" sz="2000" dirty="0" smtClean="0"/>
              <a:t> target?</a:t>
            </a:r>
          </a:p>
          <a:p>
            <a:pPr marL="450850" lvl="1" indent="-450850" algn="l" defTabSz="895350">
              <a:lnSpc>
                <a:spcPct val="95000"/>
              </a:lnSpc>
              <a:spcAft>
                <a:spcPts val="600"/>
              </a:spcAft>
              <a:buSzPct val="120000"/>
            </a:pPr>
            <a:r>
              <a:rPr lang="en-GB" sz="2000" dirty="0"/>
              <a:t> </a:t>
            </a:r>
            <a:r>
              <a:rPr lang="en-GB" sz="2000" dirty="0" smtClean="0"/>
              <a:t>     “Later action scenarios”:  Higher emissions over near term, require sharper reductions afterwards 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Lower short-term costs, </a:t>
            </a:r>
            <a:r>
              <a:rPr lang="en-GB" sz="2000" dirty="0"/>
              <a:t>but </a:t>
            </a:r>
            <a:r>
              <a:rPr lang="en-GB" sz="2000" dirty="0" smtClean="0"/>
              <a:t>…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340025"/>
            <a:ext cx="38385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8188" y="4865688"/>
            <a:ext cx="3484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i="1" dirty="0" smtClean="0"/>
              <a:t>Negative emissions through</a:t>
            </a:r>
          </a:p>
          <a:p>
            <a:pPr algn="l"/>
            <a:r>
              <a:rPr lang="en-GB" sz="2000" i="1" dirty="0"/>
              <a:t>B</a:t>
            </a:r>
            <a:r>
              <a:rPr lang="en-GB" sz="2000" i="1" dirty="0" smtClean="0"/>
              <a:t>ioenergy + Carbon Capture and Storage</a:t>
            </a:r>
            <a:endParaRPr lang="en-GB" sz="2000" i="1" dirty="0"/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2939642"/>
            <a:ext cx="8062913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8787" lvl="2" algn="l" defTabSz="895350">
              <a:lnSpc>
                <a:spcPct val="95000"/>
              </a:lnSpc>
              <a:spcAft>
                <a:spcPts val="600"/>
              </a:spcAft>
              <a:buSzPct val="120000"/>
            </a:pPr>
            <a:r>
              <a:rPr lang="en-GB" sz="2000" dirty="0" smtClean="0"/>
              <a:t>A </a:t>
            </a:r>
            <a:r>
              <a:rPr lang="en-GB" sz="2000" dirty="0"/>
              <a:t>bigger gamble …</a:t>
            </a:r>
          </a:p>
          <a:p>
            <a:pPr marL="801687" lvl="2" indent="-342900" algn="l" defTabSz="895350">
              <a:lnSpc>
                <a:spcPct val="95000"/>
              </a:lnSpc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en-GB" sz="2000" dirty="0" smtClean="0"/>
              <a:t>Higher costs of mitigation</a:t>
            </a:r>
          </a:p>
          <a:p>
            <a:pPr marL="801687" lvl="2" indent="-342900" algn="l" defTabSz="895350">
              <a:lnSpc>
                <a:spcPct val="95000"/>
              </a:lnSpc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en-GB" sz="2000" dirty="0" smtClean="0"/>
              <a:t>Greater </a:t>
            </a:r>
            <a:r>
              <a:rPr lang="en-GB" sz="2000" dirty="0"/>
              <a:t>climate </a:t>
            </a:r>
            <a:r>
              <a:rPr lang="en-GB" sz="2000" dirty="0" smtClean="0"/>
              <a:t>impacts</a:t>
            </a:r>
          </a:p>
          <a:p>
            <a:pPr marL="801687" lvl="2" indent="-342900" algn="l" defTabSz="895350">
              <a:lnSpc>
                <a:spcPct val="95000"/>
              </a:lnSpc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en-GB" sz="2000" dirty="0" smtClean="0"/>
              <a:t>Reliance </a:t>
            </a:r>
            <a:r>
              <a:rPr lang="en-GB" sz="2000" dirty="0"/>
              <a:t>on non-proven </a:t>
            </a:r>
            <a:r>
              <a:rPr lang="en-GB" sz="2000" dirty="0" smtClean="0"/>
              <a:t>technology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i="1" dirty="0" smtClean="0">
                <a:sym typeface="Wingdings" pitchFamily="2" charset="2"/>
              </a:rPr>
              <a:t>Negative emissions</a:t>
            </a:r>
            <a:endParaRPr lang="en-GB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966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D6DC6E-2234-4AA6-B84C-1E16D4D11EFD}" type="slidenum">
              <a:rPr lang="en-GB"/>
              <a:pPr/>
              <a:t>7</a:t>
            </a:fld>
            <a:endParaRPr lang="en-GB"/>
          </a:p>
        </p:txBody>
      </p:sp>
      <p:pic>
        <p:nvPicPr>
          <p:cNvPr id="15365" name="Picture 12" descr="3 Background.psd"/>
          <p:cNvPicPr>
            <a:picLocks noChangeAspect="1"/>
          </p:cNvPicPr>
          <p:nvPr/>
        </p:nvPicPr>
        <p:blipFill>
          <a:blip r:embed="rId5" cstate="print"/>
          <a:srcRect t="4831"/>
          <a:stretch>
            <a:fillRect/>
          </a:stretch>
        </p:blipFill>
        <p:spPr bwMode="auto">
          <a:xfrm>
            <a:off x="719138" y="1511300"/>
            <a:ext cx="290512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1" descr="4 BAU.psd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9825" y="1512888"/>
            <a:ext cx="244951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Text Box 23"/>
          <p:cNvSpPr txBox="1">
            <a:spLocks noChangeArrowheads="1"/>
          </p:cNvSpPr>
          <p:nvPr/>
        </p:nvSpPr>
        <p:spPr bwMode="auto">
          <a:xfrm>
            <a:off x="5221288" y="1579563"/>
            <a:ext cx="9001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>
            <a:spAutoFit/>
          </a:bodyPr>
          <a:lstStyle/>
          <a:p>
            <a:pPr algn="l" defTabSz="895350">
              <a:spcBef>
                <a:spcPct val="50000"/>
              </a:spcBef>
            </a:pPr>
            <a:r>
              <a:rPr lang="en-US" sz="1600"/>
              <a:t>Power</a:t>
            </a:r>
          </a:p>
        </p:txBody>
      </p:sp>
      <p:sp>
        <p:nvSpPr>
          <p:cNvPr id="15375" name="Text Box 24"/>
          <p:cNvSpPr txBox="1">
            <a:spLocks noChangeArrowheads="1"/>
          </p:cNvSpPr>
          <p:nvPr/>
        </p:nvSpPr>
        <p:spPr bwMode="auto">
          <a:xfrm>
            <a:off x="5240338" y="1941513"/>
            <a:ext cx="9191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>
            <a:spAutoFit/>
          </a:bodyPr>
          <a:lstStyle/>
          <a:p>
            <a:pPr algn="l" defTabSz="447675">
              <a:spcBef>
                <a:spcPct val="50000"/>
              </a:spcBef>
            </a:pPr>
            <a:r>
              <a:rPr lang="en-US" sz="1600" dirty="0"/>
              <a:t>Industry</a:t>
            </a:r>
          </a:p>
        </p:txBody>
      </p:sp>
      <p:sp>
        <p:nvSpPr>
          <p:cNvPr id="15376" name="Text Box 25"/>
          <p:cNvSpPr txBox="1">
            <a:spLocks noChangeArrowheads="1"/>
          </p:cNvSpPr>
          <p:nvPr/>
        </p:nvSpPr>
        <p:spPr bwMode="auto">
          <a:xfrm>
            <a:off x="5221288" y="2265363"/>
            <a:ext cx="10493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>
            <a:spAutoFit/>
          </a:bodyPr>
          <a:lstStyle/>
          <a:p>
            <a:pPr algn="l" defTabSz="447675">
              <a:spcBef>
                <a:spcPct val="50000"/>
              </a:spcBef>
            </a:pPr>
            <a:r>
              <a:rPr lang="en-US" sz="1600"/>
              <a:t>Transport</a:t>
            </a:r>
          </a:p>
        </p:txBody>
      </p:sp>
      <p:sp>
        <p:nvSpPr>
          <p:cNvPr id="15378" name="Text Box 27"/>
          <p:cNvSpPr txBox="1">
            <a:spLocks noChangeArrowheads="1"/>
          </p:cNvSpPr>
          <p:nvPr/>
        </p:nvSpPr>
        <p:spPr bwMode="auto">
          <a:xfrm>
            <a:off x="5240338" y="2722563"/>
            <a:ext cx="10620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>
            <a:spAutoFit/>
          </a:bodyPr>
          <a:lstStyle/>
          <a:p>
            <a:pPr algn="l" defTabSz="447675">
              <a:spcBef>
                <a:spcPct val="50000"/>
              </a:spcBef>
            </a:pPr>
            <a:r>
              <a:rPr lang="en-US" sz="1600" dirty="0"/>
              <a:t>Buildings</a:t>
            </a:r>
          </a:p>
        </p:txBody>
      </p:sp>
      <p:sp>
        <p:nvSpPr>
          <p:cNvPr id="15379" name="Text Box 28"/>
          <p:cNvSpPr txBox="1">
            <a:spLocks noChangeArrowheads="1"/>
          </p:cNvSpPr>
          <p:nvPr/>
        </p:nvSpPr>
        <p:spPr bwMode="auto">
          <a:xfrm>
            <a:off x="5240338" y="3455988"/>
            <a:ext cx="11811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>
            <a:spAutoFit/>
          </a:bodyPr>
          <a:lstStyle/>
          <a:p>
            <a:pPr algn="l" defTabSz="447675">
              <a:spcBef>
                <a:spcPct val="50000"/>
              </a:spcBef>
            </a:pPr>
            <a:r>
              <a:rPr lang="en-US" sz="1600"/>
              <a:t>Forestry</a:t>
            </a:r>
          </a:p>
        </p:txBody>
      </p:sp>
      <p:sp>
        <p:nvSpPr>
          <p:cNvPr id="15381" name="Text Box 30"/>
          <p:cNvSpPr txBox="1">
            <a:spLocks noChangeArrowheads="1"/>
          </p:cNvSpPr>
          <p:nvPr/>
        </p:nvSpPr>
        <p:spPr bwMode="auto">
          <a:xfrm>
            <a:off x="5240338" y="3113088"/>
            <a:ext cx="10620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>
            <a:spAutoFit/>
          </a:bodyPr>
          <a:lstStyle/>
          <a:p>
            <a:pPr algn="l" defTabSz="447675">
              <a:spcBef>
                <a:spcPct val="50000"/>
              </a:spcBef>
            </a:pPr>
            <a:r>
              <a:rPr lang="en-US" sz="1600" dirty="0"/>
              <a:t>Waste</a:t>
            </a:r>
          </a:p>
        </p:txBody>
      </p:sp>
      <p:sp>
        <p:nvSpPr>
          <p:cNvPr id="15382" name="Text Box 31"/>
          <p:cNvSpPr txBox="1">
            <a:spLocks noChangeArrowheads="1"/>
          </p:cNvSpPr>
          <p:nvPr/>
        </p:nvSpPr>
        <p:spPr bwMode="auto">
          <a:xfrm>
            <a:off x="5240338" y="3841750"/>
            <a:ext cx="11890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>
            <a:spAutoFit/>
          </a:bodyPr>
          <a:lstStyle/>
          <a:p>
            <a:pPr algn="l" defTabSz="447675">
              <a:spcBef>
                <a:spcPct val="50000"/>
              </a:spcBef>
            </a:pPr>
            <a:r>
              <a:rPr lang="en-US" sz="1600" dirty="0"/>
              <a:t>Agriculture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 rot="-2413927">
            <a:off x="1236663" y="2384425"/>
            <a:ext cx="18430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>
            <a:spAutoFit/>
          </a:bodyPr>
          <a:lstStyle/>
          <a:p>
            <a:pPr algn="l" defTabSz="895350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Business-as-usual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6543675" y="1585913"/>
            <a:ext cx="976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altLang="ja-JP" sz="1600" dirty="0">
                <a:ea typeface="ＭＳ Ｐゴシック" charset="-128"/>
              </a:rPr>
              <a:t>2.2 – 3.9</a:t>
            </a:r>
            <a:endParaRPr lang="en-US" sz="1600" dirty="0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6529388" y="1938338"/>
            <a:ext cx="976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altLang="ja-JP" sz="1600" dirty="0">
                <a:ea typeface="ＭＳ Ｐゴシック" charset="-128"/>
              </a:rPr>
              <a:t>1.5 – 4.6 </a:t>
            </a:r>
            <a:endParaRPr lang="en-US" sz="1600" dirty="0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6548438" y="2303463"/>
            <a:ext cx="9845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SzPct val="120000"/>
            </a:pPr>
            <a:r>
              <a:rPr lang="en-GB" altLang="ja-JP" sz="1600" dirty="0" smtClean="0">
                <a:ea typeface="ＭＳ Ｐゴシック" charset="-128"/>
              </a:rPr>
              <a:t>1.7 </a:t>
            </a:r>
            <a:r>
              <a:rPr lang="en-GB" altLang="ja-JP" sz="1600" dirty="0">
                <a:ea typeface="ＭＳ Ｐゴシック" charset="-128"/>
              </a:rPr>
              <a:t>– </a:t>
            </a:r>
            <a:r>
              <a:rPr lang="en-GB" altLang="ja-JP" sz="1600" dirty="0" smtClean="0">
                <a:ea typeface="ＭＳ Ｐゴシック" charset="-128"/>
              </a:rPr>
              <a:t>2.5</a:t>
            </a:r>
            <a:endParaRPr lang="en-US" sz="1600" dirty="0">
              <a:ea typeface="ＭＳ Ｐゴシック" charset="-128"/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6529388" y="2732088"/>
            <a:ext cx="976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SzPct val="120000"/>
            </a:pPr>
            <a:r>
              <a:rPr lang="en-GB" sz="1600" dirty="0"/>
              <a:t>1.4 – 2.9</a:t>
            </a:r>
            <a:endParaRPr lang="en-US" sz="1600" dirty="0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6615113" y="30924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SzPct val="120000"/>
            </a:pPr>
            <a:r>
              <a:rPr lang="en-GB" sz="1600" dirty="0">
                <a:sym typeface="Symbol" pitchFamily="18" charset="2"/>
              </a:rPr>
              <a:t> 0.8</a:t>
            </a: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6519863" y="3471863"/>
            <a:ext cx="976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SzPct val="120000"/>
            </a:pPr>
            <a:r>
              <a:rPr lang="en-GB" sz="1600"/>
              <a:t>1.3 – 4.2</a:t>
            </a:r>
            <a:endParaRPr lang="en-US" sz="1600"/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6519863" y="3875088"/>
            <a:ext cx="976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SzPct val="120000"/>
            </a:pPr>
            <a:r>
              <a:rPr lang="en-GB" sz="1600"/>
              <a:t>1.1 – 4.3</a:t>
            </a:r>
            <a:endParaRPr lang="en-US" sz="1600"/>
          </a:p>
        </p:txBody>
      </p:sp>
      <p:sp>
        <p:nvSpPr>
          <p:cNvPr id="495648" name="Rectangle 32"/>
          <p:cNvSpPr>
            <a:spLocks noChangeArrowheads="1"/>
          </p:cNvSpPr>
          <p:nvPr/>
        </p:nvSpPr>
        <p:spPr bwMode="auto">
          <a:xfrm>
            <a:off x="6159500" y="4433888"/>
            <a:ext cx="1176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800" b="1">
                <a:sym typeface="Symbol" pitchFamily="18" charset="2"/>
              </a:rPr>
              <a:t>=   </a:t>
            </a:r>
            <a:r>
              <a:rPr lang="en-GB" sz="1800" b="1" u="sng">
                <a:sym typeface="Symbol" pitchFamily="18" charset="2"/>
              </a:rPr>
              <a:t>17 ± 3</a:t>
            </a:r>
            <a:endParaRPr lang="en-US" sz="1800" b="1" u="sng">
              <a:sym typeface="Symbol" pitchFamily="18" charset="2"/>
            </a:endParaRPr>
          </a:p>
        </p:txBody>
      </p:sp>
      <p:sp>
        <p:nvSpPr>
          <p:cNvPr id="495649" name="Rectangle 33"/>
          <p:cNvSpPr>
            <a:spLocks noChangeArrowheads="1"/>
          </p:cNvSpPr>
          <p:nvPr/>
        </p:nvSpPr>
        <p:spPr bwMode="auto">
          <a:xfrm>
            <a:off x="4068763" y="4433888"/>
            <a:ext cx="24320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800" b="1" dirty="0"/>
              <a:t>Total Emission Reduction Potential</a:t>
            </a:r>
            <a:endParaRPr lang="en-US" sz="1800" b="1" dirty="0"/>
          </a:p>
        </p:txBody>
      </p:sp>
      <p:sp>
        <p:nvSpPr>
          <p:cNvPr id="495651" name="Rectangle 35"/>
          <p:cNvSpPr>
            <a:spLocks noChangeArrowheads="1"/>
          </p:cNvSpPr>
          <p:nvPr/>
        </p:nvSpPr>
        <p:spPr bwMode="auto">
          <a:xfrm>
            <a:off x="4100513" y="5184775"/>
            <a:ext cx="2900362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800" b="1" dirty="0"/>
              <a:t>The Gap in 2020     =   </a:t>
            </a:r>
            <a:r>
              <a:rPr lang="en-GB" sz="1800" b="1" dirty="0" smtClean="0"/>
              <a:t>14 </a:t>
            </a:r>
            <a:endParaRPr lang="en-GB" sz="1800" b="1" dirty="0"/>
          </a:p>
          <a:p>
            <a:pPr algn="l">
              <a:lnSpc>
                <a:spcPct val="90000"/>
              </a:lnSpc>
            </a:pPr>
            <a:r>
              <a:rPr lang="en-GB" dirty="0"/>
              <a:t>(relative to business-as-usual)</a:t>
            </a:r>
            <a:endParaRPr lang="en-US" dirty="0"/>
          </a:p>
        </p:txBody>
      </p:sp>
      <p:pic>
        <p:nvPicPr>
          <p:cNvPr id="15397" name="Picture 39" descr="UNEP-SHORT-CYAN-HIGH-R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3388" y="0"/>
            <a:ext cx="6191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8" name="Text Box 19"/>
          <p:cNvSpPr txBox="1">
            <a:spLocks noChangeArrowheads="1"/>
          </p:cNvSpPr>
          <p:nvPr/>
        </p:nvSpPr>
        <p:spPr bwMode="auto">
          <a:xfrm>
            <a:off x="1711325" y="6088063"/>
            <a:ext cx="117633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01" tIns="44802" rIns="89601" bIns="44802">
            <a:spAutoFit/>
          </a:bodyPr>
          <a:lstStyle/>
          <a:p>
            <a:pPr defTabSz="447675">
              <a:spcBef>
                <a:spcPct val="50000"/>
              </a:spcBef>
            </a:pPr>
            <a:r>
              <a:rPr lang="en-US" sz="1800"/>
              <a:t>Year</a:t>
            </a:r>
          </a:p>
        </p:txBody>
      </p:sp>
      <p:sp>
        <p:nvSpPr>
          <p:cNvPr id="15399" name="Text Box 19"/>
          <p:cNvSpPr txBox="1">
            <a:spLocks noChangeArrowheads="1"/>
          </p:cNvSpPr>
          <p:nvPr/>
        </p:nvSpPr>
        <p:spPr bwMode="auto">
          <a:xfrm>
            <a:off x="3082925" y="5926138"/>
            <a:ext cx="9572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01" tIns="44802" rIns="89601" bIns="44802">
            <a:spAutoFit/>
          </a:bodyPr>
          <a:lstStyle/>
          <a:p>
            <a:pPr defTabSz="447675">
              <a:spcBef>
                <a:spcPct val="50000"/>
              </a:spcBef>
            </a:pPr>
            <a:r>
              <a:rPr lang="en-US" sz="1800"/>
              <a:t>2020</a:t>
            </a:r>
          </a:p>
        </p:txBody>
      </p:sp>
      <p:sp>
        <p:nvSpPr>
          <p:cNvPr id="15400" name="Text Box 19"/>
          <p:cNvSpPr txBox="1">
            <a:spLocks noChangeArrowheads="1"/>
          </p:cNvSpPr>
          <p:nvPr/>
        </p:nvSpPr>
        <p:spPr bwMode="auto">
          <a:xfrm>
            <a:off x="719138" y="5954713"/>
            <a:ext cx="86201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01" tIns="44802" rIns="89601" bIns="44802">
            <a:spAutoFit/>
          </a:bodyPr>
          <a:lstStyle/>
          <a:p>
            <a:pPr defTabSz="447675">
              <a:spcBef>
                <a:spcPct val="50000"/>
              </a:spcBef>
            </a:pPr>
            <a:r>
              <a:rPr lang="en-US" sz="1800"/>
              <a:t>2010</a:t>
            </a:r>
          </a:p>
        </p:txBody>
      </p:sp>
      <p:sp>
        <p:nvSpPr>
          <p:cNvPr id="15401" name="Text Box 43"/>
          <p:cNvSpPr txBox="1">
            <a:spLocks noChangeArrowheads="1"/>
          </p:cNvSpPr>
          <p:nvPr/>
        </p:nvSpPr>
        <p:spPr bwMode="auto">
          <a:xfrm>
            <a:off x="925513" y="1712913"/>
            <a:ext cx="1962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Total Greenhouse Gas Emissions</a:t>
            </a:r>
          </a:p>
        </p:txBody>
      </p:sp>
      <p:sp>
        <p:nvSpPr>
          <p:cNvPr id="495660" name="Rectangle 4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00514" y="5965825"/>
            <a:ext cx="4691062" cy="5555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4300" lvl="1" indent="-112713" algn="l" defTabSz="895350">
              <a:lnSpc>
                <a:spcPct val="95000"/>
              </a:lnSpc>
              <a:buSzPct val="120000"/>
              <a:buFont typeface="Wingdings" pitchFamily="2" charset="2"/>
              <a:buNone/>
            </a:pPr>
            <a:r>
              <a:rPr lang="en-GB" sz="2000" b="1"/>
              <a:t> </a:t>
            </a:r>
            <a:r>
              <a:rPr lang="en-GB" sz="1800" b="1"/>
              <a:t>Potential in sectors big enough to bridge the gap. </a:t>
            </a:r>
          </a:p>
        </p:txBody>
      </p:sp>
      <p:sp>
        <p:nvSpPr>
          <p:cNvPr id="15404" name="Rectangle 4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57738" y="1108075"/>
            <a:ext cx="28336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700" lvl="1" indent="-265113" algn="l" defTabSz="895350">
              <a:lnSpc>
                <a:spcPct val="90000"/>
              </a:lnSpc>
              <a:buSzPct val="120000"/>
              <a:buFont typeface="Wingdings" pitchFamily="2" charset="2"/>
              <a:buNone/>
            </a:pPr>
            <a:r>
              <a:rPr lang="en-GB" sz="1600" b="1"/>
              <a:t>Emission reduction potential (Gt/year equivalent CO</a:t>
            </a:r>
            <a:r>
              <a:rPr lang="en-GB" sz="1600" b="1" baseline="-25000"/>
              <a:t>2</a:t>
            </a:r>
            <a:r>
              <a:rPr lang="en-GB" sz="1600" b="1"/>
              <a:t>)</a:t>
            </a:r>
            <a:r>
              <a:rPr lang="en-GB" b="1"/>
              <a:t>   </a:t>
            </a:r>
          </a:p>
        </p:txBody>
      </p:sp>
      <p:sp>
        <p:nvSpPr>
          <p:cNvPr id="15405" name="Line 50"/>
          <p:cNvSpPr>
            <a:spLocks noChangeShapeType="1"/>
          </p:cNvSpPr>
          <p:nvPr/>
        </p:nvSpPr>
        <p:spPr bwMode="auto">
          <a:xfrm>
            <a:off x="4643438" y="1104900"/>
            <a:ext cx="3119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6" name="Line 51"/>
          <p:cNvSpPr>
            <a:spLocks noChangeShapeType="1"/>
          </p:cNvSpPr>
          <p:nvPr/>
        </p:nvSpPr>
        <p:spPr bwMode="auto">
          <a:xfrm>
            <a:off x="4981575" y="1617663"/>
            <a:ext cx="2524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668" name="Rectangle 52"/>
          <p:cNvSpPr>
            <a:spLocks noChangeArrowheads="1"/>
          </p:cNvSpPr>
          <p:nvPr/>
        </p:nvSpPr>
        <p:spPr bwMode="auto">
          <a:xfrm>
            <a:off x="7337425" y="4433888"/>
            <a:ext cx="1624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800"/>
              <a:t>Gt/year CO</a:t>
            </a:r>
            <a:r>
              <a:rPr lang="en-GB" sz="1800" baseline="-25000"/>
              <a:t>2</a:t>
            </a:r>
            <a:r>
              <a:rPr lang="en-GB" sz="1800"/>
              <a:t>e</a:t>
            </a:r>
            <a:endParaRPr lang="en-US" sz="1800" baseline="-25000"/>
          </a:p>
        </p:txBody>
      </p:sp>
      <p:sp>
        <p:nvSpPr>
          <p:cNvPr id="495669" name="Rectangle 53"/>
          <p:cNvSpPr>
            <a:spLocks noChangeArrowheads="1"/>
          </p:cNvSpPr>
          <p:nvPr/>
        </p:nvSpPr>
        <p:spPr bwMode="auto">
          <a:xfrm>
            <a:off x="6816725" y="5160963"/>
            <a:ext cx="2144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800" b="1"/>
              <a:t> </a:t>
            </a:r>
            <a:r>
              <a:rPr lang="en-GB" sz="1800"/>
              <a:t>Gt/year CO</a:t>
            </a:r>
            <a:r>
              <a:rPr lang="en-GB" sz="1800" baseline="-25000"/>
              <a:t>2</a:t>
            </a:r>
            <a:r>
              <a:rPr lang="en-GB" sz="1800"/>
              <a:t>e</a:t>
            </a:r>
            <a:endParaRPr lang="en-US" sz="1800" baseline="-25000"/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719138" y="192088"/>
            <a:ext cx="7430293" cy="68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895350">
              <a:lnSpc>
                <a:spcPct val="85000"/>
              </a:lnSpc>
            </a:pPr>
            <a:r>
              <a:rPr lang="en-US" sz="2800" b="1" dirty="0" smtClean="0"/>
              <a:t>How can the 2020 gap be bridged?</a:t>
            </a:r>
          </a:p>
          <a:p>
            <a:pPr algn="l" defTabSz="895350">
              <a:lnSpc>
                <a:spcPct val="85000"/>
              </a:lnSpc>
            </a:pPr>
            <a:r>
              <a:rPr lang="en-US" sz="2400" dirty="0" smtClean="0"/>
              <a:t>Bottom-up </a:t>
            </a:r>
            <a:r>
              <a:rPr lang="en-US" sz="2400" dirty="0" err="1" smtClean="0"/>
              <a:t>sectoral</a:t>
            </a:r>
            <a:r>
              <a:rPr lang="en-US" sz="2400" dirty="0" smtClean="0"/>
              <a:t> studies   </a:t>
            </a:r>
            <a:endParaRPr lang="en-US" sz="2400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8540" y="4324349"/>
            <a:ext cx="1610060" cy="12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4992" y="1584818"/>
            <a:ext cx="289148" cy="33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53369" y="1945279"/>
            <a:ext cx="386464" cy="27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22012" y="2343890"/>
            <a:ext cx="315801" cy="23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16548" y="2360391"/>
            <a:ext cx="333560" cy="16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3293" y="2718686"/>
            <a:ext cx="584288" cy="24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8049" y="3105225"/>
            <a:ext cx="204824" cy="33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64224" y="3478916"/>
            <a:ext cx="375610" cy="28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6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31551" y="3873318"/>
            <a:ext cx="43397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7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46057" y="1468586"/>
            <a:ext cx="361950" cy="311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484188" y="909638"/>
            <a:ext cx="727868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2442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9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9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9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9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48" grpId="0"/>
      <p:bldP spid="495649" grpId="0"/>
      <p:bldP spid="495651" grpId="0"/>
      <p:bldP spid="495660" grpId="0" animBg="1"/>
      <p:bldP spid="495668" grpId="0"/>
      <p:bldP spid="4956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3"/>
          </p:nvPr>
        </p:nvSpPr>
        <p:spPr>
          <a:xfrm>
            <a:off x="2730333" y="1082422"/>
            <a:ext cx="6246814" cy="361584"/>
          </a:xfrm>
        </p:spPr>
        <p:txBody>
          <a:bodyPr/>
          <a:lstStyle/>
          <a:p>
            <a:r>
              <a:rPr lang="en-US" u="sng" dirty="0" smtClean="0"/>
              <a:t>Transportation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2695575" y="3024857"/>
            <a:ext cx="6265863" cy="1569660"/>
          </a:xfrm>
          <a:ln>
            <a:noFill/>
          </a:ln>
        </p:spPr>
        <p:txBody>
          <a:bodyPr/>
          <a:lstStyle/>
          <a:p>
            <a:pPr marL="72000">
              <a:spcAft>
                <a:spcPts val="600"/>
              </a:spcAft>
            </a:pPr>
            <a:r>
              <a:rPr lang="en-US" sz="1800" b="1" dirty="0" smtClean="0"/>
              <a:t> Vehicle Performance Standards </a:t>
            </a:r>
          </a:p>
          <a:p>
            <a:pPr marL="273050" indent="-2016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Japan, EU, USA, Canada, China, Australia and South Korea: </a:t>
            </a:r>
          </a:p>
          <a:p>
            <a:pPr marL="273050" indent="-2016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Light-duty fleets: &gt; 50% reduction in GHG emissions by 2025 </a:t>
            </a:r>
            <a:r>
              <a:rPr lang="en-US" sz="1800" dirty="0" err="1" smtClean="0"/>
              <a:t>rel</a:t>
            </a:r>
            <a:r>
              <a:rPr lang="en-US" sz="1800" dirty="0" smtClean="0"/>
              <a:t> to 2000.  </a:t>
            </a:r>
            <a:endParaRPr lang="en-US" sz="1800" dirty="0"/>
          </a:p>
        </p:txBody>
      </p:sp>
      <p:sp>
        <p:nvSpPr>
          <p:cNvPr id="1638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B1E58E-6A54-4F23-8A4E-D6D5A8FC719F}" type="slidenum">
              <a:rPr lang="en-GB"/>
              <a:pPr/>
              <a:t>8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730333" y="4685521"/>
            <a:ext cx="62484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895350" eaLnBrk="0" hangingPunct="0">
              <a:spcAft>
                <a:spcPts val="600"/>
              </a:spcAft>
              <a:buSzPct val="120000"/>
            </a:pPr>
            <a:r>
              <a:rPr lang="en-GB" sz="1800" b="1" kern="0" dirty="0">
                <a:solidFill>
                  <a:srgbClr val="000000"/>
                </a:solidFill>
                <a:latin typeface="Arial"/>
              </a:rPr>
              <a:t>Bus Rapid Transit </a:t>
            </a:r>
            <a:r>
              <a:rPr lang="en-GB" sz="1800" b="1" kern="0" dirty="0" smtClean="0">
                <a:solidFill>
                  <a:srgbClr val="000000"/>
                </a:solidFill>
                <a:latin typeface="Arial"/>
              </a:rPr>
              <a:t>  </a:t>
            </a:r>
          </a:p>
          <a:p>
            <a:pPr marL="177800" lvl="0" indent="-177800" algn="l" defTabSz="895350" eaLnBrk="0" hangingPunct="0"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16 countries </a:t>
            </a:r>
            <a:endParaRPr lang="en-GB" sz="1800" kern="0" dirty="0">
              <a:solidFill>
                <a:srgbClr val="000000"/>
              </a:solidFill>
              <a:latin typeface="Arial"/>
            </a:endParaRPr>
          </a:p>
          <a:p>
            <a:pPr marL="177800" lvl="0" indent="-177800" algn="l" defTabSz="895350" eaLnBrk="0" hangingPunct="0"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GHG emissions in Mexico City: 143 </a:t>
            </a:r>
            <a:r>
              <a:rPr lang="en-US" sz="1800" kern="0" dirty="0" err="1" smtClean="0">
                <a:solidFill>
                  <a:srgbClr val="000000"/>
                </a:solidFill>
                <a:latin typeface="Arial"/>
              </a:rPr>
              <a:t>kt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 CO</a:t>
            </a:r>
            <a:r>
              <a:rPr lang="en-US" sz="1800" kern="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e/</a:t>
            </a:r>
            <a:r>
              <a:rPr lang="en-US" sz="1800" kern="0" dirty="0" err="1" smtClean="0">
                <a:solidFill>
                  <a:srgbClr val="000000"/>
                </a:solidFill>
                <a:latin typeface="Arial"/>
              </a:rPr>
              <a:t>yr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 avoided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due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BRT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800" kern="0" dirty="0" err="1">
                <a:solidFill>
                  <a:srgbClr val="000000"/>
                </a:solidFill>
                <a:latin typeface="Arial"/>
              </a:rPr>
              <a:t>Metrobus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) system </a:t>
            </a:r>
            <a:endParaRPr lang="en-GB" sz="18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1" y="3038016"/>
            <a:ext cx="1945533" cy="145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http://farm5.static.flickr.com/4046/4302056987_d840d8b3dd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71771" y="4685521"/>
            <a:ext cx="1933091" cy="125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379413" y="917571"/>
            <a:ext cx="8135937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39" descr="UNEP-SHORT-CYAN-HIGH-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3388" y="82023"/>
            <a:ext cx="6191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379413" y="205519"/>
            <a:ext cx="7983537" cy="68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895350">
              <a:lnSpc>
                <a:spcPct val="85000"/>
              </a:lnSpc>
            </a:pPr>
            <a:r>
              <a:rPr lang="en-US" sz="2800" b="1" dirty="0" smtClean="0"/>
              <a:t>How can the 2020 gap be bridged?</a:t>
            </a:r>
          </a:p>
          <a:p>
            <a:pPr algn="l" defTabSz="895350">
              <a:lnSpc>
                <a:spcPct val="85000"/>
              </a:lnSpc>
            </a:pPr>
            <a:r>
              <a:rPr lang="en-US" sz="2400" dirty="0" smtClean="0"/>
              <a:t>Some action on the ground</a:t>
            </a:r>
            <a:endParaRPr lang="en-US" sz="1900" dirty="0"/>
          </a:p>
        </p:txBody>
      </p:sp>
      <p:sp>
        <p:nvSpPr>
          <p:cNvPr id="9" name="Rectangle 8"/>
          <p:cNvSpPr/>
          <p:nvPr/>
        </p:nvSpPr>
        <p:spPr>
          <a:xfrm>
            <a:off x="2730333" y="1483362"/>
            <a:ext cx="4206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895350" eaLnBrk="0" hangingPunct="0">
              <a:buSzPct val="120000"/>
            </a:pP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Potential: - 1.7 to - 2.5 </a:t>
            </a:r>
            <a:r>
              <a:rPr lang="en-GB" sz="1800" kern="0" dirty="0" err="1" smtClean="0">
                <a:solidFill>
                  <a:srgbClr val="000000"/>
                </a:solidFill>
                <a:latin typeface="Arial"/>
              </a:rPr>
              <a:t>Gt</a:t>
            </a: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 CO</a:t>
            </a:r>
            <a:r>
              <a:rPr lang="en-GB" sz="1800" kern="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GB" sz="1800" kern="0" dirty="0" smtClean="0">
                <a:solidFill>
                  <a:srgbClr val="000000"/>
                </a:solidFill>
                <a:latin typeface="Arial"/>
              </a:rPr>
              <a:t>e in 2020</a:t>
            </a:r>
            <a:endParaRPr lang="en-GB" sz="18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2" y="1407886"/>
            <a:ext cx="2064134" cy="138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5"/>
          <p:cNvSpPr>
            <a:spLocks noGrp="1"/>
          </p:cNvSpPr>
          <p:nvPr>
            <p:ph sz="quarter" idx="4"/>
          </p:nvPr>
        </p:nvSpPr>
        <p:spPr>
          <a:xfrm>
            <a:off x="2730334" y="1896667"/>
            <a:ext cx="5942180" cy="553998"/>
          </a:xfrm>
          <a:ln>
            <a:noFill/>
          </a:ln>
        </p:spPr>
        <p:txBody>
          <a:bodyPr/>
          <a:lstStyle/>
          <a:p>
            <a:pPr marL="71437">
              <a:spcAft>
                <a:spcPts val="600"/>
              </a:spcAft>
            </a:pPr>
            <a:r>
              <a:rPr lang="en-US" sz="1800" dirty="0" smtClean="0"/>
              <a:t>Reduce </a:t>
            </a:r>
            <a:r>
              <a:rPr lang="en-US" sz="1800" dirty="0" smtClean="0"/>
              <a:t>energy </a:t>
            </a:r>
            <a:r>
              <a:rPr lang="en-US" sz="1800" dirty="0" smtClean="0"/>
              <a:t>use, increase energy security, reduce traffic congestion, security, reduce air pollution</a:t>
            </a:r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2730333" y="2603833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895350" eaLnBrk="0" hangingPunct="0">
              <a:buSzPct val="120000"/>
            </a:pPr>
            <a:r>
              <a:rPr lang="en-GB" sz="1800" b="1" kern="0" dirty="0" smtClean="0">
                <a:solidFill>
                  <a:srgbClr val="000000"/>
                </a:solidFill>
                <a:latin typeface="Arial"/>
              </a:rPr>
              <a:t>Example policies: </a:t>
            </a:r>
            <a:endParaRPr lang="en-GB" sz="18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48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19&quot;&gt;&lt;version val=&quot;17885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m_eweekdayFirstOfWorkweek val=&quot;2&quot;/&gt;&lt;m_eweekdayFirstOfWeekend val=&quot;7&quot;/&gt;&lt;m_mapectfillschemeMRU/&gt;&lt;/CPresentation&gt;&lt;CDefaultPrec id=&quot;9&quot;&gt;&lt;m_precDefault/&gt;&lt;/CDefaultPrec&gt;&lt;CDefaultPrec id=&quot;8&quot;&gt;&lt;m_precDefault&gt;&lt;m_strFormatTime&gt;%d.&lt;/m_strFormatTime&gt;&lt;/m_precDefault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148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PSnJxKv06FKBJJGYKY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s.v2k99UCb55YBsvRoA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s.v2k99UCb55YBsvRoA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s.v2k99UCb55YBsvRoA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s.v2k99UCb55YBsvRo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s.v2k99UCb55YBsvRoA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s.v2k99UCb55YBsvRoA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s.v2k99UCb55YBsvRoA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s.v2k99UCb55YBsvRoA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s.v2k99UCb55YBsvRoA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s.v2k99UCb55YBsvRoA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s.v2k99UCb55YBsvRoA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w3Hp4V7tUCXjZd9l58LW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_XggEwGk.W4_qm4uIFU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kiGYcbUeeHmGF8yz_l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J46NcY_ZTEKAFToQkO4Mj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7OFaiULg5k61ufa36VL.P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OQ8CA2koVkaCNzrQzeTd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CUT_HEW014">
  <a:themeElements>
    <a:clrScheme name="CUT_HEW014 4">
      <a:dk1>
        <a:srgbClr val="000000"/>
      </a:dk1>
      <a:lt1>
        <a:srgbClr val="FFFFFF"/>
      </a:lt1>
      <a:dk2>
        <a:srgbClr val="2B5A5F"/>
      </a:dk2>
      <a:lt2>
        <a:srgbClr val="47949D"/>
      </a:lt2>
      <a:accent1>
        <a:srgbClr val="CAE7E7"/>
      </a:accent1>
      <a:accent2>
        <a:srgbClr val="C1D86E"/>
      </a:accent2>
      <a:accent3>
        <a:srgbClr val="FFFFFF"/>
      </a:accent3>
      <a:accent4>
        <a:srgbClr val="000000"/>
      </a:accent4>
      <a:accent5>
        <a:srgbClr val="E1F1F1"/>
      </a:accent5>
      <a:accent6>
        <a:srgbClr val="AFC463"/>
      </a:accent6>
      <a:hlink>
        <a:srgbClr val="448E96"/>
      </a:hlink>
      <a:folHlink>
        <a:srgbClr val="CAE7E7"/>
      </a:folHlink>
    </a:clrScheme>
    <a:fontScheme name="CUT_HEW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T_HEW014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T_HEW014 2">
        <a:dk1>
          <a:srgbClr val="000000"/>
        </a:dk1>
        <a:lt1>
          <a:srgbClr val="FFFFFF"/>
        </a:lt1>
        <a:dk2>
          <a:srgbClr val="2B5A5F"/>
        </a:dk2>
        <a:lt2>
          <a:srgbClr val="47949D"/>
        </a:lt2>
        <a:accent1>
          <a:srgbClr val="CAE7E7"/>
        </a:accent1>
        <a:accent2>
          <a:srgbClr val="8FC7CD"/>
        </a:accent2>
        <a:accent3>
          <a:srgbClr val="FFFFFF"/>
        </a:accent3>
        <a:accent4>
          <a:srgbClr val="000000"/>
        </a:accent4>
        <a:accent5>
          <a:srgbClr val="E1F1F1"/>
        </a:accent5>
        <a:accent6>
          <a:srgbClr val="81B4BA"/>
        </a:accent6>
        <a:hlink>
          <a:srgbClr val="448E96"/>
        </a:hlink>
        <a:folHlink>
          <a:srgbClr val="C1D8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T_HEW014 3">
        <a:dk1>
          <a:srgbClr val="000000"/>
        </a:dk1>
        <a:lt1>
          <a:srgbClr val="FFFFFF"/>
        </a:lt1>
        <a:dk2>
          <a:srgbClr val="2B5A5F"/>
        </a:dk2>
        <a:lt2>
          <a:srgbClr val="47949D"/>
        </a:lt2>
        <a:accent1>
          <a:srgbClr val="CAE7E7"/>
        </a:accent1>
        <a:accent2>
          <a:srgbClr val="C1D86E"/>
        </a:accent2>
        <a:accent3>
          <a:srgbClr val="FFFFFF"/>
        </a:accent3>
        <a:accent4>
          <a:srgbClr val="000000"/>
        </a:accent4>
        <a:accent5>
          <a:srgbClr val="E1F1F1"/>
        </a:accent5>
        <a:accent6>
          <a:srgbClr val="AFC463"/>
        </a:accent6>
        <a:hlink>
          <a:srgbClr val="448E96"/>
        </a:hlink>
        <a:folHlink>
          <a:srgbClr val="C1D8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T_HEW014 4">
        <a:dk1>
          <a:srgbClr val="000000"/>
        </a:dk1>
        <a:lt1>
          <a:srgbClr val="FFFFFF"/>
        </a:lt1>
        <a:dk2>
          <a:srgbClr val="2B5A5F"/>
        </a:dk2>
        <a:lt2>
          <a:srgbClr val="47949D"/>
        </a:lt2>
        <a:accent1>
          <a:srgbClr val="CAE7E7"/>
        </a:accent1>
        <a:accent2>
          <a:srgbClr val="C1D86E"/>
        </a:accent2>
        <a:accent3>
          <a:srgbClr val="FFFFFF"/>
        </a:accent3>
        <a:accent4>
          <a:srgbClr val="000000"/>
        </a:accent4>
        <a:accent5>
          <a:srgbClr val="E1F1F1"/>
        </a:accent5>
        <a:accent6>
          <a:srgbClr val="AFC463"/>
        </a:accent6>
        <a:hlink>
          <a:srgbClr val="448E96"/>
        </a:hlink>
        <a:folHlink>
          <a:srgbClr val="CAE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CUT_HEW014</Template>
  <TotalTime>12484</TotalTime>
  <Words>1594</Words>
  <Application>Microsoft Office PowerPoint</Application>
  <PresentationFormat>Custom</PresentationFormat>
  <Paragraphs>245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CUT_HEW014</vt:lpstr>
      <vt:lpstr>Office Theme</vt:lpstr>
      <vt:lpstr>think-cell Slide</vt:lpstr>
      <vt:lpstr>Acrobat Document</vt:lpstr>
      <vt:lpstr>The Emissions Gap Report 2012</vt:lpstr>
      <vt:lpstr>Moving forward on global climate policy </vt:lpstr>
      <vt:lpstr>The Emissions Gap reports</vt:lpstr>
      <vt:lpstr>PowerPoint Presentation</vt:lpstr>
      <vt:lpstr>PowerPoint Presentation</vt:lpstr>
      <vt:lpstr>PowerPoint Presentation</vt:lpstr>
      <vt:lpstr>What happens if we don’t close the gap in 2020?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Conclusions</vt:lpstr>
      <vt:lpstr>The Emissions Gap Report 2012</vt:lpstr>
    </vt:vector>
  </TitlesOfParts>
  <Company>Corporate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Corporate</dc:creator>
  <cp:keywords>Message Universal Template A4</cp:keywords>
  <dc:description>Version 1.1</dc:description>
  <cp:lastModifiedBy>Joseph Alcamo</cp:lastModifiedBy>
  <cp:revision>936</cp:revision>
  <cp:lastPrinted>2010-11-19T13:33:17Z</cp:lastPrinted>
  <dcterms:created xsi:type="dcterms:W3CDTF">2008-11-21T11:52:35Z</dcterms:created>
  <dcterms:modified xsi:type="dcterms:W3CDTF">2012-11-19T13:35:01Z</dcterms:modified>
  <cp:category>POT - A4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docid">
    <vt:lpwstr/>
  </property>
  <property fmtid="{D5CDD505-2E9C-101B-9397-08002B2CF9AE}" pid="6" name="Event">
    <vt:lpwstr/>
  </property>
  <property fmtid="{D5CDD505-2E9C-101B-9397-08002B2CF9AE}" pid="7" name="Delivery Date">
    <vt:lpwstr>23 November 2010</vt:lpwstr>
  </property>
  <property fmtid="{D5CDD505-2E9C-101B-9397-08002B2CF9AE}" pid="8" name="DocIDPosition">
    <vt:i4>1</vt:i4>
  </property>
  <property fmtid="{D5CDD505-2E9C-101B-9397-08002B2CF9AE}" pid="9" name="DocIDinTitle">
    <vt:bool>true</vt:bool>
  </property>
  <property fmtid="{D5CDD505-2E9C-101B-9397-08002B2CF9AE}" pid="10" name="DocIDinSlide">
    <vt:bool>true</vt:bool>
  </property>
  <property fmtid="{D5CDD505-2E9C-101B-9397-08002B2CF9AE}" pid="11" name="Title">
    <vt:lpwstr>Slide 0</vt:lpwstr>
  </property>
  <property fmtid="{D5CDD505-2E9C-101B-9397-08002B2CF9AE}" pid="12" name="Final">
    <vt:bool>true</vt:bool>
  </property>
</Properties>
</file>