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4"/>
  </p:sldMasterIdLst>
  <p:sldIdLst>
    <p:sldId id="263" r:id="rId5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88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3" pos="7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D8F"/>
    <a:srgbClr val="003399"/>
    <a:srgbClr val="92A6D5"/>
    <a:srgbClr val="2696D3"/>
    <a:srgbClr val="FEC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 showGuides="1">
      <p:cViewPr>
        <p:scale>
          <a:sx n="63" d="100"/>
          <a:sy n="63" d="100"/>
        </p:scale>
        <p:origin x="-2338" y="-115"/>
      </p:cViewPr>
      <p:guideLst>
        <p:guide orient="horz" pos="3288"/>
        <p:guide pos="2381"/>
        <p:guide pos="7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32" Type="http://schemas.openxmlformats.org/officeDocument/2006/relationships/image" Target="../media/image31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949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7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183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lags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7559675" cy="104394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63821" y="2486906"/>
            <a:ext cx="3089856" cy="646649"/>
          </a:xfrm>
          <a:prstGeom prst="rect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63821" y="3740553"/>
            <a:ext cx="3089856" cy="646649"/>
          </a:xfrm>
          <a:prstGeom prst="rect">
            <a:avLst/>
          </a:prstGeom>
          <a:solidFill>
            <a:schemeClr val="tx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63823" y="1233261"/>
            <a:ext cx="3089857" cy="646649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3821" y="4994198"/>
            <a:ext cx="3089856" cy="646649"/>
          </a:xfrm>
          <a:prstGeom prst="rect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2442200" y="9422641"/>
            <a:ext cx="1011481" cy="817938"/>
          </a:xfrm>
          <a:prstGeom prst="rect">
            <a:avLst/>
          </a:prstGeom>
        </p:spPr>
        <p:txBody>
          <a:bodyPr/>
          <a:lstStyle>
            <a:lvl1pPr>
              <a:defRPr sz="1338"/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43" y="269702"/>
            <a:ext cx="7284963" cy="9970878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4769837" y="78658"/>
            <a:ext cx="2307536" cy="401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8" b="1" dirty="0" smtClean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  <a:endParaRPr lang="fr-BE" sz="2008" b="1" dirty="0">
              <a:gradFill>
                <a:gsLst>
                  <a:gs pos="0">
                    <a:schemeClr val="accent3"/>
                  </a:gs>
                  <a:gs pos="25000">
                    <a:schemeClr val="accent2"/>
                  </a:gs>
                  <a:gs pos="75000">
                    <a:schemeClr val="tx1"/>
                  </a:gs>
                  <a:gs pos="50000">
                    <a:schemeClr val="accent1"/>
                  </a:gs>
                  <a:gs pos="100000">
                    <a:schemeClr val="accent4"/>
                  </a:gs>
                </a:gsLst>
                <a:lin ang="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757" y="9422638"/>
            <a:ext cx="1011865" cy="817941"/>
          </a:xfrm>
          <a:prstGeom prst="rect">
            <a:avLst/>
          </a:prstGeom>
          <a:ln>
            <a:solidFill>
              <a:srgbClr val="003399"/>
            </a:solidFill>
          </a:ln>
        </p:spPr>
      </p:pic>
    </p:spTree>
    <p:extLst>
      <p:ext uri="{BB962C8B-B14F-4D97-AF65-F5344CB8AC3E}">
        <p14:creationId xmlns:p14="http://schemas.microsoft.com/office/powerpoint/2010/main" val="10702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la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7559675" cy="104394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43" y="189309"/>
            <a:ext cx="7284963" cy="10051271"/>
          </a:xfrm>
          <a:prstGeom prst="rect">
            <a:avLst/>
          </a:prstGeom>
        </p:spPr>
      </p:pic>
      <p:sp>
        <p:nvSpPr>
          <p:cNvPr id="2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63821" y="2486906"/>
            <a:ext cx="3089856" cy="646649"/>
          </a:xfrm>
          <a:prstGeom prst="rect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63821" y="3740553"/>
            <a:ext cx="3089856" cy="646649"/>
          </a:xfrm>
          <a:prstGeom prst="rect">
            <a:avLst/>
          </a:prstGeom>
          <a:solidFill>
            <a:schemeClr val="tx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63823" y="1233261"/>
            <a:ext cx="3089857" cy="646649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3821" y="4994198"/>
            <a:ext cx="3089856" cy="646649"/>
          </a:xfrm>
          <a:prstGeom prst="rect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28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2050766" y="9686771"/>
            <a:ext cx="684853" cy="553809"/>
          </a:xfrm>
          <a:prstGeom prst="rect">
            <a:avLst/>
          </a:prstGeom>
        </p:spPr>
        <p:txBody>
          <a:bodyPr/>
          <a:lstStyle>
            <a:lvl1pPr>
              <a:defRPr sz="1338"/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sp>
        <p:nvSpPr>
          <p:cNvPr id="30" name="TextBox 29"/>
          <p:cNvSpPr txBox="1"/>
          <p:nvPr userDrawn="1"/>
        </p:nvSpPr>
        <p:spPr>
          <a:xfrm>
            <a:off x="4769837" y="1"/>
            <a:ext cx="2307536" cy="401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8" b="1" dirty="0" smtClean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  <a:endParaRPr lang="fr-BE" sz="2008" b="1" dirty="0">
              <a:gradFill>
                <a:gsLst>
                  <a:gs pos="0">
                    <a:schemeClr val="accent3"/>
                  </a:gs>
                  <a:gs pos="25000">
                    <a:schemeClr val="accent2"/>
                  </a:gs>
                  <a:gs pos="75000">
                    <a:schemeClr val="tx1"/>
                  </a:gs>
                  <a:gs pos="50000">
                    <a:schemeClr val="accent1"/>
                  </a:gs>
                  <a:gs pos="100000">
                    <a:schemeClr val="accent4"/>
                  </a:gs>
                </a:gsLst>
                <a:lin ang="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2843448" y="9686771"/>
            <a:ext cx="684853" cy="553809"/>
          </a:xfrm>
          <a:prstGeom prst="rect">
            <a:avLst/>
          </a:prstGeom>
        </p:spPr>
        <p:txBody>
          <a:bodyPr/>
          <a:lstStyle>
            <a:lvl1pPr>
              <a:defRPr sz="1338"/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821" y="9686767"/>
            <a:ext cx="685115" cy="553813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876223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flags + 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7559675" cy="104394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43" y="269702"/>
            <a:ext cx="7284963" cy="9970878"/>
          </a:xfrm>
          <a:prstGeom prst="rect">
            <a:avLst/>
          </a:prstGeom>
        </p:spPr>
      </p:pic>
      <p:sp>
        <p:nvSpPr>
          <p:cNvPr id="1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850121" y="4199144"/>
            <a:ext cx="3089856" cy="646649"/>
          </a:xfrm>
          <a:prstGeom prst="rect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850121" y="5452791"/>
            <a:ext cx="3089856" cy="646649"/>
          </a:xfrm>
          <a:prstGeom prst="rect">
            <a:avLst/>
          </a:prstGeom>
          <a:solidFill>
            <a:schemeClr val="tx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850124" y="2945498"/>
            <a:ext cx="3089857" cy="646649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69837" y="78658"/>
            <a:ext cx="2307536" cy="401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8" b="1" dirty="0" smtClean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  <a:endParaRPr lang="fr-BE" sz="2008" b="1" dirty="0">
              <a:gradFill>
                <a:gsLst>
                  <a:gs pos="0">
                    <a:schemeClr val="accent3"/>
                  </a:gs>
                  <a:gs pos="25000">
                    <a:schemeClr val="accent2"/>
                  </a:gs>
                  <a:gs pos="75000">
                    <a:schemeClr val="tx1"/>
                  </a:gs>
                  <a:gs pos="50000">
                    <a:schemeClr val="accent1"/>
                  </a:gs>
                  <a:gs pos="100000">
                    <a:schemeClr val="accent4"/>
                  </a:gs>
                </a:gsLst>
                <a:lin ang="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50121" y="6706436"/>
            <a:ext cx="3089856" cy="646649"/>
          </a:xfrm>
          <a:prstGeom prst="rect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06" y="146431"/>
            <a:ext cx="752168" cy="608016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</p:pic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2058680" y="145972"/>
            <a:ext cx="761799" cy="609048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1338"/>
            </a:lvl1pPr>
          </a:lstStyle>
          <a:p>
            <a:r>
              <a:rPr lang="en-IE" dirty="0" smtClean="0"/>
              <a:t>flag</a:t>
            </a:r>
            <a:endParaRPr lang="en-GB" dirty="0"/>
          </a:p>
        </p:txBody>
      </p:sp>
      <p:grpSp>
        <p:nvGrpSpPr>
          <p:cNvPr id="45" name="Group 44"/>
          <p:cNvGrpSpPr/>
          <p:nvPr userDrawn="1"/>
        </p:nvGrpSpPr>
        <p:grpSpPr>
          <a:xfrm>
            <a:off x="1215402" y="9564578"/>
            <a:ext cx="2354336" cy="655407"/>
            <a:chOff x="372835" y="4820881"/>
            <a:chExt cx="2659600" cy="536150"/>
          </a:xfrm>
          <a:solidFill>
            <a:schemeClr val="bg1"/>
          </a:solidFill>
        </p:grpSpPr>
        <p:grpSp>
          <p:nvGrpSpPr>
            <p:cNvPr id="46" name="Group 45"/>
            <p:cNvGrpSpPr/>
            <p:nvPr/>
          </p:nvGrpSpPr>
          <p:grpSpPr>
            <a:xfrm>
              <a:off x="372835" y="4820881"/>
              <a:ext cx="2386604" cy="536150"/>
              <a:chOff x="815523" y="4954553"/>
              <a:chExt cx="2386604" cy="536150"/>
            </a:xfrm>
            <a:grpFill/>
          </p:grpSpPr>
          <p:pic>
            <p:nvPicPr>
              <p:cNvPr id="49" name="Picture 4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4986" y="5358080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5524" y="4955874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1" name="Picture 50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4793" y="4956425"/>
                <a:ext cx="224382" cy="133170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6575" y="5159665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6895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4" name="Picture 53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657" b="1544"/>
              <a:stretch/>
            </p:blipFill>
            <p:spPr>
              <a:xfrm>
                <a:off x="1354063" y="4955385"/>
                <a:ext cx="224382" cy="133984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5" name="Picture 54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3448" y="4955385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6" name="Picture 55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476" y="4955385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7" name="Picture 56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07055" y="5357134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8" name="Picture 57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5523" y="5161255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9" name="Picture 58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2717" y="4957209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0" name="Picture 59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04204" y="4955385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1" name="Picture 60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87"/>
              <a:stretch/>
            </p:blipFill>
            <p:spPr>
              <a:xfrm>
                <a:off x="2704204" y="5159580"/>
                <a:ext cx="224382" cy="130789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2" name="Picture 61"/>
              <p:cNvPicPr>
                <a:picLocks/>
              </p:cNvPicPr>
              <p:nvPr/>
            </p:nvPicPr>
            <p:blipFill rotWithShape="1"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828"/>
              <a:stretch/>
            </p:blipFill>
            <p:spPr>
              <a:xfrm>
                <a:off x="2433153" y="4957061"/>
                <a:ext cx="224382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3" name="Picture 62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7626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4" name="Picture 63"/>
              <p:cNvPicPr>
                <a:picLocks noChangeAspect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6898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5" name="Picture 64"/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5550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6" name="Picture 65"/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34819" y="5159575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745" y="5158788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8" name="Picture 67"/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5523" y="5359357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9" name="Picture 68"/>
              <p:cNvPicPr>
                <a:picLocks noChangeAspect="1"/>
              </p:cNvPicPr>
              <p:nvPr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7004" y="5359357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5674" y="5357533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1" name="Picture 70"/>
              <p:cNvPicPr>
                <a:picLocks noChangeAspect="1"/>
              </p:cNvPicPr>
              <p:nvPr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7543" y="5355130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36083" y="5355130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6375" y="5355130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745" y="4954553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5" name="Picture 74"/>
              <p:cNvPicPr>
                <a:picLocks noChangeAspect="1"/>
              </p:cNvPicPr>
              <p:nvPr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745" y="5355711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  <p:pic>
          <p:nvPicPr>
            <p:cNvPr id="47" name="Picture 46"/>
            <p:cNvPicPr>
              <a:picLocks noChangeAspect="1"/>
            </p:cNvPicPr>
            <p:nvPr/>
          </p:nvPicPr>
          <p:blipFill rotWithShape="1"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6" r="3339"/>
            <a:stretch/>
          </p:blipFill>
          <p:spPr>
            <a:xfrm>
              <a:off x="2808598" y="5023528"/>
              <a:ext cx="223837" cy="133200"/>
            </a:xfrm>
            <a:prstGeom prst="rect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 rotWithShape="1"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620" t="-17167" r="-1" b="-9664"/>
            <a:stretch/>
          </p:blipFill>
          <p:spPr>
            <a:xfrm>
              <a:off x="2808916" y="5220490"/>
              <a:ext cx="223200" cy="133350"/>
            </a:xfrm>
            <a:prstGeom prst="rect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453622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flag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7559675" cy="104394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58" y="269702"/>
            <a:ext cx="7284963" cy="9970878"/>
          </a:xfrm>
          <a:prstGeom prst="rect">
            <a:avLst/>
          </a:prstGeom>
        </p:spPr>
      </p:pic>
      <p:sp>
        <p:nvSpPr>
          <p:cNvPr id="1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19587" y="2249163"/>
            <a:ext cx="3089856" cy="646649"/>
          </a:xfrm>
          <a:prstGeom prst="rect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19587" y="3502808"/>
            <a:ext cx="3089856" cy="646649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19586" y="995516"/>
            <a:ext cx="3089857" cy="646649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19587" y="4756455"/>
            <a:ext cx="3089856" cy="646649"/>
          </a:xfrm>
          <a:prstGeom prst="rect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>
              <a:buFontTx/>
              <a:buNone/>
              <a:defRPr sz="200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69837" y="78658"/>
            <a:ext cx="2307536" cy="401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8" b="1" dirty="0" smtClean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  <a:endParaRPr lang="fr-BE" sz="2008" b="1" dirty="0">
              <a:gradFill>
                <a:gsLst>
                  <a:gs pos="0">
                    <a:schemeClr val="accent3"/>
                  </a:gs>
                  <a:gs pos="25000">
                    <a:schemeClr val="accent2"/>
                  </a:gs>
                  <a:gs pos="75000">
                    <a:schemeClr val="tx1"/>
                  </a:gs>
                  <a:gs pos="50000">
                    <a:schemeClr val="accent1"/>
                  </a:gs>
                  <a:gs pos="100000">
                    <a:schemeClr val="accent4"/>
                  </a:gs>
                </a:gsLst>
                <a:lin ang="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2408226" y="9826037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3006537" y="9826037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IE" sz="892" dirty="0" smtClean="0"/>
              <a:t>flag</a:t>
            </a:r>
            <a:endParaRPr lang="en-GB" dirty="0"/>
          </a:p>
        </p:txBody>
      </p:sp>
      <p:sp>
        <p:nvSpPr>
          <p:cNvPr id="19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1211605" y="9826037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sp>
        <p:nvSpPr>
          <p:cNvPr id="20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1809916" y="9826037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sp>
        <p:nvSpPr>
          <p:cNvPr id="21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2408226" y="9315971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IE" sz="892" dirty="0" smtClean="0"/>
              <a:t>flag</a:t>
            </a:r>
            <a:endParaRPr lang="en-GB" dirty="0"/>
          </a:p>
        </p:txBody>
      </p:sp>
      <p:sp>
        <p:nvSpPr>
          <p:cNvPr id="22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3006537" y="9315971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GB" dirty="0" smtClean="0"/>
              <a:t>flag</a:t>
            </a:r>
            <a:endParaRPr lang="en-GB" dirty="0"/>
          </a:p>
        </p:txBody>
      </p:sp>
      <p:sp>
        <p:nvSpPr>
          <p:cNvPr id="24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1809916" y="9315971"/>
            <a:ext cx="512634" cy="414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92">
                <a:solidFill>
                  <a:srgbClr val="003399"/>
                </a:solidFill>
              </a:defRPr>
            </a:lvl1pPr>
          </a:lstStyle>
          <a:p>
            <a:r>
              <a:rPr lang="en-IE" sz="892" dirty="0" smtClean="0"/>
              <a:t>flag</a:t>
            </a:r>
            <a:endParaRPr lang="en-GB" dirty="0"/>
          </a:p>
        </p:txBody>
      </p:sp>
      <p:pic>
        <p:nvPicPr>
          <p:cNvPr id="25" name="Picture Placeholder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" b="148"/>
          <a:stretch>
            <a:fillRect/>
          </a:stretch>
        </p:blipFill>
        <p:spPr>
          <a:xfrm>
            <a:off x="1211605" y="9315971"/>
            <a:ext cx="512634" cy="41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807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70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641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9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5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94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90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50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23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697" r:id="rId12"/>
    <p:sldLayoutId id="2147483698" r:id="rId13"/>
    <p:sldLayoutId id="2147483699" r:id="rId14"/>
    <p:sldLayoutId id="2147483700" r:id="rId15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.svg"/><Relationship Id="rId39" Type="http://schemas.openxmlformats.org/officeDocument/2006/relationships/image" Target="../media/image13.jpeg"/><Relationship Id="rId51" Type="http://schemas.openxmlformats.org/officeDocument/2006/relationships/image" Target="../media/image43.jpeg"/><Relationship Id="rId3" Type="http://schemas.openxmlformats.org/officeDocument/2006/relationships/image" Target="../media/image33.png"/><Relationship Id="rId34" Type="http://schemas.openxmlformats.org/officeDocument/2006/relationships/image" Target="../media/image38.jpeg"/><Relationship Id="rId42" Type="http://schemas.openxmlformats.org/officeDocument/2006/relationships/image" Target="../media/image39.jpeg"/><Relationship Id="rId47" Type="http://schemas.openxmlformats.org/officeDocument/2006/relationships/image" Target="../media/image21.jpeg"/><Relationship Id="rId50" Type="http://schemas.openxmlformats.org/officeDocument/2006/relationships/image" Target="../media/image42.jpeg"/><Relationship Id="rId55" Type="http://schemas.openxmlformats.org/officeDocument/2006/relationships/image" Target="../media/image46.jpeg"/><Relationship Id="rId21" Type="http://schemas.openxmlformats.org/officeDocument/2006/relationships/image" Target="../media/image16.svg"/><Relationship Id="rId63" Type="http://schemas.openxmlformats.org/officeDocument/2006/relationships/image" Target="../media/image49.png"/><Relationship Id="rId33" Type="http://schemas.openxmlformats.org/officeDocument/2006/relationships/image" Target="../media/image37.jpeg"/><Relationship Id="rId38" Type="http://schemas.openxmlformats.org/officeDocument/2006/relationships/image" Target="../media/image12.jpeg"/><Relationship Id="rId46" Type="http://schemas.openxmlformats.org/officeDocument/2006/relationships/image" Target="../media/image20.jpeg"/><Relationship Id="rId59" Type="http://schemas.openxmlformats.org/officeDocument/2006/relationships/hyperlink" Target="https://twitter.com/EUDelegationVN" TargetMode="External"/><Relationship Id="rId2" Type="http://schemas.openxmlformats.org/officeDocument/2006/relationships/image" Target="../media/image2.jpg"/><Relationship Id="rId29" Type="http://schemas.openxmlformats.org/officeDocument/2006/relationships/image" Target="../media/image3.jpeg"/><Relationship Id="rId41" Type="http://schemas.openxmlformats.org/officeDocument/2006/relationships/image" Target="../media/image15.jpeg"/><Relationship Id="rId54" Type="http://schemas.openxmlformats.org/officeDocument/2006/relationships/image" Target="../media/image45.jpeg"/><Relationship Id="rId6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32" Type="http://schemas.openxmlformats.org/officeDocument/2006/relationships/image" Target="../media/image36.jpeg"/><Relationship Id="rId37" Type="http://schemas.openxmlformats.org/officeDocument/2006/relationships/image" Target="../media/image11.jpeg"/><Relationship Id="rId40" Type="http://schemas.openxmlformats.org/officeDocument/2006/relationships/image" Target="../media/image14.jpeg"/><Relationship Id="rId45" Type="http://schemas.openxmlformats.org/officeDocument/2006/relationships/image" Target="../media/image41.jpeg"/><Relationship Id="rId53" Type="http://schemas.openxmlformats.org/officeDocument/2006/relationships/image" Target="../media/image27.jpeg"/><Relationship Id="rId58" Type="http://schemas.openxmlformats.org/officeDocument/2006/relationships/hyperlink" Target="https://www.facebook.com/EUandVietnam" TargetMode="External"/><Relationship Id="rId24" Type="http://schemas.openxmlformats.org/officeDocument/2006/relationships/image" Target="../media/image18.svg"/><Relationship Id="rId28" Type="http://schemas.openxmlformats.org/officeDocument/2006/relationships/image" Target="../media/image35.png"/><Relationship Id="rId36" Type="http://schemas.openxmlformats.org/officeDocument/2006/relationships/image" Target="../media/image10.jpeg"/><Relationship Id="rId49" Type="http://schemas.openxmlformats.org/officeDocument/2006/relationships/image" Target="../media/image23.jpeg"/><Relationship Id="rId57" Type="http://schemas.openxmlformats.org/officeDocument/2006/relationships/image" Target="../media/image31.jpeg"/><Relationship Id="rId61" Type="http://schemas.openxmlformats.org/officeDocument/2006/relationships/image" Target="../media/image47.png"/><Relationship Id="rId15" Type="http://schemas.openxmlformats.org/officeDocument/2006/relationships/image" Target="../media/image12.svg"/><Relationship Id="rId31" Type="http://schemas.openxmlformats.org/officeDocument/2006/relationships/image" Target="../media/image5.jpeg"/><Relationship Id="rId44" Type="http://schemas.openxmlformats.org/officeDocument/2006/relationships/image" Target="../media/image18.jpeg"/><Relationship Id="rId52" Type="http://schemas.openxmlformats.org/officeDocument/2006/relationships/image" Target="../media/image44.jpeg"/><Relationship Id="rId60" Type="http://schemas.openxmlformats.org/officeDocument/2006/relationships/hyperlink" Target="https://eeas.europa.eu/delegations/vietnam_en" TargetMode="External"/><Relationship Id="rId27" Type="http://schemas.openxmlformats.org/officeDocument/2006/relationships/image" Target="../media/image34.png"/><Relationship Id="rId30" Type="http://schemas.openxmlformats.org/officeDocument/2006/relationships/image" Target="../media/image4.jpeg"/><Relationship Id="rId35" Type="http://schemas.openxmlformats.org/officeDocument/2006/relationships/image" Target="../media/image9.jpeg"/><Relationship Id="rId43" Type="http://schemas.openxmlformats.org/officeDocument/2006/relationships/image" Target="../media/image40.jpeg"/><Relationship Id="rId48" Type="http://schemas.openxmlformats.org/officeDocument/2006/relationships/image" Target="../media/image22.jpeg"/><Relationship Id="rId56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ame 5"/>
          <p:cNvSpPr/>
          <p:nvPr/>
        </p:nvSpPr>
        <p:spPr>
          <a:xfrm>
            <a:off x="114299" y="238484"/>
            <a:ext cx="7353301" cy="10180583"/>
          </a:xfrm>
          <a:custGeom>
            <a:avLst/>
            <a:gdLst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788458 w 6307666"/>
              <a:gd name="connsiteY5" fmla="*/ 788458 h 6350000"/>
              <a:gd name="connsiteX6" fmla="*/ 788458 w 6307666"/>
              <a:gd name="connsiteY6" fmla="*/ 5561542 h 6350000"/>
              <a:gd name="connsiteX7" fmla="*/ 5519208 w 6307666"/>
              <a:gd name="connsiteY7" fmla="*/ 5561542 h 6350000"/>
              <a:gd name="connsiteX8" fmla="*/ 5519208 w 6307666"/>
              <a:gd name="connsiteY8" fmla="*/ 788458 h 6350000"/>
              <a:gd name="connsiteX9" fmla="*/ 788458 w 6307666"/>
              <a:gd name="connsiteY9" fmla="*/ 788458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53458 w 6307666"/>
              <a:gd name="connsiteY5" fmla="*/ 161925 h 6350000"/>
              <a:gd name="connsiteX6" fmla="*/ 788458 w 6307666"/>
              <a:gd name="connsiteY6" fmla="*/ 5561542 h 6350000"/>
              <a:gd name="connsiteX7" fmla="*/ 5519208 w 6307666"/>
              <a:gd name="connsiteY7" fmla="*/ 5561542 h 6350000"/>
              <a:gd name="connsiteX8" fmla="*/ 5519208 w 6307666"/>
              <a:gd name="connsiteY8" fmla="*/ 788458 h 6350000"/>
              <a:gd name="connsiteX9" fmla="*/ 153458 w 6307666"/>
              <a:gd name="connsiteY9" fmla="*/ 161925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53458 w 6307666"/>
              <a:gd name="connsiteY5" fmla="*/ 161925 h 6350000"/>
              <a:gd name="connsiteX6" fmla="*/ 788458 w 6307666"/>
              <a:gd name="connsiteY6" fmla="*/ 5561542 h 6350000"/>
              <a:gd name="connsiteX7" fmla="*/ 5519208 w 6307666"/>
              <a:gd name="connsiteY7" fmla="*/ 5561542 h 6350000"/>
              <a:gd name="connsiteX8" fmla="*/ 6145741 w 6307666"/>
              <a:gd name="connsiteY8" fmla="*/ 161924 h 6350000"/>
              <a:gd name="connsiteX9" fmla="*/ 153458 w 6307666"/>
              <a:gd name="connsiteY9" fmla="*/ 161925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53458 w 6307666"/>
              <a:gd name="connsiteY5" fmla="*/ 161925 h 6350000"/>
              <a:gd name="connsiteX6" fmla="*/ 788458 w 6307666"/>
              <a:gd name="connsiteY6" fmla="*/ 5561542 h 6350000"/>
              <a:gd name="connsiteX7" fmla="*/ 6171142 w 6307666"/>
              <a:gd name="connsiteY7" fmla="*/ 6171142 h 6350000"/>
              <a:gd name="connsiteX8" fmla="*/ 6145741 w 6307666"/>
              <a:gd name="connsiteY8" fmla="*/ 161924 h 6350000"/>
              <a:gd name="connsiteX9" fmla="*/ 153458 w 6307666"/>
              <a:gd name="connsiteY9" fmla="*/ 161925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53458 w 6307666"/>
              <a:gd name="connsiteY5" fmla="*/ 161925 h 6350000"/>
              <a:gd name="connsiteX6" fmla="*/ 119592 w 6307666"/>
              <a:gd name="connsiteY6" fmla="*/ 6230408 h 6350000"/>
              <a:gd name="connsiteX7" fmla="*/ 6171142 w 6307666"/>
              <a:gd name="connsiteY7" fmla="*/ 6171142 h 6350000"/>
              <a:gd name="connsiteX8" fmla="*/ 6145741 w 6307666"/>
              <a:gd name="connsiteY8" fmla="*/ 161924 h 6350000"/>
              <a:gd name="connsiteX9" fmla="*/ 153458 w 6307666"/>
              <a:gd name="connsiteY9" fmla="*/ 161925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42261 w 6307666"/>
              <a:gd name="connsiteY5" fmla="*/ 146996 h 6350000"/>
              <a:gd name="connsiteX6" fmla="*/ 119592 w 6307666"/>
              <a:gd name="connsiteY6" fmla="*/ 6230408 h 6350000"/>
              <a:gd name="connsiteX7" fmla="*/ 6171142 w 6307666"/>
              <a:gd name="connsiteY7" fmla="*/ 6171142 h 6350000"/>
              <a:gd name="connsiteX8" fmla="*/ 6145741 w 6307666"/>
              <a:gd name="connsiteY8" fmla="*/ 161924 h 6350000"/>
              <a:gd name="connsiteX9" fmla="*/ 142261 w 6307666"/>
              <a:gd name="connsiteY9" fmla="*/ 146996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42261 w 6307666"/>
              <a:gd name="connsiteY5" fmla="*/ 146996 h 6350000"/>
              <a:gd name="connsiteX6" fmla="*/ 119592 w 6307666"/>
              <a:gd name="connsiteY6" fmla="*/ 6230408 h 6350000"/>
              <a:gd name="connsiteX7" fmla="*/ 6171142 w 6307666"/>
              <a:gd name="connsiteY7" fmla="*/ 6171142 h 6350000"/>
              <a:gd name="connsiteX8" fmla="*/ 6171866 w 6307666"/>
              <a:gd name="connsiteY8" fmla="*/ 135799 h 6350000"/>
              <a:gd name="connsiteX9" fmla="*/ 142261 w 6307666"/>
              <a:gd name="connsiteY9" fmla="*/ 146996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42261 w 6307666"/>
              <a:gd name="connsiteY5" fmla="*/ 146996 h 6350000"/>
              <a:gd name="connsiteX6" fmla="*/ 119592 w 6307666"/>
              <a:gd name="connsiteY6" fmla="*/ 6230408 h 6350000"/>
              <a:gd name="connsiteX7" fmla="*/ 6194194 w 6307666"/>
              <a:gd name="connsiteY7" fmla="*/ 6232614 h 6350000"/>
              <a:gd name="connsiteX8" fmla="*/ 6171866 w 6307666"/>
              <a:gd name="connsiteY8" fmla="*/ 135799 h 6350000"/>
              <a:gd name="connsiteX9" fmla="*/ 142261 w 6307666"/>
              <a:gd name="connsiteY9" fmla="*/ 146996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42261 w 6307666"/>
              <a:gd name="connsiteY5" fmla="*/ 146996 h 6350000"/>
              <a:gd name="connsiteX6" fmla="*/ 134960 w 6307666"/>
              <a:gd name="connsiteY6" fmla="*/ 6207356 h 6350000"/>
              <a:gd name="connsiteX7" fmla="*/ 6194194 w 6307666"/>
              <a:gd name="connsiteY7" fmla="*/ 6232614 h 6350000"/>
              <a:gd name="connsiteX8" fmla="*/ 6171866 w 6307666"/>
              <a:gd name="connsiteY8" fmla="*/ 135799 h 6350000"/>
              <a:gd name="connsiteX9" fmla="*/ 142261 w 6307666"/>
              <a:gd name="connsiteY9" fmla="*/ 146996 h 6350000"/>
              <a:gd name="connsiteX0" fmla="*/ 0 w 6307666"/>
              <a:gd name="connsiteY0" fmla="*/ 0 h 6350000"/>
              <a:gd name="connsiteX1" fmla="*/ 6307666 w 6307666"/>
              <a:gd name="connsiteY1" fmla="*/ 0 h 6350000"/>
              <a:gd name="connsiteX2" fmla="*/ 6307666 w 6307666"/>
              <a:gd name="connsiteY2" fmla="*/ 6350000 h 6350000"/>
              <a:gd name="connsiteX3" fmla="*/ 0 w 6307666"/>
              <a:gd name="connsiteY3" fmla="*/ 6350000 h 6350000"/>
              <a:gd name="connsiteX4" fmla="*/ 0 w 6307666"/>
              <a:gd name="connsiteY4" fmla="*/ 0 h 6350000"/>
              <a:gd name="connsiteX5" fmla="*/ 142261 w 6307666"/>
              <a:gd name="connsiteY5" fmla="*/ 146996 h 6350000"/>
              <a:gd name="connsiteX6" fmla="*/ 134960 w 6307666"/>
              <a:gd name="connsiteY6" fmla="*/ 6230408 h 6350000"/>
              <a:gd name="connsiteX7" fmla="*/ 6194194 w 6307666"/>
              <a:gd name="connsiteY7" fmla="*/ 6232614 h 6350000"/>
              <a:gd name="connsiteX8" fmla="*/ 6171866 w 6307666"/>
              <a:gd name="connsiteY8" fmla="*/ 135799 h 6350000"/>
              <a:gd name="connsiteX9" fmla="*/ 142261 w 6307666"/>
              <a:gd name="connsiteY9" fmla="*/ 146996 h 63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07666" h="6350000">
                <a:moveTo>
                  <a:pt x="0" y="0"/>
                </a:moveTo>
                <a:lnTo>
                  <a:pt x="6307666" y="0"/>
                </a:lnTo>
                <a:lnTo>
                  <a:pt x="6307666" y="6350000"/>
                </a:lnTo>
                <a:lnTo>
                  <a:pt x="0" y="6350000"/>
                </a:lnTo>
                <a:lnTo>
                  <a:pt x="0" y="0"/>
                </a:lnTo>
                <a:close/>
                <a:moveTo>
                  <a:pt x="142261" y="146996"/>
                </a:moveTo>
                <a:cubicBezTo>
                  <a:pt x="134705" y="2174800"/>
                  <a:pt x="142516" y="4202604"/>
                  <a:pt x="134960" y="6230408"/>
                </a:cubicBezTo>
                <a:lnTo>
                  <a:pt x="6194194" y="6232614"/>
                </a:lnTo>
                <a:cubicBezTo>
                  <a:pt x="6194435" y="4220833"/>
                  <a:pt x="6171625" y="2147580"/>
                  <a:pt x="6171866" y="135799"/>
                </a:cubicBezTo>
                <a:lnTo>
                  <a:pt x="142261" y="146996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25000">
                <a:schemeClr val="accent2"/>
              </a:gs>
              <a:gs pos="75000">
                <a:schemeClr val="tx1"/>
              </a:gs>
              <a:gs pos="50000">
                <a:schemeClr val="accent1"/>
              </a:gs>
              <a:gs pos="100000">
                <a:schemeClr val="accent4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266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04" y="62184"/>
            <a:ext cx="1065107" cy="623478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</p:pic>
      <p:sp>
        <p:nvSpPr>
          <p:cNvPr id="13" name="TextBox 88"/>
          <p:cNvSpPr txBox="1"/>
          <p:nvPr/>
        </p:nvSpPr>
        <p:spPr>
          <a:xfrm>
            <a:off x="318391" y="8479476"/>
            <a:ext cx="3648446" cy="1460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04"/>
              </a:lnSpc>
            </a:pPr>
            <a:r>
              <a:rPr lang="en-US" sz="1200" dirty="0">
                <a:latin typeface="+mj-lt"/>
              </a:rPr>
              <a:t>Delegation of the European Union to </a:t>
            </a:r>
            <a:r>
              <a:rPr lang="en-US" sz="1200" dirty="0" smtClean="0">
                <a:latin typeface="+mj-lt"/>
              </a:rPr>
              <a:t>Viet Nam</a:t>
            </a:r>
            <a:endParaRPr lang="en-US" sz="12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1646" y="949088"/>
            <a:ext cx="6748604" cy="90844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986" tIns="50993" rIns="101986" bIns="509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266" dirty="0">
              <a:latin typeface="+mj-lt"/>
            </a:endParaRPr>
          </a:p>
        </p:txBody>
      </p:sp>
      <p:sp>
        <p:nvSpPr>
          <p:cNvPr id="85" name="TextBox 86"/>
          <p:cNvSpPr txBox="1"/>
          <p:nvPr/>
        </p:nvSpPr>
        <p:spPr>
          <a:xfrm>
            <a:off x="4340172" y="12758564"/>
            <a:ext cx="3507512" cy="282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48"/>
              </a:lnSpc>
            </a:pPr>
            <a:r>
              <a:rPr lang="en-US" sz="1148" dirty="0">
                <a:solidFill>
                  <a:srgbClr val="000000"/>
                </a:solidFill>
                <a:latin typeface="+mj-lt"/>
              </a:rPr>
              <a:t>-</a:t>
            </a:r>
          </a:p>
          <a:p>
            <a:pPr algn="just">
              <a:lnSpc>
                <a:spcPts val="1148"/>
              </a:lnSpc>
            </a:pPr>
            <a:endParaRPr lang="en-US" sz="1148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99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6"/>
              </a:ext>
            </a:extLst>
          </a:blip>
          <a:srcRect/>
          <a:stretch>
            <a:fillRect/>
          </a:stretch>
        </p:blipFill>
        <p:spPr>
          <a:xfrm>
            <a:off x="332975" y="1124195"/>
            <a:ext cx="615179" cy="638899"/>
          </a:xfrm>
          <a:prstGeom prst="rect">
            <a:avLst/>
          </a:prstGeom>
        </p:spPr>
      </p:pic>
      <p:sp>
        <p:nvSpPr>
          <p:cNvPr id="100" name="Freeform 22"/>
          <p:cNvSpPr/>
          <p:nvPr/>
        </p:nvSpPr>
        <p:spPr>
          <a:xfrm>
            <a:off x="3501890" y="5142519"/>
            <a:ext cx="3674937" cy="1208556"/>
          </a:xfrm>
          <a:custGeom>
            <a:avLst/>
            <a:gdLst/>
            <a:ahLst/>
            <a:cxnLst/>
            <a:rect l="l" t="t" r="r" b="b"/>
            <a:pathLst>
              <a:path w="24463953" h="19283775">
                <a:moveTo>
                  <a:pt x="24319174" y="19138996"/>
                </a:moveTo>
                <a:lnTo>
                  <a:pt x="24463953" y="19138996"/>
                </a:lnTo>
                <a:lnTo>
                  <a:pt x="24463953" y="19283775"/>
                </a:lnTo>
                <a:lnTo>
                  <a:pt x="24319174" y="19283775"/>
                </a:lnTo>
                <a:lnTo>
                  <a:pt x="24319174" y="19138996"/>
                </a:lnTo>
                <a:close/>
                <a:moveTo>
                  <a:pt x="0" y="144780"/>
                </a:moveTo>
                <a:lnTo>
                  <a:pt x="144780" y="144780"/>
                </a:lnTo>
                <a:lnTo>
                  <a:pt x="144780" y="19138996"/>
                </a:lnTo>
                <a:lnTo>
                  <a:pt x="0" y="19138996"/>
                </a:lnTo>
                <a:lnTo>
                  <a:pt x="0" y="144780"/>
                </a:lnTo>
                <a:close/>
                <a:moveTo>
                  <a:pt x="0" y="19138996"/>
                </a:moveTo>
                <a:lnTo>
                  <a:pt x="144780" y="19138996"/>
                </a:lnTo>
                <a:lnTo>
                  <a:pt x="144780" y="19283775"/>
                </a:lnTo>
                <a:lnTo>
                  <a:pt x="0" y="19283775"/>
                </a:lnTo>
                <a:lnTo>
                  <a:pt x="0" y="19138996"/>
                </a:lnTo>
                <a:close/>
                <a:moveTo>
                  <a:pt x="24319174" y="144780"/>
                </a:moveTo>
                <a:lnTo>
                  <a:pt x="24463953" y="144780"/>
                </a:lnTo>
                <a:lnTo>
                  <a:pt x="24463953" y="19138996"/>
                </a:lnTo>
                <a:lnTo>
                  <a:pt x="24319174" y="19138996"/>
                </a:lnTo>
                <a:lnTo>
                  <a:pt x="24319174" y="144780"/>
                </a:lnTo>
                <a:close/>
                <a:moveTo>
                  <a:pt x="144780" y="19138996"/>
                </a:moveTo>
                <a:lnTo>
                  <a:pt x="24319174" y="19138996"/>
                </a:lnTo>
                <a:lnTo>
                  <a:pt x="24319174" y="19283775"/>
                </a:lnTo>
                <a:lnTo>
                  <a:pt x="144780" y="19283775"/>
                </a:lnTo>
                <a:lnTo>
                  <a:pt x="144780" y="19138996"/>
                </a:lnTo>
                <a:close/>
                <a:moveTo>
                  <a:pt x="24319174" y="0"/>
                </a:moveTo>
                <a:lnTo>
                  <a:pt x="24463953" y="0"/>
                </a:lnTo>
                <a:lnTo>
                  <a:pt x="24463953" y="144780"/>
                </a:lnTo>
                <a:lnTo>
                  <a:pt x="24319174" y="144780"/>
                </a:lnTo>
                <a:lnTo>
                  <a:pt x="24319174" y="0"/>
                </a:lnTo>
                <a:close/>
                <a:moveTo>
                  <a:pt x="0" y="0"/>
                </a:moveTo>
                <a:lnTo>
                  <a:pt x="144780" y="0"/>
                </a:lnTo>
                <a:lnTo>
                  <a:pt x="144780" y="144780"/>
                </a:lnTo>
                <a:lnTo>
                  <a:pt x="0" y="144780"/>
                </a:lnTo>
                <a:lnTo>
                  <a:pt x="0" y="0"/>
                </a:lnTo>
                <a:close/>
                <a:moveTo>
                  <a:pt x="144780" y="0"/>
                </a:moveTo>
                <a:lnTo>
                  <a:pt x="24319174" y="0"/>
                </a:lnTo>
                <a:lnTo>
                  <a:pt x="24319174" y="144780"/>
                </a:lnTo>
                <a:lnTo>
                  <a:pt x="144780" y="144780"/>
                </a:lnTo>
                <a:lnTo>
                  <a:pt x="144780" y="0"/>
                </a:lnTo>
                <a:close/>
              </a:path>
            </a:pathLst>
          </a:custGeom>
          <a:solidFill>
            <a:srgbClr val="003432"/>
          </a:solidFill>
        </p:spPr>
      </p:sp>
      <p:sp>
        <p:nvSpPr>
          <p:cNvPr id="129" name="TextBox 70"/>
          <p:cNvSpPr txBox="1"/>
          <p:nvPr/>
        </p:nvSpPr>
        <p:spPr>
          <a:xfrm>
            <a:off x="3576447" y="5161006"/>
            <a:ext cx="3449857" cy="10793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4958" indent="-254958">
              <a:lnSpc>
                <a:spcPts val="1200"/>
              </a:lnSpc>
              <a:buAutoNum type="arabicParenR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Fighting gender-based violence</a:t>
            </a:r>
          </a:p>
          <a:p>
            <a:pPr marL="254958" indent="-254958">
              <a:lnSpc>
                <a:spcPts val="1200"/>
              </a:lnSpc>
              <a:buAutoNum type="arabicParenR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Promoting sexual and reproductive health and reproductive rights</a:t>
            </a:r>
          </a:p>
          <a:p>
            <a:pPr marL="254958" indent="-254958">
              <a:lnSpc>
                <a:spcPts val="1200"/>
              </a:lnSpc>
              <a:buAutoNum type="arabicParenR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Empowering women</a:t>
            </a:r>
          </a:p>
          <a:p>
            <a:pPr marL="254958" indent="-254958">
              <a:lnSpc>
                <a:spcPts val="1200"/>
              </a:lnSpc>
              <a:buAutoNum type="arabicParenR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Advancing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women’s leadership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and participation</a:t>
            </a:r>
          </a:p>
          <a:p>
            <a:pPr marL="254958" indent="-254958">
              <a:lnSpc>
                <a:spcPts val="1200"/>
              </a:lnSpc>
              <a:buAutoNum type="arabicParenR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Integrating women-peace-security agenda</a:t>
            </a:r>
          </a:p>
          <a:p>
            <a:pPr marL="254958" indent="-254958">
              <a:lnSpc>
                <a:spcPts val="1200"/>
              </a:lnSpc>
              <a:buAutoNum type="arabicParenR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Green transition and digital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transformation</a:t>
            </a:r>
            <a:endParaRPr lang="en-US" sz="1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0" name="TextBox 71"/>
          <p:cNvSpPr txBox="1"/>
          <p:nvPr/>
        </p:nvSpPr>
        <p:spPr>
          <a:xfrm>
            <a:off x="332975" y="671112"/>
            <a:ext cx="7004086" cy="3975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123"/>
              </a:lnSpc>
            </a:pPr>
            <a:r>
              <a:rPr lang="en-US" sz="2400" b="1" spc="130" dirty="0">
                <a:solidFill>
                  <a:srgbClr val="001489"/>
                </a:solidFill>
                <a:latin typeface="+mj-lt"/>
              </a:rPr>
              <a:t> EU GENDER ACTION PLAN </a:t>
            </a:r>
            <a:r>
              <a:rPr lang="en-US" sz="2400" b="1" spc="130" dirty="0" smtClean="0">
                <a:solidFill>
                  <a:srgbClr val="001489"/>
                </a:solidFill>
                <a:latin typeface="+mj-lt"/>
              </a:rPr>
              <a:t>(GAP) III </a:t>
            </a:r>
            <a:endParaRPr lang="en-US" sz="2400" b="1" spc="130" dirty="0">
              <a:solidFill>
                <a:srgbClr val="001489"/>
              </a:solidFill>
              <a:latin typeface="+mj-lt"/>
            </a:endParaRPr>
          </a:p>
        </p:txBody>
      </p:sp>
      <p:sp>
        <p:nvSpPr>
          <p:cNvPr id="131" name="TextBox 75"/>
          <p:cNvSpPr txBox="1"/>
          <p:nvPr/>
        </p:nvSpPr>
        <p:spPr>
          <a:xfrm>
            <a:off x="799021" y="975475"/>
            <a:ext cx="6245402" cy="282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6"/>
              </a:lnSpc>
            </a:pPr>
            <a:r>
              <a:rPr lang="en-US" sz="1700" u="sng" dirty="0">
                <a:solidFill>
                  <a:srgbClr val="001489"/>
                </a:solidFill>
                <a:latin typeface="+mj-lt"/>
              </a:rPr>
              <a:t>Country Level Implementation Plan </a:t>
            </a:r>
            <a:r>
              <a:rPr lang="en-US" sz="1700" u="sng" dirty="0" smtClean="0">
                <a:solidFill>
                  <a:srgbClr val="001489"/>
                </a:solidFill>
                <a:latin typeface="+mj-lt"/>
              </a:rPr>
              <a:t>(CLIP) for Viet Nam 2021-2025</a:t>
            </a:r>
            <a:endParaRPr lang="en-US" sz="1700" u="sng" dirty="0">
              <a:solidFill>
                <a:srgbClr val="001489"/>
              </a:solidFill>
              <a:latin typeface="+mj-lt"/>
            </a:endParaRPr>
          </a:p>
        </p:txBody>
      </p:sp>
      <p:sp>
        <p:nvSpPr>
          <p:cNvPr id="132" name="TextBox 76"/>
          <p:cNvSpPr txBox="1"/>
          <p:nvPr/>
        </p:nvSpPr>
        <p:spPr>
          <a:xfrm>
            <a:off x="961968" y="1279793"/>
            <a:ext cx="6225206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05"/>
              </a:lnSpc>
            </a:pPr>
            <a:r>
              <a:rPr lang="en-US" sz="1100" dirty="0">
                <a:solidFill>
                  <a:srgbClr val="001489"/>
                </a:solidFill>
                <a:latin typeface="+mj-lt"/>
              </a:rPr>
              <a:t>The European Union and its Member States (</a:t>
            </a:r>
            <a:r>
              <a:rPr lang="en-US" sz="1100" dirty="0" smtClean="0">
                <a:solidFill>
                  <a:srgbClr val="001489"/>
                </a:solidFill>
                <a:latin typeface="+mj-lt"/>
              </a:rPr>
              <a:t>Team Europe</a:t>
            </a:r>
            <a:r>
              <a:rPr lang="en-US" sz="1100" dirty="0">
                <a:solidFill>
                  <a:srgbClr val="001489"/>
                </a:solidFill>
                <a:latin typeface="+mj-lt"/>
              </a:rPr>
              <a:t>) are vigorously promoting gender equality and women empowerment in their relations with partner countries. </a:t>
            </a:r>
            <a:r>
              <a:rPr lang="en-US" sz="1100" dirty="0" smtClean="0">
                <a:solidFill>
                  <a:srgbClr val="001489"/>
                </a:solidFill>
                <a:latin typeface="+mj-lt"/>
              </a:rPr>
              <a:t>The </a:t>
            </a:r>
            <a:r>
              <a:rPr lang="en-US" sz="1100" dirty="0">
                <a:solidFill>
                  <a:srgbClr val="001489"/>
                </a:solidFill>
                <a:latin typeface="+mj-lt"/>
              </a:rPr>
              <a:t>new EU Action Plan on Gender Equality and Women Empowerment in External Action (2021-2025) is now under implementation in </a:t>
            </a:r>
            <a:r>
              <a:rPr lang="en-US" sz="1100" dirty="0" smtClean="0">
                <a:solidFill>
                  <a:srgbClr val="001489"/>
                </a:solidFill>
                <a:latin typeface="+mj-lt"/>
              </a:rPr>
              <a:t>Viet Nam</a:t>
            </a:r>
            <a:r>
              <a:rPr lang="en-US" sz="1100" dirty="0">
                <a:solidFill>
                  <a:srgbClr val="001489"/>
                </a:solidFill>
                <a:latin typeface="+mj-lt"/>
              </a:rPr>
              <a:t>.</a:t>
            </a:r>
          </a:p>
          <a:p>
            <a:pPr algn="ctr">
              <a:lnSpc>
                <a:spcPts val="1405"/>
              </a:lnSpc>
            </a:pPr>
            <a:endParaRPr lang="en-US" sz="117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3" name="TextBox 78"/>
          <p:cNvSpPr txBox="1"/>
          <p:nvPr/>
        </p:nvSpPr>
        <p:spPr>
          <a:xfrm>
            <a:off x="417444" y="4069221"/>
            <a:ext cx="2964167" cy="4334520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63"/>
              </a:lnSpc>
            </a:pPr>
            <a:endParaRPr sz="2266" dirty="0">
              <a:latin typeface="+mj-lt"/>
            </a:endParaRPr>
          </a:p>
          <a:p>
            <a:pPr algn="ctr">
              <a:lnSpc>
                <a:spcPts val="1263"/>
              </a:lnSpc>
            </a:pPr>
            <a:r>
              <a:rPr lang="en-US" sz="1148" b="1" dirty="0">
                <a:solidFill>
                  <a:srgbClr val="001489"/>
                </a:solidFill>
                <a:latin typeface="+mj-lt"/>
              </a:rPr>
              <a:t>Gender mainstreaming and </a:t>
            </a:r>
          </a:p>
          <a:p>
            <a:pPr algn="ctr">
              <a:lnSpc>
                <a:spcPts val="1263"/>
              </a:lnSpc>
            </a:pPr>
            <a:r>
              <a:rPr lang="en-US" sz="1148" b="1" dirty="0">
                <a:solidFill>
                  <a:srgbClr val="001489"/>
                </a:solidFill>
                <a:latin typeface="+mj-lt"/>
              </a:rPr>
              <a:t>targeted </a:t>
            </a:r>
            <a:r>
              <a:rPr lang="en-US" sz="1148" b="1" dirty="0" smtClean="0">
                <a:solidFill>
                  <a:srgbClr val="001489"/>
                </a:solidFill>
                <a:latin typeface="+mj-lt"/>
              </a:rPr>
              <a:t>actions</a:t>
            </a:r>
            <a:endParaRPr lang="en-US" sz="1148" b="1" dirty="0">
              <a:solidFill>
                <a:srgbClr val="001489"/>
              </a:solidFill>
              <a:latin typeface="+mj-lt"/>
            </a:endParaRPr>
          </a:p>
          <a:p>
            <a:pPr algn="ctr">
              <a:lnSpc>
                <a:spcPts val="1263"/>
              </a:lnSpc>
            </a:pPr>
            <a:endParaRPr lang="en-US" sz="1148" dirty="0">
              <a:solidFill>
                <a:srgbClr val="001489"/>
              </a:solidFill>
              <a:latin typeface="+mj-lt"/>
            </a:endParaRPr>
          </a:p>
          <a:p>
            <a:pPr marL="191218" indent="-191218">
              <a:lnSpc>
                <a:spcPts val="126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1489"/>
                </a:solidFill>
                <a:latin typeface="+mj-lt"/>
              </a:rPr>
              <a:t>Gender equality and women 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empowerment </a:t>
            </a:r>
            <a:r>
              <a:rPr lang="en-US" sz="1400" dirty="0">
                <a:solidFill>
                  <a:srgbClr val="001489"/>
                </a:solidFill>
                <a:latin typeface="+mj-lt"/>
              </a:rPr>
              <a:t>is being mainstreamed in 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the priority areas of bilateral development cooperation: (</a:t>
            </a:r>
            <a:r>
              <a:rPr lang="en-US" sz="1400" dirty="0">
                <a:solidFill>
                  <a:srgbClr val="001489"/>
                </a:solidFill>
                <a:latin typeface="+mj-lt"/>
              </a:rPr>
              <a:t>1) climate-responsive digital circular economy; (2) responsive entrepreneurship and decent employment; 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and (3) governance</a:t>
            </a:r>
            <a:r>
              <a:rPr lang="en-US" sz="1400" dirty="0">
                <a:solidFill>
                  <a:srgbClr val="001489"/>
                </a:solidFill>
                <a:latin typeface="+mj-lt"/>
              </a:rPr>
              <a:t>, rule of law and institutional reform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.</a:t>
            </a:r>
            <a:endParaRPr lang="en-US" sz="1400" dirty="0">
              <a:solidFill>
                <a:srgbClr val="001489"/>
              </a:solidFill>
              <a:latin typeface="+mj-lt"/>
            </a:endParaRPr>
          </a:p>
          <a:p>
            <a:pPr marL="191218" indent="-191218">
              <a:lnSpc>
                <a:spcPts val="126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1489"/>
                </a:solidFill>
                <a:latin typeface="+mj-lt"/>
              </a:rPr>
              <a:t>With targeted 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actions, </a:t>
            </a:r>
            <a:r>
              <a:rPr lang="en-US" sz="1400" dirty="0">
                <a:solidFill>
                  <a:srgbClr val="001489"/>
                </a:solidFill>
                <a:latin typeface="+mj-lt"/>
              </a:rPr>
              <a:t>the EU intends to support 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Viet Nam’s </a:t>
            </a:r>
            <a:r>
              <a:rPr lang="en-US" sz="1400" dirty="0">
                <a:solidFill>
                  <a:srgbClr val="001489"/>
                </a:solidFill>
                <a:latin typeface="+mj-lt"/>
              </a:rPr>
              <a:t>Women’s Rights Organization to play its coordination role in (1) promoting women’s leadership and participation in decision-making processes that aim for gender-responsive climate change adaptation and disaster resilience plans; (2) supporting women-led entrepreneurship &amp; 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start-ups </a:t>
            </a:r>
            <a:r>
              <a:rPr lang="en-US" sz="1400" dirty="0">
                <a:solidFill>
                  <a:srgbClr val="001489"/>
                </a:solidFill>
                <a:latin typeface="+mj-lt"/>
              </a:rPr>
              <a:t>that aim for improved digital and circular value chains; (3) addressing women’s and girls’ security issues in emergencies</a:t>
            </a:r>
            <a:r>
              <a:rPr lang="en-US" sz="1400" dirty="0" smtClean="0">
                <a:solidFill>
                  <a:srgbClr val="001489"/>
                </a:solidFill>
                <a:latin typeface="+mj-lt"/>
              </a:rPr>
              <a:t>.</a:t>
            </a:r>
            <a:endParaRPr lang="en-US" sz="1148" dirty="0">
              <a:solidFill>
                <a:srgbClr val="001489"/>
              </a:solidFill>
              <a:latin typeface="+mj-lt"/>
            </a:endParaRPr>
          </a:p>
        </p:txBody>
      </p:sp>
      <p:sp>
        <p:nvSpPr>
          <p:cNvPr id="134" name="TextBox 79"/>
          <p:cNvSpPr txBox="1"/>
          <p:nvPr/>
        </p:nvSpPr>
        <p:spPr>
          <a:xfrm>
            <a:off x="3501890" y="6404175"/>
            <a:ext cx="3655760" cy="2167260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63"/>
              </a:lnSpc>
            </a:pPr>
            <a:r>
              <a:rPr lang="en-US" sz="1148" b="1" dirty="0">
                <a:solidFill>
                  <a:srgbClr val="001489"/>
                </a:solidFill>
                <a:latin typeface="+mj-lt"/>
              </a:rPr>
              <a:t>Engagement in </a:t>
            </a:r>
            <a:r>
              <a:rPr lang="en-US" sz="1148" b="1" dirty="0" smtClean="0">
                <a:solidFill>
                  <a:srgbClr val="001489"/>
                </a:solidFill>
                <a:latin typeface="+mj-lt"/>
              </a:rPr>
              <a:t>dialogue</a:t>
            </a:r>
          </a:p>
          <a:p>
            <a:pPr>
              <a:lnSpc>
                <a:spcPts val="1263"/>
              </a:lnSpc>
            </a:pPr>
            <a:endParaRPr lang="en-US" sz="1148" b="1" dirty="0">
              <a:solidFill>
                <a:srgbClr val="001489"/>
              </a:solidFill>
              <a:latin typeface="+mj-lt"/>
            </a:endParaRPr>
          </a:p>
          <a:p>
            <a:pPr marL="254958" indent="-254958">
              <a:lnSpc>
                <a:spcPts val="1148"/>
              </a:lnSpc>
              <a:buFont typeface="Arial Narrow" panose="020B0606020202030204" pitchFamily="34" charset="0"/>
              <a:buChar char="–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Policy and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political dialogue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is as important as gender mainstreaming and targeted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actions. </a:t>
            </a:r>
            <a:endParaRPr lang="en-US" sz="1200" dirty="0">
              <a:solidFill>
                <a:srgbClr val="001489"/>
              </a:solidFill>
              <a:latin typeface="+mj-lt"/>
            </a:endParaRPr>
          </a:p>
          <a:p>
            <a:pPr marL="254958" indent="-254958">
              <a:lnSpc>
                <a:spcPts val="1148"/>
              </a:lnSpc>
              <a:buFont typeface="Arial Narrow" panose="020B0606020202030204" pitchFamily="34" charset="0"/>
              <a:buChar char="–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Evidence-based dialogues will be carried out by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the EU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Delegation and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EU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Member States at regional, national &amp; local levels.</a:t>
            </a:r>
          </a:p>
          <a:p>
            <a:pPr marL="254958" indent="-254958">
              <a:lnSpc>
                <a:spcPts val="1148"/>
              </a:lnSpc>
              <a:buFont typeface="Arial Narrow" panose="020B0606020202030204" pitchFamily="34" charset="0"/>
              <a:buChar char="–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Cooperation with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the ASEAN Secretariat’s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gender division for EU-ASEAN Gender Equality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Dialogue.</a:t>
            </a:r>
            <a:endParaRPr lang="en-US" sz="1200" dirty="0">
              <a:solidFill>
                <a:srgbClr val="001489"/>
              </a:solidFill>
              <a:latin typeface="+mj-lt"/>
            </a:endParaRPr>
          </a:p>
          <a:p>
            <a:pPr marL="254958" indent="-254958">
              <a:lnSpc>
                <a:spcPts val="1148"/>
              </a:lnSpc>
              <a:buFont typeface="Arial Narrow" panose="020B0606020202030204" pitchFamily="34" charset="0"/>
              <a:buChar char="–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Strategic dialogue via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Viet Nam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Women’s Union, with Legislative agencies (i.e. National Assembly); Executive agencies (i.e.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Ministries);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Local authorities (i.e. Provinces); non-State actors (i.e.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NGOs; private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sector; universities; social enterprises; research organizations; unions; and associations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)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and the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UN.</a:t>
            </a:r>
            <a:endParaRPr lang="en-US" sz="1200" dirty="0">
              <a:solidFill>
                <a:srgbClr val="001489"/>
              </a:solidFill>
              <a:latin typeface="+mj-lt"/>
            </a:endParaRPr>
          </a:p>
        </p:txBody>
      </p:sp>
      <p:sp>
        <p:nvSpPr>
          <p:cNvPr id="135" name="TextBox 80"/>
          <p:cNvSpPr txBox="1"/>
          <p:nvPr/>
        </p:nvSpPr>
        <p:spPr>
          <a:xfrm>
            <a:off x="3511692" y="8647253"/>
            <a:ext cx="3653554" cy="1459054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1148" b="1" dirty="0">
                <a:solidFill>
                  <a:srgbClr val="001489"/>
                </a:solidFill>
                <a:latin typeface="+mj-lt"/>
              </a:rPr>
              <a:t>Public </a:t>
            </a:r>
            <a:r>
              <a:rPr lang="en-US" sz="1148" b="1" dirty="0" smtClean="0">
                <a:solidFill>
                  <a:srgbClr val="001489"/>
                </a:solidFill>
                <a:latin typeface="+mj-lt"/>
              </a:rPr>
              <a:t>Diplomacy</a:t>
            </a:r>
            <a:endParaRPr lang="en-US" sz="1148" b="1" dirty="0">
              <a:solidFill>
                <a:srgbClr val="001489"/>
              </a:solidFill>
              <a:latin typeface="+mj-lt"/>
            </a:endParaRPr>
          </a:p>
          <a:p>
            <a:pPr marL="191218" indent="-191218">
              <a:lnSpc>
                <a:spcPts val="1148"/>
              </a:lnSpc>
              <a:buFont typeface="Arial Narrow" panose="020B0606020202030204" pitchFamily="34" charset="0"/>
              <a:buChar char="–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Ambassadors of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the EU and its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Member States and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Viet Nam’s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Key Opinion Leaders (KOLs) will play the role of “Gender Equality Champions” in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Viet Nam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, taking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advantage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of ceremonial days and of any moments that could be suitable for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public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diplomacy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activities on gender equality.</a:t>
            </a:r>
            <a:endParaRPr lang="en-US" sz="1200" dirty="0">
              <a:solidFill>
                <a:srgbClr val="001489"/>
              </a:solidFill>
              <a:latin typeface="+mj-lt"/>
            </a:endParaRPr>
          </a:p>
          <a:p>
            <a:pPr marL="191218" indent="-191218">
              <a:lnSpc>
                <a:spcPts val="1148"/>
              </a:lnSpc>
              <a:buFont typeface="Arial Narrow" panose="020B0606020202030204" pitchFamily="34" charset="0"/>
              <a:buChar char="–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Public diplomacy activities will be assisted by a team of professional communication experts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.</a:t>
            </a:r>
            <a:endParaRPr lang="en-US" sz="1200" dirty="0">
              <a:solidFill>
                <a:srgbClr val="001489"/>
              </a:solidFill>
              <a:latin typeface="+mj-lt"/>
            </a:endParaRPr>
          </a:p>
        </p:txBody>
      </p:sp>
      <p:sp>
        <p:nvSpPr>
          <p:cNvPr id="136" name="TextBox 82"/>
          <p:cNvSpPr txBox="1"/>
          <p:nvPr/>
        </p:nvSpPr>
        <p:spPr>
          <a:xfrm>
            <a:off x="3481434" y="2761602"/>
            <a:ext cx="3676216" cy="2257028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 lIns="0" tIns="0" rIns="0" bIns="0" rtlCol="0" anchor="t">
            <a:spAutoFit/>
          </a:bodyPr>
          <a:lstStyle/>
          <a:p>
            <a:pPr marL="191218" indent="-18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Viet Nam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ranks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121</a:t>
            </a:r>
            <a:r>
              <a:rPr lang="en-US" sz="1200" baseline="30000" dirty="0" smtClean="0">
                <a:solidFill>
                  <a:srgbClr val="001489"/>
                </a:solidFill>
                <a:latin typeface="+mj-lt"/>
              </a:rPr>
              <a:t>st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 over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156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countries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in terms of women political empowerment,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152</a:t>
            </a:r>
            <a:r>
              <a:rPr lang="en-US" sz="1200" baseline="30000" dirty="0" smtClean="0">
                <a:solidFill>
                  <a:srgbClr val="001489"/>
                </a:solidFill>
                <a:latin typeface="+mj-lt"/>
              </a:rPr>
              <a:t>nd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 for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health and survival,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26</a:t>
            </a:r>
            <a:r>
              <a:rPr lang="en-US" sz="1200" baseline="30000" dirty="0" smtClean="0">
                <a:solidFill>
                  <a:srgbClr val="001489"/>
                </a:solidFill>
                <a:latin typeface="+mj-lt"/>
              </a:rPr>
              <a:t>th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 for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economic participation and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94</a:t>
            </a:r>
            <a:r>
              <a:rPr lang="en-US" sz="1200" baseline="30000" dirty="0" smtClean="0">
                <a:solidFill>
                  <a:srgbClr val="001489"/>
                </a:solidFill>
                <a:latin typeface="+mj-lt"/>
              </a:rPr>
              <a:t>th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 for educational attainment (Global Gender Gap Report 2021). </a:t>
            </a:r>
            <a:endParaRPr lang="en-US" sz="1200" dirty="0">
              <a:solidFill>
                <a:srgbClr val="001489"/>
              </a:solidFill>
              <a:latin typeface="+mj-lt"/>
            </a:endParaRPr>
          </a:p>
          <a:p>
            <a:pPr marL="191218" indent="-191218">
              <a:lnSpc>
                <a:spcPts val="1263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1489"/>
                </a:solidFill>
                <a:latin typeface="+mj-lt"/>
              </a:rPr>
              <a:t>Gender-biased norms prevent women from (</a:t>
            </a:r>
            <a:r>
              <a:rPr lang="en-US" sz="1200" dirty="0" err="1">
                <a:solidFill>
                  <a:srgbClr val="001489"/>
                </a:solidFill>
                <a:latin typeface="+mj-lt"/>
              </a:rPr>
              <a:t>i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) having a substantial impact on decision-making processes;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                 (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ii) contributing to and benefiting from green transition and digital transformation; and (iii) engaging in some income generation activities. Gender-biased stereotypes are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the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main </a:t>
            </a:r>
            <a:r>
              <a:rPr lang="en-US" sz="1200" dirty="0" smtClean="0">
                <a:solidFill>
                  <a:srgbClr val="001489"/>
                </a:solidFill>
                <a:latin typeface="+mj-lt"/>
              </a:rPr>
              <a:t>reason </a:t>
            </a:r>
            <a:r>
              <a:rPr lang="en-US" sz="1200" dirty="0">
                <a:solidFill>
                  <a:srgbClr val="001489"/>
                </a:solidFill>
                <a:latin typeface="+mj-lt"/>
              </a:rPr>
              <a:t>for gender-based violence and unmet needs in sexual and reproductive health and reproductive rights. </a:t>
            </a:r>
            <a:endParaRPr lang="en-US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441691" y="1856572"/>
            <a:ext cx="6715959" cy="4098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+mj-lt"/>
              </a:rPr>
              <a:t>Gender equality is a core value of the EU and a universally recognized human right,</a:t>
            </a:r>
          </a:p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+mj-lt"/>
              </a:rPr>
              <a:t>as well as an imperative to well-being, economic growth, prosperity, good governance, peace and security</a:t>
            </a:r>
            <a:endParaRPr lang="en-GB" sz="1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422773" y="2775595"/>
            <a:ext cx="2953508" cy="12333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+mj-lt"/>
              </a:rPr>
              <a:t>Through external actions, the EU will confirm its role as the global front-runner in promoting gender 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equality</a:t>
            </a:r>
            <a:endParaRPr lang="en-GB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63125" y="4081622"/>
            <a:ext cx="323850" cy="352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571626" y="8684367"/>
            <a:ext cx="241071" cy="2623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548886" y="6409122"/>
            <a:ext cx="250784" cy="304524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4797781" y="138595"/>
            <a:ext cx="2234551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2100" b="1" dirty="0" smtClean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  <a:latin typeface="+mj-lt"/>
                <a:cs typeface="Arial" panose="020B0604020202020204" pitchFamily="34" charset="0"/>
              </a:rPr>
              <a:t>#TEAMEUROPE</a:t>
            </a:r>
            <a:endParaRPr lang="fr-BE" sz="2100" b="1" dirty="0">
              <a:gradFill>
                <a:gsLst>
                  <a:gs pos="0">
                    <a:schemeClr val="accent3"/>
                  </a:gs>
                  <a:gs pos="25000">
                    <a:schemeClr val="accent2"/>
                  </a:gs>
                  <a:gs pos="75000">
                    <a:schemeClr val="tx1"/>
                  </a:gs>
                  <a:gs pos="50000">
                    <a:schemeClr val="accent1"/>
                  </a:gs>
                  <a:gs pos="100000">
                    <a:schemeClr val="accent4"/>
                  </a:gs>
                </a:gsLst>
                <a:lin ang="0" scaled="1"/>
              </a:gra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71617" y="10021222"/>
            <a:ext cx="1671258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1250" b="1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#</a:t>
            </a:r>
            <a:r>
              <a:rPr lang="fr-BE" sz="1250" b="1" dirty="0" err="1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StrongerTogether</a:t>
            </a:r>
            <a:endParaRPr lang="fr-BE" sz="1250" b="1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435031" y="9558785"/>
            <a:ext cx="2672686" cy="677903"/>
            <a:chOff x="372835" y="4820881"/>
            <a:chExt cx="2659600" cy="536150"/>
          </a:xfrm>
          <a:solidFill>
            <a:schemeClr val="bg1"/>
          </a:solidFill>
        </p:grpSpPr>
        <p:grpSp>
          <p:nvGrpSpPr>
            <p:cNvPr id="61" name="Group 60"/>
            <p:cNvGrpSpPr/>
            <p:nvPr/>
          </p:nvGrpSpPr>
          <p:grpSpPr>
            <a:xfrm>
              <a:off x="372835" y="4820881"/>
              <a:ext cx="2386604" cy="536150"/>
              <a:chOff x="815523" y="4954553"/>
              <a:chExt cx="2386604" cy="536150"/>
            </a:xfrm>
            <a:grpFill/>
          </p:grpSpPr>
          <p:pic>
            <p:nvPicPr>
              <p:cNvPr id="64" name="Picture 63"/>
              <p:cNvPicPr>
                <a:picLocks noChangeAspect="1"/>
              </p:cNvPicPr>
              <p:nvPr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4986" y="5358080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5" name="Picture 64"/>
              <p:cNvPicPr>
                <a:picLocks noChangeAspect="1"/>
              </p:cNvPicPr>
              <p:nvPr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5524" y="4955874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6" name="Picture 65"/>
              <p:cNvPicPr>
                <a:picLocks noChangeAspect="1"/>
              </p:cNvPicPr>
              <p:nvPr/>
            </p:nvPicPr>
            <p:blipFill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4793" y="4956425"/>
                <a:ext cx="224382" cy="133170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3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6575" y="5159665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8" name="Picture 67"/>
              <p:cNvPicPr>
                <a:picLocks noChangeAspect="1"/>
              </p:cNvPicPr>
              <p:nvPr/>
            </p:nvPicPr>
            <p:blipFill>
              <a:blip r:embed="rId3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6895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69" name="Picture 68"/>
              <p:cNvPicPr>
                <a:picLocks noChangeAspect="1"/>
              </p:cNvPicPr>
              <p:nvPr/>
            </p:nvPicPr>
            <p:blipFill rotWithShape="1">
              <a:blip r:embed="rId3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657" b="1544"/>
              <a:stretch/>
            </p:blipFill>
            <p:spPr>
              <a:xfrm>
                <a:off x="1354063" y="4955385"/>
                <a:ext cx="224382" cy="133984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3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3448" y="4955385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1" name="Picture 70"/>
              <p:cNvPicPr>
                <a:picLocks noChangeAspect="1"/>
              </p:cNvPicPr>
              <p:nvPr/>
            </p:nvPicPr>
            <p:blipFill>
              <a:blip r:embed="rId3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476" y="4955385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3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07055" y="5357134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3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5523" y="5161255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3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2717" y="4957209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5" name="Picture 74"/>
              <p:cNvPicPr>
                <a:picLocks noChangeAspect="1"/>
              </p:cNvPicPr>
              <p:nvPr/>
            </p:nvPicPr>
            <p:blipFill>
              <a:blip r:embed="rId4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04204" y="4955385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6" name="Picture 75"/>
              <p:cNvPicPr>
                <a:picLocks noChangeAspect="1"/>
              </p:cNvPicPr>
              <p:nvPr/>
            </p:nvPicPr>
            <p:blipFill rotWithShape="1">
              <a:blip r:embed="rId4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87"/>
              <a:stretch/>
            </p:blipFill>
            <p:spPr>
              <a:xfrm>
                <a:off x="2704204" y="5159580"/>
                <a:ext cx="224382" cy="130789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7" name="Picture 76"/>
              <p:cNvPicPr>
                <a:picLocks/>
              </p:cNvPicPr>
              <p:nvPr/>
            </p:nvPicPr>
            <p:blipFill rotWithShape="1">
              <a:blip r:embed="rId4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828"/>
              <a:stretch/>
            </p:blipFill>
            <p:spPr>
              <a:xfrm>
                <a:off x="2433153" y="4957061"/>
                <a:ext cx="224382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8" name="Picture 77"/>
              <p:cNvPicPr>
                <a:picLocks noChangeAspect="1"/>
              </p:cNvPicPr>
              <p:nvPr/>
            </p:nvPicPr>
            <p:blipFill>
              <a:blip r:embed="rId4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7626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9" name="Picture 78"/>
              <p:cNvPicPr>
                <a:picLocks noChangeAspect="1"/>
              </p:cNvPicPr>
              <p:nvPr/>
            </p:nvPicPr>
            <p:blipFill>
              <a:blip r:embed="rId4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6898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0" name="Picture 79"/>
              <p:cNvPicPr>
                <a:picLocks noChangeAspect="1"/>
              </p:cNvPicPr>
              <p:nvPr/>
            </p:nvPicPr>
            <p:blipFill>
              <a:blip r:embed="rId4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5550" y="5157778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1" name="Picture 80"/>
              <p:cNvPicPr>
                <a:picLocks noChangeAspect="1"/>
              </p:cNvPicPr>
              <p:nvPr/>
            </p:nvPicPr>
            <p:blipFill>
              <a:blip r:embed="rId4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34819" y="5159575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2" name="Picture 81"/>
              <p:cNvPicPr>
                <a:picLocks noChangeAspect="1"/>
              </p:cNvPicPr>
              <p:nvPr/>
            </p:nvPicPr>
            <p:blipFill>
              <a:blip r:embed="rId4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745" y="5158788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3" name="Picture 82"/>
              <p:cNvPicPr>
                <a:picLocks noChangeAspect="1"/>
              </p:cNvPicPr>
              <p:nvPr/>
            </p:nvPicPr>
            <p:blipFill>
              <a:blip r:embed="rId4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5523" y="5359357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4" name="Picture 83"/>
              <p:cNvPicPr>
                <a:picLocks noChangeAspect="1"/>
              </p:cNvPicPr>
              <p:nvPr/>
            </p:nvPicPr>
            <p:blipFill>
              <a:blip r:embed="rId4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7004" y="5359357"/>
                <a:ext cx="224382" cy="131345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6" name="Picture 85"/>
              <p:cNvPicPr>
                <a:picLocks noChangeAspect="1"/>
              </p:cNvPicPr>
              <p:nvPr/>
            </p:nvPicPr>
            <p:blipFill>
              <a:blip r:embed="rId5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5674" y="5357533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7" name="Picture 86"/>
              <p:cNvPicPr>
                <a:picLocks noChangeAspect="1"/>
              </p:cNvPicPr>
              <p:nvPr/>
            </p:nvPicPr>
            <p:blipFill>
              <a:blip r:embed="rId5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7543" y="5355130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8" name="Picture 87"/>
              <p:cNvPicPr>
                <a:picLocks noChangeAspect="1"/>
              </p:cNvPicPr>
              <p:nvPr/>
            </p:nvPicPr>
            <p:blipFill>
              <a:blip r:embed="rId5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36083" y="5355130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89" name="Picture 88"/>
              <p:cNvPicPr>
                <a:picLocks noChangeAspect="1"/>
              </p:cNvPicPr>
              <p:nvPr/>
            </p:nvPicPr>
            <p:blipFill>
              <a:blip r:embed="rId5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6375" y="5355130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90" name="Picture 89"/>
              <p:cNvPicPr>
                <a:picLocks noChangeAspect="1"/>
              </p:cNvPicPr>
              <p:nvPr/>
            </p:nvPicPr>
            <p:blipFill>
              <a:blip r:embed="rId5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745" y="4954553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91" name="Picture 90"/>
              <p:cNvPicPr>
                <a:picLocks noChangeAspect="1"/>
              </p:cNvPicPr>
              <p:nvPr/>
            </p:nvPicPr>
            <p:blipFill>
              <a:blip r:embed="rId5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745" y="5355711"/>
                <a:ext cx="224382" cy="13317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  <p:pic>
          <p:nvPicPr>
            <p:cNvPr id="62" name="Picture 61"/>
            <p:cNvPicPr>
              <a:picLocks noChangeAspect="1"/>
            </p:cNvPicPr>
            <p:nvPr/>
          </p:nvPicPr>
          <p:blipFill rotWithShape="1">
            <a:blip r:embed="rId5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6" r="3339"/>
            <a:stretch/>
          </p:blipFill>
          <p:spPr>
            <a:xfrm>
              <a:off x="2808598" y="5023528"/>
              <a:ext cx="223837" cy="133200"/>
            </a:xfrm>
            <a:prstGeom prst="rect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 rotWithShape="1">
            <a:blip r:embed="rId5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620" t="-17167" r="-1" b="-9664"/>
            <a:stretch/>
          </p:blipFill>
          <p:spPr>
            <a:xfrm>
              <a:off x="2808916" y="5220490"/>
              <a:ext cx="223200" cy="133350"/>
            </a:xfrm>
            <a:prstGeom prst="rect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</p:pic>
      </p:grpSp>
      <p:sp>
        <p:nvSpPr>
          <p:cNvPr id="15" name="Rectangle 14"/>
          <p:cNvSpPr/>
          <p:nvPr/>
        </p:nvSpPr>
        <p:spPr>
          <a:xfrm>
            <a:off x="410662" y="8884388"/>
            <a:ext cx="377825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smtClean="0">
                <a:latin typeface="+mj-lt"/>
                <a:hlinkClick r:id="rId58"/>
              </a:rPr>
              <a:t>https</a:t>
            </a:r>
            <a:r>
              <a:rPr lang="en-GB" sz="1200" dirty="0">
                <a:latin typeface="+mj-lt"/>
                <a:hlinkClick r:id="rId58"/>
              </a:rPr>
              <a:t>://</a:t>
            </a:r>
            <a:r>
              <a:rPr lang="en-GB" sz="1200" dirty="0" smtClean="0">
                <a:latin typeface="+mj-lt"/>
                <a:hlinkClick r:id="rId58"/>
              </a:rPr>
              <a:t>www.facebook.com/EUandVietnam</a:t>
            </a:r>
            <a:r>
              <a:rPr lang="en-GB" sz="1200" dirty="0" smtClean="0">
                <a:latin typeface="+mj-lt"/>
              </a:rPr>
              <a:t> </a:t>
            </a:r>
            <a:endParaRPr lang="en-GB" sz="1200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278" y="9168822"/>
            <a:ext cx="25118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latin typeface="+mj-lt"/>
                <a:hlinkClick r:id="rId59"/>
              </a:rPr>
              <a:t>https://</a:t>
            </a:r>
            <a:r>
              <a:rPr lang="en-GB" sz="1200" dirty="0" smtClean="0">
                <a:latin typeface="+mj-lt"/>
                <a:hlinkClick r:id="rId59"/>
              </a:rPr>
              <a:t>twitter.com/EUDelegationVN</a:t>
            </a:r>
            <a:r>
              <a:rPr lang="en-GB" sz="1200" dirty="0" smtClean="0">
                <a:latin typeface="+mj-lt"/>
              </a:rPr>
              <a:t> </a:t>
            </a:r>
            <a:endParaRPr lang="en-GB" sz="1200" dirty="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6442" y="8622731"/>
            <a:ext cx="377825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>
                <a:latin typeface="+mj-lt"/>
                <a:hlinkClick r:id="rId60"/>
              </a:rPr>
              <a:t>https://</a:t>
            </a:r>
            <a:r>
              <a:rPr lang="en-GB" sz="1200" dirty="0" smtClean="0">
                <a:latin typeface="+mj-lt"/>
                <a:hlinkClick r:id="rId60"/>
              </a:rPr>
              <a:t>eeas.europa.eu/delegations/vietnam_en</a:t>
            </a:r>
            <a:r>
              <a:rPr lang="en-GB" sz="1200" dirty="0" smtClean="0">
                <a:latin typeface="+mj-lt"/>
              </a:rPr>
              <a:t> </a:t>
            </a:r>
            <a:endParaRPr lang="en-GB" sz="1200" dirty="0">
              <a:latin typeface="+mj-lt"/>
            </a:endParaRPr>
          </a:p>
        </p:txBody>
      </p:sp>
      <p:sp>
        <p:nvSpPr>
          <p:cNvPr id="18" name="AutoShape 2" descr="Facebook symb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+mj-lt"/>
            </a:endParaRPr>
          </a:p>
        </p:txBody>
      </p:sp>
      <p:pic>
        <p:nvPicPr>
          <p:cNvPr id="106" name="Picture 65">
            <a:hlinkClick r:id="rId58"/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282316" y="8927802"/>
            <a:ext cx="199264" cy="188181"/>
          </a:xfrm>
          <a:prstGeom prst="rect">
            <a:avLst/>
          </a:prstGeom>
        </p:spPr>
      </p:pic>
      <p:pic>
        <p:nvPicPr>
          <p:cNvPr id="107" name="Picture 67">
            <a:hlinkClick r:id="rId59"/>
          </p:cNvPr>
          <p:cNvPicPr>
            <a:picLocks noChangeAspect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rcRect/>
          <a:stretch>
            <a:fillRect/>
          </a:stretch>
        </p:blipFill>
        <p:spPr>
          <a:xfrm>
            <a:off x="282316" y="9165987"/>
            <a:ext cx="207121" cy="207121"/>
          </a:xfrm>
          <a:prstGeom prst="rect">
            <a:avLst/>
          </a:prstGeom>
        </p:spPr>
      </p:pic>
      <p:pic>
        <p:nvPicPr>
          <p:cNvPr id="108" name="Picture 68">
            <a:hlinkClick r:id="rId60"/>
          </p:cNvPr>
          <p:cNvPicPr>
            <a:picLocks noChangeAspect="1"/>
          </p:cNvPicPr>
          <p:nvPr/>
        </p:nvPicPr>
        <p:blipFill>
          <a:blip r:embed="rId6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4"/>
              </a:ext>
            </a:extLst>
          </a:blip>
          <a:srcRect/>
          <a:stretch>
            <a:fillRect/>
          </a:stretch>
        </p:blipFill>
        <p:spPr>
          <a:xfrm>
            <a:off x="284762" y="8622908"/>
            <a:ext cx="212670" cy="21267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481976" y="4719846"/>
            <a:ext cx="3688274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+mj-lt"/>
              </a:rPr>
              <a:t>Areas of Engagement</a:t>
            </a:r>
            <a:endParaRPr lang="en-GB" b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81434" y="2304120"/>
            <a:ext cx="367621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BE" b="1" dirty="0" err="1" smtClean="0">
                <a:latin typeface="+mj-lt"/>
              </a:rPr>
              <a:t>Rationale</a:t>
            </a:r>
            <a:endParaRPr lang="en-GB" b="1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6204" y="2304120"/>
            <a:ext cx="2950077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+mj-lt"/>
              </a:rPr>
              <a:t>Vision</a:t>
            </a:r>
            <a:endParaRPr lang="en-GB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963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C Document" ma:contentTypeID="0x010100258AA79CEB83498886A3A0868112325000CA42DB76DAD6E9438FD279FF066C23A0" ma:contentTypeVersion="0" ma:contentTypeDescription="Create a new document in this library." ma:contentTypeScope="" ma:versionID="dd63c766204002101201103b2a4234a7">
  <xsd:schema xmlns:xsd="http://www.w3.org/2001/XMLSchema" xmlns:xs="http://www.w3.org/2001/XMLSchema" xmlns:p="http://schemas.microsoft.com/office/2006/metadata/properties" xmlns:ns2="http://schemas.microsoft.com/sharepoint/v3/fields" xmlns:ns3="0e9b3a82-106d-4dfc-8b5c-c32b856c7021" targetNamespace="http://schemas.microsoft.com/office/2006/metadata/properties" ma:root="true" ma:fieldsID="232a2c83788e53de5beab89d61ec3799" ns2:_="" ns3:_="">
    <xsd:import namespace="http://schemas.microsoft.com/sharepoint/v3/fields"/>
    <xsd:import namespace="0e9b3a82-106d-4dfc-8b5c-c32b856c7021"/>
    <xsd:element name="properties">
      <xsd:complexType>
        <xsd:sequence>
          <xsd:element name="documentManagement">
            <xsd:complexType>
              <xsd:all>
                <xsd:element ref="ns3:EC_Collab_Reference" minOccurs="0"/>
                <xsd:element ref="ns2:_Status" minOccurs="0"/>
                <xsd:element ref="ns3:EC_Collab_DocumentLanguage"/>
                <xsd:element ref="ns3:EC_Collab_Statu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hidden="true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9b3a82-106d-4dfc-8b5c-c32b856c7021" elementFormDefault="qualified">
    <xsd:import namespace="http://schemas.microsoft.com/office/2006/documentManagement/types"/>
    <xsd:import namespace="http://schemas.microsoft.com/office/infopath/2007/PartnerControls"/>
    <xsd:element name="EC_Collab_Reference" ma:index="12" nillable="true" ma:displayName="Reference" ma:internalName="EC_Collab_Reference">
      <xsd:simpleType>
        <xsd:restriction base="dms:Text"/>
      </xsd:simpleType>
    </xsd:element>
    <xsd:element name="EC_Collab_DocumentLanguage" ma:index="14" ma:displayName="Language" ma:default="EN" ma:internalName="EC_Collab_DocumentLanguage">
      <xsd:simpleType>
        <xsd:restriction base="dms:Choice">
          <xsd:enumeration value="BG"/>
          <xsd:enumeration value="ES"/>
          <xsd:enumeration value="CS"/>
          <xsd:enumeration value="DA"/>
          <xsd:enumeration value="DE"/>
          <xsd:enumeration value="ET"/>
          <xsd:enumeration value="EL"/>
          <xsd:enumeration value="EN"/>
          <xsd:enumeration value="FR"/>
          <xsd:enumeration value="GA"/>
          <xsd:enumeration value="IT"/>
          <xsd:enumeration value="LT"/>
          <xsd:enumeration value="LV"/>
          <xsd:enumeration value="HU"/>
          <xsd:enumeration value="MT"/>
          <xsd:enumeration value="NL"/>
          <xsd:enumeration value="PL"/>
          <xsd:enumeration value="PT"/>
          <xsd:enumeration value="RO"/>
          <xsd:enumeration value="SK"/>
          <xsd:enumeration value="SL"/>
          <xsd:enumeration value="FI"/>
          <xsd:enumeration value="SV"/>
          <xsd:enumeration value="HR"/>
          <xsd:enumeration value="MK"/>
          <xsd:enumeration value="TR"/>
          <xsd:enumeration value="EU"/>
          <xsd:enumeration value="CA"/>
          <xsd:enumeration value="GL"/>
          <xsd:enumeration value="AB"/>
          <xsd:enumeration value="AA"/>
          <xsd:enumeration value="AF"/>
          <xsd:enumeration value="AK"/>
          <xsd:enumeration value="SQ"/>
          <xsd:enumeration value="AM"/>
          <xsd:enumeration value="AR"/>
          <xsd:enumeration value="AN"/>
          <xsd:enumeration value="HY"/>
          <xsd:enumeration value="AS"/>
          <xsd:enumeration value="AV"/>
          <xsd:enumeration value="AE"/>
          <xsd:enumeration value="AY"/>
          <xsd:enumeration value="AZ"/>
          <xsd:enumeration value="BM"/>
          <xsd:enumeration value="BA"/>
          <xsd:enumeration value="BE"/>
          <xsd:enumeration value="BN"/>
          <xsd:enumeration value="BH"/>
          <xsd:enumeration value="BI"/>
          <xsd:enumeration value="NB"/>
          <xsd:enumeration value="BS"/>
          <xsd:enumeration value="BR"/>
          <xsd:enumeration value="MY"/>
          <xsd:enumeration value="KM"/>
          <xsd:enumeration value="CH"/>
          <xsd:enumeration value="CE"/>
          <xsd:enumeration value="NY"/>
          <xsd:enumeration value="ZH"/>
          <xsd:enumeration value="CU"/>
          <xsd:enumeration value="CV"/>
          <xsd:enumeration value="KW"/>
          <xsd:enumeration value="CO"/>
          <xsd:enumeration value="CR"/>
          <xsd:enumeration value="DV"/>
          <xsd:enumeration value="DZ"/>
          <xsd:enumeration value="EO"/>
          <xsd:enumeration value="EE"/>
          <xsd:enumeration value="FO"/>
          <xsd:enumeration value="FJ"/>
          <xsd:enumeration value="FF"/>
          <xsd:enumeration value="GD"/>
          <xsd:enumeration value="LG"/>
          <xsd:enumeration value="KA"/>
          <xsd:enumeration value="GN"/>
          <xsd:enumeration value="GU"/>
          <xsd:enumeration value="HT"/>
          <xsd:enumeration value="HA"/>
          <xsd:enumeration value="HE"/>
          <xsd:enumeration value="HZ"/>
          <xsd:enumeration value="HI"/>
          <xsd:enumeration value="HO"/>
          <xsd:enumeration value="IS"/>
          <xsd:enumeration value="IO"/>
          <xsd:enumeration value="IG"/>
          <xsd:enumeration value="ID"/>
          <xsd:enumeration value="IA"/>
          <xsd:enumeration value="IE"/>
          <xsd:enumeration value="IU"/>
          <xsd:enumeration value="IK"/>
          <xsd:enumeration value="JA"/>
          <xsd:enumeration value="JV"/>
          <xsd:enumeration value="KL"/>
          <xsd:enumeration value="KN"/>
          <xsd:enumeration value="KR"/>
          <xsd:enumeration value="KS"/>
          <xsd:enumeration value="KK"/>
          <xsd:enumeration value="KI"/>
          <xsd:enumeration value="RW"/>
          <xsd:enumeration value="KY"/>
          <xsd:enumeration value="KV"/>
          <xsd:enumeration value="KG"/>
          <xsd:enumeration value="KO"/>
          <xsd:enumeration value="KJ"/>
          <xsd:enumeration value="KU"/>
          <xsd:enumeration value="LO"/>
          <xsd:enumeration value="LA"/>
          <xsd:enumeration value="LI"/>
          <xsd:enumeration value="LN"/>
          <xsd:enumeration value="LU"/>
          <xsd:enumeration value="LB"/>
          <xsd:enumeration value="MG"/>
          <xsd:enumeration value="MS"/>
          <xsd:enumeration value="ML"/>
          <xsd:enumeration value="GV"/>
          <xsd:enumeration value="MI"/>
          <xsd:enumeration value="MR"/>
          <xsd:enumeration value="MH"/>
          <xsd:enumeration value="MN"/>
          <xsd:enumeration value="NA"/>
          <xsd:enumeration value="NV"/>
          <xsd:enumeration value="ND"/>
          <xsd:enumeration value="NR"/>
          <xsd:enumeration value="NG"/>
          <xsd:enumeration value="NE"/>
          <xsd:enumeration value="SE"/>
          <xsd:enumeration value="NO"/>
          <xsd:enumeration value="NN"/>
          <xsd:enumeration value="OC"/>
          <xsd:enumeration value="OJ"/>
          <xsd:enumeration value="OR"/>
          <xsd:enumeration value="OM"/>
          <xsd:enumeration value="OS"/>
          <xsd:enumeration value="PI"/>
          <xsd:enumeration value="PA"/>
          <xsd:enumeration value="FA"/>
          <xsd:enumeration value="PS"/>
          <xsd:enumeration value="QU"/>
          <xsd:enumeration value="RM"/>
          <xsd:enumeration value="RN"/>
          <xsd:enumeration value="RU"/>
          <xsd:enumeration value="SM"/>
          <xsd:enumeration value="SG"/>
          <xsd:enumeration value="SA"/>
          <xsd:enumeration value="SC"/>
          <xsd:enumeration value="SR"/>
          <xsd:enumeration value="SN"/>
          <xsd:enumeration value="II"/>
          <xsd:enumeration value="SD"/>
          <xsd:enumeration value="SI"/>
          <xsd:enumeration value="SO"/>
          <xsd:enumeration value="ST"/>
          <xsd:enumeration value="SU"/>
          <xsd:enumeration value="SW"/>
          <xsd:enumeration value="SS"/>
          <xsd:enumeration value="TL"/>
          <xsd:enumeration value="TY"/>
          <xsd:enumeration value="TG"/>
          <xsd:enumeration value="TA"/>
          <xsd:enumeration value="TT"/>
          <xsd:enumeration value="TE"/>
          <xsd:enumeration value="TH"/>
          <xsd:enumeration value="BO"/>
          <xsd:enumeration value="TI"/>
          <xsd:enumeration value="TO"/>
          <xsd:enumeration value="TS"/>
          <xsd:enumeration value="TN"/>
          <xsd:enumeration value="TK"/>
          <xsd:enumeration value="TW"/>
          <xsd:enumeration value="UG"/>
          <xsd:enumeration value="UK"/>
          <xsd:enumeration value="UR"/>
          <xsd:enumeration value="UZ"/>
          <xsd:enumeration value="VE"/>
          <xsd:enumeration value="VI"/>
          <xsd:enumeration value="VO"/>
          <xsd:enumeration value="WA"/>
          <xsd:enumeration value="CY"/>
          <xsd:enumeration value="FY"/>
          <xsd:enumeration value="WO"/>
          <xsd:enumeration value="XH"/>
          <xsd:enumeration value="YI"/>
          <xsd:enumeration value="YO"/>
          <xsd:enumeration value="ZA"/>
          <xsd:enumeration value="ZU"/>
        </xsd:restriction>
      </xsd:simpleType>
    </xsd:element>
    <xsd:element name="EC_Collab_Status" ma:index="15" ma:displayName="EC Status" ma:default="Not Started" ma:internalName="EC_Collab_Status">
      <xsd:simpleType>
        <xsd:restriction base="dms:Choice">
          <xsd:enumeration value="Not Started"/>
          <xsd:enumeration value="Draft"/>
          <xsd:enumeration value="Reviewed"/>
          <xsd:enumeration value="Scheduled"/>
          <xsd:enumeration value="Published"/>
          <xsd:enumeration value="Final"/>
          <xsd:enumeration value="Expir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 ma:index="8" ma:displayName="Subject"/>
        <xsd:element ref="dc:description" minOccurs="0" maxOccurs="1" ma:index="11" ma:displayName="Comments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Collab_DocumentLanguage xmlns="0e9b3a82-106d-4dfc-8b5c-c32b856c7021">EN</EC_Collab_DocumentLanguage>
    <_Status xmlns="http://schemas.microsoft.com/sharepoint/v3/fields">Not Started</_Status>
    <EC_Collab_Status xmlns="0e9b3a82-106d-4dfc-8b5c-c32b856c7021">Not Started</EC_Collab_Status>
    <EC_Collab_Reference xmlns="0e9b3a82-106d-4dfc-8b5c-c32b856c7021" xsi:nil="true"/>
  </documentManagement>
</p:properties>
</file>

<file path=customXml/itemProps1.xml><?xml version="1.0" encoding="utf-8"?>
<ds:datastoreItem xmlns:ds="http://schemas.openxmlformats.org/officeDocument/2006/customXml" ds:itemID="{2006F3E8-35AE-449D-93CC-47B783E0E3FD}"/>
</file>

<file path=customXml/itemProps2.xml><?xml version="1.0" encoding="utf-8"?>
<ds:datastoreItem xmlns:ds="http://schemas.openxmlformats.org/officeDocument/2006/customXml" ds:itemID="{20E110FF-11FC-4795-AA42-DFAD44C14EAF}"/>
</file>

<file path=customXml/itemProps3.xml><?xml version="1.0" encoding="utf-8"?>
<ds:datastoreItem xmlns:ds="http://schemas.openxmlformats.org/officeDocument/2006/customXml" ds:itemID="{32FCDEA7-F840-40DE-8F37-E186AAB36F5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1166</TotalTime>
  <Words>579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JANSSEN Laurie (COMM-EXT)</dc:creator>
  <cp:lastModifiedBy>Pérez-Villanueva del Caz, Elena</cp:lastModifiedBy>
  <cp:revision>187</cp:revision>
  <cp:lastPrinted>2021-11-19T06:12:51Z</cp:lastPrinted>
  <dcterms:created xsi:type="dcterms:W3CDTF">2020-03-13T13:39:38Z</dcterms:created>
  <dcterms:modified xsi:type="dcterms:W3CDTF">2021-11-26T05:49:10Z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0x010100258AA79CEB83498886A3A0868112325000CA42DB76DAD6E9438FD279FF066C23A0</vt:lpwstr>
  </property>
</Properties>
</file>