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
  </p:notesMasterIdLst>
  <p:sldIdLst>
    <p:sldId id="256" r:id="rId2"/>
  </p:sldIdLst>
  <p:sldSz cx="7556500" cy="10693400"/>
  <p:notesSz cx="6858000" cy="9144000"/>
  <p:embeddedFontLst>
    <p:embeddedFont>
      <p:font typeface="Inter Italics" panose="020B0604020202020204" charset="0"/>
      <p:regular r:id="rId4"/>
    </p:embeddedFont>
    <p:embeddedFont>
      <p:font typeface="Barlow SemiCondensed Bold" panose="020B0604020202020204" charset="0"/>
      <p:regular r:id="rId5"/>
    </p:embeddedFont>
    <p:embeddedFont>
      <p:font typeface="Arialle" panose="020B0604020202020204" charset="0"/>
      <p:regular r:id="rId6"/>
    </p:embeddedFont>
    <p:embeddedFont>
      <p:font typeface="Barlow SemiCondensed" panose="020B0604020202020204" charset="0"/>
      <p:regular r:id="rId7"/>
    </p:embeddedFont>
    <p:embeddedFont>
      <p:font typeface="Calibri" panose="020F0502020204030204" pitchFamily="34" charset="0"/>
      <p:regular r:id="rId8"/>
      <p:bold r:id="rId9"/>
      <p:italic r:id="rId10"/>
      <p:boldItalic r:id="rId11"/>
    </p:embeddedFont>
    <p:embeddedFont>
      <p:font typeface="Arialle Bold" panose="020B0604020202020204" charset="0"/>
      <p:regular r:id="rId12"/>
    </p:embeddedFont>
    <p:embeddedFont>
      <p:font typeface="Barlow SemiCondensed Bold Bold" panose="020B0604020202020204" charset="0"/>
      <p:regular r:id="rId13"/>
    </p:embeddedFont>
    <p:embeddedFont>
      <p:font typeface="Alata"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414" autoAdjust="0"/>
    <p:restoredTop sz="94622" autoAdjust="0"/>
  </p:normalViewPr>
  <p:slideViewPr>
    <p:cSldViewPr>
      <p:cViewPr>
        <p:scale>
          <a:sx n="120" d="100"/>
          <a:sy n="120" d="100"/>
        </p:scale>
        <p:origin x="1588" y="-13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DA192E-A99B-4AC9-8EDF-F3361011B72D}" type="datetimeFigureOut">
              <a:rPr lang="en-GB" smtClean="0"/>
              <a:t>16/11/2021</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D97E-311D-4E82-B33A-CD366104A051}" type="slidenum">
              <a:rPr lang="en-GB" smtClean="0"/>
              <a:t>‹#›</a:t>
            </a:fld>
            <a:endParaRPr lang="en-GB"/>
          </a:p>
        </p:txBody>
      </p:sp>
    </p:spTree>
    <p:extLst>
      <p:ext uri="{BB962C8B-B14F-4D97-AF65-F5344CB8AC3E}">
        <p14:creationId xmlns:p14="http://schemas.microsoft.com/office/powerpoint/2010/main" val="4045388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1D97E-311D-4E82-B33A-CD366104A051}" type="slidenum">
              <a:rPr lang="en-GB" smtClean="0"/>
              <a:t>1</a:t>
            </a:fld>
            <a:endParaRPr lang="en-GB"/>
          </a:p>
        </p:txBody>
      </p:sp>
    </p:spTree>
    <p:extLst>
      <p:ext uri="{BB962C8B-B14F-4D97-AF65-F5344CB8AC3E}">
        <p14:creationId xmlns:p14="http://schemas.microsoft.com/office/powerpoint/2010/main" val="1095640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8" Type="http://schemas.openxmlformats.org/officeDocument/2006/relationships/image" Target="../media/image5.png"/><Relationship Id="rId26" Type="http://schemas.openxmlformats.org/officeDocument/2006/relationships/hyperlink" Target="https://twitter.com/EUinthePH" TargetMode="External"/><Relationship Id="rId3" Type="http://schemas.openxmlformats.org/officeDocument/2006/relationships/image" Target="../media/image1.png"/><Relationship Id="rId21" Type="http://schemas.openxmlformats.org/officeDocument/2006/relationships/image" Target="../media/image7.png"/><Relationship Id="rId34" Type="http://schemas.openxmlformats.org/officeDocument/2006/relationships/image" Target="../media/image13.png"/><Relationship Id="rId7" Type="http://schemas.openxmlformats.org/officeDocument/2006/relationships/image" Target="../media/image3.png"/><Relationship Id="rId12" Type="http://schemas.openxmlformats.org/officeDocument/2006/relationships/image" Target="../media/image4.png"/><Relationship Id="rId17" Type="http://schemas.openxmlformats.org/officeDocument/2006/relationships/image" Target="../media/image16.svg"/><Relationship Id="rId25" Type="http://schemas.openxmlformats.org/officeDocument/2006/relationships/image" Target="../media/image20.svg"/><Relationship Id="rId33" Type="http://schemas.openxmlformats.org/officeDocument/2006/relationships/image" Target="../media/image12.png"/><Relationship Id="rId2" Type="http://schemas.openxmlformats.org/officeDocument/2006/relationships/notesSlide" Target="../notesSlides/notesSlide1.xml"/><Relationship Id="rId20" Type="http://schemas.openxmlformats.org/officeDocument/2006/relationships/hyperlink" Target="https://www.facebook.com/EUDelegationToThePhilippines" TargetMode="External"/><Relationship Id="rId29" Type="http://schemas.openxmlformats.org/officeDocument/2006/relationships/hyperlink" Target="https://eeas.europa.eu/delegations/philippines_en" TargetMode="Externa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0.svg"/><Relationship Id="rId24" Type="http://schemas.openxmlformats.org/officeDocument/2006/relationships/image" Target="../media/image8.png"/><Relationship Id="rId32" Type="http://schemas.openxmlformats.org/officeDocument/2006/relationships/image" Target="../media/image11.png"/><Relationship Id="rId5" Type="http://schemas.openxmlformats.org/officeDocument/2006/relationships/image" Target="../media/image2.png"/><Relationship Id="rId23" Type="http://schemas.openxmlformats.org/officeDocument/2006/relationships/hyperlink" Target="https://www.instagram.com/euinthephilippines/" TargetMode="External"/><Relationship Id="rId28" Type="http://schemas.openxmlformats.org/officeDocument/2006/relationships/image" Target="../media/image22.svg"/><Relationship Id="rId19" Type="http://schemas.openxmlformats.org/officeDocument/2006/relationships/image" Target="../media/image6.png"/><Relationship Id="rId31" Type="http://schemas.openxmlformats.org/officeDocument/2006/relationships/image" Target="../media/image24.svg"/><Relationship Id="rId4" Type="http://schemas.openxmlformats.org/officeDocument/2006/relationships/image" Target="../media/image2.svg"/><Relationship Id="rId22" Type="http://schemas.openxmlformats.org/officeDocument/2006/relationships/image" Target="../media/image18.svg"/><Relationship Id="rId27" Type="http://schemas.openxmlformats.org/officeDocument/2006/relationships/image" Target="../media/image9.png"/><Relationship Id="rId30"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6638" y="2355694"/>
            <a:ext cx="6327261" cy="936033"/>
            <a:chOff x="0" y="0"/>
            <a:chExt cx="71414971" cy="10564879"/>
          </a:xfrm>
        </p:grpSpPr>
        <p:sp>
          <p:nvSpPr>
            <p:cNvPr id="3" name="Freeform 3"/>
            <p:cNvSpPr/>
            <p:nvPr/>
          </p:nvSpPr>
          <p:spPr>
            <a:xfrm>
              <a:off x="72390" y="72390"/>
              <a:ext cx="71270189" cy="10420099"/>
            </a:xfrm>
            <a:custGeom>
              <a:avLst/>
              <a:gdLst/>
              <a:ahLst/>
              <a:cxnLst/>
              <a:rect l="l" t="t" r="r" b="b"/>
              <a:pathLst>
                <a:path w="71270189" h="10420099">
                  <a:moveTo>
                    <a:pt x="0" y="0"/>
                  </a:moveTo>
                  <a:lnTo>
                    <a:pt x="71270189" y="0"/>
                  </a:lnTo>
                  <a:lnTo>
                    <a:pt x="71270189" y="10420099"/>
                  </a:lnTo>
                  <a:lnTo>
                    <a:pt x="0" y="10420099"/>
                  </a:lnTo>
                  <a:lnTo>
                    <a:pt x="0" y="0"/>
                  </a:lnTo>
                  <a:close/>
                </a:path>
              </a:pathLst>
            </a:custGeom>
            <a:solidFill>
              <a:srgbClr val="FFFFFF"/>
            </a:solidFill>
          </p:spPr>
        </p:sp>
        <p:sp>
          <p:nvSpPr>
            <p:cNvPr id="4" name="Freeform 4"/>
            <p:cNvSpPr/>
            <p:nvPr/>
          </p:nvSpPr>
          <p:spPr>
            <a:xfrm>
              <a:off x="0" y="0"/>
              <a:ext cx="71414971" cy="10564879"/>
            </a:xfrm>
            <a:custGeom>
              <a:avLst/>
              <a:gdLst/>
              <a:ahLst/>
              <a:cxnLst/>
              <a:rect l="l" t="t" r="r" b="b"/>
              <a:pathLst>
                <a:path w="71414971" h="10564879">
                  <a:moveTo>
                    <a:pt x="71270192" y="10420100"/>
                  </a:moveTo>
                  <a:lnTo>
                    <a:pt x="71414971" y="10420100"/>
                  </a:lnTo>
                  <a:lnTo>
                    <a:pt x="71414971" y="10564879"/>
                  </a:lnTo>
                  <a:lnTo>
                    <a:pt x="71270192" y="10564879"/>
                  </a:lnTo>
                  <a:lnTo>
                    <a:pt x="71270192" y="10420100"/>
                  </a:lnTo>
                  <a:close/>
                  <a:moveTo>
                    <a:pt x="0" y="144780"/>
                  </a:moveTo>
                  <a:lnTo>
                    <a:pt x="144780" y="144780"/>
                  </a:lnTo>
                  <a:lnTo>
                    <a:pt x="144780" y="10420100"/>
                  </a:lnTo>
                  <a:lnTo>
                    <a:pt x="0" y="10420100"/>
                  </a:lnTo>
                  <a:lnTo>
                    <a:pt x="0" y="144780"/>
                  </a:lnTo>
                  <a:close/>
                  <a:moveTo>
                    <a:pt x="0" y="10420100"/>
                  </a:moveTo>
                  <a:lnTo>
                    <a:pt x="144780" y="10420100"/>
                  </a:lnTo>
                  <a:lnTo>
                    <a:pt x="144780" y="10564879"/>
                  </a:lnTo>
                  <a:lnTo>
                    <a:pt x="0" y="10564879"/>
                  </a:lnTo>
                  <a:lnTo>
                    <a:pt x="0" y="10420100"/>
                  </a:lnTo>
                  <a:close/>
                  <a:moveTo>
                    <a:pt x="71270192" y="144780"/>
                  </a:moveTo>
                  <a:lnTo>
                    <a:pt x="71414971" y="144780"/>
                  </a:lnTo>
                  <a:lnTo>
                    <a:pt x="71414971" y="10420100"/>
                  </a:lnTo>
                  <a:lnTo>
                    <a:pt x="71270192" y="10420100"/>
                  </a:lnTo>
                  <a:lnTo>
                    <a:pt x="71270192" y="144780"/>
                  </a:lnTo>
                  <a:close/>
                  <a:moveTo>
                    <a:pt x="144780" y="10420100"/>
                  </a:moveTo>
                  <a:lnTo>
                    <a:pt x="71270192" y="10420100"/>
                  </a:lnTo>
                  <a:lnTo>
                    <a:pt x="71270192" y="10564879"/>
                  </a:lnTo>
                  <a:lnTo>
                    <a:pt x="144780" y="10564879"/>
                  </a:lnTo>
                  <a:lnTo>
                    <a:pt x="144780" y="10420100"/>
                  </a:lnTo>
                  <a:close/>
                  <a:moveTo>
                    <a:pt x="71270192" y="0"/>
                  </a:moveTo>
                  <a:lnTo>
                    <a:pt x="71414971" y="0"/>
                  </a:lnTo>
                  <a:lnTo>
                    <a:pt x="71414971" y="144780"/>
                  </a:lnTo>
                  <a:lnTo>
                    <a:pt x="71270192" y="144780"/>
                  </a:lnTo>
                  <a:lnTo>
                    <a:pt x="71270192" y="0"/>
                  </a:lnTo>
                  <a:close/>
                  <a:moveTo>
                    <a:pt x="0" y="0"/>
                  </a:moveTo>
                  <a:lnTo>
                    <a:pt x="144780" y="0"/>
                  </a:lnTo>
                  <a:lnTo>
                    <a:pt x="144780" y="144780"/>
                  </a:lnTo>
                  <a:lnTo>
                    <a:pt x="0" y="144780"/>
                  </a:lnTo>
                  <a:lnTo>
                    <a:pt x="0" y="0"/>
                  </a:lnTo>
                  <a:close/>
                  <a:moveTo>
                    <a:pt x="144780" y="0"/>
                  </a:moveTo>
                  <a:lnTo>
                    <a:pt x="71270192" y="0"/>
                  </a:lnTo>
                  <a:lnTo>
                    <a:pt x="71270192" y="144780"/>
                  </a:lnTo>
                  <a:lnTo>
                    <a:pt x="144780" y="144780"/>
                  </a:lnTo>
                  <a:lnTo>
                    <a:pt x="144780" y="0"/>
                  </a:lnTo>
                  <a:close/>
                </a:path>
              </a:pathLst>
            </a:custGeom>
            <a:solidFill>
              <a:srgbClr val="003432"/>
            </a:solidFill>
          </p:spPr>
        </p:sp>
      </p:grpSp>
      <p:grpSp>
        <p:nvGrpSpPr>
          <p:cNvPr id="5" name="Group 5"/>
          <p:cNvGrpSpPr/>
          <p:nvPr/>
        </p:nvGrpSpPr>
        <p:grpSpPr>
          <a:xfrm>
            <a:off x="631937" y="3487270"/>
            <a:ext cx="2903538" cy="1681161"/>
            <a:chOff x="0" y="0"/>
            <a:chExt cx="21712780" cy="12571790"/>
          </a:xfrm>
        </p:grpSpPr>
        <p:sp>
          <p:nvSpPr>
            <p:cNvPr id="6" name="Freeform 6"/>
            <p:cNvSpPr/>
            <p:nvPr/>
          </p:nvSpPr>
          <p:spPr>
            <a:xfrm>
              <a:off x="72390" y="72390"/>
              <a:ext cx="21568001" cy="12427011"/>
            </a:xfrm>
            <a:custGeom>
              <a:avLst/>
              <a:gdLst/>
              <a:ahLst/>
              <a:cxnLst/>
              <a:rect l="l" t="t" r="r" b="b"/>
              <a:pathLst>
                <a:path w="21568001" h="12427011">
                  <a:moveTo>
                    <a:pt x="0" y="0"/>
                  </a:moveTo>
                  <a:lnTo>
                    <a:pt x="21568001" y="0"/>
                  </a:lnTo>
                  <a:lnTo>
                    <a:pt x="21568001" y="12427011"/>
                  </a:lnTo>
                  <a:lnTo>
                    <a:pt x="0" y="12427011"/>
                  </a:lnTo>
                  <a:lnTo>
                    <a:pt x="0" y="0"/>
                  </a:lnTo>
                  <a:close/>
                </a:path>
              </a:pathLst>
            </a:custGeom>
            <a:solidFill>
              <a:srgbClr val="FFFFFF"/>
            </a:solidFill>
          </p:spPr>
        </p:sp>
        <p:sp>
          <p:nvSpPr>
            <p:cNvPr id="7" name="Freeform 7"/>
            <p:cNvSpPr/>
            <p:nvPr/>
          </p:nvSpPr>
          <p:spPr>
            <a:xfrm>
              <a:off x="0" y="0"/>
              <a:ext cx="21712780" cy="12571790"/>
            </a:xfrm>
            <a:custGeom>
              <a:avLst/>
              <a:gdLst/>
              <a:ahLst/>
              <a:cxnLst/>
              <a:rect l="l" t="t" r="r" b="b"/>
              <a:pathLst>
                <a:path w="21712780" h="12571790">
                  <a:moveTo>
                    <a:pt x="21568000" y="12427010"/>
                  </a:moveTo>
                  <a:lnTo>
                    <a:pt x="21712780" y="12427010"/>
                  </a:lnTo>
                  <a:lnTo>
                    <a:pt x="21712780" y="12571790"/>
                  </a:lnTo>
                  <a:lnTo>
                    <a:pt x="21568000" y="12571790"/>
                  </a:lnTo>
                  <a:lnTo>
                    <a:pt x="21568000" y="12427010"/>
                  </a:lnTo>
                  <a:close/>
                  <a:moveTo>
                    <a:pt x="0" y="144780"/>
                  </a:moveTo>
                  <a:lnTo>
                    <a:pt x="144780" y="144780"/>
                  </a:lnTo>
                  <a:lnTo>
                    <a:pt x="144780" y="12427010"/>
                  </a:lnTo>
                  <a:lnTo>
                    <a:pt x="0" y="12427010"/>
                  </a:lnTo>
                  <a:lnTo>
                    <a:pt x="0" y="144780"/>
                  </a:lnTo>
                  <a:close/>
                  <a:moveTo>
                    <a:pt x="0" y="12427010"/>
                  </a:moveTo>
                  <a:lnTo>
                    <a:pt x="144780" y="12427010"/>
                  </a:lnTo>
                  <a:lnTo>
                    <a:pt x="144780" y="12571790"/>
                  </a:lnTo>
                  <a:lnTo>
                    <a:pt x="0" y="12571790"/>
                  </a:lnTo>
                  <a:lnTo>
                    <a:pt x="0" y="12427010"/>
                  </a:lnTo>
                  <a:close/>
                  <a:moveTo>
                    <a:pt x="21568000" y="144780"/>
                  </a:moveTo>
                  <a:lnTo>
                    <a:pt x="21712780" y="144780"/>
                  </a:lnTo>
                  <a:lnTo>
                    <a:pt x="21712780" y="12427010"/>
                  </a:lnTo>
                  <a:lnTo>
                    <a:pt x="21568000" y="12427010"/>
                  </a:lnTo>
                  <a:lnTo>
                    <a:pt x="21568000" y="144780"/>
                  </a:lnTo>
                  <a:close/>
                  <a:moveTo>
                    <a:pt x="144780" y="12427010"/>
                  </a:moveTo>
                  <a:lnTo>
                    <a:pt x="21568000" y="12427010"/>
                  </a:lnTo>
                  <a:lnTo>
                    <a:pt x="21568000" y="12571790"/>
                  </a:lnTo>
                  <a:lnTo>
                    <a:pt x="144780" y="12571790"/>
                  </a:lnTo>
                  <a:lnTo>
                    <a:pt x="144780" y="12427010"/>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8" name="Group 8"/>
          <p:cNvGrpSpPr/>
          <p:nvPr/>
        </p:nvGrpSpPr>
        <p:grpSpPr>
          <a:xfrm>
            <a:off x="756000" y="3342483"/>
            <a:ext cx="1788808" cy="428484"/>
            <a:chOff x="0" y="0"/>
            <a:chExt cx="2385077" cy="571312"/>
          </a:xfrm>
        </p:grpSpPr>
        <p:grpSp>
          <p:nvGrpSpPr>
            <p:cNvPr id="9" name="Group 9"/>
            <p:cNvGrpSpPr/>
            <p:nvPr/>
          </p:nvGrpSpPr>
          <p:grpSpPr>
            <a:xfrm>
              <a:off x="0" y="0"/>
              <a:ext cx="2385077" cy="571312"/>
              <a:chOff x="0" y="0"/>
              <a:chExt cx="19546319" cy="4682053"/>
            </a:xfrm>
          </p:grpSpPr>
          <p:sp>
            <p:nvSpPr>
              <p:cNvPr id="10" name="Freeform 10"/>
              <p:cNvSpPr/>
              <p:nvPr/>
            </p:nvSpPr>
            <p:spPr>
              <a:xfrm>
                <a:off x="72390" y="72390"/>
                <a:ext cx="19401539" cy="4537273"/>
              </a:xfrm>
              <a:custGeom>
                <a:avLst/>
                <a:gdLst/>
                <a:ahLst/>
                <a:cxnLst/>
                <a:rect l="l" t="t" r="r" b="b"/>
                <a:pathLst>
                  <a:path w="19401539" h="4537273">
                    <a:moveTo>
                      <a:pt x="0" y="0"/>
                    </a:moveTo>
                    <a:lnTo>
                      <a:pt x="19401539" y="0"/>
                    </a:lnTo>
                    <a:lnTo>
                      <a:pt x="19401539" y="4537273"/>
                    </a:lnTo>
                    <a:lnTo>
                      <a:pt x="0" y="4537273"/>
                    </a:lnTo>
                    <a:lnTo>
                      <a:pt x="0" y="0"/>
                    </a:lnTo>
                    <a:close/>
                  </a:path>
                </a:pathLst>
              </a:custGeom>
              <a:solidFill>
                <a:srgbClr val="FF914D"/>
              </a:solidFill>
            </p:spPr>
          </p:sp>
          <p:sp>
            <p:nvSpPr>
              <p:cNvPr id="11" name="Freeform 11"/>
              <p:cNvSpPr/>
              <p:nvPr/>
            </p:nvSpPr>
            <p:spPr>
              <a:xfrm>
                <a:off x="0" y="0"/>
                <a:ext cx="19546319" cy="4682053"/>
              </a:xfrm>
              <a:custGeom>
                <a:avLst/>
                <a:gdLst/>
                <a:ahLst/>
                <a:cxnLst/>
                <a:rect l="l" t="t" r="r" b="b"/>
                <a:pathLst>
                  <a:path w="19546319" h="4682053">
                    <a:moveTo>
                      <a:pt x="19401540" y="4537273"/>
                    </a:moveTo>
                    <a:lnTo>
                      <a:pt x="19546319" y="4537273"/>
                    </a:lnTo>
                    <a:lnTo>
                      <a:pt x="19546319" y="4682053"/>
                    </a:lnTo>
                    <a:lnTo>
                      <a:pt x="19401540" y="4682053"/>
                    </a:lnTo>
                    <a:lnTo>
                      <a:pt x="19401540" y="4537273"/>
                    </a:lnTo>
                    <a:close/>
                    <a:moveTo>
                      <a:pt x="0" y="144780"/>
                    </a:moveTo>
                    <a:lnTo>
                      <a:pt x="144780" y="144780"/>
                    </a:lnTo>
                    <a:lnTo>
                      <a:pt x="144780" y="4537273"/>
                    </a:lnTo>
                    <a:lnTo>
                      <a:pt x="0" y="4537273"/>
                    </a:lnTo>
                    <a:lnTo>
                      <a:pt x="0" y="144780"/>
                    </a:lnTo>
                    <a:close/>
                    <a:moveTo>
                      <a:pt x="0" y="4537273"/>
                    </a:moveTo>
                    <a:lnTo>
                      <a:pt x="144780" y="4537273"/>
                    </a:lnTo>
                    <a:lnTo>
                      <a:pt x="144780" y="4682053"/>
                    </a:lnTo>
                    <a:lnTo>
                      <a:pt x="0" y="4682053"/>
                    </a:lnTo>
                    <a:lnTo>
                      <a:pt x="0" y="4537273"/>
                    </a:lnTo>
                    <a:close/>
                    <a:moveTo>
                      <a:pt x="19401540" y="144780"/>
                    </a:moveTo>
                    <a:lnTo>
                      <a:pt x="19546319" y="144780"/>
                    </a:lnTo>
                    <a:lnTo>
                      <a:pt x="19546319" y="4537273"/>
                    </a:lnTo>
                    <a:lnTo>
                      <a:pt x="19401540" y="4537273"/>
                    </a:lnTo>
                    <a:lnTo>
                      <a:pt x="19401540" y="144780"/>
                    </a:lnTo>
                    <a:close/>
                    <a:moveTo>
                      <a:pt x="144780" y="4537273"/>
                    </a:moveTo>
                    <a:lnTo>
                      <a:pt x="19401540" y="4537273"/>
                    </a:lnTo>
                    <a:lnTo>
                      <a:pt x="19401540" y="4682053"/>
                    </a:lnTo>
                    <a:lnTo>
                      <a:pt x="144780" y="4682053"/>
                    </a:lnTo>
                    <a:lnTo>
                      <a:pt x="144780" y="4537273"/>
                    </a:lnTo>
                    <a:close/>
                    <a:moveTo>
                      <a:pt x="19401540" y="0"/>
                    </a:moveTo>
                    <a:lnTo>
                      <a:pt x="19546319" y="0"/>
                    </a:lnTo>
                    <a:lnTo>
                      <a:pt x="19546319" y="144780"/>
                    </a:lnTo>
                    <a:lnTo>
                      <a:pt x="19401540" y="144780"/>
                    </a:lnTo>
                    <a:lnTo>
                      <a:pt x="19401540" y="0"/>
                    </a:lnTo>
                    <a:close/>
                    <a:moveTo>
                      <a:pt x="0" y="0"/>
                    </a:moveTo>
                    <a:lnTo>
                      <a:pt x="144780" y="0"/>
                    </a:lnTo>
                    <a:lnTo>
                      <a:pt x="144780" y="144780"/>
                    </a:lnTo>
                    <a:lnTo>
                      <a:pt x="0" y="144780"/>
                    </a:lnTo>
                    <a:lnTo>
                      <a:pt x="0" y="0"/>
                    </a:lnTo>
                    <a:close/>
                    <a:moveTo>
                      <a:pt x="144780" y="0"/>
                    </a:moveTo>
                    <a:lnTo>
                      <a:pt x="19401540" y="0"/>
                    </a:lnTo>
                    <a:lnTo>
                      <a:pt x="19401540" y="144780"/>
                    </a:lnTo>
                    <a:lnTo>
                      <a:pt x="144780" y="144780"/>
                    </a:lnTo>
                    <a:lnTo>
                      <a:pt x="144780" y="0"/>
                    </a:lnTo>
                    <a:close/>
                  </a:path>
                </a:pathLst>
              </a:custGeom>
              <a:solidFill>
                <a:srgbClr val="003432"/>
              </a:solidFill>
            </p:spPr>
          </p:sp>
        </p:grpSp>
        <p:sp>
          <p:nvSpPr>
            <p:cNvPr id="12" name="TextBox 12"/>
            <p:cNvSpPr txBox="1"/>
            <p:nvPr/>
          </p:nvSpPr>
          <p:spPr>
            <a:xfrm>
              <a:off x="185989" y="59493"/>
              <a:ext cx="2013099" cy="456099"/>
            </a:xfrm>
            <a:prstGeom prst="rect">
              <a:avLst/>
            </a:prstGeom>
          </p:spPr>
          <p:txBody>
            <a:bodyPr lIns="0" tIns="0" rIns="0" bIns="0" rtlCol="0" anchor="t">
              <a:spAutoFit/>
            </a:bodyPr>
            <a:lstStyle/>
            <a:p>
              <a:pPr marL="0" lvl="0" indent="0" algn="ctr">
                <a:lnSpc>
                  <a:spcPts val="1280"/>
                </a:lnSpc>
                <a:spcBef>
                  <a:spcPct val="0"/>
                </a:spcBef>
              </a:pPr>
              <a:r>
                <a:rPr lang="en-US" sz="1280">
                  <a:solidFill>
                    <a:srgbClr val="003432"/>
                  </a:solidFill>
                  <a:latin typeface="Barlow SemiCondensed Bold"/>
                </a:rPr>
                <a:t>Translating the GAP III into action </a:t>
              </a:r>
            </a:p>
          </p:txBody>
        </p:sp>
      </p:grpSp>
      <p:grpSp>
        <p:nvGrpSpPr>
          <p:cNvPr id="13" name="Group 13"/>
          <p:cNvGrpSpPr/>
          <p:nvPr/>
        </p:nvGrpSpPr>
        <p:grpSpPr>
          <a:xfrm>
            <a:off x="756000" y="2223192"/>
            <a:ext cx="1644231" cy="265004"/>
            <a:chOff x="0" y="0"/>
            <a:chExt cx="2192307" cy="353339"/>
          </a:xfrm>
        </p:grpSpPr>
        <p:grpSp>
          <p:nvGrpSpPr>
            <p:cNvPr id="14" name="Group 14"/>
            <p:cNvGrpSpPr/>
            <p:nvPr/>
          </p:nvGrpSpPr>
          <p:grpSpPr>
            <a:xfrm>
              <a:off x="0" y="0"/>
              <a:ext cx="2192307" cy="353339"/>
              <a:chOff x="0" y="0"/>
              <a:chExt cx="17966524" cy="2895704"/>
            </a:xfrm>
          </p:grpSpPr>
          <p:sp>
            <p:nvSpPr>
              <p:cNvPr id="15" name="Freeform 15"/>
              <p:cNvSpPr/>
              <p:nvPr/>
            </p:nvSpPr>
            <p:spPr>
              <a:xfrm>
                <a:off x="72390" y="72390"/>
                <a:ext cx="17821744" cy="2750924"/>
              </a:xfrm>
              <a:custGeom>
                <a:avLst/>
                <a:gdLst/>
                <a:ahLst/>
                <a:cxnLst/>
                <a:rect l="l" t="t" r="r" b="b"/>
                <a:pathLst>
                  <a:path w="17821744" h="2750924">
                    <a:moveTo>
                      <a:pt x="0" y="0"/>
                    </a:moveTo>
                    <a:lnTo>
                      <a:pt x="17821744" y="0"/>
                    </a:lnTo>
                    <a:lnTo>
                      <a:pt x="17821744" y="2750924"/>
                    </a:lnTo>
                    <a:lnTo>
                      <a:pt x="0" y="2750924"/>
                    </a:lnTo>
                    <a:lnTo>
                      <a:pt x="0" y="0"/>
                    </a:lnTo>
                    <a:close/>
                  </a:path>
                </a:pathLst>
              </a:custGeom>
              <a:solidFill>
                <a:srgbClr val="FF914D"/>
              </a:solidFill>
            </p:spPr>
          </p:sp>
          <p:sp>
            <p:nvSpPr>
              <p:cNvPr id="16" name="Freeform 16"/>
              <p:cNvSpPr/>
              <p:nvPr/>
            </p:nvSpPr>
            <p:spPr>
              <a:xfrm>
                <a:off x="0" y="0"/>
                <a:ext cx="17966523" cy="2895704"/>
              </a:xfrm>
              <a:custGeom>
                <a:avLst/>
                <a:gdLst/>
                <a:ahLst/>
                <a:cxnLst/>
                <a:rect l="l" t="t" r="r" b="b"/>
                <a:pathLst>
                  <a:path w="17966523" h="2895704">
                    <a:moveTo>
                      <a:pt x="17821745" y="2750924"/>
                    </a:moveTo>
                    <a:lnTo>
                      <a:pt x="17966523" y="2750924"/>
                    </a:lnTo>
                    <a:lnTo>
                      <a:pt x="17966523" y="2895704"/>
                    </a:lnTo>
                    <a:lnTo>
                      <a:pt x="17821743" y="2895704"/>
                    </a:lnTo>
                    <a:lnTo>
                      <a:pt x="17821743" y="2750924"/>
                    </a:lnTo>
                    <a:close/>
                    <a:moveTo>
                      <a:pt x="0" y="144780"/>
                    </a:moveTo>
                    <a:lnTo>
                      <a:pt x="144780" y="144780"/>
                    </a:lnTo>
                    <a:lnTo>
                      <a:pt x="144780" y="2750924"/>
                    </a:lnTo>
                    <a:lnTo>
                      <a:pt x="0" y="2750924"/>
                    </a:lnTo>
                    <a:lnTo>
                      <a:pt x="0" y="144780"/>
                    </a:lnTo>
                    <a:close/>
                    <a:moveTo>
                      <a:pt x="0" y="2750924"/>
                    </a:moveTo>
                    <a:lnTo>
                      <a:pt x="144780" y="2750924"/>
                    </a:lnTo>
                    <a:lnTo>
                      <a:pt x="144780" y="2895704"/>
                    </a:lnTo>
                    <a:lnTo>
                      <a:pt x="0" y="2895704"/>
                    </a:lnTo>
                    <a:lnTo>
                      <a:pt x="0" y="2750924"/>
                    </a:lnTo>
                    <a:close/>
                    <a:moveTo>
                      <a:pt x="17821745" y="144780"/>
                    </a:moveTo>
                    <a:lnTo>
                      <a:pt x="17966523" y="144780"/>
                    </a:lnTo>
                    <a:lnTo>
                      <a:pt x="17966523" y="2750924"/>
                    </a:lnTo>
                    <a:lnTo>
                      <a:pt x="17821743" y="2750924"/>
                    </a:lnTo>
                    <a:lnTo>
                      <a:pt x="17821743" y="144780"/>
                    </a:lnTo>
                    <a:close/>
                    <a:moveTo>
                      <a:pt x="144780" y="2750924"/>
                    </a:moveTo>
                    <a:lnTo>
                      <a:pt x="17821745" y="2750924"/>
                    </a:lnTo>
                    <a:lnTo>
                      <a:pt x="17821745" y="2895704"/>
                    </a:lnTo>
                    <a:lnTo>
                      <a:pt x="144780" y="2895704"/>
                    </a:lnTo>
                    <a:lnTo>
                      <a:pt x="144780" y="2750924"/>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17" name="TextBox 17"/>
            <p:cNvSpPr txBox="1"/>
            <p:nvPr/>
          </p:nvSpPr>
          <p:spPr>
            <a:xfrm>
              <a:off x="170957" y="59493"/>
              <a:ext cx="1850394" cy="240672"/>
            </a:xfrm>
            <a:prstGeom prst="rect">
              <a:avLst/>
            </a:prstGeom>
          </p:spPr>
          <p:txBody>
            <a:bodyPr lIns="0" tIns="0" rIns="0" bIns="0" rtlCol="0" anchor="t">
              <a:spAutoFit/>
            </a:bodyPr>
            <a:lstStyle/>
            <a:p>
              <a:pPr marL="0" lvl="0" indent="0" algn="ctr">
                <a:lnSpc>
                  <a:spcPts val="1278"/>
                </a:lnSpc>
              </a:pPr>
              <a:r>
                <a:rPr lang="en-US" sz="1278">
                  <a:solidFill>
                    <a:srgbClr val="003432"/>
                  </a:solidFill>
                  <a:latin typeface="Barlow SemiCondensed Bold"/>
                </a:rPr>
                <a:t>GAP III</a:t>
              </a:r>
            </a:p>
          </p:txBody>
        </p:sp>
      </p:grpSp>
      <p:pic>
        <p:nvPicPr>
          <p:cNvPr id="18" name="Picture 1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71783" y="71164"/>
            <a:ext cx="920309" cy="612423"/>
          </a:xfrm>
          <a:prstGeom prst="rect">
            <a:avLst/>
          </a:prstGeom>
        </p:spPr>
      </p:pic>
      <p:pic>
        <p:nvPicPr>
          <p:cNvPr id="19" name="Picture 1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349250" y="1529798"/>
            <a:ext cx="621117" cy="616502"/>
          </a:xfrm>
          <a:prstGeom prst="rect">
            <a:avLst/>
          </a:prstGeom>
        </p:spPr>
      </p:pic>
      <p:grpSp>
        <p:nvGrpSpPr>
          <p:cNvPr id="20" name="Group 20"/>
          <p:cNvGrpSpPr/>
          <p:nvPr/>
        </p:nvGrpSpPr>
        <p:grpSpPr>
          <a:xfrm>
            <a:off x="3716545" y="5594346"/>
            <a:ext cx="3289146" cy="2065941"/>
            <a:chOff x="0" y="0"/>
            <a:chExt cx="24463954" cy="19283776"/>
          </a:xfrm>
        </p:grpSpPr>
        <p:sp>
          <p:nvSpPr>
            <p:cNvPr id="21" name="Freeform 21"/>
            <p:cNvSpPr/>
            <p:nvPr/>
          </p:nvSpPr>
          <p:spPr>
            <a:xfrm>
              <a:off x="72390" y="72390"/>
              <a:ext cx="24319174" cy="19138996"/>
            </a:xfrm>
            <a:custGeom>
              <a:avLst/>
              <a:gdLst/>
              <a:ahLst/>
              <a:cxnLst/>
              <a:rect l="l" t="t" r="r" b="b"/>
              <a:pathLst>
                <a:path w="24319174" h="19138996">
                  <a:moveTo>
                    <a:pt x="0" y="0"/>
                  </a:moveTo>
                  <a:lnTo>
                    <a:pt x="24319174" y="0"/>
                  </a:lnTo>
                  <a:lnTo>
                    <a:pt x="24319174" y="19138995"/>
                  </a:lnTo>
                  <a:lnTo>
                    <a:pt x="0" y="19138995"/>
                  </a:lnTo>
                  <a:lnTo>
                    <a:pt x="0" y="0"/>
                  </a:lnTo>
                  <a:close/>
                </a:path>
              </a:pathLst>
            </a:custGeom>
            <a:solidFill>
              <a:srgbClr val="FFFFFF"/>
            </a:solidFill>
          </p:spPr>
        </p:sp>
        <p:sp>
          <p:nvSpPr>
            <p:cNvPr id="22" name="Freeform 22"/>
            <p:cNvSpPr/>
            <p:nvPr/>
          </p:nvSpPr>
          <p:spPr>
            <a:xfrm>
              <a:off x="0" y="0"/>
              <a:ext cx="24463953" cy="19283775"/>
            </a:xfrm>
            <a:custGeom>
              <a:avLst/>
              <a:gdLst/>
              <a:ahLst/>
              <a:cxnLst/>
              <a:rect l="l" t="t" r="r" b="b"/>
              <a:pathLst>
                <a:path w="24463953" h="19283775">
                  <a:moveTo>
                    <a:pt x="24319174" y="19138996"/>
                  </a:moveTo>
                  <a:lnTo>
                    <a:pt x="24463953" y="19138996"/>
                  </a:lnTo>
                  <a:lnTo>
                    <a:pt x="24463953" y="19283775"/>
                  </a:lnTo>
                  <a:lnTo>
                    <a:pt x="24319174" y="19283775"/>
                  </a:lnTo>
                  <a:lnTo>
                    <a:pt x="24319174" y="19138996"/>
                  </a:lnTo>
                  <a:close/>
                  <a:moveTo>
                    <a:pt x="0" y="144780"/>
                  </a:moveTo>
                  <a:lnTo>
                    <a:pt x="144780" y="144780"/>
                  </a:lnTo>
                  <a:lnTo>
                    <a:pt x="144780" y="19138996"/>
                  </a:lnTo>
                  <a:lnTo>
                    <a:pt x="0" y="19138996"/>
                  </a:lnTo>
                  <a:lnTo>
                    <a:pt x="0" y="144780"/>
                  </a:lnTo>
                  <a:close/>
                  <a:moveTo>
                    <a:pt x="0" y="19138996"/>
                  </a:moveTo>
                  <a:lnTo>
                    <a:pt x="144780" y="19138996"/>
                  </a:lnTo>
                  <a:lnTo>
                    <a:pt x="144780" y="19283775"/>
                  </a:lnTo>
                  <a:lnTo>
                    <a:pt x="0" y="19283775"/>
                  </a:lnTo>
                  <a:lnTo>
                    <a:pt x="0" y="19138996"/>
                  </a:lnTo>
                  <a:close/>
                  <a:moveTo>
                    <a:pt x="24319174" y="144780"/>
                  </a:moveTo>
                  <a:lnTo>
                    <a:pt x="24463953" y="144780"/>
                  </a:lnTo>
                  <a:lnTo>
                    <a:pt x="24463953" y="19138996"/>
                  </a:lnTo>
                  <a:lnTo>
                    <a:pt x="24319174" y="19138996"/>
                  </a:lnTo>
                  <a:lnTo>
                    <a:pt x="24319174" y="144780"/>
                  </a:lnTo>
                  <a:close/>
                  <a:moveTo>
                    <a:pt x="144780" y="19138996"/>
                  </a:moveTo>
                  <a:lnTo>
                    <a:pt x="24319174" y="19138996"/>
                  </a:lnTo>
                  <a:lnTo>
                    <a:pt x="24319174" y="19283775"/>
                  </a:lnTo>
                  <a:lnTo>
                    <a:pt x="144780" y="19283775"/>
                  </a:lnTo>
                  <a:lnTo>
                    <a:pt x="144780" y="19138996"/>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23" name="Group 23"/>
          <p:cNvGrpSpPr/>
          <p:nvPr/>
        </p:nvGrpSpPr>
        <p:grpSpPr>
          <a:xfrm>
            <a:off x="3930650" y="5523222"/>
            <a:ext cx="2332647" cy="264650"/>
            <a:chOff x="0" y="0"/>
            <a:chExt cx="3110196" cy="352866"/>
          </a:xfrm>
        </p:grpSpPr>
        <p:grpSp>
          <p:nvGrpSpPr>
            <p:cNvPr id="24" name="Group 24"/>
            <p:cNvGrpSpPr/>
            <p:nvPr/>
          </p:nvGrpSpPr>
          <p:grpSpPr>
            <a:xfrm>
              <a:off x="0" y="0"/>
              <a:ext cx="3110196" cy="352866"/>
              <a:chOff x="0" y="0"/>
              <a:chExt cx="25488860" cy="2891829"/>
            </a:xfrm>
          </p:grpSpPr>
          <p:sp>
            <p:nvSpPr>
              <p:cNvPr id="25" name="Freeform 25"/>
              <p:cNvSpPr/>
              <p:nvPr/>
            </p:nvSpPr>
            <p:spPr>
              <a:xfrm>
                <a:off x="72390" y="72390"/>
                <a:ext cx="25344080" cy="2747049"/>
              </a:xfrm>
              <a:custGeom>
                <a:avLst/>
                <a:gdLst/>
                <a:ahLst/>
                <a:cxnLst/>
                <a:rect l="l" t="t" r="r" b="b"/>
                <a:pathLst>
                  <a:path w="25344080" h="2747049">
                    <a:moveTo>
                      <a:pt x="0" y="0"/>
                    </a:moveTo>
                    <a:lnTo>
                      <a:pt x="25344080" y="0"/>
                    </a:lnTo>
                    <a:lnTo>
                      <a:pt x="25344080" y="2747049"/>
                    </a:lnTo>
                    <a:lnTo>
                      <a:pt x="0" y="2747049"/>
                    </a:lnTo>
                    <a:lnTo>
                      <a:pt x="0" y="0"/>
                    </a:lnTo>
                    <a:close/>
                  </a:path>
                </a:pathLst>
              </a:custGeom>
              <a:solidFill>
                <a:srgbClr val="FF914D"/>
              </a:solidFill>
            </p:spPr>
          </p:sp>
          <p:sp>
            <p:nvSpPr>
              <p:cNvPr id="26" name="Freeform 26"/>
              <p:cNvSpPr/>
              <p:nvPr/>
            </p:nvSpPr>
            <p:spPr>
              <a:xfrm>
                <a:off x="0" y="0"/>
                <a:ext cx="25488860" cy="2891829"/>
              </a:xfrm>
              <a:custGeom>
                <a:avLst/>
                <a:gdLst/>
                <a:ahLst/>
                <a:cxnLst/>
                <a:rect l="l" t="t" r="r" b="b"/>
                <a:pathLst>
                  <a:path w="25488860" h="2891829">
                    <a:moveTo>
                      <a:pt x="25344081" y="2747049"/>
                    </a:moveTo>
                    <a:lnTo>
                      <a:pt x="25488860" y="2747049"/>
                    </a:lnTo>
                    <a:lnTo>
                      <a:pt x="25488860" y="2891829"/>
                    </a:lnTo>
                    <a:lnTo>
                      <a:pt x="25344081" y="2891829"/>
                    </a:lnTo>
                    <a:lnTo>
                      <a:pt x="25344081"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25344081" y="144780"/>
                    </a:moveTo>
                    <a:lnTo>
                      <a:pt x="25488860" y="144780"/>
                    </a:lnTo>
                    <a:lnTo>
                      <a:pt x="25488860" y="2747049"/>
                    </a:lnTo>
                    <a:lnTo>
                      <a:pt x="25344081" y="2747049"/>
                    </a:lnTo>
                    <a:lnTo>
                      <a:pt x="25344081" y="144780"/>
                    </a:lnTo>
                    <a:close/>
                    <a:moveTo>
                      <a:pt x="144780" y="2747049"/>
                    </a:moveTo>
                    <a:lnTo>
                      <a:pt x="25344081" y="2747049"/>
                    </a:lnTo>
                    <a:lnTo>
                      <a:pt x="25344081" y="2891829"/>
                    </a:lnTo>
                    <a:lnTo>
                      <a:pt x="144780" y="2891829"/>
                    </a:lnTo>
                    <a:lnTo>
                      <a:pt x="144780" y="2747049"/>
                    </a:lnTo>
                    <a:close/>
                    <a:moveTo>
                      <a:pt x="25344081" y="0"/>
                    </a:moveTo>
                    <a:lnTo>
                      <a:pt x="25488860" y="0"/>
                    </a:lnTo>
                    <a:lnTo>
                      <a:pt x="25488860" y="144780"/>
                    </a:lnTo>
                    <a:lnTo>
                      <a:pt x="25344081" y="144780"/>
                    </a:lnTo>
                    <a:lnTo>
                      <a:pt x="25344081" y="0"/>
                    </a:lnTo>
                    <a:close/>
                    <a:moveTo>
                      <a:pt x="0" y="0"/>
                    </a:moveTo>
                    <a:lnTo>
                      <a:pt x="144780" y="0"/>
                    </a:lnTo>
                    <a:lnTo>
                      <a:pt x="144780" y="144780"/>
                    </a:lnTo>
                    <a:lnTo>
                      <a:pt x="0" y="144780"/>
                    </a:lnTo>
                    <a:lnTo>
                      <a:pt x="0" y="0"/>
                    </a:lnTo>
                    <a:close/>
                    <a:moveTo>
                      <a:pt x="144780" y="0"/>
                    </a:moveTo>
                    <a:lnTo>
                      <a:pt x="25344081" y="0"/>
                    </a:lnTo>
                    <a:lnTo>
                      <a:pt x="25344081" y="144780"/>
                    </a:lnTo>
                    <a:lnTo>
                      <a:pt x="144780" y="144780"/>
                    </a:lnTo>
                    <a:lnTo>
                      <a:pt x="144780" y="0"/>
                    </a:lnTo>
                    <a:close/>
                  </a:path>
                </a:pathLst>
              </a:custGeom>
              <a:solidFill>
                <a:srgbClr val="003432"/>
              </a:solidFill>
            </p:spPr>
          </p:sp>
        </p:grpSp>
        <p:sp>
          <p:nvSpPr>
            <p:cNvPr id="27" name="TextBox 27"/>
            <p:cNvSpPr txBox="1"/>
            <p:nvPr/>
          </p:nvSpPr>
          <p:spPr>
            <a:xfrm>
              <a:off x="242534" y="59493"/>
              <a:ext cx="2625128" cy="240199"/>
            </a:xfrm>
            <a:prstGeom prst="rect">
              <a:avLst/>
            </a:prstGeom>
          </p:spPr>
          <p:txBody>
            <a:bodyPr lIns="0" tIns="0" rIns="0" bIns="0" rtlCol="0" anchor="t">
              <a:spAutoFit/>
            </a:bodyPr>
            <a:lstStyle/>
            <a:p>
              <a:pPr marL="0" lvl="0" indent="0" algn="ctr">
                <a:lnSpc>
                  <a:spcPts val="1280"/>
                </a:lnSpc>
                <a:spcBef>
                  <a:spcPct val="0"/>
                </a:spcBef>
              </a:pPr>
              <a:r>
                <a:rPr lang="en-US" sz="1280">
                  <a:solidFill>
                    <a:srgbClr val="003432"/>
                  </a:solidFill>
                  <a:latin typeface="Barlow SemiCondensed Bold"/>
                </a:rPr>
                <a:t>CLIP - Areas of Engagement </a:t>
              </a:r>
            </a:p>
          </p:txBody>
        </p:sp>
      </p:grpSp>
      <p:pic>
        <p:nvPicPr>
          <p:cNvPr id="30" name="Picture 3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180164" y="8191374"/>
            <a:ext cx="277388" cy="269636"/>
          </a:xfrm>
          <a:prstGeom prst="rect">
            <a:avLst/>
          </a:prstGeom>
        </p:spPr>
      </p:pic>
      <p:grpSp>
        <p:nvGrpSpPr>
          <p:cNvPr id="33" name="Group 33"/>
          <p:cNvGrpSpPr/>
          <p:nvPr/>
        </p:nvGrpSpPr>
        <p:grpSpPr>
          <a:xfrm>
            <a:off x="647520" y="5319921"/>
            <a:ext cx="2903538" cy="1777470"/>
            <a:chOff x="0" y="0"/>
            <a:chExt cx="21712780" cy="13291997"/>
          </a:xfrm>
        </p:grpSpPr>
        <p:sp>
          <p:nvSpPr>
            <p:cNvPr id="34" name="Freeform 34"/>
            <p:cNvSpPr/>
            <p:nvPr/>
          </p:nvSpPr>
          <p:spPr>
            <a:xfrm>
              <a:off x="72390" y="72390"/>
              <a:ext cx="21568001" cy="13147217"/>
            </a:xfrm>
            <a:custGeom>
              <a:avLst/>
              <a:gdLst/>
              <a:ahLst/>
              <a:cxnLst/>
              <a:rect l="l" t="t" r="r" b="b"/>
              <a:pathLst>
                <a:path w="21568001" h="13147217">
                  <a:moveTo>
                    <a:pt x="0" y="0"/>
                  </a:moveTo>
                  <a:lnTo>
                    <a:pt x="21568001" y="0"/>
                  </a:lnTo>
                  <a:lnTo>
                    <a:pt x="21568001" y="13147217"/>
                  </a:lnTo>
                  <a:lnTo>
                    <a:pt x="0" y="13147217"/>
                  </a:lnTo>
                  <a:lnTo>
                    <a:pt x="0" y="0"/>
                  </a:lnTo>
                  <a:close/>
                </a:path>
              </a:pathLst>
            </a:custGeom>
            <a:solidFill>
              <a:srgbClr val="FFFFFF"/>
            </a:solidFill>
          </p:spPr>
        </p:sp>
        <p:sp>
          <p:nvSpPr>
            <p:cNvPr id="35" name="Freeform 35"/>
            <p:cNvSpPr/>
            <p:nvPr/>
          </p:nvSpPr>
          <p:spPr>
            <a:xfrm>
              <a:off x="0" y="0"/>
              <a:ext cx="21712780" cy="13291996"/>
            </a:xfrm>
            <a:custGeom>
              <a:avLst/>
              <a:gdLst/>
              <a:ahLst/>
              <a:cxnLst/>
              <a:rect l="l" t="t" r="r" b="b"/>
              <a:pathLst>
                <a:path w="21712780" h="13291996">
                  <a:moveTo>
                    <a:pt x="21568000" y="13147218"/>
                  </a:moveTo>
                  <a:lnTo>
                    <a:pt x="21712780" y="13147218"/>
                  </a:lnTo>
                  <a:lnTo>
                    <a:pt x="21712780" y="13291996"/>
                  </a:lnTo>
                  <a:lnTo>
                    <a:pt x="21568000" y="13291996"/>
                  </a:lnTo>
                  <a:lnTo>
                    <a:pt x="21568000" y="13147216"/>
                  </a:lnTo>
                  <a:close/>
                  <a:moveTo>
                    <a:pt x="0" y="144780"/>
                  </a:moveTo>
                  <a:lnTo>
                    <a:pt x="144780" y="144780"/>
                  </a:lnTo>
                  <a:lnTo>
                    <a:pt x="144780" y="13147218"/>
                  </a:lnTo>
                  <a:lnTo>
                    <a:pt x="0" y="13147218"/>
                  </a:lnTo>
                  <a:lnTo>
                    <a:pt x="0" y="144780"/>
                  </a:lnTo>
                  <a:close/>
                  <a:moveTo>
                    <a:pt x="0" y="13147218"/>
                  </a:moveTo>
                  <a:lnTo>
                    <a:pt x="144780" y="13147218"/>
                  </a:lnTo>
                  <a:lnTo>
                    <a:pt x="144780" y="13291996"/>
                  </a:lnTo>
                  <a:lnTo>
                    <a:pt x="0" y="13291996"/>
                  </a:lnTo>
                  <a:lnTo>
                    <a:pt x="0" y="13147216"/>
                  </a:lnTo>
                  <a:close/>
                  <a:moveTo>
                    <a:pt x="21568000" y="144780"/>
                  </a:moveTo>
                  <a:lnTo>
                    <a:pt x="21712780" y="144780"/>
                  </a:lnTo>
                  <a:lnTo>
                    <a:pt x="21712780" y="13147218"/>
                  </a:lnTo>
                  <a:lnTo>
                    <a:pt x="21568000" y="13147218"/>
                  </a:lnTo>
                  <a:lnTo>
                    <a:pt x="21568000" y="144780"/>
                  </a:lnTo>
                  <a:close/>
                  <a:moveTo>
                    <a:pt x="144780" y="13147218"/>
                  </a:moveTo>
                  <a:lnTo>
                    <a:pt x="21568000" y="13147218"/>
                  </a:lnTo>
                  <a:lnTo>
                    <a:pt x="21568000" y="13291996"/>
                  </a:lnTo>
                  <a:lnTo>
                    <a:pt x="144780" y="13291996"/>
                  </a:lnTo>
                  <a:lnTo>
                    <a:pt x="144780" y="13147216"/>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36" name="Group 36"/>
          <p:cNvGrpSpPr/>
          <p:nvPr/>
        </p:nvGrpSpPr>
        <p:grpSpPr>
          <a:xfrm>
            <a:off x="793469" y="5211169"/>
            <a:ext cx="1644231" cy="264650"/>
            <a:chOff x="0" y="0"/>
            <a:chExt cx="2192307" cy="352866"/>
          </a:xfrm>
        </p:grpSpPr>
        <p:grpSp>
          <p:nvGrpSpPr>
            <p:cNvPr id="37" name="Group 37"/>
            <p:cNvGrpSpPr/>
            <p:nvPr/>
          </p:nvGrpSpPr>
          <p:grpSpPr>
            <a:xfrm>
              <a:off x="0" y="0"/>
              <a:ext cx="2192307" cy="352866"/>
              <a:chOff x="0" y="0"/>
              <a:chExt cx="17966524" cy="2891829"/>
            </a:xfrm>
          </p:grpSpPr>
          <p:sp>
            <p:nvSpPr>
              <p:cNvPr id="38" name="Freeform 38"/>
              <p:cNvSpPr/>
              <p:nvPr/>
            </p:nvSpPr>
            <p:spPr>
              <a:xfrm>
                <a:off x="72390" y="72390"/>
                <a:ext cx="17821744" cy="2747049"/>
              </a:xfrm>
              <a:custGeom>
                <a:avLst/>
                <a:gdLst/>
                <a:ahLst/>
                <a:cxnLst/>
                <a:rect l="l" t="t" r="r" b="b"/>
                <a:pathLst>
                  <a:path w="17821744" h="2747049">
                    <a:moveTo>
                      <a:pt x="0" y="0"/>
                    </a:moveTo>
                    <a:lnTo>
                      <a:pt x="17821744" y="0"/>
                    </a:lnTo>
                    <a:lnTo>
                      <a:pt x="17821744" y="2747049"/>
                    </a:lnTo>
                    <a:lnTo>
                      <a:pt x="0" y="2747049"/>
                    </a:lnTo>
                    <a:lnTo>
                      <a:pt x="0" y="0"/>
                    </a:lnTo>
                    <a:close/>
                  </a:path>
                </a:pathLst>
              </a:custGeom>
              <a:solidFill>
                <a:srgbClr val="FF914D"/>
              </a:solidFill>
            </p:spPr>
          </p:sp>
          <p:sp>
            <p:nvSpPr>
              <p:cNvPr id="39" name="Freeform 39"/>
              <p:cNvSpPr/>
              <p:nvPr/>
            </p:nvSpPr>
            <p:spPr>
              <a:xfrm>
                <a:off x="0" y="0"/>
                <a:ext cx="17966523" cy="2891829"/>
              </a:xfrm>
              <a:custGeom>
                <a:avLst/>
                <a:gdLst/>
                <a:ahLst/>
                <a:cxnLst/>
                <a:rect l="l" t="t" r="r" b="b"/>
                <a:pathLst>
                  <a:path w="17966523" h="2891829">
                    <a:moveTo>
                      <a:pt x="17821745" y="2747049"/>
                    </a:moveTo>
                    <a:lnTo>
                      <a:pt x="17966523" y="2747049"/>
                    </a:lnTo>
                    <a:lnTo>
                      <a:pt x="17966523" y="2891829"/>
                    </a:lnTo>
                    <a:lnTo>
                      <a:pt x="17821743" y="2891829"/>
                    </a:lnTo>
                    <a:lnTo>
                      <a:pt x="17821743"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17821745" y="144780"/>
                    </a:moveTo>
                    <a:lnTo>
                      <a:pt x="17966523" y="144780"/>
                    </a:lnTo>
                    <a:lnTo>
                      <a:pt x="17966523" y="2747049"/>
                    </a:lnTo>
                    <a:lnTo>
                      <a:pt x="17821743" y="2747049"/>
                    </a:lnTo>
                    <a:lnTo>
                      <a:pt x="17821743" y="144780"/>
                    </a:lnTo>
                    <a:close/>
                    <a:moveTo>
                      <a:pt x="144780" y="2747049"/>
                    </a:moveTo>
                    <a:lnTo>
                      <a:pt x="17821745" y="2747049"/>
                    </a:lnTo>
                    <a:lnTo>
                      <a:pt x="17821745" y="2891829"/>
                    </a:lnTo>
                    <a:lnTo>
                      <a:pt x="144780" y="2891829"/>
                    </a:lnTo>
                    <a:lnTo>
                      <a:pt x="144780" y="2747049"/>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40" name="TextBox 40"/>
            <p:cNvSpPr txBox="1"/>
            <p:nvPr/>
          </p:nvSpPr>
          <p:spPr>
            <a:xfrm>
              <a:off x="170957" y="59493"/>
              <a:ext cx="1850394" cy="240199"/>
            </a:xfrm>
            <a:prstGeom prst="rect">
              <a:avLst/>
            </a:prstGeom>
          </p:spPr>
          <p:txBody>
            <a:bodyPr lIns="0" tIns="0" rIns="0" bIns="0" rtlCol="0" anchor="t">
              <a:spAutoFit/>
            </a:bodyPr>
            <a:lstStyle/>
            <a:p>
              <a:pPr marL="0" lvl="0" indent="0" algn="ctr">
                <a:lnSpc>
                  <a:spcPts val="1280"/>
                </a:lnSpc>
                <a:spcBef>
                  <a:spcPct val="0"/>
                </a:spcBef>
              </a:pPr>
              <a:r>
                <a:rPr lang="en-US" sz="1280">
                  <a:solidFill>
                    <a:srgbClr val="003432"/>
                  </a:solidFill>
                  <a:latin typeface="Barlow SemiCondensed Bold"/>
                </a:rPr>
                <a:t>CLIP Instruments </a:t>
              </a:r>
            </a:p>
          </p:txBody>
        </p:sp>
      </p:grpSp>
      <p:grpSp>
        <p:nvGrpSpPr>
          <p:cNvPr id="41" name="Group 41"/>
          <p:cNvGrpSpPr/>
          <p:nvPr/>
        </p:nvGrpSpPr>
        <p:grpSpPr>
          <a:xfrm>
            <a:off x="645192" y="7178105"/>
            <a:ext cx="2905866" cy="3390063"/>
            <a:chOff x="0" y="0"/>
            <a:chExt cx="21730189" cy="25351033"/>
          </a:xfrm>
        </p:grpSpPr>
        <p:sp>
          <p:nvSpPr>
            <p:cNvPr id="42" name="Freeform 42"/>
            <p:cNvSpPr/>
            <p:nvPr/>
          </p:nvSpPr>
          <p:spPr>
            <a:xfrm>
              <a:off x="72390" y="72390"/>
              <a:ext cx="21585409" cy="25206253"/>
            </a:xfrm>
            <a:custGeom>
              <a:avLst/>
              <a:gdLst/>
              <a:ahLst/>
              <a:cxnLst/>
              <a:rect l="l" t="t" r="r" b="b"/>
              <a:pathLst>
                <a:path w="21585409" h="25206253">
                  <a:moveTo>
                    <a:pt x="0" y="0"/>
                  </a:moveTo>
                  <a:lnTo>
                    <a:pt x="21585409" y="0"/>
                  </a:lnTo>
                  <a:lnTo>
                    <a:pt x="21585409" y="25206253"/>
                  </a:lnTo>
                  <a:lnTo>
                    <a:pt x="0" y="25206253"/>
                  </a:lnTo>
                  <a:lnTo>
                    <a:pt x="0" y="0"/>
                  </a:lnTo>
                  <a:close/>
                </a:path>
              </a:pathLst>
            </a:custGeom>
            <a:solidFill>
              <a:srgbClr val="FFFFFF"/>
            </a:solidFill>
          </p:spPr>
        </p:sp>
        <p:sp>
          <p:nvSpPr>
            <p:cNvPr id="43" name="Freeform 43"/>
            <p:cNvSpPr/>
            <p:nvPr/>
          </p:nvSpPr>
          <p:spPr>
            <a:xfrm>
              <a:off x="0" y="0"/>
              <a:ext cx="21730190" cy="25351032"/>
            </a:xfrm>
            <a:custGeom>
              <a:avLst/>
              <a:gdLst/>
              <a:ahLst/>
              <a:cxnLst/>
              <a:rect l="l" t="t" r="r" b="b"/>
              <a:pathLst>
                <a:path w="21730190" h="25351032">
                  <a:moveTo>
                    <a:pt x="21585410" y="25206254"/>
                  </a:moveTo>
                  <a:lnTo>
                    <a:pt x="21730190" y="25206254"/>
                  </a:lnTo>
                  <a:lnTo>
                    <a:pt x="21730190" y="25351032"/>
                  </a:lnTo>
                  <a:lnTo>
                    <a:pt x="21585410" y="25351032"/>
                  </a:lnTo>
                  <a:lnTo>
                    <a:pt x="21585410" y="25206254"/>
                  </a:lnTo>
                  <a:close/>
                  <a:moveTo>
                    <a:pt x="0" y="144780"/>
                  </a:moveTo>
                  <a:lnTo>
                    <a:pt x="144780" y="144780"/>
                  </a:lnTo>
                  <a:lnTo>
                    <a:pt x="144780" y="25206254"/>
                  </a:lnTo>
                  <a:lnTo>
                    <a:pt x="0" y="25206254"/>
                  </a:lnTo>
                  <a:lnTo>
                    <a:pt x="0" y="144780"/>
                  </a:lnTo>
                  <a:close/>
                  <a:moveTo>
                    <a:pt x="0" y="25206254"/>
                  </a:moveTo>
                  <a:lnTo>
                    <a:pt x="144780" y="25206254"/>
                  </a:lnTo>
                  <a:lnTo>
                    <a:pt x="144780" y="25351032"/>
                  </a:lnTo>
                  <a:lnTo>
                    <a:pt x="0" y="25351032"/>
                  </a:lnTo>
                  <a:lnTo>
                    <a:pt x="0" y="25206254"/>
                  </a:lnTo>
                  <a:close/>
                  <a:moveTo>
                    <a:pt x="21585410" y="144780"/>
                  </a:moveTo>
                  <a:lnTo>
                    <a:pt x="21730190" y="144780"/>
                  </a:lnTo>
                  <a:lnTo>
                    <a:pt x="21730190" y="25206254"/>
                  </a:lnTo>
                  <a:lnTo>
                    <a:pt x="21585410" y="25206254"/>
                  </a:lnTo>
                  <a:lnTo>
                    <a:pt x="21585410" y="144780"/>
                  </a:lnTo>
                  <a:close/>
                  <a:moveTo>
                    <a:pt x="144780" y="25206254"/>
                  </a:moveTo>
                  <a:lnTo>
                    <a:pt x="21585410" y="25206254"/>
                  </a:lnTo>
                  <a:lnTo>
                    <a:pt x="21585410" y="25351032"/>
                  </a:lnTo>
                  <a:lnTo>
                    <a:pt x="144780" y="25351032"/>
                  </a:lnTo>
                  <a:lnTo>
                    <a:pt x="144780" y="25206254"/>
                  </a:lnTo>
                  <a:close/>
                  <a:moveTo>
                    <a:pt x="21585410" y="0"/>
                  </a:moveTo>
                  <a:lnTo>
                    <a:pt x="21730190" y="0"/>
                  </a:lnTo>
                  <a:lnTo>
                    <a:pt x="21730190" y="144780"/>
                  </a:lnTo>
                  <a:lnTo>
                    <a:pt x="21585410" y="144780"/>
                  </a:lnTo>
                  <a:lnTo>
                    <a:pt x="21585410" y="0"/>
                  </a:lnTo>
                  <a:close/>
                  <a:moveTo>
                    <a:pt x="0" y="0"/>
                  </a:moveTo>
                  <a:lnTo>
                    <a:pt x="144780" y="0"/>
                  </a:lnTo>
                  <a:lnTo>
                    <a:pt x="144780" y="144780"/>
                  </a:lnTo>
                  <a:lnTo>
                    <a:pt x="0" y="144780"/>
                  </a:lnTo>
                  <a:lnTo>
                    <a:pt x="0" y="0"/>
                  </a:lnTo>
                  <a:close/>
                  <a:moveTo>
                    <a:pt x="144780" y="0"/>
                  </a:moveTo>
                  <a:lnTo>
                    <a:pt x="21585410" y="0"/>
                  </a:lnTo>
                  <a:lnTo>
                    <a:pt x="21585410" y="144780"/>
                  </a:lnTo>
                  <a:lnTo>
                    <a:pt x="144780" y="144780"/>
                  </a:lnTo>
                  <a:lnTo>
                    <a:pt x="144780" y="0"/>
                  </a:lnTo>
                  <a:close/>
                </a:path>
              </a:pathLst>
            </a:custGeom>
            <a:solidFill>
              <a:srgbClr val="003432"/>
            </a:solidFill>
          </p:spPr>
        </p:sp>
      </p:grpSp>
      <p:pic>
        <p:nvPicPr>
          <p:cNvPr id="44" name="Picture 4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219282" y="7293856"/>
            <a:ext cx="272968" cy="345132"/>
          </a:xfrm>
          <a:prstGeom prst="rect">
            <a:avLst/>
          </a:prstGeom>
        </p:spPr>
      </p:pic>
      <p:sp>
        <p:nvSpPr>
          <p:cNvPr id="45" name="TextBox 45"/>
          <p:cNvSpPr txBox="1"/>
          <p:nvPr/>
        </p:nvSpPr>
        <p:spPr>
          <a:xfrm>
            <a:off x="4256835" y="5948738"/>
            <a:ext cx="2638851" cy="512961"/>
          </a:xfrm>
          <a:prstGeom prst="rect">
            <a:avLst/>
          </a:prstGeom>
        </p:spPr>
        <p:txBody>
          <a:bodyPr lIns="0" tIns="0" rIns="0" bIns="0" rtlCol="0" anchor="t">
            <a:spAutoFit/>
          </a:bodyPr>
          <a:lstStyle/>
          <a:p>
            <a:pPr>
              <a:lnSpc>
                <a:spcPts val="1029"/>
              </a:lnSpc>
            </a:pPr>
            <a:r>
              <a:rPr lang="en-US" sz="1029" b="1" dirty="0">
                <a:solidFill>
                  <a:srgbClr val="000000"/>
                </a:solidFill>
                <a:latin typeface="Barlow SemiCondensed"/>
              </a:rPr>
              <a:t>Ensuring freedom from all forms of gender-based </a:t>
            </a:r>
            <a:r>
              <a:rPr lang="en-US" sz="1029" b="1" dirty="0" smtClean="0">
                <a:solidFill>
                  <a:srgbClr val="000000"/>
                </a:solidFill>
                <a:latin typeface="Barlow SemiCondensed"/>
              </a:rPr>
              <a:t>violence</a:t>
            </a:r>
            <a:r>
              <a:rPr lang="en-US" sz="1029" dirty="0" smtClean="0">
                <a:solidFill>
                  <a:srgbClr val="000000"/>
                </a:solidFill>
                <a:latin typeface="Barlow SemiCondensed"/>
              </a:rPr>
              <a:t>: Every human being has the right to live free from all forms of violence.</a:t>
            </a: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sp>
        <p:nvSpPr>
          <p:cNvPr id="46" name="TextBox 46"/>
          <p:cNvSpPr txBox="1"/>
          <p:nvPr/>
        </p:nvSpPr>
        <p:spPr>
          <a:xfrm>
            <a:off x="4256835" y="6413500"/>
            <a:ext cx="2721815" cy="1025922"/>
          </a:xfrm>
          <a:prstGeom prst="rect">
            <a:avLst/>
          </a:prstGeom>
        </p:spPr>
        <p:txBody>
          <a:bodyPr lIns="0" tIns="0" rIns="0" bIns="0" rtlCol="0" anchor="t">
            <a:spAutoFit/>
          </a:bodyPr>
          <a:lstStyle/>
          <a:p>
            <a:pPr>
              <a:lnSpc>
                <a:spcPts val="1029"/>
              </a:lnSpc>
            </a:pPr>
            <a:r>
              <a:rPr lang="en-US" sz="1029" b="1" dirty="0" smtClean="0">
                <a:solidFill>
                  <a:srgbClr val="000000"/>
                </a:solidFill>
                <a:latin typeface="Barlow SemiCondensed"/>
              </a:rPr>
              <a:t>Strengthening economic and social rights and empowering girls and women: </a:t>
            </a:r>
            <a:r>
              <a:rPr lang="en-GB" sz="1029" dirty="0">
                <a:solidFill>
                  <a:srgbClr val="000000"/>
                </a:solidFill>
                <a:latin typeface="Barlow SemiCondensed"/>
              </a:rPr>
              <a:t>Women and men in all their diversity should have equal opportunities, equal access to employment, decent work, and equal pay for equal work.</a:t>
            </a: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sp>
        <p:nvSpPr>
          <p:cNvPr id="47" name="TextBox 47"/>
          <p:cNvSpPr txBox="1"/>
          <p:nvPr/>
        </p:nvSpPr>
        <p:spPr>
          <a:xfrm>
            <a:off x="4249215" y="7116018"/>
            <a:ext cx="2554671" cy="897682"/>
          </a:xfrm>
          <a:prstGeom prst="rect">
            <a:avLst/>
          </a:prstGeom>
        </p:spPr>
        <p:txBody>
          <a:bodyPr lIns="0" tIns="0" rIns="0" bIns="0" rtlCol="0" anchor="t">
            <a:spAutoFit/>
          </a:bodyPr>
          <a:lstStyle/>
          <a:p>
            <a:pPr>
              <a:lnSpc>
                <a:spcPts val="1029"/>
              </a:lnSpc>
            </a:pPr>
            <a:r>
              <a:rPr lang="en-US" sz="1029" b="1" dirty="0" smtClean="0">
                <a:solidFill>
                  <a:srgbClr val="000000"/>
                </a:solidFill>
                <a:latin typeface="Barlow SemiCondensed"/>
              </a:rPr>
              <a:t>Advancing equal participation and leadership: </a:t>
            </a:r>
            <a:r>
              <a:rPr lang="en-GB" sz="1029" dirty="0" smtClean="0">
                <a:solidFill>
                  <a:srgbClr val="000000"/>
                </a:solidFill>
                <a:latin typeface="Barlow SemiCondensed"/>
              </a:rPr>
              <a:t>Women </a:t>
            </a:r>
            <a:r>
              <a:rPr lang="en-GB" sz="1029" dirty="0">
                <a:solidFill>
                  <a:srgbClr val="000000"/>
                </a:solidFill>
                <a:latin typeface="Barlow SemiCondensed"/>
              </a:rPr>
              <a:t>and girls should participate equally in the public and private sphere.</a:t>
            </a: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grpSp>
        <p:nvGrpSpPr>
          <p:cNvPr id="48" name="Group 48"/>
          <p:cNvGrpSpPr/>
          <p:nvPr/>
        </p:nvGrpSpPr>
        <p:grpSpPr>
          <a:xfrm>
            <a:off x="3734253" y="7743575"/>
            <a:ext cx="3271438" cy="1717925"/>
            <a:chOff x="0" y="0"/>
            <a:chExt cx="25370442" cy="11669369"/>
          </a:xfrm>
        </p:grpSpPr>
        <p:sp>
          <p:nvSpPr>
            <p:cNvPr id="49" name="Freeform 49"/>
            <p:cNvSpPr/>
            <p:nvPr/>
          </p:nvSpPr>
          <p:spPr>
            <a:xfrm>
              <a:off x="72390" y="72390"/>
              <a:ext cx="25225663" cy="11524589"/>
            </a:xfrm>
            <a:custGeom>
              <a:avLst/>
              <a:gdLst/>
              <a:ahLst/>
              <a:cxnLst/>
              <a:rect l="l" t="t" r="r" b="b"/>
              <a:pathLst>
                <a:path w="25225663" h="11524589">
                  <a:moveTo>
                    <a:pt x="0" y="0"/>
                  </a:moveTo>
                  <a:lnTo>
                    <a:pt x="25225663" y="0"/>
                  </a:lnTo>
                  <a:lnTo>
                    <a:pt x="25225663" y="11524589"/>
                  </a:lnTo>
                  <a:lnTo>
                    <a:pt x="0" y="11524589"/>
                  </a:lnTo>
                  <a:lnTo>
                    <a:pt x="0" y="0"/>
                  </a:lnTo>
                  <a:close/>
                </a:path>
              </a:pathLst>
            </a:custGeom>
            <a:solidFill>
              <a:srgbClr val="FFFFFF"/>
            </a:solidFill>
          </p:spPr>
        </p:sp>
        <p:sp>
          <p:nvSpPr>
            <p:cNvPr id="50" name="Freeform 50"/>
            <p:cNvSpPr/>
            <p:nvPr/>
          </p:nvSpPr>
          <p:spPr>
            <a:xfrm>
              <a:off x="0" y="0"/>
              <a:ext cx="25370442" cy="11669368"/>
            </a:xfrm>
            <a:custGeom>
              <a:avLst/>
              <a:gdLst/>
              <a:ahLst/>
              <a:cxnLst/>
              <a:rect l="l" t="t" r="r" b="b"/>
              <a:pathLst>
                <a:path w="25370442" h="11669368">
                  <a:moveTo>
                    <a:pt x="25225662" y="11524589"/>
                  </a:moveTo>
                  <a:lnTo>
                    <a:pt x="25370442" y="11524589"/>
                  </a:lnTo>
                  <a:lnTo>
                    <a:pt x="25370442" y="11669368"/>
                  </a:lnTo>
                  <a:lnTo>
                    <a:pt x="25225662" y="11669368"/>
                  </a:lnTo>
                  <a:lnTo>
                    <a:pt x="25225662" y="11524589"/>
                  </a:lnTo>
                  <a:close/>
                  <a:moveTo>
                    <a:pt x="0" y="144780"/>
                  </a:moveTo>
                  <a:lnTo>
                    <a:pt x="144780" y="144780"/>
                  </a:lnTo>
                  <a:lnTo>
                    <a:pt x="144780" y="11524589"/>
                  </a:lnTo>
                  <a:lnTo>
                    <a:pt x="0" y="11524589"/>
                  </a:lnTo>
                  <a:lnTo>
                    <a:pt x="0" y="144780"/>
                  </a:lnTo>
                  <a:close/>
                  <a:moveTo>
                    <a:pt x="0" y="11524589"/>
                  </a:moveTo>
                  <a:lnTo>
                    <a:pt x="144780" y="11524589"/>
                  </a:lnTo>
                  <a:lnTo>
                    <a:pt x="144780" y="11669368"/>
                  </a:lnTo>
                  <a:lnTo>
                    <a:pt x="0" y="11669368"/>
                  </a:lnTo>
                  <a:lnTo>
                    <a:pt x="0" y="11524589"/>
                  </a:lnTo>
                  <a:close/>
                  <a:moveTo>
                    <a:pt x="25225662" y="144780"/>
                  </a:moveTo>
                  <a:lnTo>
                    <a:pt x="25370442" y="144780"/>
                  </a:lnTo>
                  <a:lnTo>
                    <a:pt x="25370442" y="11524589"/>
                  </a:lnTo>
                  <a:lnTo>
                    <a:pt x="25225662" y="11524589"/>
                  </a:lnTo>
                  <a:lnTo>
                    <a:pt x="25225662" y="144780"/>
                  </a:lnTo>
                  <a:close/>
                  <a:moveTo>
                    <a:pt x="144780" y="11524589"/>
                  </a:moveTo>
                  <a:lnTo>
                    <a:pt x="25225662" y="11524589"/>
                  </a:lnTo>
                  <a:lnTo>
                    <a:pt x="25225662" y="11669368"/>
                  </a:lnTo>
                  <a:lnTo>
                    <a:pt x="144780" y="11669368"/>
                  </a:lnTo>
                  <a:lnTo>
                    <a:pt x="144780" y="11524589"/>
                  </a:lnTo>
                  <a:close/>
                  <a:moveTo>
                    <a:pt x="25225662" y="0"/>
                  </a:moveTo>
                  <a:lnTo>
                    <a:pt x="25370442" y="0"/>
                  </a:lnTo>
                  <a:lnTo>
                    <a:pt x="25370442" y="144780"/>
                  </a:lnTo>
                  <a:lnTo>
                    <a:pt x="25225662" y="144780"/>
                  </a:lnTo>
                  <a:lnTo>
                    <a:pt x="25225662" y="0"/>
                  </a:lnTo>
                  <a:close/>
                  <a:moveTo>
                    <a:pt x="0" y="0"/>
                  </a:moveTo>
                  <a:lnTo>
                    <a:pt x="144780" y="0"/>
                  </a:lnTo>
                  <a:lnTo>
                    <a:pt x="144780" y="144780"/>
                  </a:lnTo>
                  <a:lnTo>
                    <a:pt x="0" y="144780"/>
                  </a:lnTo>
                  <a:lnTo>
                    <a:pt x="0" y="0"/>
                  </a:lnTo>
                  <a:close/>
                  <a:moveTo>
                    <a:pt x="144780" y="0"/>
                  </a:moveTo>
                  <a:lnTo>
                    <a:pt x="25225662" y="0"/>
                  </a:lnTo>
                  <a:lnTo>
                    <a:pt x="25225662" y="144780"/>
                  </a:lnTo>
                  <a:lnTo>
                    <a:pt x="144780" y="144780"/>
                  </a:lnTo>
                  <a:lnTo>
                    <a:pt x="144780" y="0"/>
                  </a:lnTo>
                  <a:close/>
                </a:path>
              </a:pathLst>
            </a:custGeom>
            <a:solidFill>
              <a:srgbClr val="003432"/>
            </a:solidFill>
          </p:spPr>
        </p:sp>
      </p:grpSp>
      <p:pic>
        <p:nvPicPr>
          <p:cNvPr id="51" name="Picture 5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959570" y="7804372"/>
            <a:ext cx="242349" cy="306418"/>
          </a:xfrm>
          <a:prstGeom prst="rect">
            <a:avLst/>
          </a:prstGeom>
        </p:spPr>
      </p:pic>
      <p:grpSp>
        <p:nvGrpSpPr>
          <p:cNvPr id="52" name="Group 52"/>
          <p:cNvGrpSpPr/>
          <p:nvPr/>
        </p:nvGrpSpPr>
        <p:grpSpPr>
          <a:xfrm>
            <a:off x="3734253" y="9597662"/>
            <a:ext cx="3259646" cy="961394"/>
            <a:chOff x="0" y="0"/>
            <a:chExt cx="25278991" cy="7455738"/>
          </a:xfrm>
        </p:grpSpPr>
        <p:sp>
          <p:nvSpPr>
            <p:cNvPr id="53" name="Freeform 53"/>
            <p:cNvSpPr/>
            <p:nvPr/>
          </p:nvSpPr>
          <p:spPr>
            <a:xfrm>
              <a:off x="72390" y="72390"/>
              <a:ext cx="25134211" cy="7310958"/>
            </a:xfrm>
            <a:custGeom>
              <a:avLst/>
              <a:gdLst/>
              <a:ahLst/>
              <a:cxnLst/>
              <a:rect l="l" t="t" r="r" b="b"/>
              <a:pathLst>
                <a:path w="25134211" h="7310958">
                  <a:moveTo>
                    <a:pt x="0" y="0"/>
                  </a:moveTo>
                  <a:lnTo>
                    <a:pt x="25134211" y="0"/>
                  </a:lnTo>
                  <a:lnTo>
                    <a:pt x="25134211" y="7310958"/>
                  </a:lnTo>
                  <a:lnTo>
                    <a:pt x="0" y="7310958"/>
                  </a:lnTo>
                  <a:lnTo>
                    <a:pt x="0" y="0"/>
                  </a:lnTo>
                  <a:close/>
                </a:path>
              </a:pathLst>
            </a:custGeom>
            <a:solidFill>
              <a:srgbClr val="FFFFFF"/>
            </a:solidFill>
          </p:spPr>
        </p:sp>
        <p:sp>
          <p:nvSpPr>
            <p:cNvPr id="54" name="Freeform 54"/>
            <p:cNvSpPr/>
            <p:nvPr/>
          </p:nvSpPr>
          <p:spPr>
            <a:xfrm>
              <a:off x="0" y="0"/>
              <a:ext cx="25278990" cy="7455738"/>
            </a:xfrm>
            <a:custGeom>
              <a:avLst/>
              <a:gdLst/>
              <a:ahLst/>
              <a:cxnLst/>
              <a:rect l="l" t="t" r="r" b="b"/>
              <a:pathLst>
                <a:path w="25278990" h="7455738">
                  <a:moveTo>
                    <a:pt x="25134212" y="7310958"/>
                  </a:moveTo>
                  <a:lnTo>
                    <a:pt x="25278990" y="7310958"/>
                  </a:lnTo>
                  <a:lnTo>
                    <a:pt x="25278990" y="7455738"/>
                  </a:lnTo>
                  <a:lnTo>
                    <a:pt x="25134212" y="7455738"/>
                  </a:lnTo>
                  <a:lnTo>
                    <a:pt x="25134212" y="7310958"/>
                  </a:lnTo>
                  <a:close/>
                  <a:moveTo>
                    <a:pt x="0" y="144780"/>
                  </a:moveTo>
                  <a:lnTo>
                    <a:pt x="144780" y="144780"/>
                  </a:lnTo>
                  <a:lnTo>
                    <a:pt x="144780" y="7310958"/>
                  </a:lnTo>
                  <a:lnTo>
                    <a:pt x="0" y="7310958"/>
                  </a:lnTo>
                  <a:lnTo>
                    <a:pt x="0" y="144780"/>
                  </a:lnTo>
                  <a:close/>
                  <a:moveTo>
                    <a:pt x="0" y="7310958"/>
                  </a:moveTo>
                  <a:lnTo>
                    <a:pt x="144780" y="7310958"/>
                  </a:lnTo>
                  <a:lnTo>
                    <a:pt x="144780" y="7455738"/>
                  </a:lnTo>
                  <a:lnTo>
                    <a:pt x="0" y="7455738"/>
                  </a:lnTo>
                  <a:lnTo>
                    <a:pt x="0" y="7310958"/>
                  </a:lnTo>
                  <a:close/>
                  <a:moveTo>
                    <a:pt x="25134212" y="144780"/>
                  </a:moveTo>
                  <a:lnTo>
                    <a:pt x="25278990" y="144780"/>
                  </a:lnTo>
                  <a:lnTo>
                    <a:pt x="25278990" y="7310958"/>
                  </a:lnTo>
                  <a:lnTo>
                    <a:pt x="25134212" y="7310958"/>
                  </a:lnTo>
                  <a:lnTo>
                    <a:pt x="25134212" y="144780"/>
                  </a:lnTo>
                  <a:close/>
                  <a:moveTo>
                    <a:pt x="144780" y="7310958"/>
                  </a:moveTo>
                  <a:lnTo>
                    <a:pt x="25134212" y="7310958"/>
                  </a:lnTo>
                  <a:lnTo>
                    <a:pt x="25134212" y="7455738"/>
                  </a:lnTo>
                  <a:lnTo>
                    <a:pt x="144780" y="7455738"/>
                  </a:lnTo>
                  <a:lnTo>
                    <a:pt x="144780" y="7310958"/>
                  </a:lnTo>
                  <a:close/>
                  <a:moveTo>
                    <a:pt x="25134212" y="0"/>
                  </a:moveTo>
                  <a:lnTo>
                    <a:pt x="25278990" y="0"/>
                  </a:lnTo>
                  <a:lnTo>
                    <a:pt x="25278990" y="144780"/>
                  </a:lnTo>
                  <a:lnTo>
                    <a:pt x="25134212" y="144780"/>
                  </a:lnTo>
                  <a:lnTo>
                    <a:pt x="25134212" y="0"/>
                  </a:lnTo>
                  <a:close/>
                  <a:moveTo>
                    <a:pt x="0" y="0"/>
                  </a:moveTo>
                  <a:lnTo>
                    <a:pt x="144780" y="0"/>
                  </a:lnTo>
                  <a:lnTo>
                    <a:pt x="144780" y="144780"/>
                  </a:lnTo>
                  <a:lnTo>
                    <a:pt x="0" y="144780"/>
                  </a:lnTo>
                  <a:lnTo>
                    <a:pt x="0" y="0"/>
                  </a:lnTo>
                  <a:close/>
                  <a:moveTo>
                    <a:pt x="144780" y="0"/>
                  </a:moveTo>
                  <a:lnTo>
                    <a:pt x="25134212" y="0"/>
                  </a:lnTo>
                  <a:lnTo>
                    <a:pt x="25134212" y="144780"/>
                  </a:lnTo>
                  <a:lnTo>
                    <a:pt x="144780" y="144780"/>
                  </a:lnTo>
                  <a:lnTo>
                    <a:pt x="144780" y="0"/>
                  </a:lnTo>
                  <a:close/>
                </a:path>
              </a:pathLst>
            </a:custGeom>
            <a:solidFill>
              <a:srgbClr val="003432"/>
            </a:solidFill>
          </p:spPr>
        </p:sp>
      </p:grpSp>
      <p:pic>
        <p:nvPicPr>
          <p:cNvPr id="55" name="Picture 5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4015953" y="9661240"/>
            <a:ext cx="208882" cy="264103"/>
          </a:xfrm>
          <a:prstGeom prst="rect">
            <a:avLst/>
          </a:prstGeom>
        </p:spPr>
      </p:pic>
      <p:grpSp>
        <p:nvGrpSpPr>
          <p:cNvPr id="56" name="Group 56"/>
          <p:cNvGrpSpPr/>
          <p:nvPr/>
        </p:nvGrpSpPr>
        <p:grpSpPr>
          <a:xfrm>
            <a:off x="3734253" y="3487270"/>
            <a:ext cx="3271438" cy="1965254"/>
            <a:chOff x="0" y="0"/>
            <a:chExt cx="24463954" cy="13899665"/>
          </a:xfrm>
        </p:grpSpPr>
        <p:sp>
          <p:nvSpPr>
            <p:cNvPr id="57" name="Freeform 57"/>
            <p:cNvSpPr/>
            <p:nvPr/>
          </p:nvSpPr>
          <p:spPr>
            <a:xfrm>
              <a:off x="72390" y="72390"/>
              <a:ext cx="24319174" cy="13754885"/>
            </a:xfrm>
            <a:custGeom>
              <a:avLst/>
              <a:gdLst/>
              <a:ahLst/>
              <a:cxnLst/>
              <a:rect l="l" t="t" r="r" b="b"/>
              <a:pathLst>
                <a:path w="24319174" h="13754885">
                  <a:moveTo>
                    <a:pt x="0" y="0"/>
                  </a:moveTo>
                  <a:lnTo>
                    <a:pt x="24319174" y="0"/>
                  </a:lnTo>
                  <a:lnTo>
                    <a:pt x="24319174" y="13754885"/>
                  </a:lnTo>
                  <a:lnTo>
                    <a:pt x="0" y="13754885"/>
                  </a:lnTo>
                  <a:lnTo>
                    <a:pt x="0" y="0"/>
                  </a:lnTo>
                  <a:close/>
                </a:path>
              </a:pathLst>
            </a:custGeom>
            <a:solidFill>
              <a:srgbClr val="FFFFFF"/>
            </a:solidFill>
          </p:spPr>
        </p:sp>
        <p:sp>
          <p:nvSpPr>
            <p:cNvPr id="58" name="Freeform 58"/>
            <p:cNvSpPr/>
            <p:nvPr/>
          </p:nvSpPr>
          <p:spPr>
            <a:xfrm>
              <a:off x="0" y="0"/>
              <a:ext cx="24463953" cy="13899665"/>
            </a:xfrm>
            <a:custGeom>
              <a:avLst/>
              <a:gdLst/>
              <a:ahLst/>
              <a:cxnLst/>
              <a:rect l="l" t="t" r="r" b="b"/>
              <a:pathLst>
                <a:path w="24463953" h="13899665">
                  <a:moveTo>
                    <a:pt x="24319174" y="13754884"/>
                  </a:moveTo>
                  <a:lnTo>
                    <a:pt x="24463953" y="13754884"/>
                  </a:lnTo>
                  <a:lnTo>
                    <a:pt x="24463953" y="13899665"/>
                  </a:lnTo>
                  <a:lnTo>
                    <a:pt x="24319174" y="13899665"/>
                  </a:lnTo>
                  <a:lnTo>
                    <a:pt x="24319174" y="13754884"/>
                  </a:lnTo>
                  <a:close/>
                  <a:moveTo>
                    <a:pt x="0" y="144780"/>
                  </a:moveTo>
                  <a:lnTo>
                    <a:pt x="144780" y="144780"/>
                  </a:lnTo>
                  <a:lnTo>
                    <a:pt x="144780" y="13754884"/>
                  </a:lnTo>
                  <a:lnTo>
                    <a:pt x="0" y="13754884"/>
                  </a:lnTo>
                  <a:lnTo>
                    <a:pt x="0" y="144780"/>
                  </a:lnTo>
                  <a:close/>
                  <a:moveTo>
                    <a:pt x="0" y="13754884"/>
                  </a:moveTo>
                  <a:lnTo>
                    <a:pt x="144780" y="13754884"/>
                  </a:lnTo>
                  <a:lnTo>
                    <a:pt x="144780" y="13899665"/>
                  </a:lnTo>
                  <a:lnTo>
                    <a:pt x="0" y="13899665"/>
                  </a:lnTo>
                  <a:lnTo>
                    <a:pt x="0" y="13754884"/>
                  </a:lnTo>
                  <a:close/>
                  <a:moveTo>
                    <a:pt x="24319174" y="144780"/>
                  </a:moveTo>
                  <a:lnTo>
                    <a:pt x="24463953" y="144780"/>
                  </a:lnTo>
                  <a:lnTo>
                    <a:pt x="24463953" y="13754884"/>
                  </a:lnTo>
                  <a:lnTo>
                    <a:pt x="24319174" y="13754884"/>
                  </a:lnTo>
                  <a:lnTo>
                    <a:pt x="24319174" y="144780"/>
                  </a:lnTo>
                  <a:close/>
                  <a:moveTo>
                    <a:pt x="144780" y="13754884"/>
                  </a:moveTo>
                  <a:lnTo>
                    <a:pt x="24319174" y="13754884"/>
                  </a:lnTo>
                  <a:lnTo>
                    <a:pt x="24319174" y="13899665"/>
                  </a:lnTo>
                  <a:lnTo>
                    <a:pt x="144780" y="13899665"/>
                  </a:lnTo>
                  <a:lnTo>
                    <a:pt x="144780" y="13754884"/>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59" name="Group 59"/>
          <p:cNvGrpSpPr/>
          <p:nvPr/>
        </p:nvGrpSpPr>
        <p:grpSpPr>
          <a:xfrm>
            <a:off x="3951781" y="3359768"/>
            <a:ext cx="1831330" cy="266559"/>
            <a:chOff x="0" y="0"/>
            <a:chExt cx="2441774" cy="355412"/>
          </a:xfrm>
        </p:grpSpPr>
        <p:grpSp>
          <p:nvGrpSpPr>
            <p:cNvPr id="60" name="Group 60"/>
            <p:cNvGrpSpPr/>
            <p:nvPr/>
          </p:nvGrpSpPr>
          <p:grpSpPr>
            <a:xfrm>
              <a:off x="0" y="0"/>
              <a:ext cx="2441774" cy="355412"/>
              <a:chOff x="0" y="0"/>
              <a:chExt cx="20010965" cy="2912696"/>
            </a:xfrm>
          </p:grpSpPr>
          <p:sp>
            <p:nvSpPr>
              <p:cNvPr id="61" name="Freeform 61"/>
              <p:cNvSpPr/>
              <p:nvPr/>
            </p:nvSpPr>
            <p:spPr>
              <a:xfrm>
                <a:off x="72390" y="72390"/>
                <a:ext cx="19866185" cy="2767916"/>
              </a:xfrm>
              <a:custGeom>
                <a:avLst/>
                <a:gdLst/>
                <a:ahLst/>
                <a:cxnLst/>
                <a:rect l="l" t="t" r="r" b="b"/>
                <a:pathLst>
                  <a:path w="19866185" h="2767916">
                    <a:moveTo>
                      <a:pt x="0" y="0"/>
                    </a:moveTo>
                    <a:lnTo>
                      <a:pt x="19866185" y="0"/>
                    </a:lnTo>
                    <a:lnTo>
                      <a:pt x="19866185" y="2767916"/>
                    </a:lnTo>
                    <a:lnTo>
                      <a:pt x="0" y="2767916"/>
                    </a:lnTo>
                    <a:lnTo>
                      <a:pt x="0" y="0"/>
                    </a:lnTo>
                    <a:close/>
                  </a:path>
                </a:pathLst>
              </a:custGeom>
              <a:solidFill>
                <a:srgbClr val="FF914D"/>
              </a:solidFill>
            </p:spPr>
          </p:sp>
          <p:sp>
            <p:nvSpPr>
              <p:cNvPr id="62" name="Freeform 62"/>
              <p:cNvSpPr/>
              <p:nvPr/>
            </p:nvSpPr>
            <p:spPr>
              <a:xfrm>
                <a:off x="0" y="0"/>
                <a:ext cx="20010965" cy="2912696"/>
              </a:xfrm>
              <a:custGeom>
                <a:avLst/>
                <a:gdLst/>
                <a:ahLst/>
                <a:cxnLst/>
                <a:rect l="l" t="t" r="r" b="b"/>
                <a:pathLst>
                  <a:path w="20010965" h="2912696">
                    <a:moveTo>
                      <a:pt x="19866184" y="2767917"/>
                    </a:moveTo>
                    <a:lnTo>
                      <a:pt x="20010965" y="2767917"/>
                    </a:lnTo>
                    <a:lnTo>
                      <a:pt x="20010965" y="2912696"/>
                    </a:lnTo>
                    <a:lnTo>
                      <a:pt x="19866184" y="2912696"/>
                    </a:lnTo>
                    <a:lnTo>
                      <a:pt x="19866184" y="2767917"/>
                    </a:lnTo>
                    <a:close/>
                    <a:moveTo>
                      <a:pt x="0" y="144780"/>
                    </a:moveTo>
                    <a:lnTo>
                      <a:pt x="144780" y="144780"/>
                    </a:lnTo>
                    <a:lnTo>
                      <a:pt x="144780" y="2767917"/>
                    </a:lnTo>
                    <a:lnTo>
                      <a:pt x="0" y="2767917"/>
                    </a:lnTo>
                    <a:lnTo>
                      <a:pt x="0" y="144780"/>
                    </a:lnTo>
                    <a:close/>
                    <a:moveTo>
                      <a:pt x="0" y="2767917"/>
                    </a:moveTo>
                    <a:lnTo>
                      <a:pt x="144780" y="2767917"/>
                    </a:lnTo>
                    <a:lnTo>
                      <a:pt x="144780" y="2912696"/>
                    </a:lnTo>
                    <a:lnTo>
                      <a:pt x="0" y="2912696"/>
                    </a:lnTo>
                    <a:lnTo>
                      <a:pt x="0" y="2767917"/>
                    </a:lnTo>
                    <a:close/>
                    <a:moveTo>
                      <a:pt x="19866184" y="144780"/>
                    </a:moveTo>
                    <a:lnTo>
                      <a:pt x="20010965" y="144780"/>
                    </a:lnTo>
                    <a:lnTo>
                      <a:pt x="20010965" y="2767917"/>
                    </a:lnTo>
                    <a:lnTo>
                      <a:pt x="19866184" y="2767917"/>
                    </a:lnTo>
                    <a:lnTo>
                      <a:pt x="19866184" y="144780"/>
                    </a:lnTo>
                    <a:close/>
                    <a:moveTo>
                      <a:pt x="144780" y="2767917"/>
                    </a:moveTo>
                    <a:lnTo>
                      <a:pt x="19866186" y="2767917"/>
                    </a:lnTo>
                    <a:lnTo>
                      <a:pt x="19866186" y="2912696"/>
                    </a:lnTo>
                    <a:lnTo>
                      <a:pt x="144780" y="2912696"/>
                    </a:lnTo>
                    <a:lnTo>
                      <a:pt x="144780" y="2767917"/>
                    </a:lnTo>
                    <a:close/>
                    <a:moveTo>
                      <a:pt x="19866184" y="0"/>
                    </a:moveTo>
                    <a:lnTo>
                      <a:pt x="20010965" y="0"/>
                    </a:lnTo>
                    <a:lnTo>
                      <a:pt x="20010965" y="144780"/>
                    </a:lnTo>
                    <a:lnTo>
                      <a:pt x="19866184" y="144780"/>
                    </a:lnTo>
                    <a:lnTo>
                      <a:pt x="19866184" y="0"/>
                    </a:lnTo>
                    <a:close/>
                    <a:moveTo>
                      <a:pt x="0" y="0"/>
                    </a:moveTo>
                    <a:lnTo>
                      <a:pt x="144780" y="0"/>
                    </a:lnTo>
                    <a:lnTo>
                      <a:pt x="144780" y="144780"/>
                    </a:lnTo>
                    <a:lnTo>
                      <a:pt x="0" y="144780"/>
                    </a:lnTo>
                    <a:lnTo>
                      <a:pt x="0" y="0"/>
                    </a:lnTo>
                    <a:close/>
                    <a:moveTo>
                      <a:pt x="144780" y="0"/>
                    </a:moveTo>
                    <a:lnTo>
                      <a:pt x="19866186" y="0"/>
                    </a:lnTo>
                    <a:lnTo>
                      <a:pt x="19866186" y="144780"/>
                    </a:lnTo>
                    <a:lnTo>
                      <a:pt x="144780" y="144780"/>
                    </a:lnTo>
                    <a:lnTo>
                      <a:pt x="144780" y="0"/>
                    </a:lnTo>
                    <a:close/>
                  </a:path>
                </a:pathLst>
              </a:custGeom>
              <a:solidFill>
                <a:srgbClr val="003432"/>
              </a:solidFill>
            </p:spPr>
          </p:sp>
        </p:grpSp>
        <p:sp>
          <p:nvSpPr>
            <p:cNvPr id="63" name="TextBox 63"/>
            <p:cNvSpPr txBox="1"/>
            <p:nvPr/>
          </p:nvSpPr>
          <p:spPr>
            <a:xfrm>
              <a:off x="190410" y="59493"/>
              <a:ext cx="2060953" cy="240199"/>
            </a:xfrm>
            <a:prstGeom prst="rect">
              <a:avLst/>
            </a:prstGeom>
          </p:spPr>
          <p:txBody>
            <a:bodyPr lIns="0" tIns="0" rIns="0" bIns="0" rtlCol="0" anchor="t">
              <a:spAutoFit/>
            </a:bodyPr>
            <a:lstStyle/>
            <a:p>
              <a:pPr marL="0" lvl="0" indent="0">
                <a:lnSpc>
                  <a:spcPts val="1280"/>
                </a:lnSpc>
                <a:spcBef>
                  <a:spcPct val="0"/>
                </a:spcBef>
              </a:pPr>
              <a:r>
                <a:rPr lang="en-US" sz="1280">
                  <a:solidFill>
                    <a:srgbClr val="003432"/>
                  </a:solidFill>
                  <a:latin typeface="Barlow SemiCondensed Bold"/>
                </a:rPr>
                <a:t>Rationale for the CLIP</a:t>
              </a:r>
            </a:p>
          </p:txBody>
        </p:sp>
      </p:grpSp>
      <p:pic>
        <p:nvPicPr>
          <p:cNvPr id="65" name="Picture 65">
            <a:hlinkClick r:id="rId20"/>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5668285" y="70257"/>
            <a:ext cx="379504" cy="379504"/>
          </a:xfrm>
          <a:prstGeom prst="rect">
            <a:avLst/>
          </a:prstGeom>
        </p:spPr>
      </p:pic>
      <p:pic>
        <p:nvPicPr>
          <p:cNvPr id="66" name="Picture 66">
            <a:hlinkClick r:id="rId23"/>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6126095" y="71164"/>
            <a:ext cx="384963" cy="384963"/>
          </a:xfrm>
          <a:prstGeom prst="rect">
            <a:avLst/>
          </a:prstGeom>
        </p:spPr>
      </p:pic>
      <p:pic>
        <p:nvPicPr>
          <p:cNvPr id="67" name="Picture 67">
            <a:hlinkClick r:id="rId26"/>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a:off x="6549084" y="71164"/>
            <a:ext cx="390592" cy="390592"/>
          </a:xfrm>
          <a:prstGeom prst="rect">
            <a:avLst/>
          </a:prstGeom>
        </p:spPr>
      </p:pic>
      <p:pic>
        <p:nvPicPr>
          <p:cNvPr id="68" name="Picture 68">
            <a:hlinkClick r:id="rId29"/>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6993899" y="71164"/>
            <a:ext cx="396006" cy="396006"/>
          </a:xfrm>
          <a:prstGeom prst="rect">
            <a:avLst/>
          </a:prstGeom>
        </p:spPr>
      </p:pic>
      <p:sp>
        <p:nvSpPr>
          <p:cNvPr id="69" name="TextBox 69"/>
          <p:cNvSpPr txBox="1"/>
          <p:nvPr/>
        </p:nvSpPr>
        <p:spPr>
          <a:xfrm>
            <a:off x="800093" y="5542503"/>
            <a:ext cx="2620199" cy="2218556"/>
          </a:xfrm>
          <a:prstGeom prst="rect">
            <a:avLst/>
          </a:prstGeom>
        </p:spPr>
        <p:txBody>
          <a:bodyPr wrap="square" lIns="0" tIns="0" rIns="0" bIns="0" rtlCol="0" anchor="t">
            <a:spAutoFit/>
          </a:bodyPr>
          <a:lstStyle/>
          <a:p>
            <a:pPr>
              <a:lnSpc>
                <a:spcPts val="1679"/>
              </a:lnSpc>
            </a:pPr>
            <a:endParaRPr dirty="0"/>
          </a:p>
          <a:p>
            <a:pPr algn="just">
              <a:lnSpc>
                <a:spcPts val="1235"/>
              </a:lnSpc>
            </a:pPr>
            <a:endParaRPr dirty="0"/>
          </a:p>
          <a:p>
            <a:pPr algn="just">
              <a:lnSpc>
                <a:spcPts val="1235"/>
              </a:lnSpc>
            </a:pPr>
            <a:r>
              <a:rPr lang="en-US" sz="1029" dirty="0">
                <a:solidFill>
                  <a:srgbClr val="000000"/>
                </a:solidFill>
                <a:latin typeface="Barlow SemiCondensed"/>
              </a:rPr>
              <a:t> - Gender mainstreaming</a:t>
            </a:r>
          </a:p>
          <a:p>
            <a:pPr algn="just">
              <a:lnSpc>
                <a:spcPts val="1235"/>
              </a:lnSpc>
            </a:pPr>
            <a:r>
              <a:rPr lang="en-US" sz="1029" dirty="0">
                <a:solidFill>
                  <a:srgbClr val="000000"/>
                </a:solidFill>
                <a:latin typeface="Barlow SemiCondensed"/>
              </a:rPr>
              <a:t> - Targeted actions with support to the </a:t>
            </a:r>
            <a:r>
              <a:rPr lang="en-US" sz="1029" dirty="0" smtClean="0">
                <a:solidFill>
                  <a:srgbClr val="000000"/>
                </a:solidFill>
                <a:latin typeface="Barlow SemiCondensed"/>
              </a:rPr>
              <a:t>Government and to projects </a:t>
            </a:r>
            <a:r>
              <a:rPr lang="en-US" sz="1029" dirty="0">
                <a:solidFill>
                  <a:srgbClr val="000000"/>
                </a:solidFill>
                <a:latin typeface="Barlow SemiCondensed"/>
              </a:rPr>
              <a:t>designed and implemented by    </a:t>
            </a:r>
            <a:r>
              <a:rPr lang="en-US" sz="1029" dirty="0" err="1" smtClean="0">
                <a:solidFill>
                  <a:srgbClr val="000000"/>
                </a:solidFill>
                <a:latin typeface="Barlow SemiCondensed"/>
              </a:rPr>
              <a:t>organisations</a:t>
            </a:r>
            <a:r>
              <a:rPr lang="en-US" sz="1029" dirty="0" smtClean="0">
                <a:solidFill>
                  <a:srgbClr val="000000"/>
                </a:solidFill>
                <a:latin typeface="Barlow SemiCondensed"/>
              </a:rPr>
              <a:t>  </a:t>
            </a:r>
            <a:r>
              <a:rPr lang="en-US" sz="1029" dirty="0">
                <a:solidFill>
                  <a:srgbClr val="000000"/>
                </a:solidFill>
                <a:latin typeface="Barlow SemiCondensed"/>
              </a:rPr>
              <a:t>working on gender </a:t>
            </a:r>
            <a:r>
              <a:rPr lang="en-US" sz="1029" dirty="0" smtClean="0">
                <a:solidFill>
                  <a:srgbClr val="000000"/>
                </a:solidFill>
                <a:latin typeface="Barlow SemiCondensed"/>
              </a:rPr>
              <a:t>equality</a:t>
            </a:r>
          </a:p>
          <a:p>
            <a:pPr algn="just">
              <a:lnSpc>
                <a:spcPts val="1235"/>
              </a:lnSpc>
            </a:pPr>
            <a:r>
              <a:rPr lang="en-US" sz="1029" dirty="0" smtClean="0">
                <a:solidFill>
                  <a:srgbClr val="000000"/>
                </a:solidFill>
                <a:latin typeface="Barlow SemiCondensed"/>
              </a:rPr>
              <a:t>- The Spotlight Initiative </a:t>
            </a:r>
            <a:endParaRPr lang="en-US" sz="1029" dirty="0">
              <a:solidFill>
                <a:srgbClr val="000000"/>
              </a:solidFill>
              <a:latin typeface="Barlow SemiCondensed"/>
            </a:endParaRPr>
          </a:p>
          <a:p>
            <a:pPr algn="just">
              <a:lnSpc>
                <a:spcPts val="1235"/>
              </a:lnSpc>
            </a:pPr>
            <a:r>
              <a:rPr lang="en-US" sz="1029" dirty="0">
                <a:solidFill>
                  <a:srgbClr val="000000"/>
                </a:solidFill>
                <a:latin typeface="Barlow SemiCondensed"/>
              </a:rPr>
              <a:t>-  Dialogue with different stakeholders</a:t>
            </a:r>
          </a:p>
          <a:p>
            <a:pPr algn="just">
              <a:lnSpc>
                <a:spcPts val="1235"/>
              </a:lnSpc>
            </a:pPr>
            <a:r>
              <a:rPr lang="en-US" sz="1029" dirty="0">
                <a:solidFill>
                  <a:srgbClr val="000000"/>
                </a:solidFill>
                <a:latin typeface="Barlow SemiCondensed"/>
              </a:rPr>
              <a:t>-  Public diplomacy </a:t>
            </a:r>
            <a:r>
              <a:rPr lang="en-US" sz="1029" dirty="0" smtClean="0">
                <a:solidFill>
                  <a:srgbClr val="000000"/>
                </a:solidFill>
                <a:latin typeface="Barlow SemiCondensed"/>
              </a:rPr>
              <a:t>actions </a:t>
            </a: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p:txBody>
      </p:sp>
      <p:sp>
        <p:nvSpPr>
          <p:cNvPr id="71" name="TextBox 71"/>
          <p:cNvSpPr txBox="1"/>
          <p:nvPr/>
        </p:nvSpPr>
        <p:spPr>
          <a:xfrm>
            <a:off x="1512410" y="854360"/>
            <a:ext cx="4632007" cy="379095"/>
          </a:xfrm>
          <a:prstGeom prst="rect">
            <a:avLst/>
          </a:prstGeom>
        </p:spPr>
        <p:txBody>
          <a:bodyPr lIns="0" tIns="0" rIns="0" bIns="0" rtlCol="0" anchor="t">
            <a:spAutoFit/>
          </a:bodyPr>
          <a:lstStyle/>
          <a:p>
            <a:pPr marL="0" lvl="0" indent="0" algn="just">
              <a:lnSpc>
                <a:spcPts val="2800"/>
              </a:lnSpc>
            </a:pPr>
            <a:r>
              <a:rPr lang="en-US" sz="2799" spc="117">
                <a:solidFill>
                  <a:srgbClr val="001489"/>
                </a:solidFill>
                <a:latin typeface="Barlow SemiCondensed Bold Bold"/>
              </a:rPr>
              <a:t> EU GENDER ACTION PLAN  III </a:t>
            </a:r>
          </a:p>
        </p:txBody>
      </p:sp>
      <p:sp>
        <p:nvSpPr>
          <p:cNvPr id="72" name="TextBox 72"/>
          <p:cNvSpPr txBox="1"/>
          <p:nvPr/>
        </p:nvSpPr>
        <p:spPr>
          <a:xfrm>
            <a:off x="751668" y="2525258"/>
            <a:ext cx="6173146" cy="628015"/>
          </a:xfrm>
          <a:prstGeom prst="rect">
            <a:avLst/>
          </a:prstGeom>
        </p:spPr>
        <p:txBody>
          <a:bodyPr lIns="0" tIns="0" rIns="0" bIns="0" rtlCol="0" anchor="t">
            <a:spAutoFit/>
          </a:bodyPr>
          <a:lstStyle/>
          <a:p>
            <a:pPr marL="0" lvl="0" indent="0" algn="ctr">
              <a:lnSpc>
                <a:spcPts val="1235"/>
              </a:lnSpc>
            </a:pPr>
            <a:r>
              <a:rPr lang="en-US" sz="1029" dirty="0">
                <a:solidFill>
                  <a:srgbClr val="002060"/>
                </a:solidFill>
                <a:latin typeface="Barlow SemiCondensed Bold"/>
              </a:rPr>
              <a:t>GENDER ACTION PLAN  III</a:t>
            </a:r>
            <a:r>
              <a:rPr lang="en-US" sz="1029" dirty="0">
                <a:solidFill>
                  <a:srgbClr val="002060"/>
                </a:solidFill>
                <a:latin typeface="Barlow SemiCondensed"/>
              </a:rPr>
              <a:t> aims to accelerate progress on empowering women and girls, and safeguard gains made on gender equality during the 25 years since the adoption of the Beijing Declaration and its Platform for Action. It aims to contribute to empowering women, girls and young people to fully use their rights and increase their participation in political, economic, social and cultural life. </a:t>
            </a:r>
          </a:p>
        </p:txBody>
      </p:sp>
      <p:sp>
        <p:nvSpPr>
          <p:cNvPr id="73" name="TextBox 73"/>
          <p:cNvSpPr txBox="1"/>
          <p:nvPr/>
        </p:nvSpPr>
        <p:spPr>
          <a:xfrm>
            <a:off x="755828" y="3820367"/>
            <a:ext cx="2648059" cy="1423467"/>
          </a:xfrm>
          <a:prstGeom prst="rect">
            <a:avLst/>
          </a:prstGeom>
        </p:spPr>
        <p:txBody>
          <a:bodyPr lIns="0" tIns="0" rIns="0" bIns="0" rtlCol="0" anchor="t">
            <a:spAutoFit/>
          </a:bodyPr>
          <a:lstStyle/>
          <a:p>
            <a:pPr algn="ctr">
              <a:lnSpc>
                <a:spcPts val="1132"/>
              </a:lnSpc>
            </a:pPr>
            <a:r>
              <a:rPr lang="en-US" sz="1029" dirty="0">
                <a:solidFill>
                  <a:srgbClr val="001489"/>
                </a:solidFill>
                <a:latin typeface="Barlow SemiCondensed Bold"/>
              </a:rPr>
              <a:t>The Country Level implementation plan (CLIP) </a:t>
            </a:r>
            <a:endParaRPr lang="en-US" sz="1029" dirty="0" smtClean="0">
              <a:solidFill>
                <a:srgbClr val="001489"/>
              </a:solidFill>
              <a:latin typeface="Barlow SemiCondensed Bold"/>
            </a:endParaRPr>
          </a:p>
          <a:p>
            <a:pPr algn="ctr">
              <a:lnSpc>
                <a:spcPts val="1132"/>
              </a:lnSpc>
            </a:pPr>
            <a:r>
              <a:rPr lang="en-US" sz="1029" dirty="0" smtClean="0">
                <a:solidFill>
                  <a:srgbClr val="001489"/>
                </a:solidFill>
                <a:latin typeface="Barlow SemiCondensed Bold"/>
              </a:rPr>
              <a:t>for Timor-Leste:</a:t>
            </a:r>
            <a:r>
              <a:rPr lang="en-US" sz="1029" dirty="0" smtClean="0">
                <a:solidFill>
                  <a:srgbClr val="001489"/>
                </a:solidFill>
                <a:latin typeface="Barlow SemiCondensed"/>
              </a:rPr>
              <a:t> </a:t>
            </a:r>
            <a:endParaRPr lang="en-US" sz="1029" dirty="0">
              <a:solidFill>
                <a:srgbClr val="001489"/>
              </a:solidFill>
              <a:latin typeface="Barlow SemiCondensed"/>
            </a:endParaRPr>
          </a:p>
          <a:p>
            <a:pPr algn="ctr">
              <a:lnSpc>
                <a:spcPts val="1132"/>
              </a:lnSpc>
            </a:pPr>
            <a:endParaRPr lang="en-US" sz="1029" dirty="0">
              <a:solidFill>
                <a:srgbClr val="001489"/>
              </a:solidFill>
              <a:latin typeface="Barlow SemiCondensed"/>
            </a:endParaRPr>
          </a:p>
          <a:p>
            <a:pPr algn="just">
              <a:lnSpc>
                <a:spcPts val="1132"/>
              </a:lnSpc>
            </a:pPr>
            <a:r>
              <a:rPr lang="en-US" sz="1029" dirty="0" smtClean="0">
                <a:latin typeface="Barlow SemiCondensed"/>
              </a:rPr>
              <a:t>- Translates </a:t>
            </a:r>
            <a:r>
              <a:rPr lang="en-US" sz="1029" dirty="0">
                <a:latin typeface="Barlow SemiCondensed"/>
              </a:rPr>
              <a:t>the EU Gender Action Plan III into priorities and actions for </a:t>
            </a:r>
            <a:r>
              <a:rPr lang="en-US" sz="1029" dirty="0" smtClean="0">
                <a:latin typeface="Barlow SemiCondensed"/>
              </a:rPr>
              <a:t>Timor-Leste, </a:t>
            </a:r>
            <a:r>
              <a:rPr lang="en-US" sz="1029" dirty="0">
                <a:latin typeface="Barlow SemiCondensed"/>
              </a:rPr>
              <a:t>using a rights based approach. </a:t>
            </a:r>
          </a:p>
          <a:p>
            <a:pPr algn="just">
              <a:lnSpc>
                <a:spcPts val="1132"/>
              </a:lnSpc>
            </a:pPr>
            <a:r>
              <a:rPr lang="en-US" sz="1029" dirty="0">
                <a:latin typeface="Barlow SemiCondensed"/>
              </a:rPr>
              <a:t>- </a:t>
            </a:r>
            <a:r>
              <a:rPr lang="en-US" sz="1029" dirty="0" smtClean="0">
                <a:latin typeface="Barlow SemiCondensed"/>
              </a:rPr>
              <a:t>Was </a:t>
            </a:r>
            <a:r>
              <a:rPr lang="en-US" sz="1029" dirty="0">
                <a:latin typeface="Barlow SemiCondensed"/>
              </a:rPr>
              <a:t>prepared by </a:t>
            </a:r>
            <a:r>
              <a:rPr lang="en-US" sz="1029" dirty="0" smtClean="0">
                <a:latin typeface="Barlow SemiCondensed"/>
              </a:rPr>
              <a:t>the EU </a:t>
            </a:r>
            <a:r>
              <a:rPr lang="en-US" sz="1029" dirty="0">
                <a:latin typeface="Barlow SemiCondensed"/>
              </a:rPr>
              <a:t>Delegation in consultation with EU Member </a:t>
            </a:r>
            <a:r>
              <a:rPr lang="en-US" sz="1029" dirty="0" smtClean="0">
                <a:latin typeface="Barlow SemiCondensed"/>
              </a:rPr>
              <a:t>States, the Government, civil society, the UN and bilateral development partners.</a:t>
            </a:r>
            <a:endParaRPr lang="en-US" sz="1029" dirty="0">
              <a:latin typeface="Barlow SemiCondensed"/>
            </a:endParaRPr>
          </a:p>
          <a:p>
            <a:pPr marL="0" lvl="0" indent="0" algn="just">
              <a:lnSpc>
                <a:spcPts val="1155"/>
              </a:lnSpc>
            </a:pPr>
            <a:endParaRPr lang="en-US" sz="1029" dirty="0">
              <a:solidFill>
                <a:srgbClr val="003432"/>
              </a:solidFill>
              <a:latin typeface="Barlow SemiCondensed"/>
            </a:endParaRPr>
          </a:p>
        </p:txBody>
      </p:sp>
      <p:sp>
        <p:nvSpPr>
          <p:cNvPr id="74" name="TextBox 74"/>
          <p:cNvSpPr txBox="1"/>
          <p:nvPr/>
        </p:nvSpPr>
        <p:spPr>
          <a:xfrm>
            <a:off x="305467" y="756000"/>
            <a:ext cx="679450" cy="262890"/>
          </a:xfrm>
          <a:prstGeom prst="rect">
            <a:avLst/>
          </a:prstGeom>
        </p:spPr>
        <p:txBody>
          <a:bodyPr lIns="0" tIns="0" rIns="0" bIns="0" rtlCol="0" anchor="t">
            <a:spAutoFit/>
          </a:bodyPr>
          <a:lstStyle/>
          <a:p>
            <a:pPr algn="ctr">
              <a:lnSpc>
                <a:spcPts val="990"/>
              </a:lnSpc>
            </a:pPr>
            <a:r>
              <a:rPr lang="en-US" sz="900">
                <a:solidFill>
                  <a:srgbClr val="000000"/>
                </a:solidFill>
                <a:latin typeface="Arialle Bold"/>
              </a:rPr>
              <a:t>EUROPEAN </a:t>
            </a:r>
          </a:p>
          <a:p>
            <a:pPr algn="ctr">
              <a:lnSpc>
                <a:spcPts val="990"/>
              </a:lnSpc>
            </a:pPr>
            <a:r>
              <a:rPr lang="en-US" sz="900">
                <a:solidFill>
                  <a:srgbClr val="000000"/>
                </a:solidFill>
                <a:latin typeface="Arialle Bold"/>
              </a:rPr>
              <a:t>UNION</a:t>
            </a:r>
          </a:p>
        </p:txBody>
      </p:sp>
      <p:sp>
        <p:nvSpPr>
          <p:cNvPr id="75" name="TextBox 75"/>
          <p:cNvSpPr txBox="1"/>
          <p:nvPr/>
        </p:nvSpPr>
        <p:spPr>
          <a:xfrm>
            <a:off x="1028619" y="1204880"/>
            <a:ext cx="5599588" cy="241935"/>
          </a:xfrm>
          <a:prstGeom prst="rect">
            <a:avLst/>
          </a:prstGeom>
        </p:spPr>
        <p:txBody>
          <a:bodyPr lIns="0" tIns="0" rIns="0" bIns="0" rtlCol="0" anchor="t">
            <a:spAutoFit/>
          </a:bodyPr>
          <a:lstStyle/>
          <a:p>
            <a:pPr algn="just">
              <a:lnSpc>
                <a:spcPts val="1960"/>
              </a:lnSpc>
            </a:pPr>
            <a:r>
              <a:rPr lang="en-US" sz="1400" dirty="0">
                <a:solidFill>
                  <a:srgbClr val="000000"/>
                </a:solidFill>
                <a:latin typeface="Inter Italics"/>
              </a:rPr>
              <a:t>Country Level Implementation Plan for </a:t>
            </a:r>
            <a:r>
              <a:rPr lang="en-US" sz="1400" dirty="0" smtClean="0">
                <a:solidFill>
                  <a:srgbClr val="000000"/>
                </a:solidFill>
                <a:latin typeface="Inter Italics"/>
              </a:rPr>
              <a:t>Timor-Leste (2021-2025</a:t>
            </a:r>
            <a:r>
              <a:rPr lang="en-US" sz="1400" dirty="0">
                <a:solidFill>
                  <a:srgbClr val="000000"/>
                </a:solidFill>
                <a:latin typeface="Inter Italics"/>
              </a:rPr>
              <a:t>)</a:t>
            </a:r>
          </a:p>
        </p:txBody>
      </p:sp>
      <p:sp>
        <p:nvSpPr>
          <p:cNvPr id="76" name="TextBox 76"/>
          <p:cNvSpPr txBox="1"/>
          <p:nvPr/>
        </p:nvSpPr>
        <p:spPr>
          <a:xfrm>
            <a:off x="1054368" y="1566919"/>
            <a:ext cx="6533882" cy="666849"/>
          </a:xfrm>
          <a:prstGeom prst="rect">
            <a:avLst/>
          </a:prstGeom>
        </p:spPr>
        <p:txBody>
          <a:bodyPr lIns="0" tIns="0" rIns="0" bIns="0" rtlCol="0" anchor="t">
            <a:spAutoFit/>
          </a:bodyPr>
          <a:lstStyle/>
          <a:p>
            <a:pPr>
              <a:lnSpc>
                <a:spcPts val="1260"/>
              </a:lnSpc>
            </a:pPr>
            <a:r>
              <a:rPr lang="en-US" sz="1050" dirty="0">
                <a:solidFill>
                  <a:srgbClr val="000000"/>
                </a:solidFill>
                <a:latin typeface="Alata"/>
              </a:rPr>
              <a:t>The </a:t>
            </a:r>
            <a:r>
              <a:rPr lang="en-US" sz="1050" dirty="0">
                <a:latin typeface="Alata"/>
              </a:rPr>
              <a:t>European Union and its Member States </a:t>
            </a:r>
            <a:r>
              <a:rPr lang="en-US" sz="1050" dirty="0">
                <a:solidFill>
                  <a:srgbClr val="000000"/>
                </a:solidFill>
                <a:latin typeface="Alata"/>
              </a:rPr>
              <a:t>are vigorously promoting </a:t>
            </a:r>
            <a:r>
              <a:rPr lang="en-US" sz="1050" dirty="0" smtClean="0">
                <a:solidFill>
                  <a:srgbClr val="FA660A"/>
                </a:solidFill>
                <a:latin typeface="Alata"/>
              </a:rPr>
              <a:t>gender equality </a:t>
            </a:r>
            <a:r>
              <a:rPr lang="en-US" sz="1050" dirty="0">
                <a:solidFill>
                  <a:srgbClr val="FA660A"/>
                </a:solidFill>
                <a:latin typeface="Alata"/>
              </a:rPr>
              <a:t>and women empowerment</a:t>
            </a:r>
            <a:r>
              <a:rPr lang="en-US" sz="1050" dirty="0">
                <a:solidFill>
                  <a:srgbClr val="FF914D"/>
                </a:solidFill>
                <a:latin typeface="Alata"/>
              </a:rPr>
              <a:t> </a:t>
            </a:r>
            <a:r>
              <a:rPr lang="en-US" sz="1050" dirty="0">
                <a:solidFill>
                  <a:srgbClr val="000000"/>
                </a:solidFill>
                <a:latin typeface="Alata"/>
              </a:rPr>
              <a:t>in their relations with partner countries.  The </a:t>
            </a:r>
            <a:r>
              <a:rPr lang="en-US" sz="1050" dirty="0">
                <a:latin typeface="Alata"/>
              </a:rPr>
              <a:t>new EU's  Action Plan on Gender Equality </a:t>
            </a:r>
            <a:endParaRPr lang="en-US" sz="1050" dirty="0" smtClean="0">
              <a:latin typeface="Alata"/>
            </a:endParaRPr>
          </a:p>
          <a:p>
            <a:pPr>
              <a:lnSpc>
                <a:spcPts val="1260"/>
              </a:lnSpc>
            </a:pPr>
            <a:r>
              <a:rPr lang="en-US" sz="1050" dirty="0">
                <a:latin typeface="Alata"/>
              </a:rPr>
              <a:t>a</a:t>
            </a:r>
            <a:r>
              <a:rPr lang="en-US" sz="1050" dirty="0" smtClean="0">
                <a:latin typeface="Alata"/>
              </a:rPr>
              <a:t>nd </a:t>
            </a:r>
            <a:r>
              <a:rPr lang="en-US" sz="1050" dirty="0" smtClean="0">
                <a:latin typeface="Alata"/>
              </a:rPr>
              <a:t>Women </a:t>
            </a:r>
            <a:r>
              <a:rPr lang="en-US" sz="1050" dirty="0">
                <a:latin typeface="Alata"/>
              </a:rPr>
              <a:t>Empowerment in External Action (2021-2025) is </a:t>
            </a:r>
            <a:r>
              <a:rPr lang="en-US" sz="1050" dirty="0">
                <a:solidFill>
                  <a:srgbClr val="000000"/>
                </a:solidFill>
                <a:latin typeface="Alata"/>
              </a:rPr>
              <a:t>now operational in </a:t>
            </a:r>
            <a:r>
              <a:rPr lang="en-US" sz="1050" dirty="0" smtClean="0">
                <a:solidFill>
                  <a:srgbClr val="000000"/>
                </a:solidFill>
                <a:latin typeface="Alata"/>
              </a:rPr>
              <a:t>Timor-Leste.</a:t>
            </a:r>
            <a:endParaRPr lang="en-US" sz="1050" dirty="0">
              <a:solidFill>
                <a:srgbClr val="000000"/>
              </a:solidFill>
              <a:latin typeface="Alata"/>
            </a:endParaRPr>
          </a:p>
          <a:p>
            <a:pPr algn="ctr">
              <a:lnSpc>
                <a:spcPts val="1260"/>
              </a:lnSpc>
            </a:pPr>
            <a:endParaRPr lang="en-US" sz="1050" dirty="0">
              <a:solidFill>
                <a:srgbClr val="000000"/>
              </a:solidFill>
              <a:latin typeface="Alata"/>
            </a:endParaRPr>
          </a:p>
        </p:txBody>
      </p:sp>
      <p:sp>
        <p:nvSpPr>
          <p:cNvPr id="78" name="TextBox 78"/>
          <p:cNvSpPr txBox="1"/>
          <p:nvPr/>
        </p:nvSpPr>
        <p:spPr>
          <a:xfrm>
            <a:off x="1142000" y="7175500"/>
            <a:ext cx="2179049" cy="575056"/>
          </a:xfrm>
          <a:prstGeom prst="rect">
            <a:avLst/>
          </a:prstGeom>
        </p:spPr>
        <p:txBody>
          <a:bodyPr wrap="square" lIns="0" tIns="0" rIns="0" bIns="0" rtlCol="0" anchor="t">
            <a:spAutoFit/>
          </a:bodyPr>
          <a:lstStyle/>
          <a:p>
            <a:pPr algn="ctr">
              <a:lnSpc>
                <a:spcPts val="1132"/>
              </a:lnSpc>
            </a:pPr>
            <a:endParaRPr dirty="0"/>
          </a:p>
          <a:p>
            <a:pPr algn="ctr">
              <a:lnSpc>
                <a:spcPts val="1132"/>
              </a:lnSpc>
            </a:pPr>
            <a:r>
              <a:rPr lang="en-US" sz="1029" dirty="0">
                <a:solidFill>
                  <a:srgbClr val="001489"/>
                </a:solidFill>
                <a:latin typeface="Barlow SemiCondensed Bold"/>
              </a:rPr>
              <a:t>Gender mainstreaming and </a:t>
            </a:r>
          </a:p>
          <a:p>
            <a:pPr algn="ctr">
              <a:lnSpc>
                <a:spcPts val="1132"/>
              </a:lnSpc>
            </a:pPr>
            <a:r>
              <a:rPr lang="en-US" sz="1029" dirty="0">
                <a:solidFill>
                  <a:srgbClr val="001489"/>
                </a:solidFill>
                <a:latin typeface="Barlow SemiCondensed Bold"/>
              </a:rPr>
              <a:t>targeted actions </a:t>
            </a:r>
          </a:p>
          <a:p>
            <a:pPr algn="ctr">
              <a:lnSpc>
                <a:spcPts val="1132"/>
              </a:lnSpc>
            </a:pPr>
            <a:endParaRPr lang="en-US" sz="1029" dirty="0">
              <a:solidFill>
                <a:srgbClr val="001489"/>
              </a:solidFill>
              <a:latin typeface="Barlow SemiCondensed Bold"/>
            </a:endParaRPr>
          </a:p>
        </p:txBody>
      </p:sp>
      <p:sp>
        <p:nvSpPr>
          <p:cNvPr id="79" name="TextBox 79"/>
          <p:cNvSpPr txBox="1"/>
          <p:nvPr/>
        </p:nvSpPr>
        <p:spPr>
          <a:xfrm>
            <a:off x="4119910" y="7859583"/>
            <a:ext cx="2782540" cy="559372"/>
          </a:xfrm>
          <a:prstGeom prst="rect">
            <a:avLst/>
          </a:prstGeom>
        </p:spPr>
        <p:txBody>
          <a:bodyPr lIns="0" tIns="0" rIns="0" bIns="0" rtlCol="0" anchor="t">
            <a:spAutoFit/>
          </a:bodyPr>
          <a:lstStyle/>
          <a:p>
            <a:pPr algn="ctr">
              <a:lnSpc>
                <a:spcPts val="1132"/>
              </a:lnSpc>
            </a:pPr>
            <a:r>
              <a:rPr lang="en-US" sz="1029" dirty="0">
                <a:solidFill>
                  <a:srgbClr val="001489"/>
                </a:solidFill>
                <a:latin typeface="Barlow SemiCondensed Bold"/>
              </a:rPr>
              <a:t>Engagement in dialogue for gender equality and women empowerment</a:t>
            </a:r>
          </a:p>
          <a:p>
            <a:pPr algn="ctr">
              <a:lnSpc>
                <a:spcPts val="1029"/>
              </a:lnSpc>
            </a:pPr>
            <a:endParaRPr lang="en-US" sz="1029" dirty="0">
              <a:solidFill>
                <a:srgbClr val="001489"/>
              </a:solidFill>
              <a:latin typeface="Barlow SemiCondensed Bold"/>
            </a:endParaRPr>
          </a:p>
          <a:p>
            <a:pPr algn="ctr">
              <a:lnSpc>
                <a:spcPts val="1029"/>
              </a:lnSpc>
            </a:pPr>
            <a:endParaRPr lang="en-US" sz="1029" dirty="0">
              <a:solidFill>
                <a:srgbClr val="001489"/>
              </a:solidFill>
              <a:latin typeface="Barlow SemiCondensed Bold"/>
            </a:endParaRPr>
          </a:p>
        </p:txBody>
      </p:sp>
      <p:sp>
        <p:nvSpPr>
          <p:cNvPr id="80" name="TextBox 80"/>
          <p:cNvSpPr txBox="1"/>
          <p:nvPr/>
        </p:nvSpPr>
        <p:spPr>
          <a:xfrm>
            <a:off x="4287178" y="9689970"/>
            <a:ext cx="2386672" cy="256480"/>
          </a:xfrm>
          <a:prstGeom prst="rect">
            <a:avLst/>
          </a:prstGeom>
        </p:spPr>
        <p:txBody>
          <a:bodyPr wrap="square" lIns="0" tIns="0" rIns="0" bIns="0" rtlCol="0" anchor="t">
            <a:spAutoFit/>
          </a:bodyPr>
          <a:lstStyle/>
          <a:p>
            <a:pPr algn="just">
              <a:lnSpc>
                <a:spcPts val="1029"/>
              </a:lnSpc>
            </a:pPr>
            <a:r>
              <a:rPr lang="en-US" sz="1029" dirty="0" smtClean="0">
                <a:solidFill>
                  <a:srgbClr val="001489"/>
                </a:solidFill>
                <a:latin typeface="Barlow SemiCondensed Bold"/>
              </a:rPr>
              <a:t>Strategic Communication &amp; Public Diplomacy Activities</a:t>
            </a:r>
            <a:endParaRPr lang="en-US" sz="1029" dirty="0">
              <a:solidFill>
                <a:srgbClr val="001489"/>
              </a:solidFill>
              <a:latin typeface="Barlow SemiCondensed Bold"/>
            </a:endParaRPr>
          </a:p>
        </p:txBody>
      </p:sp>
      <p:sp>
        <p:nvSpPr>
          <p:cNvPr id="81" name="TextBox 81"/>
          <p:cNvSpPr txBox="1"/>
          <p:nvPr/>
        </p:nvSpPr>
        <p:spPr>
          <a:xfrm>
            <a:off x="3778407" y="9963299"/>
            <a:ext cx="3177727" cy="641201"/>
          </a:xfrm>
          <a:prstGeom prst="rect">
            <a:avLst/>
          </a:prstGeom>
        </p:spPr>
        <p:txBody>
          <a:bodyPr lIns="0" tIns="0" rIns="0" bIns="0" rtlCol="0" anchor="t">
            <a:spAutoFit/>
          </a:bodyPr>
          <a:lstStyle/>
          <a:p>
            <a:pPr algn="just">
              <a:lnSpc>
                <a:spcPts val="1030"/>
              </a:lnSpc>
            </a:pPr>
            <a:r>
              <a:rPr lang="en-US" sz="1030" dirty="0">
                <a:solidFill>
                  <a:srgbClr val="000000"/>
                </a:solidFill>
                <a:latin typeface="Barlow SemiCondensed"/>
              </a:rPr>
              <a:t>EU </a:t>
            </a:r>
            <a:r>
              <a:rPr lang="en-US" sz="1030" dirty="0" smtClean="0">
                <a:solidFill>
                  <a:srgbClr val="000000"/>
                </a:solidFill>
                <a:latin typeface="Barlow SemiCondensed"/>
              </a:rPr>
              <a:t>Member States  </a:t>
            </a:r>
            <a:r>
              <a:rPr lang="en-US" sz="1030" dirty="0">
                <a:solidFill>
                  <a:srgbClr val="000000"/>
                </a:solidFill>
                <a:latin typeface="Barlow SemiCondensed"/>
              </a:rPr>
              <a:t>and the EU Delegation will use public diplomacy activities to raise awareness on gender equality issues in </a:t>
            </a:r>
            <a:r>
              <a:rPr lang="en-US" sz="1030" dirty="0" smtClean="0">
                <a:solidFill>
                  <a:srgbClr val="000000"/>
                </a:solidFill>
                <a:latin typeface="Barlow SemiCondensed"/>
              </a:rPr>
              <a:t>Timor-Leste, </a:t>
            </a:r>
            <a:r>
              <a:rPr lang="en-US" sz="1030" dirty="0">
                <a:solidFill>
                  <a:srgbClr val="000000"/>
                </a:solidFill>
                <a:latin typeface="Barlow SemiCondensed"/>
              </a:rPr>
              <a:t>together with the Government, </a:t>
            </a:r>
            <a:r>
              <a:rPr lang="en-US" sz="1030" dirty="0" smtClean="0">
                <a:solidFill>
                  <a:srgbClr val="000000"/>
                </a:solidFill>
                <a:latin typeface="Barlow SemiCondensed"/>
              </a:rPr>
              <a:t>development </a:t>
            </a:r>
            <a:r>
              <a:rPr lang="en-US" sz="1030" dirty="0">
                <a:solidFill>
                  <a:srgbClr val="000000"/>
                </a:solidFill>
                <a:latin typeface="Barlow SemiCondensed"/>
              </a:rPr>
              <a:t>partners and </a:t>
            </a:r>
            <a:r>
              <a:rPr lang="en-US" sz="1030" dirty="0" smtClean="0">
                <a:solidFill>
                  <a:srgbClr val="000000"/>
                </a:solidFill>
                <a:latin typeface="Barlow SemiCondensed"/>
              </a:rPr>
              <a:t>Civil Society </a:t>
            </a:r>
            <a:r>
              <a:rPr lang="en-US" sz="1030" dirty="0" err="1" smtClean="0">
                <a:solidFill>
                  <a:srgbClr val="000000"/>
                </a:solidFill>
                <a:latin typeface="Barlow SemiCondensed"/>
              </a:rPr>
              <a:t>Organisations</a:t>
            </a:r>
            <a:r>
              <a:rPr lang="en-US" sz="1030" dirty="0">
                <a:solidFill>
                  <a:srgbClr val="000000"/>
                </a:solidFill>
                <a:latin typeface="Barlow SemiCondensed"/>
              </a:rPr>
              <a:t>.</a:t>
            </a:r>
          </a:p>
          <a:p>
            <a:pPr algn="just">
              <a:lnSpc>
                <a:spcPts val="1030"/>
              </a:lnSpc>
            </a:pPr>
            <a:endParaRPr lang="en-US" sz="1030" dirty="0">
              <a:solidFill>
                <a:srgbClr val="000000"/>
              </a:solidFill>
              <a:latin typeface="Barlow SemiCondensed"/>
            </a:endParaRPr>
          </a:p>
        </p:txBody>
      </p:sp>
      <p:sp>
        <p:nvSpPr>
          <p:cNvPr id="82" name="TextBox 82"/>
          <p:cNvSpPr txBox="1"/>
          <p:nvPr/>
        </p:nvSpPr>
        <p:spPr>
          <a:xfrm>
            <a:off x="3951781" y="3688458"/>
            <a:ext cx="2890068" cy="1859483"/>
          </a:xfrm>
          <a:prstGeom prst="rect">
            <a:avLst/>
          </a:prstGeom>
        </p:spPr>
        <p:txBody>
          <a:bodyPr wrap="square" lIns="0" tIns="0" rIns="0" bIns="0" rtlCol="0" anchor="t">
            <a:spAutoFit/>
          </a:bodyPr>
          <a:lstStyle/>
          <a:p>
            <a:pPr algn="just">
              <a:lnSpc>
                <a:spcPts val="1132"/>
              </a:lnSpc>
            </a:pPr>
            <a:r>
              <a:rPr lang="en-US" sz="1029" dirty="0">
                <a:solidFill>
                  <a:srgbClr val="001489"/>
                </a:solidFill>
                <a:latin typeface="Barlow SemiCondensed Bold"/>
              </a:rPr>
              <a:t>                 The CLIP areas of engagement are based on:</a:t>
            </a:r>
          </a:p>
          <a:p>
            <a:pPr algn="just">
              <a:lnSpc>
                <a:spcPts val="1155"/>
              </a:lnSpc>
            </a:pPr>
            <a:endParaRPr lang="en-US" sz="1029" dirty="0">
              <a:solidFill>
                <a:srgbClr val="001489"/>
              </a:solidFill>
              <a:latin typeface="Barlow SemiCondensed Bold"/>
            </a:endParaRPr>
          </a:p>
          <a:p>
            <a:pPr algn="just">
              <a:lnSpc>
                <a:spcPts val="1132"/>
              </a:lnSpc>
            </a:pPr>
            <a:r>
              <a:rPr lang="en-US" sz="1050" dirty="0">
                <a:solidFill>
                  <a:srgbClr val="000000"/>
                </a:solidFill>
                <a:latin typeface="Barlow SemiCondensed"/>
              </a:rPr>
              <a:t>- </a:t>
            </a:r>
            <a:r>
              <a:rPr lang="en-US" sz="1029" dirty="0">
                <a:solidFill>
                  <a:srgbClr val="000000"/>
                </a:solidFill>
                <a:latin typeface="Barlow SemiCondensed"/>
              </a:rPr>
              <a:t>The EU Multiannual Indicative </a:t>
            </a:r>
            <a:r>
              <a:rPr lang="en-US" sz="1029" dirty="0" err="1">
                <a:solidFill>
                  <a:srgbClr val="000000"/>
                </a:solidFill>
                <a:latin typeface="Barlow SemiCondensed"/>
              </a:rPr>
              <a:t>Programme</a:t>
            </a:r>
            <a:r>
              <a:rPr lang="en-US" sz="1029" dirty="0">
                <a:solidFill>
                  <a:srgbClr val="000000"/>
                </a:solidFill>
                <a:latin typeface="Barlow SemiCondensed"/>
              </a:rPr>
              <a:t> </a:t>
            </a:r>
            <a:r>
              <a:rPr lang="en-US" sz="1029" dirty="0" smtClean="0">
                <a:solidFill>
                  <a:srgbClr val="000000"/>
                </a:solidFill>
                <a:latin typeface="Barlow SemiCondensed"/>
              </a:rPr>
              <a:t>2021-2027</a:t>
            </a:r>
            <a:r>
              <a:rPr lang="en-US" sz="1029" dirty="0" smtClean="0">
                <a:solidFill>
                  <a:srgbClr val="FF1616"/>
                </a:solidFill>
                <a:latin typeface="Barlow SemiCondensed"/>
              </a:rPr>
              <a:t> </a:t>
            </a:r>
            <a:r>
              <a:rPr lang="en-US" sz="1029" dirty="0" smtClean="0">
                <a:solidFill>
                  <a:srgbClr val="000000"/>
                </a:solidFill>
                <a:latin typeface="Barlow SemiCondensed"/>
              </a:rPr>
              <a:t>for Timor-Leste’s </a:t>
            </a:r>
            <a:r>
              <a:rPr lang="en-US" sz="1029" dirty="0">
                <a:solidFill>
                  <a:srgbClr val="000000"/>
                </a:solidFill>
                <a:latin typeface="Barlow SemiCondensed"/>
              </a:rPr>
              <a:t>areas of </a:t>
            </a:r>
            <a:r>
              <a:rPr lang="en-US" sz="1029" u="sng" dirty="0">
                <a:solidFill>
                  <a:srgbClr val="000000"/>
                </a:solidFill>
                <a:latin typeface="Barlow SemiCondensed"/>
              </a:rPr>
              <a:t>green </a:t>
            </a:r>
            <a:r>
              <a:rPr lang="en-US" sz="1029" u="sng" dirty="0" smtClean="0">
                <a:solidFill>
                  <a:srgbClr val="000000"/>
                </a:solidFill>
                <a:latin typeface="Barlow SemiCondensed"/>
              </a:rPr>
              <a:t>and sustainable economic recovery and development, and good governance for sustainable development</a:t>
            </a:r>
            <a:r>
              <a:rPr lang="en-US" sz="1029" dirty="0" smtClean="0">
                <a:solidFill>
                  <a:srgbClr val="000000"/>
                </a:solidFill>
                <a:latin typeface="Barlow SemiCondensed"/>
              </a:rPr>
              <a:t>. </a:t>
            </a:r>
            <a:endParaRPr lang="en-US" sz="1029" dirty="0">
              <a:solidFill>
                <a:srgbClr val="000000"/>
              </a:solidFill>
              <a:latin typeface="Barlow SemiCondensed"/>
            </a:endParaRPr>
          </a:p>
          <a:p>
            <a:pPr algn="just">
              <a:lnSpc>
                <a:spcPts val="1132"/>
              </a:lnSpc>
            </a:pPr>
            <a:r>
              <a:rPr lang="en-US" sz="1029" dirty="0">
                <a:solidFill>
                  <a:srgbClr val="000000"/>
                </a:solidFill>
                <a:latin typeface="Barlow SemiCondensed"/>
              </a:rPr>
              <a:t>- The national gender-related </a:t>
            </a:r>
            <a:r>
              <a:rPr lang="en-US" sz="1029" dirty="0" smtClean="0">
                <a:solidFill>
                  <a:srgbClr val="000000"/>
                </a:solidFill>
                <a:latin typeface="Barlow SemiCondensed"/>
              </a:rPr>
              <a:t>plans and reports; EU gender </a:t>
            </a:r>
            <a:r>
              <a:rPr lang="en-US" sz="1029" dirty="0">
                <a:solidFill>
                  <a:srgbClr val="000000"/>
                </a:solidFill>
                <a:latin typeface="Barlow SemiCondensed"/>
              </a:rPr>
              <a:t>analysis of </a:t>
            </a:r>
            <a:r>
              <a:rPr lang="en-US" sz="1029" dirty="0" smtClean="0">
                <a:solidFill>
                  <a:srgbClr val="000000"/>
                </a:solidFill>
                <a:latin typeface="Barlow SemiCondensed"/>
              </a:rPr>
              <a:t>Timor-Leste, and human rights country strategy 2021-2024; demographic and health survey; </a:t>
            </a:r>
            <a:r>
              <a:rPr lang="en-GB" sz="1029" dirty="0">
                <a:solidFill>
                  <a:srgbClr val="000000"/>
                </a:solidFill>
                <a:latin typeface="Barlow SemiCondensed"/>
              </a:rPr>
              <a:t>Asia </a:t>
            </a:r>
            <a:r>
              <a:rPr lang="en-GB" sz="1029" dirty="0" smtClean="0">
                <a:solidFill>
                  <a:srgbClr val="000000"/>
                </a:solidFill>
                <a:latin typeface="Barlow SemiCondensed"/>
              </a:rPr>
              <a:t>Foundation’s </a:t>
            </a:r>
            <a:r>
              <a:rPr lang="en-GB" sz="1029" i="1" dirty="0" err="1" smtClean="0">
                <a:solidFill>
                  <a:srgbClr val="000000"/>
                </a:solidFill>
                <a:latin typeface="Barlow SemiCondensed"/>
              </a:rPr>
              <a:t>Nabilan</a:t>
            </a:r>
            <a:r>
              <a:rPr lang="en-GB" sz="1029" dirty="0" smtClean="0">
                <a:solidFill>
                  <a:srgbClr val="000000"/>
                </a:solidFill>
                <a:latin typeface="Barlow SemiCondensed"/>
              </a:rPr>
              <a:t> gender baseline </a:t>
            </a:r>
            <a:r>
              <a:rPr lang="en-GB" sz="1029" dirty="0">
                <a:solidFill>
                  <a:srgbClr val="000000"/>
                </a:solidFill>
                <a:latin typeface="Barlow SemiCondensed"/>
              </a:rPr>
              <a:t>study, </a:t>
            </a:r>
            <a:r>
              <a:rPr lang="en-GB" sz="1029" dirty="0" smtClean="0">
                <a:solidFill>
                  <a:srgbClr val="000000"/>
                </a:solidFill>
                <a:latin typeface="Barlow SemiCondensed"/>
              </a:rPr>
              <a:t>UN Women’s gender </a:t>
            </a:r>
            <a:r>
              <a:rPr lang="en-GB" sz="1029" dirty="0">
                <a:solidFill>
                  <a:srgbClr val="000000"/>
                </a:solidFill>
                <a:latin typeface="Barlow SemiCondensed"/>
              </a:rPr>
              <a:t>strategic </a:t>
            </a:r>
            <a:r>
              <a:rPr lang="en-GB" sz="1029" dirty="0" smtClean="0">
                <a:solidFill>
                  <a:srgbClr val="000000"/>
                </a:solidFill>
                <a:latin typeface="Barlow SemiCondensed"/>
              </a:rPr>
              <a:t>analysis, and </a:t>
            </a:r>
            <a:r>
              <a:rPr lang="en-US" sz="1029" dirty="0" smtClean="0">
                <a:solidFill>
                  <a:srgbClr val="000000"/>
                </a:solidFill>
                <a:latin typeface="Barlow SemiCondensed"/>
              </a:rPr>
              <a:t>recommendations from civil society.</a:t>
            </a:r>
            <a:endParaRPr lang="en-US" sz="1029" dirty="0">
              <a:solidFill>
                <a:srgbClr val="000000"/>
              </a:solidFill>
              <a:latin typeface="Barlow SemiCondensed"/>
            </a:endParaRPr>
          </a:p>
          <a:p>
            <a:pPr algn="just">
              <a:lnSpc>
                <a:spcPts val="1155"/>
              </a:lnSpc>
            </a:pPr>
            <a:endParaRPr lang="en-US" sz="1029" dirty="0">
              <a:solidFill>
                <a:srgbClr val="000000"/>
              </a:solidFill>
              <a:latin typeface="Barlow SemiCondensed"/>
            </a:endParaRPr>
          </a:p>
        </p:txBody>
      </p:sp>
      <p:sp>
        <p:nvSpPr>
          <p:cNvPr id="84" name="TextBox 84"/>
          <p:cNvSpPr txBox="1"/>
          <p:nvPr/>
        </p:nvSpPr>
        <p:spPr>
          <a:xfrm>
            <a:off x="693990" y="7556500"/>
            <a:ext cx="2720074" cy="3462486"/>
          </a:xfrm>
          <a:prstGeom prst="rect">
            <a:avLst/>
          </a:prstGeom>
        </p:spPr>
        <p:txBody>
          <a:bodyPr lIns="0" tIns="0" rIns="0" bIns="0" rtlCol="0" anchor="t">
            <a:spAutoFit/>
          </a:bodyPr>
          <a:lstStyle/>
          <a:p>
            <a:pPr marL="171450" indent="-171450" algn="just">
              <a:lnSpc>
                <a:spcPts val="1029"/>
              </a:lnSpc>
              <a:buFontTx/>
              <a:buChar char="-"/>
            </a:pPr>
            <a:endParaRPr lang="en-US" sz="1029" dirty="0" smtClean="0">
              <a:solidFill>
                <a:srgbClr val="000000"/>
              </a:solidFill>
              <a:latin typeface="Barlow SemiCondensed"/>
            </a:endParaRPr>
          </a:p>
          <a:p>
            <a:pPr marL="171450" indent="-171450" algn="just">
              <a:lnSpc>
                <a:spcPts val="1029"/>
              </a:lnSpc>
              <a:buFontTx/>
              <a:buChar char="-"/>
            </a:pPr>
            <a:r>
              <a:rPr lang="en-GB" sz="1029" dirty="0" smtClean="0">
                <a:solidFill>
                  <a:srgbClr val="000000"/>
                </a:solidFill>
                <a:latin typeface="Barlow SemiCondensed"/>
              </a:rPr>
              <a:t>Screening </a:t>
            </a:r>
            <a:r>
              <a:rPr lang="en-GB" sz="1029" dirty="0">
                <a:solidFill>
                  <a:srgbClr val="000000"/>
                </a:solidFill>
                <a:latin typeface="Barlow SemiCondensed"/>
              </a:rPr>
              <a:t>EU bilateral programmes with a gender lens and continuing to do so to help maximise the role and capacities of women in the design, implementation and evaluation phases of the programmes. The new programmes will also encompass specific actions to empower women.</a:t>
            </a:r>
          </a:p>
          <a:p>
            <a:pPr algn="just">
              <a:lnSpc>
                <a:spcPts val="1029"/>
              </a:lnSpc>
            </a:pPr>
            <a:endParaRPr lang="en-US" sz="1029" u="sng" dirty="0" smtClean="0">
              <a:solidFill>
                <a:srgbClr val="000000"/>
              </a:solidFill>
              <a:latin typeface="Barlow SemiCondensed"/>
            </a:endParaRPr>
          </a:p>
          <a:p>
            <a:pPr marL="171450" indent="-171450" algn="just">
              <a:lnSpc>
                <a:spcPts val="1029"/>
              </a:lnSpc>
              <a:buFontTx/>
              <a:buChar char="-"/>
            </a:pPr>
            <a:r>
              <a:rPr lang="en-US" sz="1029" dirty="0" smtClean="0">
                <a:solidFill>
                  <a:srgbClr val="000000"/>
                </a:solidFill>
                <a:latin typeface="Barlow SemiCondensed"/>
              </a:rPr>
              <a:t>Supporting </a:t>
            </a:r>
            <a:r>
              <a:rPr lang="en-US" sz="1029" u="sng" dirty="0">
                <a:solidFill>
                  <a:srgbClr val="000000"/>
                </a:solidFill>
                <a:latin typeface="Barlow SemiCondensed"/>
              </a:rPr>
              <a:t>women </a:t>
            </a:r>
            <a:r>
              <a:rPr lang="en-US" sz="1029" u="sng" dirty="0" err="1">
                <a:solidFill>
                  <a:srgbClr val="000000"/>
                </a:solidFill>
                <a:latin typeface="Barlow SemiCondensed"/>
              </a:rPr>
              <a:t>organisations</a:t>
            </a:r>
            <a:r>
              <a:rPr lang="en-US" sz="1029" u="sng" dirty="0">
                <a:solidFill>
                  <a:srgbClr val="000000"/>
                </a:solidFill>
                <a:latin typeface="Barlow SemiCondensed"/>
              </a:rPr>
              <a:t> and CSO projects </a:t>
            </a:r>
            <a:r>
              <a:rPr lang="en-US" sz="1029" dirty="0">
                <a:solidFill>
                  <a:srgbClr val="000000"/>
                </a:solidFill>
                <a:latin typeface="Barlow SemiCondensed"/>
              </a:rPr>
              <a:t>aiming at women empowerment through various funding </a:t>
            </a:r>
            <a:r>
              <a:rPr lang="en-US" sz="1029" dirty="0" err="1">
                <a:solidFill>
                  <a:srgbClr val="000000"/>
                </a:solidFill>
                <a:latin typeface="Barlow SemiCondensed"/>
              </a:rPr>
              <a:t>programmes</a:t>
            </a:r>
            <a:r>
              <a:rPr lang="en-US" sz="1029" dirty="0">
                <a:solidFill>
                  <a:srgbClr val="000000"/>
                </a:solidFill>
                <a:latin typeface="Barlow SemiCondensed"/>
              </a:rPr>
              <a:t> (CSO-LA, EIDHR, EU Member </a:t>
            </a:r>
            <a:r>
              <a:rPr lang="en-US" sz="1029" dirty="0" smtClean="0">
                <a:solidFill>
                  <a:srgbClr val="000000"/>
                </a:solidFill>
                <a:latin typeface="Barlow SemiCondensed"/>
              </a:rPr>
              <a:t>States, </a:t>
            </a:r>
            <a:r>
              <a:rPr lang="en-US" sz="1029" dirty="0">
                <a:solidFill>
                  <a:srgbClr val="000000"/>
                </a:solidFill>
                <a:latin typeface="Barlow SemiCondensed"/>
              </a:rPr>
              <a:t>the Spotlight Initiative funding </a:t>
            </a:r>
            <a:r>
              <a:rPr lang="en-US" sz="1029" dirty="0" smtClean="0">
                <a:solidFill>
                  <a:srgbClr val="000000"/>
                </a:solidFill>
                <a:latin typeface="Barlow SemiCondensed"/>
              </a:rPr>
              <a:t>instruments). </a:t>
            </a:r>
          </a:p>
          <a:p>
            <a:pPr marL="171450" indent="-171450" algn="just">
              <a:lnSpc>
                <a:spcPts val="1029"/>
              </a:lnSpc>
              <a:buFontTx/>
              <a:buChar char="-"/>
            </a:pPr>
            <a:endParaRPr lang="en-US" sz="1029" dirty="0" smtClean="0">
              <a:solidFill>
                <a:srgbClr val="000000"/>
              </a:solidFill>
              <a:latin typeface="Barlow SemiCondensed"/>
            </a:endParaRPr>
          </a:p>
          <a:p>
            <a:pPr marL="171450" indent="-171450" algn="just">
              <a:lnSpc>
                <a:spcPts val="1029"/>
              </a:lnSpc>
              <a:buFontTx/>
              <a:buChar char="-"/>
            </a:pPr>
            <a:r>
              <a:rPr lang="en-GB" sz="1029" dirty="0">
                <a:solidFill>
                  <a:srgbClr val="000000"/>
                </a:solidFill>
                <a:latin typeface="Barlow SemiCondensed"/>
              </a:rPr>
              <a:t>Currently EU supports projects in women’ social and economic empowerment, climate change, support for women survivors and victims of violence, consumers’ rights, </a:t>
            </a:r>
            <a:r>
              <a:rPr lang="en-GB" sz="1029" dirty="0" smtClean="0">
                <a:solidFill>
                  <a:srgbClr val="000000"/>
                </a:solidFill>
                <a:latin typeface="Barlow SemiCondensed"/>
              </a:rPr>
              <a:t>citizens’ rights to information, and </a:t>
            </a:r>
            <a:r>
              <a:rPr lang="en-GB" sz="1029" dirty="0">
                <a:solidFill>
                  <a:srgbClr val="000000"/>
                </a:solidFill>
                <a:latin typeface="Barlow SemiCondensed"/>
              </a:rPr>
              <a:t>climate resilience of subsistence farming. </a:t>
            </a:r>
            <a:endParaRPr lang="en-GB" sz="1029" dirty="0" smtClean="0">
              <a:solidFill>
                <a:srgbClr val="000000"/>
              </a:solidFill>
              <a:latin typeface="Barlow SemiCondensed"/>
            </a:endParaRPr>
          </a:p>
          <a:p>
            <a:pPr marL="171450" indent="-171450" algn="just">
              <a:lnSpc>
                <a:spcPts val="1029"/>
              </a:lnSpc>
              <a:buFontTx/>
              <a:buChar char="-"/>
            </a:pPr>
            <a:endParaRPr lang="en-GB" sz="1029" dirty="0">
              <a:solidFill>
                <a:srgbClr val="000000"/>
              </a:solidFill>
              <a:latin typeface="Barlow SemiCondensed"/>
            </a:endParaRPr>
          </a:p>
          <a:p>
            <a:pPr marL="171450" indent="-171450" algn="just">
              <a:lnSpc>
                <a:spcPts val="1029"/>
              </a:lnSpc>
              <a:buFontTx/>
              <a:buChar char="-"/>
            </a:pPr>
            <a:r>
              <a:rPr lang="en-US" sz="1029" dirty="0">
                <a:solidFill>
                  <a:srgbClr val="000000"/>
                </a:solidFill>
                <a:latin typeface="Barlow SemiCondensed"/>
              </a:rPr>
              <a:t>The EU will continue supporting CSO projects with a focus on the priority areas identified in the CLIP.</a:t>
            </a:r>
          </a:p>
          <a:p>
            <a:pPr algn="just">
              <a:lnSpc>
                <a:spcPts val="1029"/>
              </a:lnSpc>
            </a:pPr>
            <a:endParaRPr lang="en-GB" sz="1029" dirty="0">
              <a:solidFill>
                <a:srgbClr val="000000"/>
              </a:solidFill>
              <a:latin typeface="Barlow SemiCondensed"/>
            </a:endParaRPr>
          </a:p>
          <a:p>
            <a:pPr marL="171450" indent="-171450" algn="just">
              <a:lnSpc>
                <a:spcPts val="1029"/>
              </a:lnSpc>
              <a:buFontTx/>
              <a:buChar char="-"/>
            </a:pPr>
            <a:endParaRPr lang="en-US" sz="1029" dirty="0">
              <a:solidFill>
                <a:srgbClr val="000000"/>
              </a:solidFill>
              <a:latin typeface="Barlow SemiCondensed"/>
            </a:endParaRPr>
          </a:p>
          <a:p>
            <a:pPr algn="just">
              <a:lnSpc>
                <a:spcPts val="1029"/>
              </a:lnSpc>
            </a:pPr>
            <a:endParaRPr lang="en-US" sz="1029" dirty="0" smtClean="0">
              <a:solidFill>
                <a:srgbClr val="000000"/>
              </a:solidFill>
              <a:latin typeface="Barlow SemiCondensed"/>
            </a:endParaRPr>
          </a:p>
          <a:p>
            <a:pPr algn="just">
              <a:lnSpc>
                <a:spcPts val="1029"/>
              </a:lnSpc>
            </a:pPr>
            <a:endParaRPr lang="en-US" sz="1029" dirty="0">
              <a:solidFill>
                <a:srgbClr val="000000"/>
              </a:solidFill>
              <a:latin typeface="Barlow SemiCondensed"/>
            </a:endParaRPr>
          </a:p>
        </p:txBody>
      </p:sp>
      <p:sp>
        <p:nvSpPr>
          <p:cNvPr id="86" name="TextBox 86"/>
          <p:cNvSpPr txBox="1"/>
          <p:nvPr/>
        </p:nvSpPr>
        <p:spPr>
          <a:xfrm>
            <a:off x="3794864" y="8185372"/>
            <a:ext cx="3144813" cy="641201"/>
          </a:xfrm>
          <a:prstGeom prst="rect">
            <a:avLst/>
          </a:prstGeom>
        </p:spPr>
        <p:txBody>
          <a:bodyPr lIns="0" tIns="0" rIns="0" bIns="0" rtlCol="0" anchor="t">
            <a:spAutoFit/>
          </a:bodyPr>
          <a:lstStyle/>
          <a:p>
            <a:pPr algn="just">
              <a:lnSpc>
                <a:spcPts val="1029"/>
              </a:lnSpc>
            </a:pPr>
            <a:r>
              <a:rPr lang="en-US" sz="1029" dirty="0">
                <a:solidFill>
                  <a:srgbClr val="000000"/>
                </a:solidFill>
                <a:latin typeface="Barlow SemiCondensed"/>
              </a:rPr>
              <a:t>-  </a:t>
            </a:r>
            <a:r>
              <a:rPr lang="en-GB" sz="1029" dirty="0" smtClean="0">
                <a:solidFill>
                  <a:srgbClr val="000000"/>
                </a:solidFill>
                <a:latin typeface="Barlow SemiCondensed"/>
              </a:rPr>
              <a:t>Continued </a:t>
            </a:r>
            <a:r>
              <a:rPr lang="en-GB" sz="1029" u="sng" dirty="0">
                <a:solidFill>
                  <a:srgbClr val="000000"/>
                </a:solidFill>
                <a:latin typeface="Barlow SemiCondensed"/>
              </a:rPr>
              <a:t>policy, strategic and operation </a:t>
            </a:r>
            <a:r>
              <a:rPr lang="en-GB" sz="1029" u="sng" dirty="0" smtClean="0">
                <a:solidFill>
                  <a:srgbClr val="000000"/>
                </a:solidFill>
                <a:latin typeface="Barlow SemiCondensed"/>
              </a:rPr>
              <a:t>dialogues </a:t>
            </a:r>
            <a:r>
              <a:rPr lang="en-GB" sz="1029" dirty="0">
                <a:solidFill>
                  <a:srgbClr val="000000"/>
                </a:solidFill>
                <a:latin typeface="Barlow SemiCondensed"/>
              </a:rPr>
              <a:t>with </a:t>
            </a:r>
            <a:r>
              <a:rPr lang="en-GB" sz="1029" dirty="0" smtClean="0">
                <a:solidFill>
                  <a:srgbClr val="000000"/>
                </a:solidFill>
                <a:latin typeface="Barlow SemiCondensed"/>
              </a:rPr>
              <a:t>the Timorese Government</a:t>
            </a:r>
            <a:r>
              <a:rPr lang="en-GB" sz="1029" dirty="0">
                <a:solidFill>
                  <a:srgbClr val="000000"/>
                </a:solidFill>
                <a:latin typeface="Barlow SemiCondensed"/>
              </a:rPr>
              <a:t>, EU </a:t>
            </a:r>
            <a:r>
              <a:rPr lang="en-GB" sz="1029" dirty="0" smtClean="0">
                <a:solidFill>
                  <a:srgbClr val="000000"/>
                </a:solidFill>
                <a:latin typeface="Barlow SemiCondensed"/>
              </a:rPr>
              <a:t>Member States, multi-bilateral </a:t>
            </a:r>
            <a:r>
              <a:rPr lang="en-GB" sz="1029" dirty="0">
                <a:solidFill>
                  <a:srgbClr val="000000"/>
                </a:solidFill>
                <a:latin typeface="Barlow SemiCondensed"/>
              </a:rPr>
              <a:t>partners and Civil Society </a:t>
            </a:r>
            <a:r>
              <a:rPr lang="en-GB" sz="1029" dirty="0" smtClean="0">
                <a:solidFill>
                  <a:srgbClr val="000000"/>
                </a:solidFill>
                <a:latin typeface="Barlow SemiCondensed"/>
              </a:rPr>
              <a:t>Organisations. </a:t>
            </a:r>
            <a:endParaRPr lang="en-US" sz="1029" dirty="0">
              <a:solidFill>
                <a:srgbClr val="000000"/>
              </a:solidFill>
              <a:latin typeface="Barlow SemiCondensed"/>
            </a:endParaRPr>
          </a:p>
          <a:p>
            <a:pPr algn="just">
              <a:lnSpc>
                <a:spcPts val="1029"/>
              </a:lnSpc>
            </a:pPr>
            <a:endParaRPr lang="en-US" sz="1029" dirty="0">
              <a:solidFill>
                <a:srgbClr val="000000"/>
              </a:solidFill>
              <a:latin typeface="Barlow SemiCondensed"/>
            </a:endParaRPr>
          </a:p>
          <a:p>
            <a:pPr algn="just">
              <a:lnSpc>
                <a:spcPts val="1029"/>
              </a:lnSpc>
            </a:pPr>
            <a:endParaRPr lang="en-US" sz="1029" dirty="0">
              <a:solidFill>
                <a:srgbClr val="000000"/>
              </a:solidFill>
              <a:latin typeface="Barlow SemiCondensed"/>
            </a:endParaRPr>
          </a:p>
        </p:txBody>
      </p:sp>
      <p:sp>
        <p:nvSpPr>
          <p:cNvPr id="87" name="TextBox 87"/>
          <p:cNvSpPr txBox="1"/>
          <p:nvPr/>
        </p:nvSpPr>
        <p:spPr>
          <a:xfrm>
            <a:off x="3854133" y="8642572"/>
            <a:ext cx="3200717" cy="512961"/>
          </a:xfrm>
          <a:prstGeom prst="rect">
            <a:avLst/>
          </a:prstGeom>
        </p:spPr>
        <p:txBody>
          <a:bodyPr wrap="square" lIns="0" tIns="0" rIns="0" bIns="0" rtlCol="0" anchor="t">
            <a:spAutoFit/>
          </a:bodyPr>
          <a:lstStyle/>
          <a:p>
            <a:pPr>
              <a:lnSpc>
                <a:spcPts val="1029"/>
              </a:lnSpc>
            </a:pPr>
            <a:r>
              <a:rPr lang="en-US" sz="1029" dirty="0">
                <a:solidFill>
                  <a:srgbClr val="000000"/>
                </a:solidFill>
                <a:latin typeface="Barlow SemiCondensed"/>
              </a:rPr>
              <a:t>-  </a:t>
            </a:r>
            <a:r>
              <a:rPr lang="en-US" sz="1029" u="sng" dirty="0" smtClean="0">
                <a:solidFill>
                  <a:srgbClr val="000000"/>
                </a:solidFill>
                <a:latin typeface="Barlow SemiCondensed"/>
              </a:rPr>
              <a:t>Quarterly structured dialogues with CSOs</a:t>
            </a:r>
            <a:r>
              <a:rPr lang="en-US" sz="1029" dirty="0" smtClean="0">
                <a:solidFill>
                  <a:srgbClr val="000000"/>
                </a:solidFill>
                <a:latin typeface="Barlow SemiCondensed"/>
              </a:rPr>
              <a:t> </a:t>
            </a:r>
            <a:r>
              <a:rPr lang="en-US" sz="1029" dirty="0">
                <a:solidFill>
                  <a:srgbClr val="000000"/>
                </a:solidFill>
                <a:latin typeface="Barlow SemiCondensed"/>
              </a:rPr>
              <a:t>using the framework of the EU roadmap for engagement with civil society 2021-2024.</a:t>
            </a:r>
          </a:p>
          <a:p>
            <a:pPr>
              <a:lnSpc>
                <a:spcPts val="1029"/>
              </a:lnSpc>
            </a:pPr>
            <a:endParaRPr lang="en-US" sz="1029" dirty="0">
              <a:solidFill>
                <a:srgbClr val="000000"/>
              </a:solidFill>
              <a:latin typeface="Barlow SemiCondensed"/>
            </a:endParaRPr>
          </a:p>
        </p:txBody>
      </p:sp>
      <p:sp>
        <p:nvSpPr>
          <p:cNvPr id="88" name="TextBox 88"/>
          <p:cNvSpPr txBox="1"/>
          <p:nvPr/>
        </p:nvSpPr>
        <p:spPr>
          <a:xfrm>
            <a:off x="4348136" y="543845"/>
            <a:ext cx="4325844" cy="262890"/>
          </a:xfrm>
          <a:prstGeom prst="rect">
            <a:avLst/>
          </a:prstGeom>
        </p:spPr>
        <p:txBody>
          <a:bodyPr lIns="0" tIns="0" rIns="0" bIns="0" rtlCol="0" anchor="t">
            <a:spAutoFit/>
          </a:bodyPr>
          <a:lstStyle/>
          <a:p>
            <a:pPr algn="ctr">
              <a:lnSpc>
                <a:spcPts val="990"/>
              </a:lnSpc>
            </a:pPr>
            <a:r>
              <a:rPr lang="en-US" sz="900" dirty="0">
                <a:solidFill>
                  <a:srgbClr val="000000"/>
                </a:solidFill>
                <a:latin typeface="Arialle"/>
              </a:rPr>
              <a:t>Delegation of the European Union </a:t>
            </a:r>
          </a:p>
          <a:p>
            <a:pPr algn="ctr">
              <a:lnSpc>
                <a:spcPts val="990"/>
              </a:lnSpc>
            </a:pPr>
            <a:r>
              <a:rPr lang="en-US" sz="900" dirty="0">
                <a:solidFill>
                  <a:srgbClr val="000000"/>
                </a:solidFill>
                <a:latin typeface="Arialle"/>
              </a:rPr>
              <a:t>to </a:t>
            </a:r>
            <a:r>
              <a:rPr lang="en-US" sz="900" dirty="0" smtClean="0">
                <a:solidFill>
                  <a:srgbClr val="000000"/>
                </a:solidFill>
                <a:latin typeface="Arialle"/>
              </a:rPr>
              <a:t>Timor-Leste</a:t>
            </a:r>
            <a:endParaRPr lang="en-US" sz="900" dirty="0">
              <a:solidFill>
                <a:srgbClr val="000000"/>
              </a:solidFill>
              <a:latin typeface="Arialle"/>
            </a:endParaRPr>
          </a:p>
        </p:txBody>
      </p:sp>
      <p:sp>
        <p:nvSpPr>
          <p:cNvPr id="89" name="TextBox 89"/>
          <p:cNvSpPr txBox="1"/>
          <p:nvPr/>
        </p:nvSpPr>
        <p:spPr>
          <a:xfrm>
            <a:off x="746462" y="5539284"/>
            <a:ext cx="2703326" cy="291211"/>
          </a:xfrm>
          <a:prstGeom prst="rect">
            <a:avLst/>
          </a:prstGeom>
        </p:spPr>
        <p:txBody>
          <a:bodyPr lIns="0" tIns="0" rIns="0" bIns="0" rtlCol="0" anchor="t">
            <a:spAutoFit/>
          </a:bodyPr>
          <a:lstStyle/>
          <a:p>
            <a:pPr algn="ctr">
              <a:lnSpc>
                <a:spcPts val="1132"/>
              </a:lnSpc>
            </a:pPr>
            <a:r>
              <a:rPr lang="en-US" sz="1029" dirty="0">
                <a:solidFill>
                  <a:srgbClr val="001489"/>
                </a:solidFill>
                <a:latin typeface="Barlow SemiCondensed Bold"/>
              </a:rPr>
              <a:t>Different instrument will be used in the implementation of the CLIP: </a:t>
            </a:r>
          </a:p>
        </p:txBody>
      </p:sp>
      <p:sp>
        <p:nvSpPr>
          <p:cNvPr id="90" name="TextBox 87"/>
          <p:cNvSpPr txBox="1"/>
          <p:nvPr/>
        </p:nvSpPr>
        <p:spPr>
          <a:xfrm>
            <a:off x="3850287" y="9103786"/>
            <a:ext cx="3144813" cy="256480"/>
          </a:xfrm>
          <a:prstGeom prst="rect">
            <a:avLst/>
          </a:prstGeom>
        </p:spPr>
        <p:txBody>
          <a:bodyPr lIns="0" tIns="0" rIns="0" bIns="0" rtlCol="0" anchor="t">
            <a:spAutoFit/>
          </a:bodyPr>
          <a:lstStyle/>
          <a:p>
            <a:pPr>
              <a:lnSpc>
                <a:spcPts val="1029"/>
              </a:lnSpc>
            </a:pPr>
            <a:r>
              <a:rPr lang="en-US" sz="1029" dirty="0">
                <a:solidFill>
                  <a:srgbClr val="000000"/>
                </a:solidFill>
                <a:latin typeface="Barlow SemiCondensed"/>
              </a:rPr>
              <a:t>-  </a:t>
            </a:r>
            <a:r>
              <a:rPr lang="en-GB" sz="1029" dirty="0">
                <a:solidFill>
                  <a:srgbClr val="000000"/>
                </a:solidFill>
                <a:latin typeface="Barlow SemiCondensed"/>
              </a:rPr>
              <a:t>The Steering Committee EU global actions’ such as the </a:t>
            </a:r>
            <a:r>
              <a:rPr lang="en-GB" sz="1029" u="sng" dirty="0" smtClean="0">
                <a:solidFill>
                  <a:srgbClr val="000000"/>
                </a:solidFill>
                <a:latin typeface="Barlow SemiCondensed"/>
              </a:rPr>
              <a:t>Spotlight Initiative </a:t>
            </a:r>
            <a:r>
              <a:rPr lang="en-GB" sz="1029" dirty="0">
                <a:solidFill>
                  <a:srgbClr val="000000"/>
                </a:solidFill>
                <a:latin typeface="Barlow SemiCondensed"/>
              </a:rPr>
              <a:t>and the </a:t>
            </a:r>
            <a:r>
              <a:rPr lang="en-GB" sz="1029" u="sng" dirty="0" smtClean="0">
                <a:solidFill>
                  <a:srgbClr val="000000"/>
                </a:solidFill>
                <a:latin typeface="Barlow SemiCondensed"/>
              </a:rPr>
              <a:t>Universal </a:t>
            </a:r>
            <a:r>
              <a:rPr lang="en-GB" sz="1029" u="sng" dirty="0">
                <a:solidFill>
                  <a:srgbClr val="000000"/>
                </a:solidFill>
                <a:latin typeface="Barlow SemiCondensed"/>
              </a:rPr>
              <a:t>Health </a:t>
            </a:r>
            <a:r>
              <a:rPr lang="en-GB" sz="1029" u="sng" dirty="0" smtClean="0">
                <a:solidFill>
                  <a:srgbClr val="000000"/>
                </a:solidFill>
                <a:latin typeface="Barlow SemiCondensed"/>
              </a:rPr>
              <a:t>Coverage.</a:t>
            </a:r>
            <a:endParaRPr lang="en-US" sz="1029" u="sng" dirty="0">
              <a:solidFill>
                <a:srgbClr val="000000"/>
              </a:solidFill>
              <a:latin typeface="Barlow SemiCondensed"/>
            </a:endParaRPr>
          </a:p>
        </p:txBody>
      </p:sp>
      <p:pic>
        <p:nvPicPr>
          <p:cNvPr id="29" name="Picture 28"/>
          <p:cNvPicPr>
            <a:picLocks noChangeAspect="1"/>
          </p:cNvPicPr>
          <p:nvPr/>
        </p:nvPicPr>
        <p:blipFill>
          <a:blip r:embed="rId32"/>
          <a:stretch>
            <a:fillRect/>
          </a:stretch>
        </p:blipFill>
        <p:spPr>
          <a:xfrm>
            <a:off x="3812273" y="7099300"/>
            <a:ext cx="423177" cy="436164"/>
          </a:xfrm>
          <a:prstGeom prst="rect">
            <a:avLst/>
          </a:prstGeom>
        </p:spPr>
      </p:pic>
      <p:pic>
        <p:nvPicPr>
          <p:cNvPr id="32" name="Picture 31"/>
          <p:cNvPicPr>
            <a:picLocks noChangeAspect="1"/>
          </p:cNvPicPr>
          <p:nvPr/>
        </p:nvPicPr>
        <p:blipFill>
          <a:blip r:embed="rId33"/>
          <a:stretch>
            <a:fillRect/>
          </a:stretch>
        </p:blipFill>
        <p:spPr>
          <a:xfrm>
            <a:off x="3740581" y="6413500"/>
            <a:ext cx="511387" cy="352231"/>
          </a:xfrm>
          <a:prstGeom prst="rect">
            <a:avLst/>
          </a:prstGeom>
        </p:spPr>
      </p:pic>
      <p:pic>
        <p:nvPicPr>
          <p:cNvPr id="64" name="Picture 63"/>
          <p:cNvPicPr>
            <a:picLocks noChangeAspect="1"/>
          </p:cNvPicPr>
          <p:nvPr/>
        </p:nvPicPr>
        <p:blipFill>
          <a:blip r:embed="rId34"/>
          <a:stretch>
            <a:fillRect/>
          </a:stretch>
        </p:blipFill>
        <p:spPr>
          <a:xfrm>
            <a:off x="3930650" y="5948738"/>
            <a:ext cx="243593" cy="26107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C Document" ma:contentTypeID="0x010100258AA79CEB83498886A3A0868112325000CA42DB76DAD6E9438FD279FF066C23A0" ma:contentTypeVersion="0" ma:contentTypeDescription="Create a new document in this library." ma:contentTypeScope="" ma:versionID="dd63c766204002101201103b2a4234a7">
  <xsd:schema xmlns:xsd="http://www.w3.org/2001/XMLSchema" xmlns:xs="http://www.w3.org/2001/XMLSchema" xmlns:p="http://schemas.microsoft.com/office/2006/metadata/properties" xmlns:ns2="http://schemas.microsoft.com/sharepoint/v3/fields" xmlns:ns3="0e9b3a82-106d-4dfc-8b5c-c32b856c7021" targetNamespace="http://schemas.microsoft.com/office/2006/metadata/properties" ma:root="true" ma:fieldsID="232a2c83788e53de5beab89d61ec3799" ns2:_="" ns3:_="">
    <xsd:import namespace="http://schemas.microsoft.com/sharepoint/v3/fields"/>
    <xsd:import namespace="0e9b3a82-106d-4dfc-8b5c-c32b856c7021"/>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e9b3a82-106d-4dfc-8b5c-c32b856c7021"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C_Collab_DocumentLanguage xmlns="0e9b3a82-106d-4dfc-8b5c-c32b856c7021">EN</EC_Collab_DocumentLanguage>
    <_Status xmlns="http://schemas.microsoft.com/sharepoint/v3/fields">Not Started</_Status>
    <EC_Collab_Status xmlns="0e9b3a82-106d-4dfc-8b5c-c32b856c7021">Not Started</EC_Collab_Status>
    <EC_Collab_Reference xmlns="0e9b3a82-106d-4dfc-8b5c-c32b856c7021" xsi:nil="true"/>
  </documentManagement>
</p:properties>
</file>

<file path=customXml/itemProps1.xml><?xml version="1.0" encoding="utf-8"?>
<ds:datastoreItem xmlns:ds="http://schemas.openxmlformats.org/officeDocument/2006/customXml" ds:itemID="{F0073D96-E9F5-4DE8-9B6D-8357A1B98E59}"/>
</file>

<file path=customXml/itemProps2.xml><?xml version="1.0" encoding="utf-8"?>
<ds:datastoreItem xmlns:ds="http://schemas.openxmlformats.org/officeDocument/2006/customXml" ds:itemID="{5BA7A870-993D-4537-8D32-37E9507A6EAF}"/>
</file>

<file path=customXml/itemProps3.xml><?xml version="1.0" encoding="utf-8"?>
<ds:datastoreItem xmlns:ds="http://schemas.openxmlformats.org/officeDocument/2006/customXml" ds:itemID="{993B1CEB-2200-43BA-AA34-ADF1F789C263}"/>
</file>

<file path=docProps/app.xml><?xml version="1.0" encoding="utf-8"?>
<Properties xmlns="http://schemas.openxmlformats.org/officeDocument/2006/extended-properties" xmlns:vt="http://schemas.openxmlformats.org/officeDocument/2006/docPropsVTypes">
  <TotalTime>456</TotalTime>
  <Words>681</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Inter Italics</vt:lpstr>
      <vt:lpstr>Barlow SemiCondensed Bold</vt:lpstr>
      <vt:lpstr>Arial</vt:lpstr>
      <vt:lpstr>Arialle</vt:lpstr>
      <vt:lpstr>Barlow SemiCondensed</vt:lpstr>
      <vt:lpstr>Calibri</vt:lpstr>
      <vt:lpstr>Arialle Bold</vt:lpstr>
      <vt:lpstr>Barlow SemiCondensed Bold Bold</vt:lpstr>
      <vt:lpstr>Alata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CLIP Pager for Timor-Leste</dc:title>
  <dc:subject/>
  <dc:creator>RAMIREZ Ma Elaine (EEAS-MANILA)</dc:creator>
  <cp:keywords/>
  <dc:description/>
  <cp:lastModifiedBy>LEITZKE Karla (EEAS-DILI)</cp:lastModifiedBy>
  <cp:revision>37</cp:revision>
  <dcterms:created xsi:type="dcterms:W3CDTF">2006-08-16T00:00:00Z</dcterms:created>
  <dcterms:modified xsi:type="dcterms:W3CDTF">2021-11-16T04:47:10Z</dcterms:modified>
  <dc:identifier>DAEsea91qeI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0x010100258AA79CEB83498886A3A0868112325000CA42DB76DAD6E9438FD279FF066C23A0</vt:lpwstr>
  </property>
</Properties>
</file>