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0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Lst>
  <p:sldSz cx="7556500" cy="10693400"/>
  <p:notesSz cx="6858000" cy="9144000"/>
  <p:embeddedFontLst>
    <p:embeddedFont>
      <p:font typeface="Barlow SemiCondensed Bold" panose="020B0604020202020204" charset="0"/>
      <p:regular r:id="rId6"/>
      <p:bold r:id="rId7"/>
    </p:embeddedFont>
    <p:embeddedFont>
      <p:font typeface="Arialle Bold" panose="020B0604020202020204" charset="0"/>
      <p:regular r:id="rId8"/>
      <p:bold r:id="rId9"/>
    </p:embeddedFont>
    <p:embeddedFont>
      <p:font typeface="Barlow SemiCondensed Bold Bold" panose="020B0604020202020204" charset="0"/>
      <p:regular r:id="rId10"/>
      <p:bold r:id="rId11"/>
    </p:embeddedFont>
    <p:embeddedFont>
      <p:font typeface="Barlow SemiCondensed" panose="020B0604020202020204" charset="0"/>
      <p:regular r:id="rId12"/>
    </p:embeddedFont>
    <p:embeddedFont>
      <p:font typeface="Arialle" panose="020B0604020202020204" charset="0"/>
      <p:regular r:id="rId13"/>
    </p:embeddedFont>
    <p:embeddedFont>
      <p:font typeface="Calibri" panose="020F0502020204030204" pitchFamily="34" charset="0"/>
      <p:regular r:id="rId14"/>
      <p:bold r:id="rId15"/>
      <p:italic r:id="rId16"/>
      <p:boldItalic r:id="rId17"/>
    </p:embeddedFont>
    <p:embeddedFont>
      <p:font typeface="Inter Italics" panose="020B0604020202020204" charset="0"/>
      <p:regular r:id="rId18"/>
      <p:italic r:id="rId19"/>
    </p:embeddedFont>
    <p:embeddedFont>
      <p:font typeface="Alata"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838690-61D6-650F-9021-C62475161F56}" name="Blerina Vila" initials="BV" userId="S::blerina.vila@wexam.be::906cfde3-9af9-469a-ad7c-32bd7285c5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3" autoAdjust="0"/>
    <p:restoredTop sz="94577" autoAdjust="0"/>
  </p:normalViewPr>
  <p:slideViewPr>
    <p:cSldViewPr>
      <p:cViewPr varScale="1">
        <p:scale>
          <a:sx n="36" d="100"/>
          <a:sy n="36" d="100"/>
        </p:scale>
        <p:origin x="221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0.fntdata"/><Relationship Id="rId23"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viewProps" Target="viewProp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FB52A48E-6A73-574A-967C-071F56A58061}" authorId="{BF838690-61D6-650F-9021-C62475161F56}" created="2021-11-08T10:34:41.803">
    <ac:deMkLst xmlns:ac="http://schemas.microsoft.com/office/drawing/2013/main/command">
      <pc:docMk xmlns:pc="http://schemas.microsoft.com/office/powerpoint/2013/main/command"/>
      <pc:sldMk xmlns:pc="http://schemas.microsoft.com/office/powerpoint/2013/main/command" cId="0" sldId="256"/>
      <ac:grpSpMk id="52" creationId="{00000000-0000-0000-0000-000000000000}"/>
    </ac:deMkLst>
    <p188:txBody>
      <a:bodyPr/>
      <a:lstStyle/>
      <a:p>
        <a:r>
          <a:rPr lang="en-BE"/>
          <a:t>it is not clear what this section refers to: the consultation that supported the CLIP or the consultation/ dialogue going forward. If the first — modify the sub-title in blue. 
If the later: join with the box “engagement in dialogue…”</a:t>
        </a:r>
      </a:p>
    </p188:txBody>
  </p188:cm>
  <p188:cm id="{94523407-4D14-334D-BB6F-B588B1E2C543}" authorId="{BF838690-61D6-650F-9021-C62475161F56}" created="2021-11-08T10:35:51.231">
    <ac:deMkLst xmlns:ac="http://schemas.microsoft.com/office/drawing/2013/main/command">
      <pc:docMk xmlns:pc="http://schemas.microsoft.com/office/powerpoint/2013/main/command"/>
      <pc:sldMk xmlns:pc="http://schemas.microsoft.com/office/powerpoint/2013/main/command" cId="0" sldId="256"/>
      <ac:grpSpMk id="41" creationId="{00000000-0000-0000-0000-000000000000}"/>
    </ac:deMkLst>
    <p188:txBody>
      <a:bodyPr/>
      <a:lstStyle/>
      <a:p>
        <a:r>
          <a:rPr lang="en-BE"/>
          <a:t>Please consider changing title into “communication and accountability” </a:t>
        </a:r>
      </a:p>
    </p188:txBody>
  </p188:cm>
  <p188:cm id="{46DC2994-9B3C-A549-9208-C57E949C6A08}" authorId="{BF838690-61D6-650F-9021-C62475161F56}" created="2021-11-08T10:37:57.288">
    <ac:deMkLst xmlns:ac="http://schemas.microsoft.com/office/drawing/2013/main/command">
      <pc:docMk xmlns:pc="http://schemas.microsoft.com/office/powerpoint/2013/main/command"/>
      <pc:sldMk xmlns:pc="http://schemas.microsoft.com/office/powerpoint/2013/main/command" cId="0" sldId="256"/>
      <ac:grpSpMk id="41" creationId="{00000000-0000-0000-0000-000000000000}"/>
    </ac:deMkLst>
    <p188:txBody>
      <a:bodyPr/>
      <a:lstStyle/>
      <a:p>
        <a:r>
          <a:rPr lang="en-BE"/>
          <a:t>Please consider changing title into: 
- mainstreaming gender into COUNTRY - EU partnership
- focused interventions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ww.facebook.com/eudelethiopia" TargetMode="External"/><Relationship Id="rId18" Type="http://schemas.openxmlformats.org/officeDocument/2006/relationships/image" Target="../media/image14.svg"/><Relationship Id="rId21" Type="http://schemas.openxmlformats.org/officeDocument/2006/relationships/image" Target="../media/image16.svg"/><Relationship Id="rId7" Type="http://schemas.openxmlformats.org/officeDocument/2006/relationships/image" Target="../media/image3.png"/><Relationship Id="rId12" Type="http://schemas.openxmlformats.org/officeDocument/2006/relationships/image" Target="../media/image6.png"/><Relationship Id="rId25" Type="http://schemas.microsoft.com/office/2018/10/relationships/comments" Target="../comments/modernComment_100_0.xml"/><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24" Type="http://schemas.openxmlformats.org/officeDocument/2006/relationships/image" Target="../media/image18.svg"/><Relationship Id="rId5" Type="http://schemas.openxmlformats.org/officeDocument/2006/relationships/image" Target="../media/image2.png"/><Relationship Id="rId15" Type="http://schemas.openxmlformats.org/officeDocument/2006/relationships/image" Target="../media/image12.svg"/><Relationship Id="rId23" Type="http://schemas.openxmlformats.org/officeDocument/2006/relationships/image" Target="../media/image10.png"/><Relationship Id="rId10" Type="http://schemas.openxmlformats.org/officeDocument/2006/relationships/image" Target="../media/image8.svg"/><Relationship Id="rId19" Type="http://schemas.openxmlformats.org/officeDocument/2006/relationships/hyperlink" Target="https://twitter.com/euinethiopia" TargetMode="External"/><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7.png"/><Relationship Id="rId22" Type="http://schemas.openxmlformats.org/officeDocument/2006/relationships/hyperlink" Target="https://eeas.europa.eu/delegations/ethiopia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6638" y="2355694"/>
            <a:ext cx="6327261" cy="936033"/>
            <a:chOff x="0" y="0"/>
            <a:chExt cx="71414971" cy="10564879"/>
          </a:xfrm>
        </p:grpSpPr>
        <p:sp>
          <p:nvSpPr>
            <p:cNvPr id="3" name="Freeform 3"/>
            <p:cNvSpPr/>
            <p:nvPr/>
          </p:nvSpPr>
          <p:spPr>
            <a:xfrm>
              <a:off x="72390" y="72390"/>
              <a:ext cx="71270189" cy="10420099"/>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631937" y="3487270"/>
            <a:ext cx="2903538" cy="1681161"/>
            <a:chOff x="0" y="0"/>
            <a:chExt cx="21712780" cy="12571790"/>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756000" y="3342483"/>
            <a:ext cx="1788808" cy="428484"/>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0" y="72390"/>
                <a:ext cx="19401539"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8" cy="222283"/>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Vision </a:t>
              </a:r>
            </a:p>
          </p:txBody>
        </p:sp>
      </p:grpSp>
      <p:grpSp>
        <p:nvGrpSpPr>
          <p:cNvPr id="13" name="Group 13"/>
          <p:cNvGrpSpPr/>
          <p:nvPr/>
        </p:nvGrpSpPr>
        <p:grpSpPr>
          <a:xfrm>
            <a:off x="756000" y="2223192"/>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71783" y="71164"/>
            <a:ext cx="920309" cy="612423"/>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71018" y="1446815"/>
            <a:ext cx="621117" cy="616502"/>
          </a:xfrm>
          <a:prstGeom prst="rect">
            <a:avLst/>
          </a:prstGeom>
        </p:spPr>
      </p:pic>
      <p:grpSp>
        <p:nvGrpSpPr>
          <p:cNvPr id="20" name="Group 20"/>
          <p:cNvGrpSpPr/>
          <p:nvPr/>
        </p:nvGrpSpPr>
        <p:grpSpPr>
          <a:xfrm>
            <a:off x="3734253" y="5475818"/>
            <a:ext cx="3271438" cy="2309282"/>
            <a:chOff x="0" y="0"/>
            <a:chExt cx="24463954" cy="19283776"/>
          </a:xfrm>
        </p:grpSpPr>
        <p:sp>
          <p:nvSpPr>
            <p:cNvPr id="21" name="Freeform 21"/>
            <p:cNvSpPr/>
            <p:nvPr/>
          </p:nvSpPr>
          <p:spPr>
            <a:xfrm>
              <a:off x="72390" y="72390"/>
              <a:ext cx="24319174" cy="19138996"/>
            </a:xfrm>
            <a:custGeom>
              <a:avLst/>
              <a:gdLst/>
              <a:ahLst/>
              <a:cxnLst/>
              <a:rect l="l" t="t" r="r" b="b"/>
              <a:pathLst>
                <a:path w="24319174" h="19138996">
                  <a:moveTo>
                    <a:pt x="0" y="0"/>
                  </a:moveTo>
                  <a:lnTo>
                    <a:pt x="24319174" y="0"/>
                  </a:lnTo>
                  <a:lnTo>
                    <a:pt x="24319174" y="19138995"/>
                  </a:lnTo>
                  <a:lnTo>
                    <a:pt x="0" y="19138995"/>
                  </a:lnTo>
                  <a:lnTo>
                    <a:pt x="0" y="0"/>
                  </a:lnTo>
                  <a:close/>
                </a:path>
              </a:pathLst>
            </a:custGeom>
            <a:solidFill>
              <a:srgbClr val="FFFFFF"/>
            </a:solidFill>
          </p:spPr>
          <p:txBody>
            <a:bodyPr/>
            <a:lstStyle/>
            <a:p>
              <a:endParaRPr lang="en-GB" dirty="0"/>
            </a:p>
          </p:txBody>
        </p:sp>
        <p:sp>
          <p:nvSpPr>
            <p:cNvPr id="22"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23" name="Group 23"/>
          <p:cNvGrpSpPr/>
          <p:nvPr/>
        </p:nvGrpSpPr>
        <p:grpSpPr>
          <a:xfrm>
            <a:off x="4178411" y="5397434"/>
            <a:ext cx="2332647" cy="264650"/>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4" y="59493"/>
              <a:ext cx="2625128" cy="240199"/>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CLIP - Areas of Engagement </a:t>
              </a:r>
            </a:p>
          </p:txBody>
        </p:sp>
      </p:grpSp>
      <p:pic>
        <p:nvPicPr>
          <p:cNvPr id="30" name="Picture 3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180164" y="8191374"/>
            <a:ext cx="277388" cy="269636"/>
          </a:xfrm>
          <a:prstGeom prst="rect">
            <a:avLst/>
          </a:prstGeom>
        </p:spPr>
      </p:pic>
      <p:grpSp>
        <p:nvGrpSpPr>
          <p:cNvPr id="33" name="Group 33"/>
          <p:cNvGrpSpPr/>
          <p:nvPr/>
        </p:nvGrpSpPr>
        <p:grpSpPr>
          <a:xfrm>
            <a:off x="647520" y="5319921"/>
            <a:ext cx="2903538" cy="1777470"/>
            <a:chOff x="0" y="0"/>
            <a:chExt cx="21712780" cy="13291997"/>
          </a:xfrm>
        </p:grpSpPr>
        <p:sp>
          <p:nvSpPr>
            <p:cNvPr id="34" name="Freeform 34"/>
            <p:cNvSpPr/>
            <p:nvPr/>
          </p:nvSpPr>
          <p:spPr>
            <a:xfrm>
              <a:off x="72390" y="72390"/>
              <a:ext cx="21568001" cy="13147217"/>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sp>
        <p:sp>
          <p:nvSpPr>
            <p:cNvPr id="35" name="Freeform 35"/>
            <p:cNvSpPr/>
            <p:nvPr/>
          </p:nvSpPr>
          <p:spPr>
            <a:xfrm>
              <a:off x="0" y="0"/>
              <a:ext cx="21712780" cy="13291996"/>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793469" y="5211169"/>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22282"/>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Consultation </a:t>
              </a:r>
            </a:p>
          </p:txBody>
        </p:sp>
      </p:grpSp>
      <p:grpSp>
        <p:nvGrpSpPr>
          <p:cNvPr id="41" name="Group 41"/>
          <p:cNvGrpSpPr/>
          <p:nvPr/>
        </p:nvGrpSpPr>
        <p:grpSpPr>
          <a:xfrm>
            <a:off x="645192" y="7178105"/>
            <a:ext cx="2905866" cy="3390063"/>
            <a:chOff x="0" y="0"/>
            <a:chExt cx="21730189" cy="25351033"/>
          </a:xfrm>
        </p:grpSpPr>
        <p:sp>
          <p:nvSpPr>
            <p:cNvPr id="42" name="Freeform 42"/>
            <p:cNvSpPr/>
            <p:nvPr/>
          </p:nvSpPr>
          <p:spPr>
            <a:xfrm>
              <a:off x="72390" y="72390"/>
              <a:ext cx="21585409" cy="25206253"/>
            </a:xfrm>
            <a:custGeom>
              <a:avLst/>
              <a:gdLst/>
              <a:ahLst/>
              <a:cxnLst/>
              <a:rect l="l" t="t" r="r" b="b"/>
              <a:pathLst>
                <a:path w="21585409" h="25206253">
                  <a:moveTo>
                    <a:pt x="0" y="0"/>
                  </a:moveTo>
                  <a:lnTo>
                    <a:pt x="21585409" y="0"/>
                  </a:lnTo>
                  <a:lnTo>
                    <a:pt x="21585409" y="25206253"/>
                  </a:lnTo>
                  <a:lnTo>
                    <a:pt x="0" y="25206253"/>
                  </a:lnTo>
                  <a:lnTo>
                    <a:pt x="0" y="0"/>
                  </a:lnTo>
                  <a:close/>
                </a:path>
              </a:pathLst>
            </a:custGeom>
            <a:solidFill>
              <a:srgbClr val="FFFFFF"/>
            </a:solidFill>
          </p:spPr>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grpSp>
      <p:pic>
        <p:nvPicPr>
          <p:cNvPr id="44" name="Picture 4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92135" y="7293856"/>
            <a:ext cx="272968" cy="345132"/>
          </a:xfrm>
          <a:prstGeom prst="rect">
            <a:avLst/>
          </a:prstGeom>
        </p:spPr>
      </p:pic>
      <p:sp>
        <p:nvSpPr>
          <p:cNvPr id="46" name="TextBox 46"/>
          <p:cNvSpPr txBox="1"/>
          <p:nvPr/>
        </p:nvSpPr>
        <p:spPr>
          <a:xfrm>
            <a:off x="4202999" y="7214585"/>
            <a:ext cx="2721815" cy="384721"/>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7" name="TextBox 47"/>
          <p:cNvSpPr txBox="1"/>
          <p:nvPr/>
        </p:nvSpPr>
        <p:spPr>
          <a:xfrm>
            <a:off x="4287178" y="7718345"/>
            <a:ext cx="2554671" cy="512961"/>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grpSp>
        <p:nvGrpSpPr>
          <p:cNvPr id="48" name="Group 48"/>
          <p:cNvGrpSpPr/>
          <p:nvPr/>
        </p:nvGrpSpPr>
        <p:grpSpPr>
          <a:xfrm>
            <a:off x="3760598" y="8027883"/>
            <a:ext cx="3271438" cy="1614945"/>
            <a:chOff x="0" y="0"/>
            <a:chExt cx="25370442" cy="11669369"/>
          </a:xfrm>
        </p:grpSpPr>
        <p:sp>
          <p:nvSpPr>
            <p:cNvPr id="49" name="Freeform 49"/>
            <p:cNvSpPr/>
            <p:nvPr/>
          </p:nvSpPr>
          <p:spPr>
            <a:xfrm>
              <a:off x="72390" y="72390"/>
              <a:ext cx="25225663" cy="11524589"/>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898969" y="8191374"/>
            <a:ext cx="242349" cy="306418"/>
          </a:xfrm>
          <a:prstGeom prst="rect">
            <a:avLst/>
          </a:prstGeom>
        </p:spPr>
      </p:pic>
      <p:grpSp>
        <p:nvGrpSpPr>
          <p:cNvPr id="52" name="Group 52"/>
          <p:cNvGrpSpPr/>
          <p:nvPr/>
        </p:nvGrpSpPr>
        <p:grpSpPr>
          <a:xfrm>
            <a:off x="3734253" y="9702722"/>
            <a:ext cx="3259646" cy="961394"/>
            <a:chOff x="0" y="0"/>
            <a:chExt cx="25278991" cy="7455738"/>
          </a:xfrm>
        </p:grpSpPr>
        <p:sp>
          <p:nvSpPr>
            <p:cNvPr id="53" name="Freeform 53"/>
            <p:cNvSpPr/>
            <p:nvPr/>
          </p:nvSpPr>
          <p:spPr>
            <a:xfrm>
              <a:off x="72390" y="72390"/>
              <a:ext cx="25134211" cy="7310958"/>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sp>
        <p:sp>
          <p:nvSpPr>
            <p:cNvPr id="54" name="Freeform 54"/>
            <p:cNvSpPr/>
            <p:nvPr/>
          </p:nvSpPr>
          <p:spPr>
            <a:xfrm>
              <a:off x="0" y="0"/>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015953" y="9718922"/>
            <a:ext cx="208882" cy="264103"/>
          </a:xfrm>
          <a:prstGeom prst="rect">
            <a:avLst/>
          </a:prstGeom>
        </p:spPr>
      </p:pic>
      <p:grpSp>
        <p:nvGrpSpPr>
          <p:cNvPr id="56" name="Group 56"/>
          <p:cNvGrpSpPr/>
          <p:nvPr/>
        </p:nvGrpSpPr>
        <p:grpSpPr>
          <a:xfrm>
            <a:off x="3734253" y="3487270"/>
            <a:ext cx="3271438" cy="1858730"/>
            <a:chOff x="0" y="0"/>
            <a:chExt cx="24463954" cy="13899665"/>
          </a:xfrm>
        </p:grpSpPr>
        <p:sp>
          <p:nvSpPr>
            <p:cNvPr id="57" name="Freeform 57"/>
            <p:cNvSpPr/>
            <p:nvPr/>
          </p:nvSpPr>
          <p:spPr>
            <a:xfrm>
              <a:off x="72390" y="72390"/>
              <a:ext cx="24319174" cy="13754885"/>
            </a:xfrm>
            <a:custGeom>
              <a:avLst/>
              <a:gdLst/>
              <a:ahLst/>
              <a:cxnLst/>
              <a:rect l="l" t="t" r="r" b="b"/>
              <a:pathLst>
                <a:path w="24319174" h="13754885">
                  <a:moveTo>
                    <a:pt x="0" y="0"/>
                  </a:moveTo>
                  <a:lnTo>
                    <a:pt x="24319174" y="0"/>
                  </a:lnTo>
                  <a:lnTo>
                    <a:pt x="24319174" y="13754885"/>
                  </a:lnTo>
                  <a:lnTo>
                    <a:pt x="0" y="13754885"/>
                  </a:lnTo>
                  <a:lnTo>
                    <a:pt x="0" y="0"/>
                  </a:lnTo>
                  <a:close/>
                </a:path>
              </a:pathLst>
            </a:custGeom>
            <a:solidFill>
              <a:srgbClr val="FFFFFF"/>
            </a:solidFill>
          </p:spPr>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59" name="Group 59"/>
          <p:cNvGrpSpPr/>
          <p:nvPr/>
        </p:nvGrpSpPr>
        <p:grpSpPr>
          <a:xfrm>
            <a:off x="3951781" y="3359768"/>
            <a:ext cx="1831330" cy="266559"/>
            <a:chOff x="0" y="0"/>
            <a:chExt cx="2441774" cy="355412"/>
          </a:xfrm>
        </p:grpSpPr>
        <p:grpSp>
          <p:nvGrpSpPr>
            <p:cNvPr id="60" name="Group 60"/>
            <p:cNvGrpSpPr/>
            <p:nvPr/>
          </p:nvGrpSpPr>
          <p:grpSpPr>
            <a:xfrm>
              <a:off x="0" y="0"/>
              <a:ext cx="2441774" cy="355412"/>
              <a:chOff x="0" y="0"/>
              <a:chExt cx="20010965" cy="2912696"/>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0" y="0"/>
                <a:ext cx="20010965" cy="2912696"/>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10" y="59493"/>
              <a:ext cx="2060953" cy="240199"/>
            </a:xfrm>
            <a:prstGeom prst="rect">
              <a:avLst/>
            </a:prstGeom>
          </p:spPr>
          <p:txBody>
            <a:bodyPr lIns="0" tIns="0" rIns="0" bIns="0" rtlCol="0" anchor="t">
              <a:spAutoFit/>
            </a:bodyPr>
            <a:lstStyle/>
            <a:p>
              <a:pPr marL="0" lvl="0" indent="0">
                <a:lnSpc>
                  <a:spcPts val="1280"/>
                </a:lnSpc>
                <a:spcBef>
                  <a:spcPct val="0"/>
                </a:spcBef>
              </a:pPr>
              <a:r>
                <a:rPr lang="en-US" sz="1280" dirty="0">
                  <a:solidFill>
                    <a:srgbClr val="003432"/>
                  </a:solidFill>
                  <a:latin typeface="Barlow SemiCondensed Bold"/>
                </a:rPr>
                <a:t>Rationale for the CLIP</a:t>
              </a:r>
            </a:p>
          </p:txBody>
        </p:sp>
      </p:grpSp>
      <p:pic>
        <p:nvPicPr>
          <p:cNvPr id="65" name="Picture 65">
            <a:hlinkClick r:id="rId13"/>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668285" y="70257"/>
            <a:ext cx="379504" cy="379504"/>
          </a:xfrm>
          <a:prstGeom prst="rect">
            <a:avLst/>
          </a:prstGeom>
        </p:spPr>
      </p:pic>
      <p:pic>
        <p:nvPicPr>
          <p:cNvPr id="66" name="Picture 6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6126095" y="71164"/>
            <a:ext cx="384963" cy="384963"/>
          </a:xfrm>
          <a:prstGeom prst="rect">
            <a:avLst/>
          </a:prstGeom>
        </p:spPr>
      </p:pic>
      <p:pic>
        <p:nvPicPr>
          <p:cNvPr id="67" name="Picture 67">
            <a:hlinkClick r:id="rId19"/>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549084" y="71164"/>
            <a:ext cx="390592" cy="390592"/>
          </a:xfrm>
          <a:prstGeom prst="rect">
            <a:avLst/>
          </a:prstGeom>
        </p:spPr>
      </p:pic>
      <p:pic>
        <p:nvPicPr>
          <p:cNvPr id="68" name="Picture 68">
            <a:hlinkClick r:id="rId22"/>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6993899" y="71164"/>
            <a:ext cx="396006" cy="396006"/>
          </a:xfrm>
          <a:prstGeom prst="rect">
            <a:avLst/>
          </a:prstGeom>
        </p:spPr>
      </p:pic>
      <p:sp>
        <p:nvSpPr>
          <p:cNvPr id="69" name="TextBox 69"/>
          <p:cNvSpPr txBox="1"/>
          <p:nvPr/>
        </p:nvSpPr>
        <p:spPr>
          <a:xfrm>
            <a:off x="716967" y="5542503"/>
            <a:ext cx="2703326" cy="1141338"/>
          </a:xfrm>
          <a:prstGeom prst="rect">
            <a:avLst/>
          </a:prstGeom>
        </p:spPr>
        <p:txBody>
          <a:bodyPr lIns="0" tIns="0" rIns="0" bIns="0" rtlCol="0" anchor="t">
            <a:spAutoFit/>
          </a:bodyPr>
          <a:lstStyle/>
          <a:p>
            <a:pPr>
              <a:lnSpc>
                <a:spcPts val="1679"/>
              </a:lnSpc>
            </a:pPr>
            <a:endParaRPr dirty="0"/>
          </a:p>
          <a:p>
            <a:pPr algn="just">
              <a:lnSpc>
                <a:spcPts val="1235"/>
              </a:lnSpc>
            </a:pPr>
            <a:endParaRPr dirty="0"/>
          </a:p>
          <a:p>
            <a:pPr algn="just">
              <a:lnSpc>
                <a:spcPts val="1235"/>
              </a:lnSpc>
            </a:pPr>
            <a:r>
              <a:rPr lang="en-US" sz="1029" dirty="0">
                <a:solidFill>
                  <a:srgbClr val="000000"/>
                </a:solidFill>
                <a:latin typeface="Barlow SemiCondensed"/>
              </a:rPr>
              <a:t> </a:t>
            </a: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p:txBody>
      </p:sp>
      <p:sp>
        <p:nvSpPr>
          <p:cNvPr id="70" name="TextBox 70"/>
          <p:cNvSpPr txBox="1"/>
          <p:nvPr/>
        </p:nvSpPr>
        <p:spPr>
          <a:xfrm>
            <a:off x="4131634" y="6309721"/>
            <a:ext cx="2701847" cy="256480"/>
          </a:xfrm>
          <a:prstGeom prst="rect">
            <a:avLst/>
          </a:prstGeom>
        </p:spPr>
        <p:txBody>
          <a:bodyPr lIns="0" tIns="0" rIns="0" bIns="0" rtlCol="0" anchor="t">
            <a:spAutoFit/>
          </a:bodyPr>
          <a:lstStyle/>
          <a:p>
            <a:pPr algn="ctr">
              <a:lnSpc>
                <a:spcPts val="1029"/>
              </a:lnSpc>
            </a:pPr>
            <a:endParaRPr lang="en-US" sz="1029" dirty="0">
              <a:solidFill>
                <a:srgbClr val="000000"/>
              </a:solidFill>
              <a:latin typeface="Barlow SemiCondensed"/>
            </a:endParaRPr>
          </a:p>
          <a:p>
            <a:pPr algn="ctr">
              <a:lnSpc>
                <a:spcPts val="1029"/>
              </a:lnSpc>
            </a:pPr>
            <a:endParaRPr lang="en-US" sz="1029" dirty="0">
              <a:solidFill>
                <a:srgbClr val="000000"/>
              </a:solidFill>
              <a:latin typeface="Barlow SemiCondensed"/>
            </a:endParaRPr>
          </a:p>
        </p:txBody>
      </p:sp>
      <p:sp>
        <p:nvSpPr>
          <p:cNvPr id="71" name="TextBox 71"/>
          <p:cNvSpPr txBox="1"/>
          <p:nvPr/>
        </p:nvSpPr>
        <p:spPr>
          <a:xfrm>
            <a:off x="1512410" y="854360"/>
            <a:ext cx="4632007" cy="379095"/>
          </a:xfrm>
          <a:prstGeom prst="rect">
            <a:avLst/>
          </a:prstGeom>
        </p:spPr>
        <p:txBody>
          <a:bodyPr lIns="0" tIns="0" rIns="0" bIns="0" rtlCol="0" anchor="t">
            <a:spAutoFit/>
          </a:bodyPr>
          <a:lstStyle/>
          <a:p>
            <a:pPr marL="0" lvl="0" indent="0" algn="just">
              <a:lnSpc>
                <a:spcPts val="2800"/>
              </a:lnSpc>
            </a:pPr>
            <a:r>
              <a:rPr lang="en-US" sz="2799" spc="117">
                <a:solidFill>
                  <a:srgbClr val="001489"/>
                </a:solidFill>
                <a:latin typeface="Barlow SemiCondensed Bold Bold"/>
              </a:rPr>
              <a:t> EU GENDER ACTION PLAN  III </a:t>
            </a:r>
          </a:p>
        </p:txBody>
      </p:sp>
      <p:sp>
        <p:nvSpPr>
          <p:cNvPr id="73" name="TextBox 73"/>
          <p:cNvSpPr txBox="1"/>
          <p:nvPr/>
        </p:nvSpPr>
        <p:spPr>
          <a:xfrm>
            <a:off x="755828" y="3820367"/>
            <a:ext cx="2648059" cy="1384995"/>
          </a:xfrm>
          <a:prstGeom prst="rect">
            <a:avLst/>
          </a:prstGeom>
        </p:spPr>
        <p:txBody>
          <a:bodyPr lIns="0" tIns="0" rIns="0" bIns="0" rtlCol="0" anchor="t">
            <a:spAutoFit/>
          </a:bodyPr>
          <a:lstStyle/>
          <a:p>
            <a:pPr lvl="0" algn="just">
              <a:lnSpc>
                <a:spcPts val="1155"/>
              </a:lnSpc>
            </a:pPr>
            <a:r>
              <a:rPr lang="en-US" sz="1029" dirty="0" smtClean="0">
                <a:solidFill>
                  <a:srgbClr val="003432"/>
                </a:solidFill>
                <a:latin typeface="Barlow SemiCondensed"/>
              </a:rPr>
              <a:t>Support all Ethiopian </a:t>
            </a:r>
            <a:r>
              <a:rPr lang="en-GB" sz="1029" dirty="0" smtClean="0">
                <a:solidFill>
                  <a:srgbClr val="003432"/>
                </a:solidFill>
                <a:latin typeface="Barlow SemiCondensed"/>
              </a:rPr>
              <a:t>women</a:t>
            </a:r>
            <a:r>
              <a:rPr lang="en-GB" sz="1029" dirty="0">
                <a:solidFill>
                  <a:srgbClr val="003432"/>
                </a:solidFill>
                <a:latin typeface="Barlow SemiCondensed"/>
              </a:rPr>
              <a:t>, girls and boys </a:t>
            </a:r>
            <a:r>
              <a:rPr lang="en-GB" sz="1029" dirty="0" smtClean="0">
                <a:solidFill>
                  <a:srgbClr val="003432"/>
                </a:solidFill>
                <a:latin typeface="Barlow SemiCondensed"/>
              </a:rPr>
              <a:t>in being </a:t>
            </a:r>
            <a:r>
              <a:rPr lang="en-GB" sz="1029" dirty="0">
                <a:solidFill>
                  <a:srgbClr val="003432"/>
                </a:solidFill>
                <a:latin typeface="Barlow SemiCondensed"/>
              </a:rPr>
              <a:t>free from all forms of gender-based violence in the public and private spheres, in the work place and </a:t>
            </a:r>
            <a:r>
              <a:rPr lang="en-GB" sz="1029" dirty="0" smtClean="0">
                <a:solidFill>
                  <a:srgbClr val="003432"/>
                </a:solidFill>
                <a:latin typeface="Barlow SemiCondensed"/>
              </a:rPr>
              <a:t>online through strengthening gender machinery in the country and strengthening the capacities of CSOs and grass root level organisations advocating for gender equality and women’s rights.</a:t>
            </a:r>
          </a:p>
          <a:p>
            <a:pPr lvl="0" algn="just">
              <a:lnSpc>
                <a:spcPts val="1155"/>
              </a:lnSpc>
            </a:pPr>
            <a:endParaRPr lang="en-GB" sz="1029" dirty="0">
              <a:solidFill>
                <a:srgbClr val="003432"/>
              </a:solidFill>
              <a:latin typeface="Barlow SemiCondensed"/>
            </a:endParaRPr>
          </a:p>
          <a:p>
            <a:pPr lvl="0" algn="just">
              <a:lnSpc>
                <a:spcPts val="1155"/>
              </a:lnSpc>
            </a:pPr>
            <a:endParaRPr lang="en-US" sz="1029" dirty="0">
              <a:solidFill>
                <a:srgbClr val="003432"/>
              </a:solidFill>
              <a:latin typeface="Barlow SemiCondensed"/>
            </a:endParaRPr>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Bold"/>
              </a:rPr>
              <a:t>EUROPEAN </a:t>
            </a:r>
          </a:p>
          <a:p>
            <a:pPr algn="ctr">
              <a:lnSpc>
                <a:spcPts val="990"/>
              </a:lnSpc>
            </a:pPr>
            <a:r>
              <a:rPr lang="en-US" sz="900" dirty="0">
                <a:solidFill>
                  <a:srgbClr val="000000"/>
                </a:solidFill>
                <a:latin typeface="Arialle Bold"/>
              </a:rPr>
              <a:t>UNION</a:t>
            </a:r>
          </a:p>
        </p:txBody>
      </p:sp>
      <p:sp>
        <p:nvSpPr>
          <p:cNvPr id="75" name="TextBox 75"/>
          <p:cNvSpPr txBox="1"/>
          <p:nvPr/>
        </p:nvSpPr>
        <p:spPr>
          <a:xfrm>
            <a:off x="1028619" y="1204880"/>
            <a:ext cx="5599588" cy="256480"/>
          </a:xfrm>
          <a:prstGeom prst="rect">
            <a:avLst/>
          </a:prstGeom>
        </p:spPr>
        <p:txBody>
          <a:bodyPr lIns="0" tIns="0" rIns="0" bIns="0" rtlCol="0" anchor="t">
            <a:spAutoFit/>
          </a:bodyPr>
          <a:lstStyle/>
          <a:p>
            <a:pPr algn="just">
              <a:lnSpc>
                <a:spcPts val="1960"/>
              </a:lnSpc>
            </a:pPr>
            <a:r>
              <a:rPr lang="en-US" sz="1400" dirty="0">
                <a:solidFill>
                  <a:srgbClr val="000000"/>
                </a:solidFill>
                <a:latin typeface="Inter Italics"/>
              </a:rPr>
              <a:t>Country Level Implementation Plan </a:t>
            </a:r>
            <a:r>
              <a:rPr lang="en-US" sz="1400" dirty="0" smtClean="0">
                <a:solidFill>
                  <a:srgbClr val="000000"/>
                </a:solidFill>
                <a:latin typeface="Inter Italics"/>
              </a:rPr>
              <a:t>for Ethiopia   </a:t>
            </a:r>
            <a:r>
              <a:rPr lang="en-US" sz="1400" dirty="0">
                <a:solidFill>
                  <a:srgbClr val="000000"/>
                </a:solidFill>
                <a:latin typeface="Inter Italics"/>
              </a:rPr>
              <a:t>(2021-2025)</a:t>
            </a:r>
          </a:p>
        </p:txBody>
      </p:sp>
      <p:sp>
        <p:nvSpPr>
          <p:cNvPr id="76" name="TextBox 76"/>
          <p:cNvSpPr txBox="1"/>
          <p:nvPr/>
        </p:nvSpPr>
        <p:spPr>
          <a:xfrm>
            <a:off x="853453" y="1566919"/>
            <a:ext cx="6533882" cy="666849"/>
          </a:xfrm>
          <a:prstGeom prst="rect">
            <a:avLst/>
          </a:prstGeom>
        </p:spPr>
        <p:txBody>
          <a:bodyPr lIns="0" tIns="0" rIns="0" bIns="0" rtlCol="0" anchor="t">
            <a:spAutoFit/>
          </a:bodyPr>
          <a:lstStyle/>
          <a:p>
            <a:pPr algn="ctr">
              <a:lnSpc>
                <a:spcPts val="1260"/>
              </a:lnSpc>
            </a:pPr>
            <a:r>
              <a:rPr lang="en-US" sz="1050" dirty="0">
                <a:latin typeface="Alata"/>
              </a:rPr>
              <a:t>The European Union and its Member States are vigorously promoting gender equality and women empowerment in their relations with partner countries.  The new EU's  Action Plan on Gender Equality and Women Empowerment in External Action (2021-2025) is now operational in </a:t>
            </a:r>
            <a:r>
              <a:rPr lang="en-US" sz="1050" dirty="0" smtClean="0">
                <a:latin typeface="Alata"/>
              </a:rPr>
              <a:t>Ethiopia.</a:t>
            </a:r>
            <a:endParaRPr lang="en-US" sz="1050" dirty="0">
              <a:latin typeface="Alata"/>
            </a:endParaRPr>
          </a:p>
          <a:p>
            <a:pPr algn="ctr">
              <a:lnSpc>
                <a:spcPts val="1260"/>
              </a:lnSpc>
            </a:pPr>
            <a:endParaRPr lang="en-US" sz="1050" dirty="0">
              <a:solidFill>
                <a:srgbClr val="000000"/>
              </a:solidFill>
              <a:latin typeface="Alata"/>
            </a:endParaRPr>
          </a:p>
        </p:txBody>
      </p:sp>
      <p:sp>
        <p:nvSpPr>
          <p:cNvPr id="78" name="TextBox 78"/>
          <p:cNvSpPr txBox="1"/>
          <p:nvPr/>
        </p:nvSpPr>
        <p:spPr>
          <a:xfrm>
            <a:off x="1142001" y="7173500"/>
            <a:ext cx="1871554" cy="575056"/>
          </a:xfrm>
          <a:prstGeom prst="rect">
            <a:avLst/>
          </a:prstGeom>
        </p:spPr>
        <p:txBody>
          <a:bodyPr lIns="0" tIns="0" rIns="0" bIns="0" rtlCol="0" anchor="t">
            <a:spAutoFit/>
          </a:bodyPr>
          <a:lstStyle/>
          <a:p>
            <a:pPr algn="ctr">
              <a:lnSpc>
                <a:spcPts val="1132"/>
              </a:lnSpc>
            </a:pPr>
            <a:endParaRPr dirty="0"/>
          </a:p>
          <a:p>
            <a:pPr algn="ctr">
              <a:lnSpc>
                <a:spcPts val="1132"/>
              </a:lnSpc>
            </a:pPr>
            <a:r>
              <a:rPr lang="en-US" sz="1029" dirty="0">
                <a:solidFill>
                  <a:srgbClr val="001489"/>
                </a:solidFill>
                <a:latin typeface="Barlow SemiCondensed Bold"/>
              </a:rPr>
              <a:t>Gender mainstreaming and </a:t>
            </a:r>
          </a:p>
          <a:p>
            <a:pPr algn="ctr">
              <a:lnSpc>
                <a:spcPts val="1132"/>
              </a:lnSpc>
            </a:pPr>
            <a:r>
              <a:rPr lang="en-US" sz="1029" dirty="0">
                <a:solidFill>
                  <a:srgbClr val="001489"/>
                </a:solidFill>
                <a:latin typeface="Barlow SemiCondensed Bold"/>
              </a:rPr>
              <a:t>targeted actions </a:t>
            </a:r>
          </a:p>
          <a:p>
            <a:pPr algn="ctr">
              <a:lnSpc>
                <a:spcPts val="1132"/>
              </a:lnSpc>
            </a:pPr>
            <a:endParaRPr lang="en-US" sz="1029" dirty="0">
              <a:solidFill>
                <a:srgbClr val="001489"/>
              </a:solidFill>
              <a:latin typeface="Barlow SemiCondensed Bold"/>
            </a:endParaRPr>
          </a:p>
        </p:txBody>
      </p:sp>
      <p:sp>
        <p:nvSpPr>
          <p:cNvPr id="79" name="TextBox 79"/>
          <p:cNvSpPr txBox="1"/>
          <p:nvPr/>
        </p:nvSpPr>
        <p:spPr>
          <a:xfrm>
            <a:off x="4059309" y="8246585"/>
            <a:ext cx="2782540" cy="559372"/>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Engagement in dialogue for gender equality and women empowerment</a:t>
            </a:r>
          </a:p>
          <a:p>
            <a:pPr algn="ctr">
              <a:lnSpc>
                <a:spcPts val="1029"/>
              </a:lnSpc>
            </a:pPr>
            <a:endParaRPr lang="en-US" sz="1029" dirty="0">
              <a:solidFill>
                <a:srgbClr val="001489"/>
              </a:solidFill>
              <a:latin typeface="Barlow SemiCondensed Bold"/>
            </a:endParaRPr>
          </a:p>
          <a:p>
            <a:pPr algn="ctr">
              <a:lnSpc>
                <a:spcPts val="1029"/>
              </a:lnSpc>
            </a:pPr>
            <a:endParaRPr lang="en-US" sz="1029" dirty="0">
              <a:solidFill>
                <a:srgbClr val="001489"/>
              </a:solidFill>
              <a:latin typeface="Barlow SemiCondensed Bold"/>
            </a:endParaRPr>
          </a:p>
        </p:txBody>
      </p:sp>
      <p:sp>
        <p:nvSpPr>
          <p:cNvPr id="80" name="TextBox 80"/>
          <p:cNvSpPr txBox="1"/>
          <p:nvPr/>
        </p:nvSpPr>
        <p:spPr>
          <a:xfrm>
            <a:off x="4287178" y="9808710"/>
            <a:ext cx="1495933" cy="128240"/>
          </a:xfrm>
          <a:prstGeom prst="rect">
            <a:avLst/>
          </a:prstGeom>
        </p:spPr>
        <p:txBody>
          <a:bodyPr wrap="square" lIns="0" tIns="0" rIns="0" bIns="0" rtlCol="0" anchor="t">
            <a:spAutoFit/>
          </a:bodyPr>
          <a:lstStyle/>
          <a:p>
            <a:pPr algn="just">
              <a:lnSpc>
                <a:spcPts val="1029"/>
              </a:lnSpc>
            </a:pPr>
            <a:r>
              <a:rPr lang="en-US" sz="1029" dirty="0">
                <a:solidFill>
                  <a:srgbClr val="001489"/>
                </a:solidFill>
                <a:latin typeface="Barlow SemiCondensed Bold"/>
              </a:rPr>
              <a:t>Public Diplomacy Activities</a:t>
            </a:r>
          </a:p>
        </p:txBody>
      </p:sp>
      <p:sp>
        <p:nvSpPr>
          <p:cNvPr id="82" name="TextBox 82"/>
          <p:cNvSpPr txBox="1"/>
          <p:nvPr/>
        </p:nvSpPr>
        <p:spPr>
          <a:xfrm>
            <a:off x="3836502" y="3688458"/>
            <a:ext cx="3119631" cy="282129"/>
          </a:xfrm>
          <a:prstGeom prst="rect">
            <a:avLst/>
          </a:prstGeom>
        </p:spPr>
        <p:txBody>
          <a:bodyPr lIns="0" tIns="0" rIns="0" bIns="0" rtlCol="0" anchor="t">
            <a:spAutoFit/>
          </a:bodyPr>
          <a:lstStyle/>
          <a:p>
            <a:pPr algn="just">
              <a:lnSpc>
                <a:spcPts val="1132"/>
              </a:lnSpc>
            </a:pPr>
            <a:r>
              <a:rPr lang="en-US" sz="1029" dirty="0">
                <a:solidFill>
                  <a:srgbClr val="001489"/>
                </a:solidFill>
                <a:latin typeface="Barlow SemiCondensed Bold"/>
              </a:rPr>
              <a:t>                 The CLIP areas of engagement are based on:</a:t>
            </a:r>
          </a:p>
          <a:p>
            <a:pPr algn="just">
              <a:lnSpc>
                <a:spcPts val="1132"/>
              </a:lnSpc>
            </a:pPr>
            <a:endParaRPr lang="en-US" sz="1029" dirty="0">
              <a:solidFill>
                <a:srgbClr val="000000"/>
              </a:solidFill>
              <a:latin typeface="Barlow SemiCondensed"/>
            </a:endParaRPr>
          </a:p>
        </p:txBody>
      </p:sp>
      <p:sp>
        <p:nvSpPr>
          <p:cNvPr id="83" name="TextBox 83"/>
          <p:cNvSpPr txBox="1"/>
          <p:nvPr/>
        </p:nvSpPr>
        <p:spPr>
          <a:xfrm>
            <a:off x="762625" y="7780644"/>
            <a:ext cx="2652220" cy="2693045"/>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 - </a:t>
            </a:r>
            <a:r>
              <a:rPr lang="en-US" sz="1029" dirty="0" smtClean="0">
                <a:solidFill>
                  <a:srgbClr val="000000"/>
                </a:solidFill>
                <a:latin typeface="Barlow SemiCondensed"/>
              </a:rPr>
              <a:t>Ongoing </a:t>
            </a:r>
            <a:r>
              <a:rPr lang="en-GB" sz="1029" dirty="0" smtClean="0">
                <a:solidFill>
                  <a:srgbClr val="000000"/>
                </a:solidFill>
                <a:latin typeface="Barlow SemiCondensed"/>
              </a:rPr>
              <a:t>G2 programme ‘Addressing Social Determinants of Health for Gender Equality’ </a:t>
            </a:r>
          </a:p>
          <a:p>
            <a:pPr algn="just">
              <a:lnSpc>
                <a:spcPts val="1029"/>
              </a:lnSpc>
            </a:pPr>
            <a:r>
              <a:rPr lang="en-GB" sz="1029" dirty="0" smtClean="0">
                <a:solidFill>
                  <a:srgbClr val="000000"/>
                </a:solidFill>
                <a:latin typeface="Barlow SemiCondensed"/>
              </a:rPr>
              <a:t>- Fight </a:t>
            </a:r>
            <a:r>
              <a:rPr lang="en-GB" sz="1029" dirty="0">
                <a:solidFill>
                  <a:srgbClr val="000000"/>
                </a:solidFill>
                <a:latin typeface="Barlow SemiCondensed"/>
              </a:rPr>
              <a:t>against SGBV and HTPs though cooperating with CSOs, UN Women and </a:t>
            </a:r>
            <a:r>
              <a:rPr lang="en-GB" sz="1029" dirty="0" err="1" smtClean="0">
                <a:solidFill>
                  <a:srgbClr val="000000"/>
                </a:solidFill>
                <a:latin typeface="Barlow SemiCondensed"/>
              </a:rPr>
              <a:t>GoE</a:t>
            </a:r>
            <a:endParaRPr lang="en-GB" sz="1029" dirty="0" smtClean="0">
              <a:solidFill>
                <a:srgbClr val="000000"/>
              </a:solidFill>
              <a:latin typeface="Barlow SemiCondensed"/>
            </a:endParaRPr>
          </a:p>
          <a:p>
            <a:pPr marL="171450" indent="-171450" algn="just">
              <a:lnSpc>
                <a:spcPts val="1029"/>
              </a:lnSpc>
              <a:buFontTx/>
              <a:buChar char="-"/>
            </a:pPr>
            <a:r>
              <a:rPr lang="en-GB" sz="1029" dirty="0">
                <a:solidFill>
                  <a:srgbClr val="000000"/>
                </a:solidFill>
                <a:latin typeface="Barlow SemiCondensed"/>
              </a:rPr>
              <a:t>EU and MS will continue to support safe houses, shelters, and one stop centres managed by organisations mostly subsumed under the Ethiopia Network of Women </a:t>
            </a:r>
            <a:r>
              <a:rPr lang="en-GB" sz="1029" dirty="0" smtClean="0">
                <a:solidFill>
                  <a:srgbClr val="000000"/>
                </a:solidFill>
                <a:latin typeface="Barlow SemiCondensed"/>
              </a:rPr>
              <a:t>Shelters</a:t>
            </a:r>
          </a:p>
          <a:p>
            <a:pPr marL="171450" indent="-171450" algn="just">
              <a:lnSpc>
                <a:spcPts val="1029"/>
              </a:lnSpc>
              <a:buFontTx/>
              <a:buChar char="-"/>
            </a:pPr>
            <a:r>
              <a:rPr lang="en-GB" sz="1029" dirty="0" smtClean="0">
                <a:solidFill>
                  <a:srgbClr val="000000"/>
                </a:solidFill>
                <a:latin typeface="Barlow SemiCondensed"/>
              </a:rPr>
              <a:t>The EU will continue supporting CSOs working on girls and women rights including close consultation and cooperation</a:t>
            </a:r>
            <a:endParaRPr lang="en-US" sz="1029" dirty="0" smtClean="0">
              <a:solidFill>
                <a:srgbClr val="000000"/>
              </a:solidFill>
              <a:latin typeface="Barlow SemiCondensed"/>
            </a:endParaRPr>
          </a:p>
          <a:p>
            <a:pPr marL="171450" indent="-171450" algn="just">
              <a:lnSpc>
                <a:spcPts val="1029"/>
              </a:lnSpc>
              <a:buFontTx/>
              <a:buChar char="-"/>
            </a:pPr>
            <a:r>
              <a:rPr lang="en-US" sz="1029" dirty="0" smtClean="0">
                <a:solidFill>
                  <a:srgbClr val="000000"/>
                </a:solidFill>
                <a:latin typeface="Barlow SemiCondensed"/>
              </a:rPr>
              <a:t>Planned joint EU and MS</a:t>
            </a:r>
            <a:r>
              <a:rPr lang="en-US" sz="1029" dirty="0">
                <a:solidFill>
                  <a:srgbClr val="000000"/>
                </a:solidFill>
                <a:latin typeface="Barlow SemiCondensed"/>
              </a:rPr>
              <a:t>’ action to support gender </a:t>
            </a:r>
            <a:r>
              <a:rPr lang="en-US" sz="1029" dirty="0" smtClean="0">
                <a:solidFill>
                  <a:srgbClr val="000000"/>
                </a:solidFill>
                <a:latin typeface="Barlow SemiCondensed"/>
              </a:rPr>
              <a:t>machinery in Ethiopia</a:t>
            </a:r>
          </a:p>
          <a:p>
            <a:pPr marL="171450" indent="-171450" algn="just">
              <a:lnSpc>
                <a:spcPts val="1029"/>
              </a:lnSpc>
              <a:buFontTx/>
              <a:buChar char="-"/>
            </a:pPr>
            <a:r>
              <a:rPr lang="en-US" sz="1029" dirty="0" smtClean="0">
                <a:solidFill>
                  <a:srgbClr val="000000"/>
                </a:solidFill>
                <a:latin typeface="Barlow SemiCondensed"/>
              </a:rPr>
              <a:t>Planned establishment by the EU and its MS’ </a:t>
            </a:r>
            <a:r>
              <a:rPr lang="en-GB" sz="1029" dirty="0">
                <a:solidFill>
                  <a:srgbClr val="000000"/>
                </a:solidFill>
                <a:latin typeface="Barlow SemiCondensed"/>
              </a:rPr>
              <a:t>a database of existing gender analysis and other studies in </a:t>
            </a:r>
            <a:r>
              <a:rPr lang="en-GB" sz="1029" dirty="0" smtClean="0">
                <a:solidFill>
                  <a:srgbClr val="000000"/>
                </a:solidFill>
                <a:latin typeface="Barlow SemiCondensed"/>
              </a:rPr>
              <a:t>Ethiopia</a:t>
            </a:r>
          </a:p>
          <a:p>
            <a:pPr marL="171450" indent="-171450" algn="just">
              <a:lnSpc>
                <a:spcPts val="1029"/>
              </a:lnSpc>
              <a:buFontTx/>
              <a:buChar char="-"/>
            </a:pPr>
            <a:r>
              <a:rPr lang="en-GB" sz="1029" dirty="0">
                <a:solidFill>
                  <a:srgbClr val="000000"/>
                </a:solidFill>
                <a:latin typeface="Barlow SemiCondensed"/>
              </a:rPr>
              <a:t>Planned Team Europe Initiative on </a:t>
            </a:r>
            <a:r>
              <a:rPr lang="en-GB" sz="1029" dirty="0" smtClean="0">
                <a:solidFill>
                  <a:srgbClr val="000000"/>
                </a:solidFill>
                <a:latin typeface="Barlow SemiCondensed"/>
              </a:rPr>
              <a:t>Gender</a:t>
            </a:r>
          </a:p>
          <a:p>
            <a:pPr marL="171450" indent="-171450" algn="just">
              <a:lnSpc>
                <a:spcPts val="1029"/>
              </a:lnSpc>
              <a:buFontTx/>
              <a:buChar char="-"/>
            </a:pPr>
            <a:r>
              <a:rPr lang="en-GB" sz="1029" dirty="0" smtClean="0">
                <a:solidFill>
                  <a:srgbClr val="000000"/>
                </a:solidFill>
                <a:latin typeface="Barlow SemiCondensed"/>
              </a:rPr>
              <a:t>Planned actions to improve internal gender mainstreaming within the EU Delegation to Ethiopia </a:t>
            </a:r>
            <a:endParaRPr lang="en-US" sz="1029" dirty="0" smtClean="0">
              <a:solidFill>
                <a:srgbClr val="000000"/>
              </a:solidFill>
              <a:latin typeface="Barlow SemiCondensed"/>
            </a:endParaRPr>
          </a:p>
          <a:p>
            <a:pPr algn="just">
              <a:lnSpc>
                <a:spcPts val="1029"/>
              </a:lnSpc>
            </a:pPr>
            <a:endParaRPr lang="en-US" sz="1029" dirty="0">
              <a:solidFill>
                <a:srgbClr val="000000"/>
              </a:solidFill>
              <a:latin typeface="Barlow SemiCondensed"/>
            </a:endParaRPr>
          </a:p>
        </p:txBody>
      </p:sp>
      <p:sp>
        <p:nvSpPr>
          <p:cNvPr id="86" name="TextBox 86"/>
          <p:cNvSpPr txBox="1"/>
          <p:nvPr/>
        </p:nvSpPr>
        <p:spPr>
          <a:xfrm>
            <a:off x="3794864" y="8664298"/>
            <a:ext cx="3144813" cy="256480"/>
          </a:xfrm>
          <a:prstGeom prst="rect">
            <a:avLst/>
          </a:prstGeom>
        </p:spPr>
        <p:txBody>
          <a:bodyPr lIns="0" tIns="0" rIns="0" bIns="0" rtlCol="0" anchor="t">
            <a:spAutoFit/>
          </a:bodyPr>
          <a:lstStyle/>
          <a:p>
            <a:pPr algn="just">
              <a:lnSpc>
                <a:spcPts val="1029"/>
              </a:lnSpc>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p:txBody>
      </p:sp>
      <p:sp>
        <p:nvSpPr>
          <p:cNvPr id="88" name="TextBox 88"/>
          <p:cNvSpPr txBox="1"/>
          <p:nvPr/>
        </p:nvSpPr>
        <p:spPr>
          <a:xfrm>
            <a:off x="4348136" y="543845"/>
            <a:ext cx="4325844"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a:rPr>
              <a:t>Delegation of the European Union </a:t>
            </a:r>
          </a:p>
          <a:p>
            <a:pPr algn="ctr">
              <a:lnSpc>
                <a:spcPts val="990"/>
              </a:lnSpc>
            </a:pPr>
            <a:r>
              <a:rPr lang="en-US" sz="900" dirty="0">
                <a:solidFill>
                  <a:srgbClr val="000000"/>
                </a:solidFill>
                <a:latin typeface="Arialle"/>
              </a:rPr>
              <a:t>to </a:t>
            </a:r>
            <a:r>
              <a:rPr lang="en-US" sz="900" dirty="0" smtClean="0">
                <a:solidFill>
                  <a:srgbClr val="000000"/>
                </a:solidFill>
                <a:latin typeface="Arialle"/>
              </a:rPr>
              <a:t>Ethiopia</a:t>
            </a:r>
            <a:endParaRPr lang="en-US" sz="900" dirty="0">
              <a:solidFill>
                <a:srgbClr val="000000"/>
              </a:solidFill>
              <a:latin typeface="Arialle"/>
            </a:endParaRPr>
          </a:p>
        </p:txBody>
      </p:sp>
      <p:sp>
        <p:nvSpPr>
          <p:cNvPr id="89" name="TextBox 89"/>
          <p:cNvSpPr txBox="1"/>
          <p:nvPr/>
        </p:nvSpPr>
        <p:spPr>
          <a:xfrm>
            <a:off x="746462" y="5539284"/>
            <a:ext cx="2703326" cy="291211"/>
          </a:xfrm>
          <a:prstGeom prst="rect">
            <a:avLst/>
          </a:prstGeom>
        </p:spPr>
        <p:txBody>
          <a:bodyPr lIns="0" tIns="0" rIns="0" bIns="0" rtlCol="0" anchor="t">
            <a:spAutoFit/>
          </a:bodyPr>
          <a:lstStyle/>
          <a:p>
            <a:pPr algn="ctr">
              <a:lnSpc>
                <a:spcPts val="1132"/>
              </a:lnSpc>
            </a:pPr>
            <a:r>
              <a:rPr lang="en-US" sz="1029">
                <a:solidFill>
                  <a:srgbClr val="001489"/>
                </a:solidFill>
                <a:latin typeface="Barlow SemiCondensed Bold"/>
              </a:rPr>
              <a:t>Different instrument will be used in the implementation of the CLIP: </a:t>
            </a:r>
          </a:p>
        </p:txBody>
      </p:sp>
      <p:sp>
        <p:nvSpPr>
          <p:cNvPr id="28" name="Rectangle 27"/>
          <p:cNvSpPr/>
          <p:nvPr/>
        </p:nvSpPr>
        <p:spPr>
          <a:xfrm>
            <a:off x="673051" y="2538752"/>
            <a:ext cx="6283081" cy="707886"/>
          </a:xfrm>
          <a:prstGeom prst="rect">
            <a:avLst/>
          </a:prstGeom>
        </p:spPr>
        <p:txBody>
          <a:bodyPr wrap="square">
            <a:spAutoFit/>
          </a:bodyPr>
          <a:lstStyle/>
          <a:p>
            <a:pPr lvl="0" algn="ctr">
              <a:lnSpc>
                <a:spcPts val="1235"/>
              </a:lnSpc>
            </a:pPr>
            <a:r>
              <a:rPr lang="en-US" sz="1029" dirty="0">
                <a:solidFill>
                  <a:srgbClr val="003432"/>
                </a:solidFill>
                <a:latin typeface="Barlow SemiCondensed Bold"/>
              </a:rPr>
              <a:t>GENDER ACTION PLAN  III</a:t>
            </a:r>
            <a:r>
              <a:rPr lang="en-US" sz="1029" dirty="0">
                <a:solidFill>
                  <a:srgbClr val="003432"/>
                </a:solidFill>
                <a:latin typeface="Barlow SemiCondensed"/>
              </a:rPr>
              <a:t> aims to accelerate progress on empowering women and girls, and safeguard gains made on gender equality during the 25 years since the adoption of the Beijing Declaration and its Platform for Action. </a:t>
            </a:r>
            <a:r>
              <a:rPr lang="en-US" sz="1029" dirty="0">
                <a:solidFill>
                  <a:srgbClr val="001489"/>
                </a:solidFill>
                <a:latin typeface="Barlow SemiCondensed"/>
              </a:rPr>
              <a:t>It aims to contribute to empowering women, girls and young people to fully use their rights and increase their participation in political, economic, social and cultural life. </a:t>
            </a:r>
          </a:p>
        </p:txBody>
      </p:sp>
      <p:sp>
        <p:nvSpPr>
          <p:cNvPr id="29" name="Rectangle 28"/>
          <p:cNvSpPr/>
          <p:nvPr/>
        </p:nvSpPr>
        <p:spPr>
          <a:xfrm>
            <a:off x="3718186" y="3894275"/>
            <a:ext cx="3206628" cy="1361911"/>
          </a:xfrm>
          <a:prstGeom prst="rect">
            <a:avLst/>
          </a:prstGeom>
        </p:spPr>
        <p:txBody>
          <a:bodyPr wrap="square">
            <a:spAutoFit/>
          </a:bodyPr>
          <a:lstStyle/>
          <a:p>
            <a:pPr marL="171450" lvl="0" indent="-171450" algn="just">
              <a:lnSpc>
                <a:spcPts val="1132"/>
              </a:lnSpc>
              <a:buFontTx/>
              <a:buChar char="-"/>
            </a:pPr>
            <a:r>
              <a:rPr lang="en-US" sz="1029" dirty="0" smtClean="0">
                <a:solidFill>
                  <a:srgbClr val="000000"/>
                </a:solidFill>
                <a:latin typeface="Barlow SemiCondensed"/>
              </a:rPr>
              <a:t>The </a:t>
            </a:r>
            <a:r>
              <a:rPr lang="en-US" sz="1029" dirty="0">
                <a:solidFill>
                  <a:srgbClr val="000000"/>
                </a:solidFill>
                <a:latin typeface="Barlow SemiCondensed"/>
              </a:rPr>
              <a:t>EU Multiannual Indicative </a:t>
            </a:r>
            <a:r>
              <a:rPr lang="en-US" sz="1029" dirty="0" err="1">
                <a:solidFill>
                  <a:srgbClr val="000000"/>
                </a:solidFill>
                <a:latin typeface="Barlow SemiCondensed"/>
              </a:rPr>
              <a:t>Programme</a:t>
            </a:r>
            <a:r>
              <a:rPr lang="en-US" sz="1029" dirty="0">
                <a:solidFill>
                  <a:srgbClr val="000000"/>
                </a:solidFill>
                <a:latin typeface="Barlow SemiCondensed"/>
              </a:rPr>
              <a:t> (MIP) 2021-2027</a:t>
            </a:r>
            <a:r>
              <a:rPr lang="en-US" sz="1029" dirty="0">
                <a:solidFill>
                  <a:srgbClr val="FF1616"/>
                </a:solidFill>
                <a:latin typeface="Barlow SemiCondensed"/>
              </a:rPr>
              <a:t> </a:t>
            </a:r>
            <a:r>
              <a:rPr lang="en-US" sz="1029" dirty="0">
                <a:solidFill>
                  <a:srgbClr val="000000"/>
                </a:solidFill>
                <a:latin typeface="Barlow SemiCondensed"/>
              </a:rPr>
              <a:t>for </a:t>
            </a:r>
            <a:r>
              <a:rPr lang="en-US" sz="1029" dirty="0" smtClean="0">
                <a:solidFill>
                  <a:srgbClr val="000000"/>
                </a:solidFill>
                <a:latin typeface="Barlow SemiCondensed"/>
              </a:rPr>
              <a:t>Ethiopia priorities of </a:t>
            </a:r>
            <a:r>
              <a:rPr lang="en-US" sz="1029" u="sng" dirty="0">
                <a:solidFill>
                  <a:srgbClr val="000000"/>
                </a:solidFill>
                <a:latin typeface="Barlow SemiCondensed"/>
              </a:rPr>
              <a:t>green </a:t>
            </a:r>
            <a:r>
              <a:rPr lang="en-US" sz="1029" u="sng" dirty="0" smtClean="0">
                <a:solidFill>
                  <a:srgbClr val="000000"/>
                </a:solidFill>
                <a:latin typeface="Barlow SemiCondensed"/>
              </a:rPr>
              <a:t>deal (especially agriculture and job creation), human development (migration, education and health), governance </a:t>
            </a:r>
            <a:r>
              <a:rPr lang="en-US" sz="1029" u="sng" dirty="0">
                <a:solidFill>
                  <a:srgbClr val="000000"/>
                </a:solidFill>
                <a:latin typeface="Barlow SemiCondensed"/>
              </a:rPr>
              <a:t>and peace </a:t>
            </a:r>
            <a:r>
              <a:rPr lang="en-US" sz="1029" u="sng" dirty="0" smtClean="0">
                <a:solidFill>
                  <a:srgbClr val="000000"/>
                </a:solidFill>
                <a:latin typeface="Barlow SemiCondensed"/>
              </a:rPr>
              <a:t>building and </a:t>
            </a:r>
            <a:r>
              <a:rPr lang="en-US" sz="1029" u="sng" dirty="0" err="1" smtClean="0">
                <a:solidFill>
                  <a:srgbClr val="000000"/>
                </a:solidFill>
                <a:latin typeface="Barlow SemiCondensed"/>
              </a:rPr>
              <a:t>digitalisation</a:t>
            </a:r>
            <a:r>
              <a:rPr lang="en-US" sz="1029" dirty="0" smtClean="0">
                <a:solidFill>
                  <a:srgbClr val="000000"/>
                </a:solidFill>
                <a:latin typeface="Barlow SemiCondensed"/>
              </a:rPr>
              <a:t> </a:t>
            </a:r>
          </a:p>
          <a:p>
            <a:pPr marL="171450" lvl="0" indent="-171450" algn="just">
              <a:lnSpc>
                <a:spcPts val="1132"/>
              </a:lnSpc>
              <a:buFontTx/>
              <a:buChar char="-"/>
            </a:pPr>
            <a:r>
              <a:rPr lang="en-US" sz="1029" dirty="0" smtClean="0">
                <a:solidFill>
                  <a:srgbClr val="000000"/>
                </a:solidFill>
                <a:latin typeface="Barlow SemiCondensed"/>
              </a:rPr>
              <a:t>The </a:t>
            </a:r>
            <a:r>
              <a:rPr lang="en-US" sz="1029" dirty="0">
                <a:solidFill>
                  <a:srgbClr val="000000"/>
                </a:solidFill>
                <a:latin typeface="Barlow SemiCondensed"/>
              </a:rPr>
              <a:t>national gender-related plans; the findings of the EU </a:t>
            </a:r>
            <a:r>
              <a:rPr lang="en-US" sz="1029" dirty="0" smtClean="0">
                <a:solidFill>
                  <a:srgbClr val="000000"/>
                </a:solidFill>
                <a:latin typeface="Barlow SemiCondensed"/>
              </a:rPr>
              <a:t>Del commissioned Ethiopia Gender Profile Country and Sectoral from 2021; consultation with CSOs, NGOs and donors</a:t>
            </a:r>
            <a:endParaRPr lang="en-US" sz="1029" dirty="0">
              <a:solidFill>
                <a:srgbClr val="000000"/>
              </a:solidFill>
              <a:latin typeface="Barlow SemiCondensed"/>
            </a:endParaRPr>
          </a:p>
        </p:txBody>
      </p:sp>
      <p:sp>
        <p:nvSpPr>
          <p:cNvPr id="31" name="Rectangle 30"/>
          <p:cNvSpPr/>
          <p:nvPr/>
        </p:nvSpPr>
        <p:spPr>
          <a:xfrm>
            <a:off x="746462" y="5951628"/>
            <a:ext cx="2672341" cy="707886"/>
          </a:xfrm>
          <a:prstGeom prst="rect">
            <a:avLst/>
          </a:prstGeom>
        </p:spPr>
        <p:txBody>
          <a:bodyPr wrap="square">
            <a:spAutoFit/>
          </a:bodyPr>
          <a:lstStyle/>
          <a:p>
            <a:pPr marL="171450" lvl="0" indent="-171450" algn="just">
              <a:lnSpc>
                <a:spcPts val="1235"/>
              </a:lnSpc>
              <a:buFontTx/>
              <a:buChar char="-"/>
            </a:pPr>
            <a:r>
              <a:rPr lang="en-US" sz="1029" dirty="0" smtClean="0">
                <a:solidFill>
                  <a:srgbClr val="000000"/>
                </a:solidFill>
                <a:latin typeface="Barlow SemiCondensed"/>
              </a:rPr>
              <a:t>Gender mainstreaming</a:t>
            </a:r>
          </a:p>
          <a:p>
            <a:pPr marL="171450" lvl="0" indent="-171450" algn="just">
              <a:lnSpc>
                <a:spcPts val="1235"/>
              </a:lnSpc>
              <a:buFontTx/>
              <a:buChar char="-"/>
            </a:pPr>
            <a:r>
              <a:rPr lang="en-US" sz="1029" dirty="0" smtClean="0">
                <a:solidFill>
                  <a:srgbClr val="000000"/>
                </a:solidFill>
                <a:latin typeface="Barlow SemiCondensed"/>
              </a:rPr>
              <a:t>A </a:t>
            </a:r>
            <a:r>
              <a:rPr lang="en-GB" sz="1029" dirty="0" smtClean="0">
                <a:solidFill>
                  <a:srgbClr val="000000"/>
                </a:solidFill>
                <a:latin typeface="Barlow SemiCondensed"/>
              </a:rPr>
              <a:t>joint </a:t>
            </a:r>
            <a:r>
              <a:rPr lang="en-GB" sz="1029" dirty="0">
                <a:solidFill>
                  <a:srgbClr val="000000"/>
                </a:solidFill>
                <a:latin typeface="Barlow SemiCondensed"/>
              </a:rPr>
              <a:t>action to support gender </a:t>
            </a:r>
            <a:r>
              <a:rPr lang="en-GB" sz="1029" dirty="0" smtClean="0">
                <a:solidFill>
                  <a:srgbClr val="000000"/>
                </a:solidFill>
                <a:latin typeface="Barlow SemiCondensed"/>
              </a:rPr>
              <a:t>machinery</a:t>
            </a:r>
            <a:endParaRPr lang="en-US" sz="1029" dirty="0" smtClean="0">
              <a:solidFill>
                <a:srgbClr val="000000"/>
              </a:solidFill>
              <a:latin typeface="Barlow SemiCondensed"/>
            </a:endParaRPr>
          </a:p>
          <a:p>
            <a:pPr marL="171450" lvl="0" indent="-171450" algn="just">
              <a:lnSpc>
                <a:spcPts val="1235"/>
              </a:lnSpc>
              <a:buFontTx/>
              <a:buChar char="-"/>
            </a:pPr>
            <a:r>
              <a:rPr lang="en-US" sz="1029" dirty="0" smtClean="0">
                <a:solidFill>
                  <a:srgbClr val="000000"/>
                </a:solidFill>
                <a:latin typeface="Barlow SemiCondensed"/>
              </a:rPr>
              <a:t>Dialogue </a:t>
            </a:r>
            <a:r>
              <a:rPr lang="en-US" sz="1029" dirty="0">
                <a:solidFill>
                  <a:srgbClr val="000000"/>
                </a:solidFill>
                <a:latin typeface="Barlow SemiCondensed"/>
              </a:rPr>
              <a:t>with different </a:t>
            </a:r>
            <a:r>
              <a:rPr lang="en-US" sz="1029" dirty="0" smtClean="0">
                <a:solidFill>
                  <a:srgbClr val="000000"/>
                </a:solidFill>
                <a:latin typeface="Barlow SemiCondensed"/>
              </a:rPr>
              <a:t>stakeholders</a:t>
            </a:r>
          </a:p>
          <a:p>
            <a:pPr lvl="0" algn="just">
              <a:lnSpc>
                <a:spcPts val="1235"/>
              </a:lnSpc>
            </a:pPr>
            <a:r>
              <a:rPr lang="en-US" sz="1029" dirty="0" smtClean="0">
                <a:solidFill>
                  <a:srgbClr val="000000"/>
                </a:solidFill>
                <a:latin typeface="Barlow SemiCondensed"/>
              </a:rPr>
              <a:t>-     Public </a:t>
            </a:r>
            <a:r>
              <a:rPr lang="en-US" sz="1029" dirty="0">
                <a:solidFill>
                  <a:srgbClr val="000000"/>
                </a:solidFill>
                <a:latin typeface="Barlow SemiCondensed"/>
              </a:rPr>
              <a:t>diplomacy campaigns </a:t>
            </a:r>
          </a:p>
        </p:txBody>
      </p:sp>
      <p:sp>
        <p:nvSpPr>
          <p:cNvPr id="32" name="Rectangle 31"/>
          <p:cNvSpPr/>
          <p:nvPr/>
        </p:nvSpPr>
        <p:spPr>
          <a:xfrm>
            <a:off x="3809912" y="5849988"/>
            <a:ext cx="3129764" cy="1785104"/>
          </a:xfrm>
          <a:prstGeom prst="rect">
            <a:avLst/>
          </a:prstGeom>
        </p:spPr>
        <p:txBody>
          <a:bodyPr wrap="square">
            <a:spAutoFit/>
          </a:bodyPr>
          <a:lstStyle/>
          <a:p>
            <a:pPr marL="171450" lvl="0" indent="-171450" algn="just">
              <a:lnSpc>
                <a:spcPts val="1235"/>
              </a:lnSpc>
              <a:buFontTx/>
              <a:buChar char="-"/>
            </a:pPr>
            <a:r>
              <a:rPr lang="en-GB" sz="1029" dirty="0" smtClean="0">
                <a:solidFill>
                  <a:srgbClr val="000000"/>
                </a:solidFill>
                <a:latin typeface="Barlow SemiCondensed"/>
              </a:rPr>
              <a:t>Ensuring freedom from all forms of gender-based    violence</a:t>
            </a:r>
            <a:endParaRPr lang="en-US" sz="1029" dirty="0">
              <a:solidFill>
                <a:srgbClr val="000000"/>
              </a:solidFill>
              <a:latin typeface="Barlow SemiCondensed"/>
            </a:endParaRPr>
          </a:p>
          <a:p>
            <a:pPr marL="171450" lvl="0" indent="-171450" algn="just">
              <a:lnSpc>
                <a:spcPts val="1235"/>
              </a:lnSpc>
              <a:buFontTx/>
              <a:buChar char="-"/>
            </a:pPr>
            <a:r>
              <a:rPr lang="en-GB" sz="1029" dirty="0" smtClean="0">
                <a:solidFill>
                  <a:srgbClr val="000000"/>
                </a:solidFill>
                <a:latin typeface="Barlow SemiCondensed"/>
              </a:rPr>
              <a:t>Promoting </a:t>
            </a:r>
            <a:r>
              <a:rPr lang="en-GB" sz="1029" dirty="0">
                <a:solidFill>
                  <a:srgbClr val="000000"/>
                </a:solidFill>
                <a:latin typeface="Barlow SemiCondensed"/>
              </a:rPr>
              <a:t>sexual and reproductive health and </a:t>
            </a:r>
            <a:r>
              <a:rPr lang="en-GB" sz="1029" dirty="0" smtClean="0">
                <a:solidFill>
                  <a:srgbClr val="000000"/>
                </a:solidFill>
                <a:latin typeface="Barlow SemiCondensed"/>
              </a:rPr>
              <a:t>rights</a:t>
            </a:r>
          </a:p>
          <a:p>
            <a:pPr marL="171450" lvl="0" indent="-171450" algn="just">
              <a:lnSpc>
                <a:spcPts val="1235"/>
              </a:lnSpc>
              <a:buFontTx/>
              <a:buChar char="-"/>
            </a:pPr>
            <a:r>
              <a:rPr lang="en-GB" sz="1029" dirty="0">
                <a:solidFill>
                  <a:srgbClr val="000000"/>
                </a:solidFill>
                <a:latin typeface="Barlow SemiCondensed"/>
              </a:rPr>
              <a:t>Promoting economic and social rights and empowering girls and </a:t>
            </a:r>
            <a:r>
              <a:rPr lang="en-GB" sz="1029" dirty="0" smtClean="0">
                <a:solidFill>
                  <a:srgbClr val="000000"/>
                </a:solidFill>
                <a:latin typeface="Barlow SemiCondensed"/>
              </a:rPr>
              <a:t>women</a:t>
            </a:r>
          </a:p>
          <a:p>
            <a:pPr marL="171450" lvl="0" indent="-171450" algn="just">
              <a:lnSpc>
                <a:spcPts val="1235"/>
              </a:lnSpc>
              <a:buFontTx/>
              <a:buChar char="-"/>
            </a:pPr>
            <a:r>
              <a:rPr lang="en-GB" sz="1029" dirty="0">
                <a:solidFill>
                  <a:srgbClr val="000000"/>
                </a:solidFill>
                <a:latin typeface="Barlow SemiCondensed"/>
              </a:rPr>
              <a:t>Promoting equal participation and </a:t>
            </a:r>
            <a:r>
              <a:rPr lang="en-GB" sz="1029" dirty="0" smtClean="0">
                <a:solidFill>
                  <a:srgbClr val="000000"/>
                </a:solidFill>
                <a:latin typeface="Barlow SemiCondensed"/>
              </a:rPr>
              <a:t>leadership</a:t>
            </a:r>
          </a:p>
          <a:p>
            <a:pPr marL="171450" lvl="0" indent="-171450" algn="just">
              <a:lnSpc>
                <a:spcPts val="1235"/>
              </a:lnSpc>
              <a:buFontTx/>
              <a:buChar char="-"/>
            </a:pPr>
            <a:r>
              <a:rPr lang="en-GB" sz="1029" dirty="0">
                <a:solidFill>
                  <a:srgbClr val="000000"/>
                </a:solidFill>
                <a:latin typeface="Barlow SemiCondensed"/>
              </a:rPr>
              <a:t>Integrating the women, peace and security </a:t>
            </a:r>
            <a:r>
              <a:rPr lang="en-GB" sz="1029" dirty="0" smtClean="0">
                <a:solidFill>
                  <a:srgbClr val="000000"/>
                </a:solidFill>
                <a:latin typeface="Barlow SemiCondensed"/>
              </a:rPr>
              <a:t>agenda</a:t>
            </a:r>
          </a:p>
          <a:p>
            <a:pPr marL="171450" lvl="0" indent="-171450" algn="just">
              <a:lnSpc>
                <a:spcPts val="1235"/>
              </a:lnSpc>
              <a:buFontTx/>
              <a:buChar char="-"/>
            </a:pPr>
            <a:r>
              <a:rPr lang="en-GB" sz="1029" dirty="0">
                <a:solidFill>
                  <a:srgbClr val="000000"/>
                </a:solidFill>
                <a:latin typeface="Barlow SemiCondensed"/>
              </a:rPr>
              <a:t>Addressing the challenges and harnessing the opportunities offered by the green transition and the digital </a:t>
            </a:r>
            <a:r>
              <a:rPr lang="en-GB" sz="1029" dirty="0" smtClean="0">
                <a:solidFill>
                  <a:srgbClr val="000000"/>
                </a:solidFill>
                <a:latin typeface="Barlow SemiCondensed"/>
              </a:rPr>
              <a:t>transformation</a:t>
            </a:r>
          </a:p>
          <a:p>
            <a:pPr marL="171450" lvl="0" indent="-171450" algn="just">
              <a:lnSpc>
                <a:spcPts val="1235"/>
              </a:lnSpc>
              <a:buFontTx/>
              <a:buChar char="-"/>
            </a:pPr>
            <a:endParaRPr lang="en-US" sz="1029" dirty="0">
              <a:solidFill>
                <a:srgbClr val="000000"/>
              </a:solidFill>
              <a:latin typeface="Barlow SemiCondensed"/>
            </a:endParaRPr>
          </a:p>
        </p:txBody>
      </p:sp>
      <p:sp>
        <p:nvSpPr>
          <p:cNvPr id="45" name="Rectangle 44"/>
          <p:cNvSpPr/>
          <p:nvPr/>
        </p:nvSpPr>
        <p:spPr>
          <a:xfrm>
            <a:off x="3318858" y="8549577"/>
            <a:ext cx="3778250" cy="1015663"/>
          </a:xfrm>
          <a:prstGeom prst="rect">
            <a:avLst/>
          </a:prstGeom>
        </p:spPr>
        <p:txBody>
          <a:bodyPr>
            <a:spAutoFit/>
          </a:bodyPr>
          <a:lstStyle/>
          <a:p>
            <a:pPr marL="628650" lvl="1" indent="-171450" algn="just">
              <a:lnSpc>
                <a:spcPts val="1235"/>
              </a:lnSpc>
              <a:buFontTx/>
              <a:buChar char="-"/>
            </a:pPr>
            <a:r>
              <a:rPr lang="en-GB" sz="900" dirty="0" smtClean="0">
                <a:solidFill>
                  <a:srgbClr val="000000"/>
                </a:solidFill>
                <a:latin typeface="Barlow SemiCondensed"/>
              </a:rPr>
              <a:t>Dialogue in the Donor </a:t>
            </a:r>
            <a:r>
              <a:rPr lang="en-GB" sz="900" dirty="0">
                <a:solidFill>
                  <a:srgbClr val="000000"/>
                </a:solidFill>
                <a:latin typeface="Barlow SemiCondensed"/>
              </a:rPr>
              <a:t>Group on Gender </a:t>
            </a:r>
            <a:r>
              <a:rPr lang="en-GB" sz="900" dirty="0" smtClean="0">
                <a:solidFill>
                  <a:srgbClr val="000000"/>
                </a:solidFill>
                <a:latin typeface="Barlow SemiCondensed"/>
              </a:rPr>
              <a:t>Equality (DGGE) with EU MS’ and UN agencies</a:t>
            </a:r>
            <a:endParaRPr lang="en-GB" sz="900" dirty="0">
              <a:solidFill>
                <a:srgbClr val="000000"/>
              </a:solidFill>
              <a:latin typeface="Barlow SemiCondensed"/>
            </a:endParaRPr>
          </a:p>
          <a:p>
            <a:pPr marL="628650" lvl="1" indent="-171450" algn="just">
              <a:lnSpc>
                <a:spcPts val="1235"/>
              </a:lnSpc>
              <a:buFontTx/>
              <a:buChar char="-"/>
            </a:pPr>
            <a:r>
              <a:rPr lang="en-GB" sz="900" dirty="0" smtClean="0">
                <a:solidFill>
                  <a:srgbClr val="000000"/>
                </a:solidFill>
                <a:latin typeface="Barlow SemiCondensed"/>
              </a:rPr>
              <a:t>Regular dialogue at the EU PLUS Gender </a:t>
            </a:r>
            <a:r>
              <a:rPr lang="en-GB" sz="900" dirty="0">
                <a:solidFill>
                  <a:srgbClr val="000000"/>
                </a:solidFill>
                <a:latin typeface="Barlow SemiCondensed"/>
              </a:rPr>
              <a:t>Task </a:t>
            </a:r>
            <a:r>
              <a:rPr lang="en-GB" sz="900" dirty="0" smtClean="0">
                <a:solidFill>
                  <a:srgbClr val="000000"/>
                </a:solidFill>
                <a:latin typeface="Barlow SemiCondensed"/>
              </a:rPr>
              <a:t>Force with the EU Member States and like minded countries</a:t>
            </a:r>
          </a:p>
          <a:p>
            <a:pPr marL="628650" lvl="1" indent="-171450" algn="just">
              <a:lnSpc>
                <a:spcPts val="1235"/>
              </a:lnSpc>
              <a:buFontTx/>
              <a:buChar char="-"/>
            </a:pPr>
            <a:r>
              <a:rPr lang="en-GB" sz="900" dirty="0" smtClean="0">
                <a:solidFill>
                  <a:srgbClr val="000000"/>
                </a:solidFill>
                <a:latin typeface="Barlow SemiCondensed"/>
              </a:rPr>
              <a:t>Dialogue with the </a:t>
            </a:r>
            <a:r>
              <a:rPr lang="en-GB" sz="900" dirty="0" err="1" smtClean="0">
                <a:solidFill>
                  <a:srgbClr val="000000"/>
                </a:solidFill>
                <a:latin typeface="Barlow SemiCondensed"/>
              </a:rPr>
              <a:t>GoE</a:t>
            </a:r>
            <a:r>
              <a:rPr lang="en-GB" sz="900" dirty="0" smtClean="0">
                <a:solidFill>
                  <a:srgbClr val="000000"/>
                </a:solidFill>
                <a:latin typeface="Barlow SemiCondensed"/>
              </a:rPr>
              <a:t> through the Gender </a:t>
            </a:r>
            <a:r>
              <a:rPr lang="en-GB" sz="900" dirty="0">
                <a:solidFill>
                  <a:srgbClr val="000000"/>
                </a:solidFill>
                <a:latin typeface="Barlow SemiCondensed"/>
              </a:rPr>
              <a:t>Sector Working </a:t>
            </a:r>
            <a:r>
              <a:rPr lang="en-GB" sz="900" dirty="0" smtClean="0">
                <a:solidFill>
                  <a:srgbClr val="000000"/>
                </a:solidFill>
                <a:latin typeface="Barlow SemiCondensed"/>
              </a:rPr>
              <a:t>Group</a:t>
            </a:r>
            <a:endParaRPr lang="en-GB" sz="900" dirty="0">
              <a:solidFill>
                <a:srgbClr val="000000"/>
              </a:solidFill>
              <a:latin typeface="Barlow SemiCondensed"/>
            </a:endParaRPr>
          </a:p>
          <a:p>
            <a:pPr marL="628650" lvl="1" indent="-171450" algn="just">
              <a:lnSpc>
                <a:spcPts val="1235"/>
              </a:lnSpc>
              <a:buFontTx/>
              <a:buChar char="-"/>
            </a:pPr>
            <a:r>
              <a:rPr lang="en-GB" sz="900" dirty="0" smtClean="0">
                <a:solidFill>
                  <a:srgbClr val="000000"/>
                </a:solidFill>
                <a:latin typeface="Barlow SemiCondensed"/>
              </a:rPr>
              <a:t>Dialogue with CSOs, especially the GEWE group</a:t>
            </a:r>
            <a:endParaRPr lang="en-US" sz="900" dirty="0">
              <a:solidFill>
                <a:srgbClr val="000000"/>
              </a:solidFill>
              <a:latin typeface="Barlow SemiCondensed"/>
            </a:endParaRPr>
          </a:p>
        </p:txBody>
      </p:sp>
      <p:sp>
        <p:nvSpPr>
          <p:cNvPr id="72" name="Rectangle 71"/>
          <p:cNvSpPr/>
          <p:nvPr/>
        </p:nvSpPr>
        <p:spPr>
          <a:xfrm>
            <a:off x="3860785" y="9963508"/>
            <a:ext cx="2837349" cy="677108"/>
          </a:xfrm>
          <a:prstGeom prst="rect">
            <a:avLst/>
          </a:prstGeom>
        </p:spPr>
        <p:txBody>
          <a:bodyPr wrap="square">
            <a:spAutoFit/>
          </a:bodyPr>
          <a:lstStyle/>
          <a:p>
            <a:r>
              <a:rPr lang="en-GB" sz="950" dirty="0">
                <a:latin typeface="Barlow SemiCondensed" panose="020B0604020202020204" charset="0"/>
              </a:rPr>
              <a:t>The EU and MS will increasingly coordinate on media campaign to end FGM and early child marriage (including but not limited to 16-days against violence against women girls campaign, women’s day, human rights day).</a:t>
            </a:r>
          </a:p>
        </p:txBody>
      </p:sp>
    </p:spTree>
  </p:cSld>
  <p:clrMapOvr>
    <a:masterClrMapping/>
  </p:clrMapOvr>
  <p:extLst mod="1">
    <p:ext uri="{6950BFC3-D8DA-4A85-94F7-54DA5524770B}">
      <p188:commentRel xmlns="" xmlns:p188="http://schemas.microsoft.com/office/powerpoint/2018/8/main" r:id="rId25"/>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Props1.xml><?xml version="1.0" encoding="utf-8"?>
<ds:datastoreItem xmlns:ds="http://schemas.openxmlformats.org/officeDocument/2006/customXml" ds:itemID="{4A585888-98A7-49E0-BEA1-3D8A86262C52}">
  <ds:schemaRefs>
    <ds:schemaRef ds:uri="http://schemas.microsoft.com/sharepoint/v3/contenttype/forms"/>
  </ds:schemaRefs>
</ds:datastoreItem>
</file>

<file path=customXml/itemProps2.xml><?xml version="1.0" encoding="utf-8"?>
<ds:datastoreItem xmlns:ds="http://schemas.openxmlformats.org/officeDocument/2006/customXml" ds:itemID="{9B3853C4-EF61-4E97-91BC-0BDB363D20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0e9b3a82-106d-4dfc-8b5c-c32b856c7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B48423-79F9-45E8-8215-EE37CF883CA9}">
  <ds:schemaRefs>
    <ds:schemaRef ds:uri="http://schemas.openxmlformats.org/package/2006/metadata/core-properties"/>
    <ds:schemaRef ds:uri="http://purl.org/dc/dcmitype/"/>
    <ds:schemaRef ds:uri="http://schemas.microsoft.com/office/infopath/2007/PartnerControls"/>
    <ds:schemaRef ds:uri="0e9b3a82-106d-4dfc-8b5c-c32b856c7021"/>
    <ds:schemaRef ds:uri="http://purl.org/dc/elements/1.1/"/>
    <ds:schemaRef ds:uri="http://schemas.microsoft.com/office/2006/metadata/properties"/>
    <ds:schemaRef ds:uri="http://schemas.microsoft.com/office/2006/documentManagement/types"/>
    <ds:schemaRef ds:uri="http://purl.org/dc/term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647</TotalTime>
  <Words>602</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Barlow SemiCondensed Bold</vt:lpstr>
      <vt:lpstr>Arialle Bold</vt:lpstr>
      <vt:lpstr>Barlow SemiCondensed Bold Bold</vt:lpstr>
      <vt:lpstr>Barlow SemiCondensed</vt:lpstr>
      <vt:lpstr>Arial</vt:lpstr>
      <vt:lpstr>Arialle</vt:lpstr>
      <vt:lpstr>Calibri</vt:lpstr>
      <vt:lpstr>Inter Italics</vt:lpstr>
      <vt:lpstr>Alata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dc:title>
  <dc:subject/>
  <dc:creator>RAMIREZ Ma Elaine (EEAS-MANILA)</dc:creator>
  <cp:keywords/>
  <dc:description/>
  <cp:lastModifiedBy>BASSE Dior (INTPA-EXT)</cp:lastModifiedBy>
  <cp:revision>26</cp:revision>
  <dcterms:created xsi:type="dcterms:W3CDTF">2006-08-16T00:00:00Z</dcterms:created>
  <dcterms:modified xsi:type="dcterms:W3CDTF">2022-06-21T12:21:37Z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