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7556500" cy="10693400"/>
  <p:notesSz cx="6858000" cy="9144000"/>
  <p:embeddedFontLst>
    <p:embeddedFont>
      <p:font typeface="Calibri" panose="020F0502020204030204" pitchFamily="34" charset="0"/>
      <p:regular r:id="rId3"/>
      <p:bold r:id="rId4"/>
      <p:italic r:id="rId5"/>
      <p:boldItalic r:id="rId6"/>
    </p:embeddedFont>
    <p:embeddedFont>
      <p:font typeface="Alata" panose="020B0604020202020204" charset="0"/>
      <p:regular r:id="rId7"/>
    </p:embeddedFont>
    <p:embeddedFont>
      <p:font typeface="Barlow SemiCondensed" panose="020B0604020202020204" charset="0"/>
      <p:regular r:id="rId8"/>
    </p:embeddedFont>
    <p:embeddedFont>
      <p:font typeface="Barlow SemiCondensed Bold" panose="020B0604020202020204" charset="0"/>
      <p:regular r:id="rId9"/>
      <p:bold r:id="rId10"/>
    </p:embeddedFont>
    <p:embeddedFont>
      <p:font typeface="Arialle Bold" panose="020B0604020202020204" charset="0"/>
      <p:regular r:id="rId11"/>
      <p:bold r:id="rId12"/>
    </p:embeddedFont>
    <p:embeddedFont>
      <p:font typeface="Inter Italics" panose="020B0604020202020204" charset="0"/>
      <p:regular r:id="rId13"/>
      <p:italic r:id="rId14"/>
    </p:embeddedFont>
    <p:embeddedFont>
      <p:font typeface="Arialle" panose="020B0604020202020204" charset="0"/>
      <p:regular r:id="rId15"/>
    </p:embeddedFont>
    <p:embeddedFont>
      <p:font typeface="Barlow SemiCondensed Bold Bold" panose="020B0604020202020204" charset="0"/>
      <p:regular r:id="rId16"/>
      <p:bold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130" d="100"/>
          <a:sy n="130" d="100"/>
        </p:scale>
        <p:origin x="1722" y="-3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font" Target="fonts/font11.fntdata"/><Relationship Id="rId18" Type="http://schemas.openxmlformats.org/officeDocument/2006/relationships/presProps" Target="presProps.xml"/><Relationship Id="rId3" Type="http://schemas.openxmlformats.org/officeDocument/2006/relationships/font" Target="fonts/font1.fntdata"/><Relationship Id="rId21" Type="http://schemas.openxmlformats.org/officeDocument/2006/relationships/tableStyles" Target="tableStyles.xml"/><Relationship Id="rId7" Type="http://schemas.openxmlformats.org/officeDocument/2006/relationships/font" Target="fonts/font5.fntdata"/><Relationship Id="rId12" Type="http://schemas.openxmlformats.org/officeDocument/2006/relationships/font" Target="fonts/font10.fntdata"/><Relationship Id="rId17" Type="http://schemas.openxmlformats.org/officeDocument/2006/relationships/font" Target="fonts/font15.fntdata"/><Relationship Id="rId2" Type="http://schemas.openxmlformats.org/officeDocument/2006/relationships/slide" Target="slides/slide1.xml"/><Relationship Id="rId16" Type="http://schemas.openxmlformats.org/officeDocument/2006/relationships/font" Target="fonts/font14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font" Target="fonts/font9.fntdata"/><Relationship Id="rId24" Type="http://schemas.openxmlformats.org/officeDocument/2006/relationships/customXml" Target="../customXml/item3.xml"/><Relationship Id="rId5" Type="http://schemas.openxmlformats.org/officeDocument/2006/relationships/font" Target="fonts/font3.fntdata"/><Relationship Id="rId15" Type="http://schemas.openxmlformats.org/officeDocument/2006/relationships/font" Target="fonts/font13.fntdata"/><Relationship Id="rId23" Type="http://schemas.openxmlformats.org/officeDocument/2006/relationships/customXml" Target="../customXml/item2.xml"/><Relationship Id="rId10" Type="http://schemas.openxmlformats.org/officeDocument/2006/relationships/font" Target="fonts/font8.fntdata"/><Relationship Id="rId19" Type="http://schemas.openxmlformats.org/officeDocument/2006/relationships/viewProps" Target="viewProps.xml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font" Target="fonts/font12.fntdata"/><Relationship Id="rId22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2.svg"/><Relationship Id="rId18" Type="http://schemas.openxmlformats.org/officeDocument/2006/relationships/image" Target="../media/image9.png"/><Relationship Id="rId3" Type="http://schemas.openxmlformats.org/officeDocument/2006/relationships/image" Target="../media/image2.svg"/><Relationship Id="rId21" Type="http://schemas.openxmlformats.org/officeDocument/2006/relationships/image" Target="../media/image11.png"/><Relationship Id="rId34" Type="http://schemas.openxmlformats.org/officeDocument/2006/relationships/image" Target="../media/image15.png"/><Relationship Id="rId7" Type="http://schemas.openxmlformats.org/officeDocument/2006/relationships/image" Target="../media/image6.svg"/><Relationship Id="rId12" Type="http://schemas.openxmlformats.org/officeDocument/2006/relationships/image" Target="../media/image6.png"/><Relationship Id="rId17" Type="http://schemas.openxmlformats.org/officeDocument/2006/relationships/image" Target="../media/image16.svg"/><Relationship Id="rId33" Type="http://schemas.openxmlformats.org/officeDocument/2006/relationships/image" Target="../media/image14.png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20" Type="http://schemas.openxmlformats.org/officeDocument/2006/relationships/hyperlink" Target="https://www.facebook.com/EUDel.Srilanka.Maldives" TargetMode="External"/><Relationship Id="rId29" Type="http://schemas.openxmlformats.org/officeDocument/2006/relationships/hyperlink" Target="https://eeas.europa.eu/delegations/sri-lanka_en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0.svg"/><Relationship Id="rId24" Type="http://schemas.openxmlformats.org/officeDocument/2006/relationships/image" Target="../media/image12.png"/><Relationship Id="rId32" Type="http://schemas.openxmlformats.org/officeDocument/2006/relationships/hyperlink" Target="https://eeas.europa.eu/delegations/sri-lanka/rss_en?field_eeas_published_on_tid%5B%5D=238&amp;language%5B%5D=%2A%2A%2ACURRENT_LANGUAGE%2A%2A%2A" TargetMode="External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hyperlink" Target="https://twitter.com/eu_in_sri_lanka" TargetMode="External"/><Relationship Id="rId28" Type="http://schemas.openxmlformats.org/officeDocument/2006/relationships/image" Target="../media/image22.svg"/><Relationship Id="rId10" Type="http://schemas.openxmlformats.org/officeDocument/2006/relationships/image" Target="../media/image5.png"/><Relationship Id="rId19" Type="http://schemas.openxmlformats.org/officeDocument/2006/relationships/image" Target="../media/image10.png"/><Relationship Id="rId31" Type="http://schemas.openxmlformats.org/officeDocument/2006/relationships/image" Target="../media/image24.svg"/><Relationship Id="rId4" Type="http://schemas.openxmlformats.org/officeDocument/2006/relationships/image" Target="../media/image2.png"/><Relationship Id="rId9" Type="http://schemas.openxmlformats.org/officeDocument/2006/relationships/image" Target="../media/image8.svg"/><Relationship Id="rId14" Type="http://schemas.openxmlformats.org/officeDocument/2006/relationships/image" Target="../media/image7.png"/><Relationship Id="rId22" Type="http://schemas.openxmlformats.org/officeDocument/2006/relationships/image" Target="../media/image18.svg"/><Relationship Id="rId30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66638" y="2435248"/>
            <a:ext cx="6464411" cy="1008263"/>
            <a:chOff x="0" y="0"/>
            <a:chExt cx="71414971" cy="10564879"/>
          </a:xfrm>
        </p:grpSpPr>
        <p:sp>
          <p:nvSpPr>
            <p:cNvPr id="3" name="Freeform 3"/>
            <p:cNvSpPr/>
            <p:nvPr/>
          </p:nvSpPr>
          <p:spPr>
            <a:xfrm>
              <a:off x="72390" y="72390"/>
              <a:ext cx="71270189" cy="10420099"/>
            </a:xfrm>
            <a:custGeom>
              <a:avLst/>
              <a:gdLst/>
              <a:ahLst/>
              <a:cxnLst/>
              <a:rect l="l" t="t" r="r" b="b"/>
              <a:pathLst>
                <a:path w="71270189" h="10420099">
                  <a:moveTo>
                    <a:pt x="0" y="0"/>
                  </a:moveTo>
                  <a:lnTo>
                    <a:pt x="71270189" y="0"/>
                  </a:lnTo>
                  <a:lnTo>
                    <a:pt x="71270189" y="10420099"/>
                  </a:lnTo>
                  <a:lnTo>
                    <a:pt x="0" y="104200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71414971" cy="10564879"/>
            </a:xfrm>
            <a:custGeom>
              <a:avLst/>
              <a:gdLst/>
              <a:ahLst/>
              <a:cxnLst/>
              <a:rect l="l" t="t" r="r" b="b"/>
              <a:pathLst>
                <a:path w="71414971" h="10564879">
                  <a:moveTo>
                    <a:pt x="71270192" y="10420100"/>
                  </a:moveTo>
                  <a:lnTo>
                    <a:pt x="71414971" y="10420100"/>
                  </a:lnTo>
                  <a:lnTo>
                    <a:pt x="71414971" y="10564879"/>
                  </a:lnTo>
                  <a:lnTo>
                    <a:pt x="71270192" y="10564879"/>
                  </a:lnTo>
                  <a:lnTo>
                    <a:pt x="71270192" y="10420100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10420100"/>
                  </a:lnTo>
                  <a:lnTo>
                    <a:pt x="0" y="10420100"/>
                  </a:lnTo>
                  <a:lnTo>
                    <a:pt x="0" y="144780"/>
                  </a:lnTo>
                  <a:close/>
                  <a:moveTo>
                    <a:pt x="0" y="10420100"/>
                  </a:moveTo>
                  <a:lnTo>
                    <a:pt x="144780" y="10420100"/>
                  </a:lnTo>
                  <a:lnTo>
                    <a:pt x="144780" y="10564879"/>
                  </a:lnTo>
                  <a:lnTo>
                    <a:pt x="0" y="10564879"/>
                  </a:lnTo>
                  <a:lnTo>
                    <a:pt x="0" y="10420100"/>
                  </a:lnTo>
                  <a:close/>
                  <a:moveTo>
                    <a:pt x="71270192" y="144780"/>
                  </a:moveTo>
                  <a:lnTo>
                    <a:pt x="71414971" y="144780"/>
                  </a:lnTo>
                  <a:lnTo>
                    <a:pt x="71414971" y="10420100"/>
                  </a:lnTo>
                  <a:lnTo>
                    <a:pt x="71270192" y="10420100"/>
                  </a:lnTo>
                  <a:lnTo>
                    <a:pt x="71270192" y="144780"/>
                  </a:lnTo>
                  <a:close/>
                  <a:moveTo>
                    <a:pt x="144780" y="10420100"/>
                  </a:moveTo>
                  <a:lnTo>
                    <a:pt x="71270192" y="10420100"/>
                  </a:lnTo>
                  <a:lnTo>
                    <a:pt x="71270192" y="10564879"/>
                  </a:lnTo>
                  <a:lnTo>
                    <a:pt x="144780" y="10564879"/>
                  </a:lnTo>
                  <a:lnTo>
                    <a:pt x="144780" y="10420100"/>
                  </a:lnTo>
                  <a:close/>
                  <a:moveTo>
                    <a:pt x="71270192" y="0"/>
                  </a:moveTo>
                  <a:lnTo>
                    <a:pt x="71414971" y="0"/>
                  </a:lnTo>
                  <a:lnTo>
                    <a:pt x="71414971" y="144780"/>
                  </a:lnTo>
                  <a:lnTo>
                    <a:pt x="71270192" y="144780"/>
                  </a:lnTo>
                  <a:lnTo>
                    <a:pt x="71270192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71270192" y="0"/>
                  </a:lnTo>
                  <a:lnTo>
                    <a:pt x="71270192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3432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631937" y="3487270"/>
            <a:ext cx="2903538" cy="1681161"/>
            <a:chOff x="0" y="0"/>
            <a:chExt cx="21712780" cy="12571790"/>
          </a:xfrm>
        </p:grpSpPr>
        <p:sp>
          <p:nvSpPr>
            <p:cNvPr id="6" name="Freeform 6"/>
            <p:cNvSpPr/>
            <p:nvPr/>
          </p:nvSpPr>
          <p:spPr>
            <a:xfrm>
              <a:off x="72390" y="72390"/>
              <a:ext cx="21568001" cy="12427011"/>
            </a:xfrm>
            <a:custGeom>
              <a:avLst/>
              <a:gdLst/>
              <a:ahLst/>
              <a:cxnLst/>
              <a:rect l="l" t="t" r="r" b="b"/>
              <a:pathLst>
                <a:path w="21568001" h="12427011">
                  <a:moveTo>
                    <a:pt x="0" y="0"/>
                  </a:moveTo>
                  <a:lnTo>
                    <a:pt x="21568001" y="0"/>
                  </a:lnTo>
                  <a:lnTo>
                    <a:pt x="21568001" y="12427011"/>
                  </a:lnTo>
                  <a:lnTo>
                    <a:pt x="0" y="124270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" name="Freeform 7"/>
            <p:cNvSpPr/>
            <p:nvPr/>
          </p:nvSpPr>
          <p:spPr>
            <a:xfrm>
              <a:off x="0" y="0"/>
              <a:ext cx="21712780" cy="12571790"/>
            </a:xfrm>
            <a:custGeom>
              <a:avLst/>
              <a:gdLst/>
              <a:ahLst/>
              <a:cxnLst/>
              <a:rect l="l" t="t" r="r" b="b"/>
              <a:pathLst>
                <a:path w="21712780" h="12571790">
                  <a:moveTo>
                    <a:pt x="21568000" y="12427010"/>
                  </a:moveTo>
                  <a:lnTo>
                    <a:pt x="21712780" y="12427010"/>
                  </a:lnTo>
                  <a:lnTo>
                    <a:pt x="21712780" y="12571790"/>
                  </a:lnTo>
                  <a:lnTo>
                    <a:pt x="21568000" y="12571790"/>
                  </a:lnTo>
                  <a:lnTo>
                    <a:pt x="21568000" y="12427010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12427010"/>
                  </a:lnTo>
                  <a:lnTo>
                    <a:pt x="0" y="12427010"/>
                  </a:lnTo>
                  <a:lnTo>
                    <a:pt x="0" y="144780"/>
                  </a:lnTo>
                  <a:close/>
                  <a:moveTo>
                    <a:pt x="0" y="12427010"/>
                  </a:moveTo>
                  <a:lnTo>
                    <a:pt x="144780" y="12427010"/>
                  </a:lnTo>
                  <a:lnTo>
                    <a:pt x="144780" y="12571790"/>
                  </a:lnTo>
                  <a:lnTo>
                    <a:pt x="0" y="12571790"/>
                  </a:lnTo>
                  <a:lnTo>
                    <a:pt x="0" y="12427010"/>
                  </a:lnTo>
                  <a:close/>
                  <a:moveTo>
                    <a:pt x="21568000" y="144780"/>
                  </a:moveTo>
                  <a:lnTo>
                    <a:pt x="21712780" y="144780"/>
                  </a:lnTo>
                  <a:lnTo>
                    <a:pt x="21712780" y="12427010"/>
                  </a:lnTo>
                  <a:lnTo>
                    <a:pt x="21568000" y="12427010"/>
                  </a:lnTo>
                  <a:lnTo>
                    <a:pt x="21568000" y="144780"/>
                  </a:lnTo>
                  <a:close/>
                  <a:moveTo>
                    <a:pt x="144780" y="12427010"/>
                  </a:moveTo>
                  <a:lnTo>
                    <a:pt x="21568000" y="12427010"/>
                  </a:lnTo>
                  <a:lnTo>
                    <a:pt x="21568000" y="12571790"/>
                  </a:lnTo>
                  <a:lnTo>
                    <a:pt x="144780" y="12571790"/>
                  </a:lnTo>
                  <a:lnTo>
                    <a:pt x="144780" y="12427010"/>
                  </a:lnTo>
                  <a:close/>
                  <a:moveTo>
                    <a:pt x="21568000" y="0"/>
                  </a:moveTo>
                  <a:lnTo>
                    <a:pt x="21712780" y="0"/>
                  </a:lnTo>
                  <a:lnTo>
                    <a:pt x="21712780" y="144780"/>
                  </a:lnTo>
                  <a:lnTo>
                    <a:pt x="21568000" y="144780"/>
                  </a:lnTo>
                  <a:lnTo>
                    <a:pt x="21568000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21568000" y="0"/>
                  </a:lnTo>
                  <a:lnTo>
                    <a:pt x="21568000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3432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756000" y="3342483"/>
            <a:ext cx="1788808" cy="428484"/>
            <a:chOff x="0" y="0"/>
            <a:chExt cx="2385077" cy="571312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2385077" cy="571312"/>
              <a:chOff x="0" y="0"/>
              <a:chExt cx="19546319" cy="4682053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72390" y="72390"/>
                <a:ext cx="19401539" cy="4537273"/>
              </a:xfrm>
              <a:custGeom>
                <a:avLst/>
                <a:gdLst/>
                <a:ahLst/>
                <a:cxnLst/>
                <a:rect l="l" t="t" r="r" b="b"/>
                <a:pathLst>
                  <a:path w="19401539" h="4537273">
                    <a:moveTo>
                      <a:pt x="0" y="0"/>
                    </a:moveTo>
                    <a:lnTo>
                      <a:pt x="19401539" y="0"/>
                    </a:lnTo>
                    <a:lnTo>
                      <a:pt x="19401539" y="4537273"/>
                    </a:lnTo>
                    <a:lnTo>
                      <a:pt x="0" y="45372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914D"/>
              </a:solidFill>
            </p:spPr>
          </p:sp>
          <p:sp>
            <p:nvSpPr>
              <p:cNvPr id="11" name="Freeform 11"/>
              <p:cNvSpPr/>
              <p:nvPr/>
            </p:nvSpPr>
            <p:spPr>
              <a:xfrm>
                <a:off x="0" y="0"/>
                <a:ext cx="19546319" cy="4682053"/>
              </a:xfrm>
              <a:custGeom>
                <a:avLst/>
                <a:gdLst/>
                <a:ahLst/>
                <a:cxnLst/>
                <a:rect l="l" t="t" r="r" b="b"/>
                <a:pathLst>
                  <a:path w="19546319" h="4682053">
                    <a:moveTo>
                      <a:pt x="19401540" y="4537273"/>
                    </a:moveTo>
                    <a:lnTo>
                      <a:pt x="19546319" y="4537273"/>
                    </a:lnTo>
                    <a:lnTo>
                      <a:pt x="19546319" y="4682053"/>
                    </a:lnTo>
                    <a:lnTo>
                      <a:pt x="19401540" y="4682053"/>
                    </a:lnTo>
                    <a:lnTo>
                      <a:pt x="19401540" y="4537273"/>
                    </a:lnTo>
                    <a:close/>
                    <a:moveTo>
                      <a:pt x="0" y="144780"/>
                    </a:moveTo>
                    <a:lnTo>
                      <a:pt x="144780" y="144780"/>
                    </a:lnTo>
                    <a:lnTo>
                      <a:pt x="144780" y="4537273"/>
                    </a:lnTo>
                    <a:lnTo>
                      <a:pt x="0" y="4537273"/>
                    </a:lnTo>
                    <a:lnTo>
                      <a:pt x="0" y="144780"/>
                    </a:lnTo>
                    <a:close/>
                    <a:moveTo>
                      <a:pt x="0" y="4537273"/>
                    </a:moveTo>
                    <a:lnTo>
                      <a:pt x="144780" y="4537273"/>
                    </a:lnTo>
                    <a:lnTo>
                      <a:pt x="144780" y="4682053"/>
                    </a:lnTo>
                    <a:lnTo>
                      <a:pt x="0" y="4682053"/>
                    </a:lnTo>
                    <a:lnTo>
                      <a:pt x="0" y="4537273"/>
                    </a:lnTo>
                    <a:close/>
                    <a:moveTo>
                      <a:pt x="19401540" y="144780"/>
                    </a:moveTo>
                    <a:lnTo>
                      <a:pt x="19546319" y="144780"/>
                    </a:lnTo>
                    <a:lnTo>
                      <a:pt x="19546319" y="4537273"/>
                    </a:lnTo>
                    <a:lnTo>
                      <a:pt x="19401540" y="4537273"/>
                    </a:lnTo>
                    <a:lnTo>
                      <a:pt x="19401540" y="144780"/>
                    </a:lnTo>
                    <a:close/>
                    <a:moveTo>
                      <a:pt x="144780" y="4537273"/>
                    </a:moveTo>
                    <a:lnTo>
                      <a:pt x="19401540" y="4537273"/>
                    </a:lnTo>
                    <a:lnTo>
                      <a:pt x="19401540" y="4682053"/>
                    </a:lnTo>
                    <a:lnTo>
                      <a:pt x="144780" y="4682053"/>
                    </a:lnTo>
                    <a:lnTo>
                      <a:pt x="144780" y="4537273"/>
                    </a:lnTo>
                    <a:close/>
                    <a:moveTo>
                      <a:pt x="19401540" y="0"/>
                    </a:moveTo>
                    <a:lnTo>
                      <a:pt x="19546319" y="0"/>
                    </a:lnTo>
                    <a:lnTo>
                      <a:pt x="19546319" y="144780"/>
                    </a:lnTo>
                    <a:lnTo>
                      <a:pt x="19401540" y="144780"/>
                    </a:lnTo>
                    <a:lnTo>
                      <a:pt x="19401540" y="0"/>
                    </a:lnTo>
                    <a:close/>
                    <a:moveTo>
                      <a:pt x="0" y="0"/>
                    </a:moveTo>
                    <a:lnTo>
                      <a:pt x="144780" y="0"/>
                    </a:lnTo>
                    <a:lnTo>
                      <a:pt x="144780" y="144780"/>
                    </a:lnTo>
                    <a:lnTo>
                      <a:pt x="0" y="144780"/>
                    </a:lnTo>
                    <a:lnTo>
                      <a:pt x="0" y="0"/>
                    </a:lnTo>
                    <a:close/>
                    <a:moveTo>
                      <a:pt x="144780" y="0"/>
                    </a:moveTo>
                    <a:lnTo>
                      <a:pt x="19401540" y="0"/>
                    </a:lnTo>
                    <a:lnTo>
                      <a:pt x="19401540" y="144780"/>
                    </a:lnTo>
                    <a:lnTo>
                      <a:pt x="144780" y="144780"/>
                    </a:lnTo>
                    <a:lnTo>
                      <a:pt x="144780" y="0"/>
                    </a:lnTo>
                    <a:close/>
                  </a:path>
                </a:pathLst>
              </a:custGeom>
              <a:solidFill>
                <a:srgbClr val="003432"/>
              </a:solidFill>
            </p:spPr>
          </p:sp>
        </p:grpSp>
        <p:sp>
          <p:nvSpPr>
            <p:cNvPr id="12" name="TextBox 12"/>
            <p:cNvSpPr txBox="1"/>
            <p:nvPr/>
          </p:nvSpPr>
          <p:spPr>
            <a:xfrm>
              <a:off x="185989" y="59493"/>
              <a:ext cx="2013099" cy="4560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280"/>
                </a:lnSpc>
                <a:spcBef>
                  <a:spcPct val="0"/>
                </a:spcBef>
              </a:pPr>
              <a:r>
                <a:rPr lang="en-US" sz="1280">
                  <a:solidFill>
                    <a:srgbClr val="003432"/>
                  </a:solidFill>
                  <a:latin typeface="Barlow SemiCondensed Bold"/>
                </a:rPr>
                <a:t>Translating the GAP III into action 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756000" y="2223192"/>
            <a:ext cx="1644231" cy="265004"/>
            <a:chOff x="0" y="0"/>
            <a:chExt cx="2192307" cy="353339"/>
          </a:xfrm>
        </p:grpSpPr>
        <p:grpSp>
          <p:nvGrpSpPr>
            <p:cNvPr id="14" name="Group 14"/>
            <p:cNvGrpSpPr/>
            <p:nvPr/>
          </p:nvGrpSpPr>
          <p:grpSpPr>
            <a:xfrm>
              <a:off x="0" y="0"/>
              <a:ext cx="2192307" cy="353339"/>
              <a:chOff x="0" y="0"/>
              <a:chExt cx="17966524" cy="2895704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72390" y="72390"/>
                <a:ext cx="17821744" cy="2750924"/>
              </a:xfrm>
              <a:custGeom>
                <a:avLst/>
                <a:gdLst/>
                <a:ahLst/>
                <a:cxnLst/>
                <a:rect l="l" t="t" r="r" b="b"/>
                <a:pathLst>
                  <a:path w="17821744" h="2750924">
                    <a:moveTo>
                      <a:pt x="0" y="0"/>
                    </a:moveTo>
                    <a:lnTo>
                      <a:pt x="17821744" y="0"/>
                    </a:lnTo>
                    <a:lnTo>
                      <a:pt x="17821744" y="2750924"/>
                    </a:lnTo>
                    <a:lnTo>
                      <a:pt x="0" y="27509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914D"/>
              </a:solidFill>
            </p:spPr>
          </p:sp>
          <p:sp>
            <p:nvSpPr>
              <p:cNvPr id="16" name="Freeform 16"/>
              <p:cNvSpPr/>
              <p:nvPr/>
            </p:nvSpPr>
            <p:spPr>
              <a:xfrm>
                <a:off x="0" y="0"/>
                <a:ext cx="17966523" cy="2895704"/>
              </a:xfrm>
              <a:custGeom>
                <a:avLst/>
                <a:gdLst/>
                <a:ahLst/>
                <a:cxnLst/>
                <a:rect l="l" t="t" r="r" b="b"/>
                <a:pathLst>
                  <a:path w="17966523" h="2895704">
                    <a:moveTo>
                      <a:pt x="17821745" y="2750924"/>
                    </a:moveTo>
                    <a:lnTo>
                      <a:pt x="17966523" y="2750924"/>
                    </a:lnTo>
                    <a:lnTo>
                      <a:pt x="17966523" y="2895704"/>
                    </a:lnTo>
                    <a:lnTo>
                      <a:pt x="17821743" y="2895704"/>
                    </a:lnTo>
                    <a:lnTo>
                      <a:pt x="17821743" y="2750924"/>
                    </a:lnTo>
                    <a:close/>
                    <a:moveTo>
                      <a:pt x="0" y="144780"/>
                    </a:moveTo>
                    <a:lnTo>
                      <a:pt x="144780" y="144780"/>
                    </a:lnTo>
                    <a:lnTo>
                      <a:pt x="144780" y="2750924"/>
                    </a:lnTo>
                    <a:lnTo>
                      <a:pt x="0" y="2750924"/>
                    </a:lnTo>
                    <a:lnTo>
                      <a:pt x="0" y="144780"/>
                    </a:lnTo>
                    <a:close/>
                    <a:moveTo>
                      <a:pt x="0" y="2750924"/>
                    </a:moveTo>
                    <a:lnTo>
                      <a:pt x="144780" y="2750924"/>
                    </a:lnTo>
                    <a:lnTo>
                      <a:pt x="144780" y="2895704"/>
                    </a:lnTo>
                    <a:lnTo>
                      <a:pt x="0" y="2895704"/>
                    </a:lnTo>
                    <a:lnTo>
                      <a:pt x="0" y="2750924"/>
                    </a:lnTo>
                    <a:close/>
                    <a:moveTo>
                      <a:pt x="17821745" y="144780"/>
                    </a:moveTo>
                    <a:lnTo>
                      <a:pt x="17966523" y="144780"/>
                    </a:lnTo>
                    <a:lnTo>
                      <a:pt x="17966523" y="2750924"/>
                    </a:lnTo>
                    <a:lnTo>
                      <a:pt x="17821743" y="2750924"/>
                    </a:lnTo>
                    <a:lnTo>
                      <a:pt x="17821743" y="144780"/>
                    </a:lnTo>
                    <a:close/>
                    <a:moveTo>
                      <a:pt x="144780" y="2750924"/>
                    </a:moveTo>
                    <a:lnTo>
                      <a:pt x="17821745" y="2750924"/>
                    </a:lnTo>
                    <a:lnTo>
                      <a:pt x="17821745" y="2895704"/>
                    </a:lnTo>
                    <a:lnTo>
                      <a:pt x="144780" y="2895704"/>
                    </a:lnTo>
                    <a:lnTo>
                      <a:pt x="144780" y="2750924"/>
                    </a:lnTo>
                    <a:close/>
                    <a:moveTo>
                      <a:pt x="17821745" y="0"/>
                    </a:moveTo>
                    <a:lnTo>
                      <a:pt x="17966523" y="0"/>
                    </a:lnTo>
                    <a:lnTo>
                      <a:pt x="17966523" y="144780"/>
                    </a:lnTo>
                    <a:lnTo>
                      <a:pt x="17821743" y="144780"/>
                    </a:lnTo>
                    <a:lnTo>
                      <a:pt x="17821743" y="0"/>
                    </a:lnTo>
                    <a:close/>
                    <a:moveTo>
                      <a:pt x="0" y="0"/>
                    </a:moveTo>
                    <a:lnTo>
                      <a:pt x="144780" y="0"/>
                    </a:lnTo>
                    <a:lnTo>
                      <a:pt x="144780" y="144780"/>
                    </a:lnTo>
                    <a:lnTo>
                      <a:pt x="0" y="144780"/>
                    </a:lnTo>
                    <a:lnTo>
                      <a:pt x="0" y="0"/>
                    </a:lnTo>
                    <a:close/>
                    <a:moveTo>
                      <a:pt x="144780" y="0"/>
                    </a:moveTo>
                    <a:lnTo>
                      <a:pt x="17821745" y="0"/>
                    </a:lnTo>
                    <a:lnTo>
                      <a:pt x="17821745" y="144780"/>
                    </a:lnTo>
                    <a:lnTo>
                      <a:pt x="144780" y="144780"/>
                    </a:lnTo>
                    <a:lnTo>
                      <a:pt x="144780" y="0"/>
                    </a:lnTo>
                    <a:close/>
                  </a:path>
                </a:pathLst>
              </a:custGeom>
              <a:solidFill>
                <a:srgbClr val="003432"/>
              </a:solidFill>
            </p:spPr>
          </p:sp>
        </p:grpSp>
        <p:sp>
          <p:nvSpPr>
            <p:cNvPr id="17" name="TextBox 17"/>
            <p:cNvSpPr txBox="1"/>
            <p:nvPr/>
          </p:nvSpPr>
          <p:spPr>
            <a:xfrm>
              <a:off x="170957" y="59493"/>
              <a:ext cx="1850394" cy="2406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278"/>
                </a:lnSpc>
              </a:pPr>
              <a:r>
                <a:rPr lang="en-US" sz="1278">
                  <a:solidFill>
                    <a:srgbClr val="003432"/>
                  </a:solidFill>
                  <a:latin typeface="Barlow SemiCondensed Bold"/>
                </a:rPr>
                <a:t>GAP III</a:t>
              </a:r>
            </a:p>
          </p:txBody>
        </p:sp>
      </p:grpSp>
      <p:pic>
        <p:nvPicPr>
          <p:cNvPr id="18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1783" y="71164"/>
            <a:ext cx="920309" cy="612423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41508" y="1475915"/>
            <a:ext cx="621117" cy="616502"/>
          </a:xfrm>
          <a:prstGeom prst="rect">
            <a:avLst/>
          </a:prstGeom>
        </p:spPr>
      </p:pic>
      <p:grpSp>
        <p:nvGrpSpPr>
          <p:cNvPr id="20" name="Group 20"/>
          <p:cNvGrpSpPr/>
          <p:nvPr/>
        </p:nvGrpSpPr>
        <p:grpSpPr>
          <a:xfrm>
            <a:off x="3734252" y="5475817"/>
            <a:ext cx="3396797" cy="2638513"/>
            <a:chOff x="0" y="0"/>
            <a:chExt cx="24463954" cy="19283776"/>
          </a:xfrm>
        </p:grpSpPr>
        <p:sp>
          <p:nvSpPr>
            <p:cNvPr id="21" name="Freeform 21"/>
            <p:cNvSpPr/>
            <p:nvPr/>
          </p:nvSpPr>
          <p:spPr>
            <a:xfrm>
              <a:off x="72390" y="72390"/>
              <a:ext cx="24319174" cy="19138996"/>
            </a:xfrm>
            <a:custGeom>
              <a:avLst/>
              <a:gdLst/>
              <a:ahLst/>
              <a:cxnLst/>
              <a:rect l="l" t="t" r="r" b="b"/>
              <a:pathLst>
                <a:path w="24319174" h="19138996">
                  <a:moveTo>
                    <a:pt x="0" y="0"/>
                  </a:moveTo>
                  <a:lnTo>
                    <a:pt x="24319174" y="0"/>
                  </a:lnTo>
                  <a:lnTo>
                    <a:pt x="24319174" y="19138995"/>
                  </a:lnTo>
                  <a:lnTo>
                    <a:pt x="0" y="191389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2" name="Freeform 22"/>
            <p:cNvSpPr/>
            <p:nvPr/>
          </p:nvSpPr>
          <p:spPr>
            <a:xfrm>
              <a:off x="0" y="0"/>
              <a:ext cx="24463953" cy="19283775"/>
            </a:xfrm>
            <a:custGeom>
              <a:avLst/>
              <a:gdLst/>
              <a:ahLst/>
              <a:cxnLst/>
              <a:rect l="l" t="t" r="r" b="b"/>
              <a:pathLst>
                <a:path w="24463953" h="19283775">
                  <a:moveTo>
                    <a:pt x="24319174" y="19138996"/>
                  </a:moveTo>
                  <a:lnTo>
                    <a:pt x="24463953" y="19138996"/>
                  </a:lnTo>
                  <a:lnTo>
                    <a:pt x="24463953" y="19283775"/>
                  </a:lnTo>
                  <a:lnTo>
                    <a:pt x="24319174" y="19283775"/>
                  </a:lnTo>
                  <a:lnTo>
                    <a:pt x="24319174" y="19138996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19138996"/>
                  </a:lnTo>
                  <a:lnTo>
                    <a:pt x="0" y="19138996"/>
                  </a:lnTo>
                  <a:lnTo>
                    <a:pt x="0" y="144780"/>
                  </a:lnTo>
                  <a:close/>
                  <a:moveTo>
                    <a:pt x="0" y="19138996"/>
                  </a:moveTo>
                  <a:lnTo>
                    <a:pt x="144780" y="19138996"/>
                  </a:lnTo>
                  <a:lnTo>
                    <a:pt x="144780" y="19283775"/>
                  </a:lnTo>
                  <a:lnTo>
                    <a:pt x="0" y="19283775"/>
                  </a:lnTo>
                  <a:lnTo>
                    <a:pt x="0" y="19138996"/>
                  </a:lnTo>
                  <a:close/>
                  <a:moveTo>
                    <a:pt x="24319174" y="144780"/>
                  </a:moveTo>
                  <a:lnTo>
                    <a:pt x="24463953" y="144780"/>
                  </a:lnTo>
                  <a:lnTo>
                    <a:pt x="24463953" y="19138996"/>
                  </a:lnTo>
                  <a:lnTo>
                    <a:pt x="24319174" y="19138996"/>
                  </a:lnTo>
                  <a:lnTo>
                    <a:pt x="24319174" y="144780"/>
                  </a:lnTo>
                  <a:close/>
                  <a:moveTo>
                    <a:pt x="144780" y="19138996"/>
                  </a:moveTo>
                  <a:lnTo>
                    <a:pt x="24319174" y="19138996"/>
                  </a:lnTo>
                  <a:lnTo>
                    <a:pt x="24319174" y="19283775"/>
                  </a:lnTo>
                  <a:lnTo>
                    <a:pt x="144780" y="19283775"/>
                  </a:lnTo>
                  <a:lnTo>
                    <a:pt x="144780" y="19138996"/>
                  </a:lnTo>
                  <a:close/>
                  <a:moveTo>
                    <a:pt x="24319174" y="0"/>
                  </a:moveTo>
                  <a:lnTo>
                    <a:pt x="24463953" y="0"/>
                  </a:lnTo>
                  <a:lnTo>
                    <a:pt x="24463953" y="144780"/>
                  </a:lnTo>
                  <a:lnTo>
                    <a:pt x="24319174" y="144780"/>
                  </a:lnTo>
                  <a:lnTo>
                    <a:pt x="24319174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24319174" y="0"/>
                  </a:lnTo>
                  <a:lnTo>
                    <a:pt x="24319174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3432"/>
            </a:solidFill>
          </p:spPr>
        </p:sp>
      </p:grpSp>
      <p:grpSp>
        <p:nvGrpSpPr>
          <p:cNvPr id="23" name="Group 23"/>
          <p:cNvGrpSpPr/>
          <p:nvPr/>
        </p:nvGrpSpPr>
        <p:grpSpPr>
          <a:xfrm>
            <a:off x="4178411" y="5397434"/>
            <a:ext cx="2332647" cy="264650"/>
            <a:chOff x="0" y="0"/>
            <a:chExt cx="3110196" cy="352866"/>
          </a:xfrm>
        </p:grpSpPr>
        <p:grpSp>
          <p:nvGrpSpPr>
            <p:cNvPr id="24" name="Group 24"/>
            <p:cNvGrpSpPr/>
            <p:nvPr/>
          </p:nvGrpSpPr>
          <p:grpSpPr>
            <a:xfrm>
              <a:off x="0" y="0"/>
              <a:ext cx="3110196" cy="352866"/>
              <a:chOff x="0" y="0"/>
              <a:chExt cx="25488860" cy="2891829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72390" y="72390"/>
                <a:ext cx="25344080" cy="2747049"/>
              </a:xfrm>
              <a:custGeom>
                <a:avLst/>
                <a:gdLst/>
                <a:ahLst/>
                <a:cxnLst/>
                <a:rect l="l" t="t" r="r" b="b"/>
                <a:pathLst>
                  <a:path w="25344080" h="2747049">
                    <a:moveTo>
                      <a:pt x="0" y="0"/>
                    </a:moveTo>
                    <a:lnTo>
                      <a:pt x="25344080" y="0"/>
                    </a:lnTo>
                    <a:lnTo>
                      <a:pt x="25344080" y="2747049"/>
                    </a:lnTo>
                    <a:lnTo>
                      <a:pt x="0" y="274704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914D"/>
              </a:solidFill>
            </p:spPr>
          </p:sp>
          <p:sp>
            <p:nvSpPr>
              <p:cNvPr id="26" name="Freeform 26"/>
              <p:cNvSpPr/>
              <p:nvPr/>
            </p:nvSpPr>
            <p:spPr>
              <a:xfrm>
                <a:off x="0" y="0"/>
                <a:ext cx="25488860" cy="2891829"/>
              </a:xfrm>
              <a:custGeom>
                <a:avLst/>
                <a:gdLst/>
                <a:ahLst/>
                <a:cxnLst/>
                <a:rect l="l" t="t" r="r" b="b"/>
                <a:pathLst>
                  <a:path w="25488860" h="2891829">
                    <a:moveTo>
                      <a:pt x="25344081" y="2747049"/>
                    </a:moveTo>
                    <a:lnTo>
                      <a:pt x="25488860" y="2747049"/>
                    </a:lnTo>
                    <a:lnTo>
                      <a:pt x="25488860" y="2891829"/>
                    </a:lnTo>
                    <a:lnTo>
                      <a:pt x="25344081" y="2891829"/>
                    </a:lnTo>
                    <a:lnTo>
                      <a:pt x="25344081" y="2747049"/>
                    </a:lnTo>
                    <a:close/>
                    <a:moveTo>
                      <a:pt x="0" y="144780"/>
                    </a:moveTo>
                    <a:lnTo>
                      <a:pt x="144780" y="144780"/>
                    </a:lnTo>
                    <a:lnTo>
                      <a:pt x="144780" y="2747049"/>
                    </a:lnTo>
                    <a:lnTo>
                      <a:pt x="0" y="2747049"/>
                    </a:lnTo>
                    <a:lnTo>
                      <a:pt x="0" y="144780"/>
                    </a:lnTo>
                    <a:close/>
                    <a:moveTo>
                      <a:pt x="0" y="2747049"/>
                    </a:moveTo>
                    <a:lnTo>
                      <a:pt x="144780" y="2747049"/>
                    </a:lnTo>
                    <a:lnTo>
                      <a:pt x="144780" y="2891829"/>
                    </a:lnTo>
                    <a:lnTo>
                      <a:pt x="0" y="2891829"/>
                    </a:lnTo>
                    <a:lnTo>
                      <a:pt x="0" y="2747049"/>
                    </a:lnTo>
                    <a:close/>
                    <a:moveTo>
                      <a:pt x="25344081" y="144780"/>
                    </a:moveTo>
                    <a:lnTo>
                      <a:pt x="25488860" y="144780"/>
                    </a:lnTo>
                    <a:lnTo>
                      <a:pt x="25488860" y="2747049"/>
                    </a:lnTo>
                    <a:lnTo>
                      <a:pt x="25344081" y="2747049"/>
                    </a:lnTo>
                    <a:lnTo>
                      <a:pt x="25344081" y="144780"/>
                    </a:lnTo>
                    <a:close/>
                    <a:moveTo>
                      <a:pt x="144780" y="2747049"/>
                    </a:moveTo>
                    <a:lnTo>
                      <a:pt x="25344081" y="2747049"/>
                    </a:lnTo>
                    <a:lnTo>
                      <a:pt x="25344081" y="2891829"/>
                    </a:lnTo>
                    <a:lnTo>
                      <a:pt x="144780" y="2891829"/>
                    </a:lnTo>
                    <a:lnTo>
                      <a:pt x="144780" y="2747049"/>
                    </a:lnTo>
                    <a:close/>
                    <a:moveTo>
                      <a:pt x="25344081" y="0"/>
                    </a:moveTo>
                    <a:lnTo>
                      <a:pt x="25488860" y="0"/>
                    </a:lnTo>
                    <a:lnTo>
                      <a:pt x="25488860" y="144780"/>
                    </a:lnTo>
                    <a:lnTo>
                      <a:pt x="25344081" y="144780"/>
                    </a:lnTo>
                    <a:lnTo>
                      <a:pt x="25344081" y="0"/>
                    </a:lnTo>
                    <a:close/>
                    <a:moveTo>
                      <a:pt x="0" y="0"/>
                    </a:moveTo>
                    <a:lnTo>
                      <a:pt x="144780" y="0"/>
                    </a:lnTo>
                    <a:lnTo>
                      <a:pt x="144780" y="144780"/>
                    </a:lnTo>
                    <a:lnTo>
                      <a:pt x="0" y="144780"/>
                    </a:lnTo>
                    <a:lnTo>
                      <a:pt x="0" y="0"/>
                    </a:lnTo>
                    <a:close/>
                    <a:moveTo>
                      <a:pt x="144780" y="0"/>
                    </a:moveTo>
                    <a:lnTo>
                      <a:pt x="25344081" y="0"/>
                    </a:lnTo>
                    <a:lnTo>
                      <a:pt x="25344081" y="144780"/>
                    </a:lnTo>
                    <a:lnTo>
                      <a:pt x="144780" y="144780"/>
                    </a:lnTo>
                    <a:lnTo>
                      <a:pt x="144780" y="0"/>
                    </a:lnTo>
                    <a:close/>
                  </a:path>
                </a:pathLst>
              </a:custGeom>
              <a:solidFill>
                <a:srgbClr val="003432"/>
              </a:solidFill>
            </p:spPr>
          </p:sp>
        </p:grpSp>
        <p:sp>
          <p:nvSpPr>
            <p:cNvPr id="27" name="TextBox 27"/>
            <p:cNvSpPr txBox="1"/>
            <p:nvPr/>
          </p:nvSpPr>
          <p:spPr>
            <a:xfrm>
              <a:off x="242534" y="59493"/>
              <a:ext cx="2625128" cy="2401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280"/>
                </a:lnSpc>
                <a:spcBef>
                  <a:spcPct val="0"/>
                </a:spcBef>
              </a:pPr>
              <a:r>
                <a:rPr lang="en-US" sz="1280">
                  <a:solidFill>
                    <a:srgbClr val="003432"/>
                  </a:solidFill>
                  <a:latin typeface="Barlow SemiCondensed Bold"/>
                </a:rPr>
                <a:t>CLIP - Areas of Engagement </a:t>
              </a:r>
            </a:p>
          </p:txBody>
        </p:sp>
      </p:grpSp>
      <p:pic>
        <p:nvPicPr>
          <p:cNvPr id="28" name="Picture 2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3836502" y="5733646"/>
            <a:ext cx="239399" cy="228081"/>
          </a:xfrm>
          <a:prstGeom prst="rect">
            <a:avLst/>
          </a:prstGeom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843594" y="7226951"/>
            <a:ext cx="245633" cy="245633"/>
          </a:xfrm>
          <a:prstGeom prst="rect">
            <a:avLst/>
          </a:prstGeom>
        </p:spPr>
      </p:pic>
      <p:pic>
        <p:nvPicPr>
          <p:cNvPr id="30" name="Picture 3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3180164" y="8191374"/>
            <a:ext cx="277388" cy="269636"/>
          </a:xfrm>
          <a:prstGeom prst="rect">
            <a:avLst/>
          </a:prstGeom>
        </p:spPr>
      </p:pic>
      <p:pic>
        <p:nvPicPr>
          <p:cNvPr id="31" name="Picture 3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3881194" y="7571628"/>
            <a:ext cx="204618" cy="196805"/>
          </a:xfrm>
          <a:prstGeom prst="rect">
            <a:avLst/>
          </a:prstGeom>
        </p:spPr>
      </p:pic>
      <p:pic>
        <p:nvPicPr>
          <p:cNvPr id="32" name="Picture 3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3867522" y="6914629"/>
            <a:ext cx="212140" cy="252548"/>
          </a:xfrm>
          <a:prstGeom prst="rect">
            <a:avLst/>
          </a:prstGeom>
        </p:spPr>
      </p:pic>
      <p:grpSp>
        <p:nvGrpSpPr>
          <p:cNvPr id="33" name="Group 33"/>
          <p:cNvGrpSpPr/>
          <p:nvPr/>
        </p:nvGrpSpPr>
        <p:grpSpPr>
          <a:xfrm>
            <a:off x="647520" y="5319921"/>
            <a:ext cx="2903538" cy="1777470"/>
            <a:chOff x="0" y="0"/>
            <a:chExt cx="21712780" cy="13291997"/>
          </a:xfrm>
        </p:grpSpPr>
        <p:sp>
          <p:nvSpPr>
            <p:cNvPr id="34" name="Freeform 34"/>
            <p:cNvSpPr/>
            <p:nvPr/>
          </p:nvSpPr>
          <p:spPr>
            <a:xfrm>
              <a:off x="72390" y="72390"/>
              <a:ext cx="21568001" cy="13147217"/>
            </a:xfrm>
            <a:custGeom>
              <a:avLst/>
              <a:gdLst/>
              <a:ahLst/>
              <a:cxnLst/>
              <a:rect l="l" t="t" r="r" b="b"/>
              <a:pathLst>
                <a:path w="21568001" h="13147217">
                  <a:moveTo>
                    <a:pt x="0" y="0"/>
                  </a:moveTo>
                  <a:lnTo>
                    <a:pt x="21568001" y="0"/>
                  </a:lnTo>
                  <a:lnTo>
                    <a:pt x="21568001" y="13147217"/>
                  </a:lnTo>
                  <a:lnTo>
                    <a:pt x="0" y="131472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5" name="Freeform 35"/>
            <p:cNvSpPr/>
            <p:nvPr/>
          </p:nvSpPr>
          <p:spPr>
            <a:xfrm>
              <a:off x="0" y="0"/>
              <a:ext cx="21712780" cy="13291996"/>
            </a:xfrm>
            <a:custGeom>
              <a:avLst/>
              <a:gdLst/>
              <a:ahLst/>
              <a:cxnLst/>
              <a:rect l="l" t="t" r="r" b="b"/>
              <a:pathLst>
                <a:path w="21712780" h="13291996">
                  <a:moveTo>
                    <a:pt x="21568000" y="13147218"/>
                  </a:moveTo>
                  <a:lnTo>
                    <a:pt x="21712780" y="13147218"/>
                  </a:lnTo>
                  <a:lnTo>
                    <a:pt x="21712780" y="13291996"/>
                  </a:lnTo>
                  <a:lnTo>
                    <a:pt x="21568000" y="13291996"/>
                  </a:lnTo>
                  <a:lnTo>
                    <a:pt x="21568000" y="13147216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13147218"/>
                  </a:lnTo>
                  <a:lnTo>
                    <a:pt x="0" y="13147218"/>
                  </a:lnTo>
                  <a:lnTo>
                    <a:pt x="0" y="144780"/>
                  </a:lnTo>
                  <a:close/>
                  <a:moveTo>
                    <a:pt x="0" y="13147218"/>
                  </a:moveTo>
                  <a:lnTo>
                    <a:pt x="144780" y="13147218"/>
                  </a:lnTo>
                  <a:lnTo>
                    <a:pt x="144780" y="13291996"/>
                  </a:lnTo>
                  <a:lnTo>
                    <a:pt x="0" y="13291996"/>
                  </a:lnTo>
                  <a:lnTo>
                    <a:pt x="0" y="13147216"/>
                  </a:lnTo>
                  <a:close/>
                  <a:moveTo>
                    <a:pt x="21568000" y="144780"/>
                  </a:moveTo>
                  <a:lnTo>
                    <a:pt x="21712780" y="144780"/>
                  </a:lnTo>
                  <a:lnTo>
                    <a:pt x="21712780" y="13147218"/>
                  </a:lnTo>
                  <a:lnTo>
                    <a:pt x="21568000" y="13147218"/>
                  </a:lnTo>
                  <a:lnTo>
                    <a:pt x="21568000" y="144780"/>
                  </a:lnTo>
                  <a:close/>
                  <a:moveTo>
                    <a:pt x="144780" y="13147218"/>
                  </a:moveTo>
                  <a:lnTo>
                    <a:pt x="21568000" y="13147218"/>
                  </a:lnTo>
                  <a:lnTo>
                    <a:pt x="21568000" y="13291996"/>
                  </a:lnTo>
                  <a:lnTo>
                    <a:pt x="144780" y="13291996"/>
                  </a:lnTo>
                  <a:lnTo>
                    <a:pt x="144780" y="13147216"/>
                  </a:lnTo>
                  <a:close/>
                  <a:moveTo>
                    <a:pt x="21568000" y="0"/>
                  </a:moveTo>
                  <a:lnTo>
                    <a:pt x="21712780" y="0"/>
                  </a:lnTo>
                  <a:lnTo>
                    <a:pt x="21712780" y="144780"/>
                  </a:lnTo>
                  <a:lnTo>
                    <a:pt x="21568000" y="144780"/>
                  </a:lnTo>
                  <a:lnTo>
                    <a:pt x="21568000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21568000" y="0"/>
                  </a:lnTo>
                  <a:lnTo>
                    <a:pt x="21568000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3432"/>
            </a:solidFill>
          </p:spPr>
        </p:sp>
      </p:grpSp>
      <p:grpSp>
        <p:nvGrpSpPr>
          <p:cNvPr id="36" name="Group 36"/>
          <p:cNvGrpSpPr/>
          <p:nvPr/>
        </p:nvGrpSpPr>
        <p:grpSpPr>
          <a:xfrm>
            <a:off x="793469" y="5211169"/>
            <a:ext cx="1644231" cy="264650"/>
            <a:chOff x="0" y="0"/>
            <a:chExt cx="2192307" cy="352866"/>
          </a:xfrm>
        </p:grpSpPr>
        <p:grpSp>
          <p:nvGrpSpPr>
            <p:cNvPr id="37" name="Group 37"/>
            <p:cNvGrpSpPr/>
            <p:nvPr/>
          </p:nvGrpSpPr>
          <p:grpSpPr>
            <a:xfrm>
              <a:off x="0" y="0"/>
              <a:ext cx="2192307" cy="352866"/>
              <a:chOff x="0" y="0"/>
              <a:chExt cx="17966524" cy="2891829"/>
            </a:xfrm>
          </p:grpSpPr>
          <p:sp>
            <p:nvSpPr>
              <p:cNvPr id="38" name="Freeform 38"/>
              <p:cNvSpPr/>
              <p:nvPr/>
            </p:nvSpPr>
            <p:spPr>
              <a:xfrm>
                <a:off x="72390" y="72390"/>
                <a:ext cx="17821744" cy="2747049"/>
              </a:xfrm>
              <a:custGeom>
                <a:avLst/>
                <a:gdLst/>
                <a:ahLst/>
                <a:cxnLst/>
                <a:rect l="l" t="t" r="r" b="b"/>
                <a:pathLst>
                  <a:path w="17821744" h="2747049">
                    <a:moveTo>
                      <a:pt x="0" y="0"/>
                    </a:moveTo>
                    <a:lnTo>
                      <a:pt x="17821744" y="0"/>
                    </a:lnTo>
                    <a:lnTo>
                      <a:pt x="17821744" y="2747049"/>
                    </a:lnTo>
                    <a:lnTo>
                      <a:pt x="0" y="274704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914D"/>
              </a:solidFill>
            </p:spPr>
          </p:sp>
          <p:sp>
            <p:nvSpPr>
              <p:cNvPr id="39" name="Freeform 39"/>
              <p:cNvSpPr/>
              <p:nvPr/>
            </p:nvSpPr>
            <p:spPr>
              <a:xfrm>
                <a:off x="0" y="0"/>
                <a:ext cx="17966523" cy="2891829"/>
              </a:xfrm>
              <a:custGeom>
                <a:avLst/>
                <a:gdLst/>
                <a:ahLst/>
                <a:cxnLst/>
                <a:rect l="l" t="t" r="r" b="b"/>
                <a:pathLst>
                  <a:path w="17966523" h="2891829">
                    <a:moveTo>
                      <a:pt x="17821745" y="2747049"/>
                    </a:moveTo>
                    <a:lnTo>
                      <a:pt x="17966523" y="2747049"/>
                    </a:lnTo>
                    <a:lnTo>
                      <a:pt x="17966523" y="2891829"/>
                    </a:lnTo>
                    <a:lnTo>
                      <a:pt x="17821743" y="2891829"/>
                    </a:lnTo>
                    <a:lnTo>
                      <a:pt x="17821743" y="2747049"/>
                    </a:lnTo>
                    <a:close/>
                    <a:moveTo>
                      <a:pt x="0" y="144780"/>
                    </a:moveTo>
                    <a:lnTo>
                      <a:pt x="144780" y="144780"/>
                    </a:lnTo>
                    <a:lnTo>
                      <a:pt x="144780" y="2747049"/>
                    </a:lnTo>
                    <a:lnTo>
                      <a:pt x="0" y="2747049"/>
                    </a:lnTo>
                    <a:lnTo>
                      <a:pt x="0" y="144780"/>
                    </a:lnTo>
                    <a:close/>
                    <a:moveTo>
                      <a:pt x="0" y="2747049"/>
                    </a:moveTo>
                    <a:lnTo>
                      <a:pt x="144780" y="2747049"/>
                    </a:lnTo>
                    <a:lnTo>
                      <a:pt x="144780" y="2891829"/>
                    </a:lnTo>
                    <a:lnTo>
                      <a:pt x="0" y="2891829"/>
                    </a:lnTo>
                    <a:lnTo>
                      <a:pt x="0" y="2747049"/>
                    </a:lnTo>
                    <a:close/>
                    <a:moveTo>
                      <a:pt x="17821745" y="144780"/>
                    </a:moveTo>
                    <a:lnTo>
                      <a:pt x="17966523" y="144780"/>
                    </a:lnTo>
                    <a:lnTo>
                      <a:pt x="17966523" y="2747049"/>
                    </a:lnTo>
                    <a:lnTo>
                      <a:pt x="17821743" y="2747049"/>
                    </a:lnTo>
                    <a:lnTo>
                      <a:pt x="17821743" y="144780"/>
                    </a:lnTo>
                    <a:close/>
                    <a:moveTo>
                      <a:pt x="144780" y="2747049"/>
                    </a:moveTo>
                    <a:lnTo>
                      <a:pt x="17821745" y="2747049"/>
                    </a:lnTo>
                    <a:lnTo>
                      <a:pt x="17821745" y="2891829"/>
                    </a:lnTo>
                    <a:lnTo>
                      <a:pt x="144780" y="2891829"/>
                    </a:lnTo>
                    <a:lnTo>
                      <a:pt x="144780" y="2747049"/>
                    </a:lnTo>
                    <a:close/>
                    <a:moveTo>
                      <a:pt x="17821745" y="0"/>
                    </a:moveTo>
                    <a:lnTo>
                      <a:pt x="17966523" y="0"/>
                    </a:lnTo>
                    <a:lnTo>
                      <a:pt x="17966523" y="144780"/>
                    </a:lnTo>
                    <a:lnTo>
                      <a:pt x="17821743" y="144780"/>
                    </a:lnTo>
                    <a:lnTo>
                      <a:pt x="17821743" y="0"/>
                    </a:lnTo>
                    <a:close/>
                    <a:moveTo>
                      <a:pt x="0" y="0"/>
                    </a:moveTo>
                    <a:lnTo>
                      <a:pt x="144780" y="0"/>
                    </a:lnTo>
                    <a:lnTo>
                      <a:pt x="144780" y="144780"/>
                    </a:lnTo>
                    <a:lnTo>
                      <a:pt x="0" y="144780"/>
                    </a:lnTo>
                    <a:lnTo>
                      <a:pt x="0" y="0"/>
                    </a:lnTo>
                    <a:close/>
                    <a:moveTo>
                      <a:pt x="144780" y="0"/>
                    </a:moveTo>
                    <a:lnTo>
                      <a:pt x="17821745" y="0"/>
                    </a:lnTo>
                    <a:lnTo>
                      <a:pt x="17821745" y="144780"/>
                    </a:lnTo>
                    <a:lnTo>
                      <a:pt x="144780" y="144780"/>
                    </a:lnTo>
                    <a:lnTo>
                      <a:pt x="144780" y="0"/>
                    </a:lnTo>
                    <a:close/>
                  </a:path>
                </a:pathLst>
              </a:custGeom>
              <a:solidFill>
                <a:srgbClr val="003432"/>
              </a:solidFill>
            </p:spPr>
          </p:sp>
        </p:grpSp>
        <p:sp>
          <p:nvSpPr>
            <p:cNvPr id="40" name="TextBox 40"/>
            <p:cNvSpPr txBox="1"/>
            <p:nvPr/>
          </p:nvSpPr>
          <p:spPr>
            <a:xfrm>
              <a:off x="170957" y="59493"/>
              <a:ext cx="1850394" cy="2401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280"/>
                </a:lnSpc>
                <a:spcBef>
                  <a:spcPct val="0"/>
                </a:spcBef>
              </a:pPr>
              <a:r>
                <a:rPr lang="en-US" sz="1280">
                  <a:solidFill>
                    <a:srgbClr val="003432"/>
                  </a:solidFill>
                  <a:latin typeface="Barlow SemiCondensed Bold"/>
                </a:rPr>
                <a:t>CLIP Instruments </a:t>
              </a:r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645192" y="7178105"/>
            <a:ext cx="2905866" cy="3390063"/>
            <a:chOff x="0" y="0"/>
            <a:chExt cx="21730189" cy="25351033"/>
          </a:xfrm>
        </p:grpSpPr>
        <p:sp>
          <p:nvSpPr>
            <p:cNvPr id="42" name="Freeform 42"/>
            <p:cNvSpPr/>
            <p:nvPr/>
          </p:nvSpPr>
          <p:spPr>
            <a:xfrm>
              <a:off x="72390" y="72390"/>
              <a:ext cx="21585409" cy="25206253"/>
            </a:xfrm>
            <a:custGeom>
              <a:avLst/>
              <a:gdLst/>
              <a:ahLst/>
              <a:cxnLst/>
              <a:rect l="l" t="t" r="r" b="b"/>
              <a:pathLst>
                <a:path w="21585409" h="25206253">
                  <a:moveTo>
                    <a:pt x="0" y="0"/>
                  </a:moveTo>
                  <a:lnTo>
                    <a:pt x="21585409" y="0"/>
                  </a:lnTo>
                  <a:lnTo>
                    <a:pt x="21585409" y="25206253"/>
                  </a:lnTo>
                  <a:lnTo>
                    <a:pt x="0" y="25206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3" name="Freeform 43"/>
            <p:cNvSpPr/>
            <p:nvPr/>
          </p:nvSpPr>
          <p:spPr>
            <a:xfrm>
              <a:off x="0" y="0"/>
              <a:ext cx="21730190" cy="25351032"/>
            </a:xfrm>
            <a:custGeom>
              <a:avLst/>
              <a:gdLst/>
              <a:ahLst/>
              <a:cxnLst/>
              <a:rect l="l" t="t" r="r" b="b"/>
              <a:pathLst>
                <a:path w="21730190" h="25351032">
                  <a:moveTo>
                    <a:pt x="21585410" y="25206254"/>
                  </a:moveTo>
                  <a:lnTo>
                    <a:pt x="21730190" y="25206254"/>
                  </a:lnTo>
                  <a:lnTo>
                    <a:pt x="21730190" y="25351032"/>
                  </a:lnTo>
                  <a:lnTo>
                    <a:pt x="21585410" y="25351032"/>
                  </a:lnTo>
                  <a:lnTo>
                    <a:pt x="21585410" y="25206254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25206254"/>
                  </a:lnTo>
                  <a:lnTo>
                    <a:pt x="0" y="25206254"/>
                  </a:lnTo>
                  <a:lnTo>
                    <a:pt x="0" y="144780"/>
                  </a:lnTo>
                  <a:close/>
                  <a:moveTo>
                    <a:pt x="0" y="25206254"/>
                  </a:moveTo>
                  <a:lnTo>
                    <a:pt x="144780" y="25206254"/>
                  </a:lnTo>
                  <a:lnTo>
                    <a:pt x="144780" y="25351032"/>
                  </a:lnTo>
                  <a:lnTo>
                    <a:pt x="0" y="25351032"/>
                  </a:lnTo>
                  <a:lnTo>
                    <a:pt x="0" y="25206254"/>
                  </a:lnTo>
                  <a:close/>
                  <a:moveTo>
                    <a:pt x="21585410" y="144780"/>
                  </a:moveTo>
                  <a:lnTo>
                    <a:pt x="21730190" y="144780"/>
                  </a:lnTo>
                  <a:lnTo>
                    <a:pt x="21730190" y="25206254"/>
                  </a:lnTo>
                  <a:lnTo>
                    <a:pt x="21585410" y="25206254"/>
                  </a:lnTo>
                  <a:lnTo>
                    <a:pt x="21585410" y="144780"/>
                  </a:lnTo>
                  <a:close/>
                  <a:moveTo>
                    <a:pt x="144780" y="25206254"/>
                  </a:moveTo>
                  <a:lnTo>
                    <a:pt x="21585410" y="25206254"/>
                  </a:lnTo>
                  <a:lnTo>
                    <a:pt x="21585410" y="25351032"/>
                  </a:lnTo>
                  <a:lnTo>
                    <a:pt x="144780" y="25351032"/>
                  </a:lnTo>
                  <a:lnTo>
                    <a:pt x="144780" y="25206254"/>
                  </a:lnTo>
                  <a:close/>
                  <a:moveTo>
                    <a:pt x="21585410" y="0"/>
                  </a:moveTo>
                  <a:lnTo>
                    <a:pt x="21730190" y="0"/>
                  </a:lnTo>
                  <a:lnTo>
                    <a:pt x="21730190" y="144780"/>
                  </a:lnTo>
                  <a:lnTo>
                    <a:pt x="21585410" y="144780"/>
                  </a:lnTo>
                  <a:lnTo>
                    <a:pt x="21585410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21585410" y="0"/>
                  </a:lnTo>
                  <a:lnTo>
                    <a:pt x="21585410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3432"/>
            </a:solidFill>
          </p:spPr>
        </p:sp>
      </p:grpSp>
      <p:pic>
        <p:nvPicPr>
          <p:cNvPr id="44" name="Picture 44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892135" y="7293856"/>
            <a:ext cx="272968" cy="345132"/>
          </a:xfrm>
          <a:prstGeom prst="rect">
            <a:avLst/>
          </a:prstGeom>
        </p:spPr>
      </p:pic>
      <p:sp>
        <p:nvSpPr>
          <p:cNvPr id="45" name="TextBox 45"/>
          <p:cNvSpPr txBox="1"/>
          <p:nvPr/>
        </p:nvSpPr>
        <p:spPr>
          <a:xfrm>
            <a:off x="4202999" y="6165844"/>
            <a:ext cx="2816959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029"/>
              </a:lnSpc>
            </a:pP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Ensuring freedom from all forms of gender-based violence (and access to justice)</a:t>
            </a:r>
          </a:p>
          <a:p>
            <a:pPr>
              <a:lnSpc>
                <a:spcPts val="1029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  <a:p>
            <a:pPr>
              <a:lnSpc>
                <a:spcPts val="1029"/>
              </a:lnSpc>
            </a:pPr>
            <a:r>
              <a:rPr lang="en-GB" sz="1100" dirty="0">
                <a:solidFill>
                  <a:srgbClr val="000000"/>
                </a:solidFill>
                <a:latin typeface="Barlow SemiCondensed"/>
              </a:rPr>
              <a:t>Promoting economic and social rights and empowering girls and women</a:t>
            </a:r>
            <a:endParaRPr lang="en-US" sz="1100" dirty="0">
              <a:solidFill>
                <a:srgbClr val="000000"/>
              </a:solidFill>
              <a:latin typeface="Barlow SemiCondensed"/>
            </a:endParaRPr>
          </a:p>
          <a:p>
            <a:pPr>
              <a:lnSpc>
                <a:spcPts val="1029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</p:txBody>
      </p:sp>
      <p:sp>
        <p:nvSpPr>
          <p:cNvPr id="46" name="TextBox 46"/>
          <p:cNvSpPr txBox="1"/>
          <p:nvPr/>
        </p:nvSpPr>
        <p:spPr>
          <a:xfrm>
            <a:off x="4244788" y="7659014"/>
            <a:ext cx="2721815" cy="641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29"/>
              </a:lnSpc>
            </a:pP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Promoting sexual and reproductive health and rights</a:t>
            </a:r>
          </a:p>
          <a:p>
            <a:pPr>
              <a:lnSpc>
                <a:spcPts val="1029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  <a:p>
            <a:pPr>
              <a:lnSpc>
                <a:spcPts val="1029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  <a:p>
            <a:pPr>
              <a:lnSpc>
                <a:spcPts val="1029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</p:txBody>
      </p:sp>
      <p:sp>
        <p:nvSpPr>
          <p:cNvPr id="47" name="TextBox 47"/>
          <p:cNvSpPr txBox="1"/>
          <p:nvPr/>
        </p:nvSpPr>
        <p:spPr>
          <a:xfrm>
            <a:off x="4190953" y="6996144"/>
            <a:ext cx="2554671" cy="8976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29"/>
              </a:lnSpc>
            </a:pP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Promoting equal participation and </a:t>
            </a:r>
            <a:r>
              <a:rPr lang="en-US" sz="1100" dirty="0" smtClean="0">
                <a:solidFill>
                  <a:srgbClr val="000000"/>
                </a:solidFill>
                <a:latin typeface="Barlow SemiCondensed"/>
              </a:rPr>
              <a:t>leadership</a:t>
            </a:r>
          </a:p>
          <a:p>
            <a:pPr>
              <a:lnSpc>
                <a:spcPts val="1029"/>
              </a:lnSpc>
            </a:pPr>
            <a:endParaRPr lang="en-US" sz="1100" dirty="0" smtClean="0">
              <a:solidFill>
                <a:srgbClr val="000000"/>
              </a:solidFill>
              <a:latin typeface="Barlow SemiCondensed"/>
            </a:endParaRPr>
          </a:p>
          <a:p>
            <a:pPr>
              <a:lnSpc>
                <a:spcPts val="1029"/>
              </a:lnSpc>
            </a:pPr>
            <a:endParaRPr lang="en-US" sz="1100" dirty="0">
              <a:solidFill>
                <a:srgbClr val="000000"/>
              </a:solidFill>
              <a:latin typeface="Barlow SemiCondensed"/>
            </a:endParaRPr>
          </a:p>
          <a:p>
            <a:pPr>
              <a:lnSpc>
                <a:spcPts val="1029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  <a:p>
            <a:pPr>
              <a:lnSpc>
                <a:spcPts val="1029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  <a:p>
            <a:pPr>
              <a:lnSpc>
                <a:spcPts val="1029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  <a:p>
            <a:pPr>
              <a:lnSpc>
                <a:spcPts val="1029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</p:txBody>
      </p:sp>
      <p:grpSp>
        <p:nvGrpSpPr>
          <p:cNvPr id="48" name="Group 48"/>
          <p:cNvGrpSpPr/>
          <p:nvPr/>
        </p:nvGrpSpPr>
        <p:grpSpPr>
          <a:xfrm>
            <a:off x="3734252" y="8137476"/>
            <a:ext cx="3387129" cy="1253536"/>
            <a:chOff x="0" y="0"/>
            <a:chExt cx="25370442" cy="11669368"/>
          </a:xfrm>
        </p:grpSpPr>
        <p:sp>
          <p:nvSpPr>
            <p:cNvPr id="49" name="Freeform 49"/>
            <p:cNvSpPr/>
            <p:nvPr/>
          </p:nvSpPr>
          <p:spPr>
            <a:xfrm>
              <a:off x="72386" y="72394"/>
              <a:ext cx="25298056" cy="9976237"/>
            </a:xfrm>
            <a:custGeom>
              <a:avLst/>
              <a:gdLst/>
              <a:ahLst/>
              <a:cxnLst/>
              <a:rect l="l" t="t" r="r" b="b"/>
              <a:pathLst>
                <a:path w="25225663" h="11524589">
                  <a:moveTo>
                    <a:pt x="0" y="0"/>
                  </a:moveTo>
                  <a:lnTo>
                    <a:pt x="25225663" y="0"/>
                  </a:lnTo>
                  <a:lnTo>
                    <a:pt x="25225663" y="11524589"/>
                  </a:lnTo>
                  <a:lnTo>
                    <a:pt x="0" y="115245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0" name="Freeform 50"/>
            <p:cNvSpPr/>
            <p:nvPr/>
          </p:nvSpPr>
          <p:spPr>
            <a:xfrm>
              <a:off x="0" y="0"/>
              <a:ext cx="25370442" cy="11669368"/>
            </a:xfrm>
            <a:custGeom>
              <a:avLst/>
              <a:gdLst/>
              <a:ahLst/>
              <a:cxnLst/>
              <a:rect l="l" t="t" r="r" b="b"/>
              <a:pathLst>
                <a:path w="25370442" h="11669368">
                  <a:moveTo>
                    <a:pt x="25225662" y="11524589"/>
                  </a:moveTo>
                  <a:lnTo>
                    <a:pt x="25370442" y="11524589"/>
                  </a:lnTo>
                  <a:lnTo>
                    <a:pt x="25370442" y="11669368"/>
                  </a:lnTo>
                  <a:lnTo>
                    <a:pt x="25225662" y="11669368"/>
                  </a:lnTo>
                  <a:lnTo>
                    <a:pt x="25225662" y="11524589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11524589"/>
                  </a:lnTo>
                  <a:lnTo>
                    <a:pt x="0" y="11524589"/>
                  </a:lnTo>
                  <a:lnTo>
                    <a:pt x="0" y="144780"/>
                  </a:lnTo>
                  <a:close/>
                  <a:moveTo>
                    <a:pt x="0" y="11524589"/>
                  </a:moveTo>
                  <a:lnTo>
                    <a:pt x="144780" y="11524589"/>
                  </a:lnTo>
                  <a:lnTo>
                    <a:pt x="144780" y="11669368"/>
                  </a:lnTo>
                  <a:lnTo>
                    <a:pt x="0" y="11669368"/>
                  </a:lnTo>
                  <a:lnTo>
                    <a:pt x="0" y="11524589"/>
                  </a:lnTo>
                  <a:close/>
                  <a:moveTo>
                    <a:pt x="25225662" y="144780"/>
                  </a:moveTo>
                  <a:lnTo>
                    <a:pt x="25370442" y="144780"/>
                  </a:lnTo>
                  <a:lnTo>
                    <a:pt x="25370442" y="11524589"/>
                  </a:lnTo>
                  <a:lnTo>
                    <a:pt x="25225662" y="11524589"/>
                  </a:lnTo>
                  <a:lnTo>
                    <a:pt x="25225662" y="144780"/>
                  </a:lnTo>
                  <a:close/>
                  <a:moveTo>
                    <a:pt x="144780" y="11524589"/>
                  </a:moveTo>
                  <a:lnTo>
                    <a:pt x="25225662" y="11524589"/>
                  </a:lnTo>
                  <a:lnTo>
                    <a:pt x="25225662" y="11669368"/>
                  </a:lnTo>
                  <a:lnTo>
                    <a:pt x="144780" y="11669368"/>
                  </a:lnTo>
                  <a:lnTo>
                    <a:pt x="144780" y="11524589"/>
                  </a:lnTo>
                  <a:close/>
                  <a:moveTo>
                    <a:pt x="25225662" y="0"/>
                  </a:moveTo>
                  <a:lnTo>
                    <a:pt x="25370442" y="0"/>
                  </a:lnTo>
                  <a:lnTo>
                    <a:pt x="25370442" y="144780"/>
                  </a:lnTo>
                  <a:lnTo>
                    <a:pt x="25225662" y="144780"/>
                  </a:lnTo>
                  <a:lnTo>
                    <a:pt x="25225662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25225662" y="0"/>
                  </a:lnTo>
                  <a:lnTo>
                    <a:pt x="25225662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3432"/>
            </a:solidFill>
          </p:spPr>
        </p:sp>
      </p:grpSp>
      <p:pic>
        <p:nvPicPr>
          <p:cNvPr id="51" name="Picture 51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3898969" y="8191374"/>
            <a:ext cx="242349" cy="306418"/>
          </a:xfrm>
          <a:prstGeom prst="rect">
            <a:avLst/>
          </a:prstGeom>
        </p:spPr>
      </p:pic>
      <p:grpSp>
        <p:nvGrpSpPr>
          <p:cNvPr id="52" name="Group 52"/>
          <p:cNvGrpSpPr/>
          <p:nvPr/>
        </p:nvGrpSpPr>
        <p:grpSpPr>
          <a:xfrm>
            <a:off x="3754371" y="9442657"/>
            <a:ext cx="3376679" cy="1125512"/>
            <a:chOff x="0" y="0"/>
            <a:chExt cx="25278991" cy="7455738"/>
          </a:xfrm>
        </p:grpSpPr>
        <p:sp>
          <p:nvSpPr>
            <p:cNvPr id="53" name="Freeform 53"/>
            <p:cNvSpPr/>
            <p:nvPr/>
          </p:nvSpPr>
          <p:spPr>
            <a:xfrm>
              <a:off x="72390" y="72390"/>
              <a:ext cx="25134211" cy="7310958"/>
            </a:xfrm>
            <a:custGeom>
              <a:avLst/>
              <a:gdLst/>
              <a:ahLst/>
              <a:cxnLst/>
              <a:rect l="l" t="t" r="r" b="b"/>
              <a:pathLst>
                <a:path w="25134211" h="7310958">
                  <a:moveTo>
                    <a:pt x="0" y="0"/>
                  </a:moveTo>
                  <a:lnTo>
                    <a:pt x="25134211" y="0"/>
                  </a:lnTo>
                  <a:lnTo>
                    <a:pt x="25134211" y="7310958"/>
                  </a:lnTo>
                  <a:lnTo>
                    <a:pt x="0" y="73109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4" name="Freeform 54"/>
            <p:cNvSpPr/>
            <p:nvPr/>
          </p:nvSpPr>
          <p:spPr>
            <a:xfrm>
              <a:off x="0" y="0"/>
              <a:ext cx="25278990" cy="7455738"/>
            </a:xfrm>
            <a:custGeom>
              <a:avLst/>
              <a:gdLst/>
              <a:ahLst/>
              <a:cxnLst/>
              <a:rect l="l" t="t" r="r" b="b"/>
              <a:pathLst>
                <a:path w="25278990" h="7455738">
                  <a:moveTo>
                    <a:pt x="25134212" y="7310958"/>
                  </a:moveTo>
                  <a:lnTo>
                    <a:pt x="25278990" y="7310958"/>
                  </a:lnTo>
                  <a:lnTo>
                    <a:pt x="25278990" y="7455738"/>
                  </a:lnTo>
                  <a:lnTo>
                    <a:pt x="25134212" y="7455738"/>
                  </a:lnTo>
                  <a:lnTo>
                    <a:pt x="25134212" y="7310958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7310958"/>
                  </a:lnTo>
                  <a:lnTo>
                    <a:pt x="0" y="7310958"/>
                  </a:lnTo>
                  <a:lnTo>
                    <a:pt x="0" y="144780"/>
                  </a:lnTo>
                  <a:close/>
                  <a:moveTo>
                    <a:pt x="0" y="7310958"/>
                  </a:moveTo>
                  <a:lnTo>
                    <a:pt x="144780" y="7310958"/>
                  </a:lnTo>
                  <a:lnTo>
                    <a:pt x="144780" y="7455738"/>
                  </a:lnTo>
                  <a:lnTo>
                    <a:pt x="0" y="7455738"/>
                  </a:lnTo>
                  <a:lnTo>
                    <a:pt x="0" y="7310958"/>
                  </a:lnTo>
                  <a:close/>
                  <a:moveTo>
                    <a:pt x="25134212" y="144780"/>
                  </a:moveTo>
                  <a:lnTo>
                    <a:pt x="25278990" y="144780"/>
                  </a:lnTo>
                  <a:lnTo>
                    <a:pt x="25278990" y="7310958"/>
                  </a:lnTo>
                  <a:lnTo>
                    <a:pt x="25134212" y="7310958"/>
                  </a:lnTo>
                  <a:lnTo>
                    <a:pt x="25134212" y="144780"/>
                  </a:lnTo>
                  <a:close/>
                  <a:moveTo>
                    <a:pt x="144780" y="7310958"/>
                  </a:moveTo>
                  <a:lnTo>
                    <a:pt x="25134212" y="7310958"/>
                  </a:lnTo>
                  <a:lnTo>
                    <a:pt x="25134212" y="7455738"/>
                  </a:lnTo>
                  <a:lnTo>
                    <a:pt x="144780" y="7455738"/>
                  </a:lnTo>
                  <a:lnTo>
                    <a:pt x="144780" y="7310958"/>
                  </a:lnTo>
                  <a:close/>
                  <a:moveTo>
                    <a:pt x="25134212" y="0"/>
                  </a:moveTo>
                  <a:lnTo>
                    <a:pt x="25278990" y="0"/>
                  </a:lnTo>
                  <a:lnTo>
                    <a:pt x="25278990" y="144780"/>
                  </a:lnTo>
                  <a:lnTo>
                    <a:pt x="25134212" y="144780"/>
                  </a:lnTo>
                  <a:lnTo>
                    <a:pt x="25134212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25134212" y="0"/>
                  </a:lnTo>
                  <a:lnTo>
                    <a:pt x="25134212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3432"/>
            </a:solidFill>
          </p:spPr>
        </p:sp>
      </p:grpSp>
      <p:pic>
        <p:nvPicPr>
          <p:cNvPr id="55" name="Picture 55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3976590" y="9573344"/>
            <a:ext cx="208882" cy="264103"/>
          </a:xfrm>
          <a:prstGeom prst="rect">
            <a:avLst/>
          </a:prstGeom>
        </p:spPr>
      </p:pic>
      <p:grpSp>
        <p:nvGrpSpPr>
          <p:cNvPr id="56" name="Group 56"/>
          <p:cNvGrpSpPr/>
          <p:nvPr/>
        </p:nvGrpSpPr>
        <p:grpSpPr>
          <a:xfrm>
            <a:off x="3734253" y="3487270"/>
            <a:ext cx="3396796" cy="1931638"/>
            <a:chOff x="0" y="0"/>
            <a:chExt cx="24463954" cy="13899665"/>
          </a:xfrm>
        </p:grpSpPr>
        <p:sp>
          <p:nvSpPr>
            <p:cNvPr id="57" name="Freeform 57"/>
            <p:cNvSpPr/>
            <p:nvPr/>
          </p:nvSpPr>
          <p:spPr>
            <a:xfrm>
              <a:off x="72390" y="72390"/>
              <a:ext cx="24319174" cy="13754885"/>
            </a:xfrm>
            <a:custGeom>
              <a:avLst/>
              <a:gdLst/>
              <a:ahLst/>
              <a:cxnLst/>
              <a:rect l="l" t="t" r="r" b="b"/>
              <a:pathLst>
                <a:path w="24319174" h="13754885">
                  <a:moveTo>
                    <a:pt x="0" y="0"/>
                  </a:moveTo>
                  <a:lnTo>
                    <a:pt x="24319174" y="0"/>
                  </a:lnTo>
                  <a:lnTo>
                    <a:pt x="24319174" y="13754885"/>
                  </a:lnTo>
                  <a:lnTo>
                    <a:pt x="0" y="1375488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8" name="Freeform 58"/>
            <p:cNvSpPr/>
            <p:nvPr/>
          </p:nvSpPr>
          <p:spPr>
            <a:xfrm>
              <a:off x="0" y="0"/>
              <a:ext cx="24463953" cy="13899665"/>
            </a:xfrm>
            <a:custGeom>
              <a:avLst/>
              <a:gdLst/>
              <a:ahLst/>
              <a:cxnLst/>
              <a:rect l="l" t="t" r="r" b="b"/>
              <a:pathLst>
                <a:path w="24463953" h="13899665">
                  <a:moveTo>
                    <a:pt x="24319174" y="13754884"/>
                  </a:moveTo>
                  <a:lnTo>
                    <a:pt x="24463953" y="13754884"/>
                  </a:lnTo>
                  <a:lnTo>
                    <a:pt x="24463953" y="13899665"/>
                  </a:lnTo>
                  <a:lnTo>
                    <a:pt x="24319174" y="13899665"/>
                  </a:lnTo>
                  <a:lnTo>
                    <a:pt x="24319174" y="13754884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13754884"/>
                  </a:lnTo>
                  <a:lnTo>
                    <a:pt x="0" y="13754884"/>
                  </a:lnTo>
                  <a:lnTo>
                    <a:pt x="0" y="144780"/>
                  </a:lnTo>
                  <a:close/>
                  <a:moveTo>
                    <a:pt x="0" y="13754884"/>
                  </a:moveTo>
                  <a:lnTo>
                    <a:pt x="144780" y="13754884"/>
                  </a:lnTo>
                  <a:lnTo>
                    <a:pt x="144780" y="13899665"/>
                  </a:lnTo>
                  <a:lnTo>
                    <a:pt x="0" y="13899665"/>
                  </a:lnTo>
                  <a:lnTo>
                    <a:pt x="0" y="13754884"/>
                  </a:lnTo>
                  <a:close/>
                  <a:moveTo>
                    <a:pt x="24319174" y="144780"/>
                  </a:moveTo>
                  <a:lnTo>
                    <a:pt x="24463953" y="144780"/>
                  </a:lnTo>
                  <a:lnTo>
                    <a:pt x="24463953" y="13754884"/>
                  </a:lnTo>
                  <a:lnTo>
                    <a:pt x="24319174" y="13754884"/>
                  </a:lnTo>
                  <a:lnTo>
                    <a:pt x="24319174" y="144780"/>
                  </a:lnTo>
                  <a:close/>
                  <a:moveTo>
                    <a:pt x="144780" y="13754884"/>
                  </a:moveTo>
                  <a:lnTo>
                    <a:pt x="24319174" y="13754884"/>
                  </a:lnTo>
                  <a:lnTo>
                    <a:pt x="24319174" y="13899665"/>
                  </a:lnTo>
                  <a:lnTo>
                    <a:pt x="144780" y="13899665"/>
                  </a:lnTo>
                  <a:lnTo>
                    <a:pt x="144780" y="13754884"/>
                  </a:lnTo>
                  <a:close/>
                  <a:moveTo>
                    <a:pt x="24319174" y="0"/>
                  </a:moveTo>
                  <a:lnTo>
                    <a:pt x="24463953" y="0"/>
                  </a:lnTo>
                  <a:lnTo>
                    <a:pt x="24463953" y="144780"/>
                  </a:lnTo>
                  <a:lnTo>
                    <a:pt x="24319174" y="144780"/>
                  </a:lnTo>
                  <a:lnTo>
                    <a:pt x="24319174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24319174" y="0"/>
                  </a:lnTo>
                  <a:lnTo>
                    <a:pt x="24319174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3432"/>
            </a:solidFill>
          </p:spPr>
        </p:sp>
      </p:grpSp>
      <p:grpSp>
        <p:nvGrpSpPr>
          <p:cNvPr id="59" name="Group 59"/>
          <p:cNvGrpSpPr/>
          <p:nvPr/>
        </p:nvGrpSpPr>
        <p:grpSpPr>
          <a:xfrm>
            <a:off x="3951781" y="3359768"/>
            <a:ext cx="1831330" cy="266559"/>
            <a:chOff x="0" y="0"/>
            <a:chExt cx="2441774" cy="355412"/>
          </a:xfrm>
        </p:grpSpPr>
        <p:grpSp>
          <p:nvGrpSpPr>
            <p:cNvPr id="60" name="Group 60"/>
            <p:cNvGrpSpPr/>
            <p:nvPr/>
          </p:nvGrpSpPr>
          <p:grpSpPr>
            <a:xfrm>
              <a:off x="0" y="0"/>
              <a:ext cx="2441774" cy="355412"/>
              <a:chOff x="0" y="0"/>
              <a:chExt cx="20010965" cy="2912696"/>
            </a:xfrm>
          </p:grpSpPr>
          <p:sp>
            <p:nvSpPr>
              <p:cNvPr id="61" name="Freeform 61"/>
              <p:cNvSpPr/>
              <p:nvPr/>
            </p:nvSpPr>
            <p:spPr>
              <a:xfrm>
                <a:off x="72390" y="72390"/>
                <a:ext cx="19866185" cy="2767916"/>
              </a:xfrm>
              <a:custGeom>
                <a:avLst/>
                <a:gdLst/>
                <a:ahLst/>
                <a:cxnLst/>
                <a:rect l="l" t="t" r="r" b="b"/>
                <a:pathLst>
                  <a:path w="19866185" h="2767916">
                    <a:moveTo>
                      <a:pt x="0" y="0"/>
                    </a:moveTo>
                    <a:lnTo>
                      <a:pt x="19866185" y="0"/>
                    </a:lnTo>
                    <a:lnTo>
                      <a:pt x="19866185" y="2767916"/>
                    </a:lnTo>
                    <a:lnTo>
                      <a:pt x="0" y="27679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914D"/>
              </a:solidFill>
            </p:spPr>
          </p:sp>
          <p:sp>
            <p:nvSpPr>
              <p:cNvPr id="62" name="Freeform 62"/>
              <p:cNvSpPr/>
              <p:nvPr/>
            </p:nvSpPr>
            <p:spPr>
              <a:xfrm>
                <a:off x="0" y="0"/>
                <a:ext cx="20010965" cy="2912696"/>
              </a:xfrm>
              <a:custGeom>
                <a:avLst/>
                <a:gdLst/>
                <a:ahLst/>
                <a:cxnLst/>
                <a:rect l="l" t="t" r="r" b="b"/>
                <a:pathLst>
                  <a:path w="20010965" h="2912696">
                    <a:moveTo>
                      <a:pt x="19866184" y="2767917"/>
                    </a:moveTo>
                    <a:lnTo>
                      <a:pt x="20010965" y="2767917"/>
                    </a:lnTo>
                    <a:lnTo>
                      <a:pt x="20010965" y="2912696"/>
                    </a:lnTo>
                    <a:lnTo>
                      <a:pt x="19866184" y="2912696"/>
                    </a:lnTo>
                    <a:lnTo>
                      <a:pt x="19866184" y="2767917"/>
                    </a:lnTo>
                    <a:close/>
                    <a:moveTo>
                      <a:pt x="0" y="144780"/>
                    </a:moveTo>
                    <a:lnTo>
                      <a:pt x="144780" y="144780"/>
                    </a:lnTo>
                    <a:lnTo>
                      <a:pt x="144780" y="2767917"/>
                    </a:lnTo>
                    <a:lnTo>
                      <a:pt x="0" y="2767917"/>
                    </a:lnTo>
                    <a:lnTo>
                      <a:pt x="0" y="144780"/>
                    </a:lnTo>
                    <a:close/>
                    <a:moveTo>
                      <a:pt x="0" y="2767917"/>
                    </a:moveTo>
                    <a:lnTo>
                      <a:pt x="144780" y="2767917"/>
                    </a:lnTo>
                    <a:lnTo>
                      <a:pt x="144780" y="2912696"/>
                    </a:lnTo>
                    <a:lnTo>
                      <a:pt x="0" y="2912696"/>
                    </a:lnTo>
                    <a:lnTo>
                      <a:pt x="0" y="2767917"/>
                    </a:lnTo>
                    <a:close/>
                    <a:moveTo>
                      <a:pt x="19866184" y="144780"/>
                    </a:moveTo>
                    <a:lnTo>
                      <a:pt x="20010965" y="144780"/>
                    </a:lnTo>
                    <a:lnTo>
                      <a:pt x="20010965" y="2767917"/>
                    </a:lnTo>
                    <a:lnTo>
                      <a:pt x="19866184" y="2767917"/>
                    </a:lnTo>
                    <a:lnTo>
                      <a:pt x="19866184" y="144780"/>
                    </a:lnTo>
                    <a:close/>
                    <a:moveTo>
                      <a:pt x="144780" y="2767917"/>
                    </a:moveTo>
                    <a:lnTo>
                      <a:pt x="19866186" y="2767917"/>
                    </a:lnTo>
                    <a:lnTo>
                      <a:pt x="19866186" y="2912696"/>
                    </a:lnTo>
                    <a:lnTo>
                      <a:pt x="144780" y="2912696"/>
                    </a:lnTo>
                    <a:lnTo>
                      <a:pt x="144780" y="2767917"/>
                    </a:lnTo>
                    <a:close/>
                    <a:moveTo>
                      <a:pt x="19866184" y="0"/>
                    </a:moveTo>
                    <a:lnTo>
                      <a:pt x="20010965" y="0"/>
                    </a:lnTo>
                    <a:lnTo>
                      <a:pt x="20010965" y="144780"/>
                    </a:lnTo>
                    <a:lnTo>
                      <a:pt x="19866184" y="144780"/>
                    </a:lnTo>
                    <a:lnTo>
                      <a:pt x="19866184" y="0"/>
                    </a:lnTo>
                    <a:close/>
                    <a:moveTo>
                      <a:pt x="0" y="0"/>
                    </a:moveTo>
                    <a:lnTo>
                      <a:pt x="144780" y="0"/>
                    </a:lnTo>
                    <a:lnTo>
                      <a:pt x="144780" y="144780"/>
                    </a:lnTo>
                    <a:lnTo>
                      <a:pt x="0" y="144780"/>
                    </a:lnTo>
                    <a:lnTo>
                      <a:pt x="0" y="0"/>
                    </a:lnTo>
                    <a:close/>
                    <a:moveTo>
                      <a:pt x="144780" y="0"/>
                    </a:moveTo>
                    <a:lnTo>
                      <a:pt x="19866186" y="0"/>
                    </a:lnTo>
                    <a:lnTo>
                      <a:pt x="19866186" y="144780"/>
                    </a:lnTo>
                    <a:lnTo>
                      <a:pt x="144780" y="144780"/>
                    </a:lnTo>
                    <a:lnTo>
                      <a:pt x="144780" y="0"/>
                    </a:lnTo>
                    <a:close/>
                  </a:path>
                </a:pathLst>
              </a:custGeom>
              <a:solidFill>
                <a:srgbClr val="003432"/>
              </a:solidFill>
            </p:spPr>
          </p:sp>
        </p:grpSp>
        <p:sp>
          <p:nvSpPr>
            <p:cNvPr id="63" name="TextBox 63"/>
            <p:cNvSpPr txBox="1"/>
            <p:nvPr/>
          </p:nvSpPr>
          <p:spPr>
            <a:xfrm>
              <a:off x="190410" y="59493"/>
              <a:ext cx="2060953" cy="2401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1280"/>
                </a:lnSpc>
                <a:spcBef>
                  <a:spcPct val="0"/>
                </a:spcBef>
              </a:pPr>
              <a:r>
                <a:rPr lang="en-US" sz="1280">
                  <a:solidFill>
                    <a:srgbClr val="003432"/>
                  </a:solidFill>
                  <a:latin typeface="Barlow SemiCondensed Bold"/>
                </a:rPr>
                <a:t>Rationale for the CLIP</a:t>
              </a:r>
            </a:p>
          </p:txBody>
        </p:sp>
      </p:grpSp>
      <p:pic>
        <p:nvPicPr>
          <p:cNvPr id="64" name="Picture 6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3870516" y="6132082"/>
            <a:ext cx="230371" cy="223933"/>
          </a:xfrm>
          <a:prstGeom prst="rect">
            <a:avLst/>
          </a:prstGeom>
        </p:spPr>
      </p:pic>
      <p:pic>
        <p:nvPicPr>
          <p:cNvPr id="65" name="Picture 65">
            <a:hlinkClick r:id="rId20"/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6108940" y="60477"/>
            <a:ext cx="379504" cy="379504"/>
          </a:xfrm>
          <a:prstGeom prst="rect">
            <a:avLst/>
          </a:prstGeom>
        </p:spPr>
      </p:pic>
      <p:pic>
        <p:nvPicPr>
          <p:cNvPr id="67" name="Picture 67">
            <a:hlinkClick r:id="rId23"/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8"/>
              </a:ext>
            </a:extLst>
          </a:blip>
          <a:srcRect/>
          <a:stretch>
            <a:fillRect/>
          </a:stretch>
        </p:blipFill>
        <p:spPr>
          <a:xfrm>
            <a:off x="6549084" y="71164"/>
            <a:ext cx="390592" cy="390592"/>
          </a:xfrm>
          <a:prstGeom prst="rect">
            <a:avLst/>
          </a:prstGeom>
        </p:spPr>
      </p:pic>
      <p:pic>
        <p:nvPicPr>
          <p:cNvPr id="68" name="Picture 68">
            <a:hlinkClick r:id="rId29"/>
          </p:cNvPr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6993899" y="71164"/>
            <a:ext cx="396006" cy="396006"/>
          </a:xfrm>
          <a:prstGeom prst="rect">
            <a:avLst/>
          </a:prstGeom>
        </p:spPr>
      </p:pic>
      <p:sp>
        <p:nvSpPr>
          <p:cNvPr id="69" name="TextBox 69"/>
          <p:cNvSpPr txBox="1"/>
          <p:nvPr/>
        </p:nvSpPr>
        <p:spPr>
          <a:xfrm>
            <a:off x="716967" y="5542503"/>
            <a:ext cx="2703326" cy="22185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679"/>
              </a:lnSpc>
            </a:pPr>
            <a:endParaRPr dirty="0"/>
          </a:p>
          <a:p>
            <a:pPr algn="just">
              <a:lnSpc>
                <a:spcPts val="1235"/>
              </a:lnSpc>
            </a:pPr>
            <a:endParaRPr dirty="0"/>
          </a:p>
          <a:p>
            <a:pPr algn="just">
              <a:lnSpc>
                <a:spcPts val="1235"/>
              </a:lnSpc>
            </a:pPr>
            <a:r>
              <a:rPr lang="en-US" sz="1029" dirty="0">
                <a:solidFill>
                  <a:srgbClr val="000000"/>
                </a:solidFill>
                <a:latin typeface="Barlow SemiCondensed"/>
              </a:rPr>
              <a:t> - </a:t>
            </a: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Gender mainstreaming</a:t>
            </a:r>
          </a:p>
          <a:p>
            <a:pPr algn="just">
              <a:lnSpc>
                <a:spcPts val="1235"/>
              </a:lnSpc>
            </a:pP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 - Targeted actions with support to the </a:t>
            </a:r>
            <a:r>
              <a:rPr lang="en-US" sz="1100" dirty="0" err="1" smtClean="0">
                <a:solidFill>
                  <a:srgbClr val="000000"/>
                </a:solidFill>
                <a:latin typeface="Barlow SemiCondensed"/>
              </a:rPr>
              <a:t>GoSL</a:t>
            </a:r>
            <a:r>
              <a:rPr lang="en-US" sz="1100" dirty="0" smtClean="0">
                <a:solidFill>
                  <a:srgbClr val="000000"/>
                </a:solidFill>
                <a:latin typeface="Barlow SemiCondensed"/>
              </a:rPr>
              <a:t> </a:t>
            </a: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and </a:t>
            </a:r>
            <a:endParaRPr lang="en-US" sz="1100" dirty="0" smtClean="0">
              <a:solidFill>
                <a:srgbClr val="000000"/>
              </a:solidFill>
              <a:latin typeface="Barlow SemiCondensed"/>
            </a:endParaRPr>
          </a:p>
          <a:p>
            <a:pPr algn="just">
              <a:lnSpc>
                <a:spcPts val="1235"/>
              </a:lnSpc>
            </a:pP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 </a:t>
            </a:r>
            <a:r>
              <a:rPr lang="en-US" sz="1100" dirty="0" smtClean="0">
                <a:solidFill>
                  <a:srgbClr val="000000"/>
                </a:solidFill>
                <a:latin typeface="Barlow SemiCondensed"/>
              </a:rPr>
              <a:t>   to  </a:t>
            </a: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projects designed and implemented by    </a:t>
            </a:r>
          </a:p>
          <a:p>
            <a:pPr algn="just">
              <a:lnSpc>
                <a:spcPts val="1235"/>
              </a:lnSpc>
            </a:pP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    </a:t>
            </a:r>
            <a:r>
              <a:rPr lang="en-US" sz="1100" dirty="0" err="1">
                <a:solidFill>
                  <a:srgbClr val="000000"/>
                </a:solidFill>
                <a:latin typeface="Barlow SemiCondensed"/>
              </a:rPr>
              <a:t>organisations</a:t>
            </a: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  working on gender equality and    </a:t>
            </a:r>
          </a:p>
          <a:p>
            <a:pPr algn="just">
              <a:lnSpc>
                <a:spcPts val="1235"/>
              </a:lnSpc>
            </a:pP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    women </a:t>
            </a:r>
            <a:r>
              <a:rPr lang="en-US" sz="1100" dirty="0" err="1" smtClean="0">
                <a:solidFill>
                  <a:srgbClr val="000000"/>
                </a:solidFill>
                <a:latin typeface="Barlow SemiCondensed"/>
              </a:rPr>
              <a:t>organisations</a:t>
            </a:r>
            <a:r>
              <a:rPr lang="en-US" sz="1100" dirty="0" smtClean="0">
                <a:solidFill>
                  <a:srgbClr val="000000"/>
                </a:solidFill>
                <a:latin typeface="Barlow SemiCondensed"/>
              </a:rPr>
              <a:t> </a:t>
            </a:r>
            <a:endParaRPr lang="en-US" sz="1100" dirty="0">
              <a:solidFill>
                <a:srgbClr val="000000"/>
              </a:solidFill>
              <a:latin typeface="Barlow SemiCondensed"/>
            </a:endParaRPr>
          </a:p>
          <a:p>
            <a:pPr algn="just">
              <a:lnSpc>
                <a:spcPts val="1235"/>
              </a:lnSpc>
            </a:pP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-  Dialogue with different stakeholders</a:t>
            </a:r>
          </a:p>
          <a:p>
            <a:pPr algn="just">
              <a:lnSpc>
                <a:spcPts val="1235"/>
              </a:lnSpc>
            </a:pP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-  Public diplomacy campaigns </a:t>
            </a:r>
          </a:p>
          <a:p>
            <a:pPr algn="just">
              <a:lnSpc>
                <a:spcPts val="1235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  <a:p>
            <a:pPr algn="just">
              <a:lnSpc>
                <a:spcPts val="1235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  <a:p>
            <a:pPr algn="just">
              <a:lnSpc>
                <a:spcPts val="1235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  <a:p>
            <a:pPr algn="just">
              <a:lnSpc>
                <a:spcPts val="1235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  <a:p>
            <a:pPr algn="just">
              <a:lnSpc>
                <a:spcPts val="1235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</p:txBody>
      </p:sp>
      <p:sp>
        <p:nvSpPr>
          <p:cNvPr id="70" name="TextBox 70"/>
          <p:cNvSpPr txBox="1"/>
          <p:nvPr/>
        </p:nvSpPr>
        <p:spPr>
          <a:xfrm>
            <a:off x="4142866" y="7299747"/>
            <a:ext cx="2925657" cy="8976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29"/>
              </a:lnSpc>
            </a:pP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Integrating the women, peace and </a:t>
            </a:r>
            <a:r>
              <a:rPr lang="en-US" sz="1100" dirty="0" smtClean="0">
                <a:solidFill>
                  <a:srgbClr val="000000"/>
                </a:solidFill>
                <a:latin typeface="Barlow SemiCondensed"/>
              </a:rPr>
              <a:t>security agenda</a:t>
            </a:r>
            <a:endParaRPr lang="en-US" sz="1100" dirty="0">
              <a:solidFill>
                <a:srgbClr val="000000"/>
              </a:solidFill>
              <a:latin typeface="Barlow SemiCondensed"/>
            </a:endParaRPr>
          </a:p>
          <a:p>
            <a:pPr algn="ctr">
              <a:lnSpc>
                <a:spcPts val="1029"/>
              </a:lnSpc>
            </a:pPr>
            <a:endParaRPr lang="en-US" sz="1029" dirty="0" smtClean="0">
              <a:solidFill>
                <a:srgbClr val="000000"/>
              </a:solidFill>
              <a:latin typeface="Barlow SemiCondensed"/>
            </a:endParaRPr>
          </a:p>
          <a:p>
            <a:pPr algn="ctr">
              <a:lnSpc>
                <a:spcPts val="1029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  <a:p>
            <a:pPr algn="ctr">
              <a:lnSpc>
                <a:spcPts val="1029"/>
              </a:lnSpc>
            </a:pPr>
            <a:endParaRPr lang="en-US" sz="1029" dirty="0" smtClean="0">
              <a:solidFill>
                <a:srgbClr val="000000"/>
              </a:solidFill>
              <a:latin typeface="Barlow SemiCondensed"/>
            </a:endParaRPr>
          </a:p>
          <a:p>
            <a:pPr algn="ctr">
              <a:lnSpc>
                <a:spcPts val="1029"/>
              </a:lnSpc>
            </a:pPr>
            <a:endParaRPr lang="en-US" sz="1029" dirty="0" smtClean="0">
              <a:solidFill>
                <a:srgbClr val="000000"/>
              </a:solidFill>
              <a:latin typeface="Barlow SemiCondensed"/>
            </a:endParaRPr>
          </a:p>
          <a:p>
            <a:pPr algn="ctr">
              <a:lnSpc>
                <a:spcPts val="1029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  <a:p>
            <a:pPr algn="ctr">
              <a:lnSpc>
                <a:spcPts val="1029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</p:txBody>
      </p:sp>
      <p:sp>
        <p:nvSpPr>
          <p:cNvPr id="71" name="TextBox 71"/>
          <p:cNvSpPr txBox="1"/>
          <p:nvPr/>
        </p:nvSpPr>
        <p:spPr>
          <a:xfrm>
            <a:off x="1512410" y="854360"/>
            <a:ext cx="4632007" cy="379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800"/>
              </a:lnSpc>
            </a:pPr>
            <a:r>
              <a:rPr lang="en-US" sz="2799" spc="117">
                <a:solidFill>
                  <a:srgbClr val="001489"/>
                </a:solidFill>
                <a:latin typeface="Barlow SemiCondensed Bold Bold"/>
              </a:rPr>
              <a:t> EU GENDER ACTION PLAN  III </a:t>
            </a:r>
          </a:p>
        </p:txBody>
      </p:sp>
      <p:sp>
        <p:nvSpPr>
          <p:cNvPr id="72" name="TextBox 72"/>
          <p:cNvSpPr txBox="1"/>
          <p:nvPr/>
        </p:nvSpPr>
        <p:spPr>
          <a:xfrm>
            <a:off x="777727" y="2645656"/>
            <a:ext cx="6242231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1235"/>
              </a:lnSpc>
            </a:pPr>
            <a:r>
              <a:rPr lang="en-US" sz="1100" dirty="0" smtClean="0">
                <a:solidFill>
                  <a:schemeClr val="tx2"/>
                </a:solidFill>
                <a:latin typeface="Barlow SemiCondensed Bold"/>
              </a:rPr>
              <a:t>GENDER </a:t>
            </a:r>
            <a:r>
              <a:rPr lang="en-US" sz="1100" dirty="0">
                <a:solidFill>
                  <a:schemeClr val="tx2"/>
                </a:solidFill>
                <a:latin typeface="Barlow SemiCondensed Bold"/>
              </a:rPr>
              <a:t>ACTION PLAN  III</a:t>
            </a:r>
            <a:r>
              <a:rPr lang="en-US" sz="1100" dirty="0">
                <a:solidFill>
                  <a:schemeClr val="tx2"/>
                </a:solidFill>
                <a:latin typeface="Barlow SemiCondensed"/>
              </a:rPr>
              <a:t> aims to accelerate progress on empowering women and girls, and safeguard </a:t>
            </a:r>
            <a:r>
              <a:rPr lang="en-US" sz="1100" dirty="0" smtClean="0">
                <a:solidFill>
                  <a:schemeClr val="tx2"/>
                </a:solidFill>
                <a:latin typeface="Barlow SemiCondensed"/>
              </a:rPr>
              <a:t>women's right as Sri </a:t>
            </a:r>
            <a:r>
              <a:rPr lang="en-US" sz="1100" dirty="0">
                <a:solidFill>
                  <a:schemeClr val="tx2"/>
                </a:solidFill>
                <a:latin typeface="Barlow SemiCondensed"/>
              </a:rPr>
              <a:t>L</a:t>
            </a:r>
            <a:r>
              <a:rPr lang="en-US" sz="1100" dirty="0" smtClean="0">
                <a:solidFill>
                  <a:schemeClr val="tx2"/>
                </a:solidFill>
                <a:latin typeface="Barlow SemiCondensed"/>
              </a:rPr>
              <a:t>anka is signatory to key UN and ILO Conventions. It </a:t>
            </a:r>
            <a:r>
              <a:rPr lang="en-US" sz="1100" dirty="0">
                <a:solidFill>
                  <a:schemeClr val="tx2"/>
                </a:solidFill>
                <a:latin typeface="Barlow SemiCondensed"/>
              </a:rPr>
              <a:t>aims to contribute to empowering women, girls and young people to fully use their rights and increase their participation in political, economic, social and cultural life. </a:t>
            </a:r>
          </a:p>
        </p:txBody>
      </p:sp>
      <p:sp>
        <p:nvSpPr>
          <p:cNvPr id="73" name="TextBox 73"/>
          <p:cNvSpPr txBox="1"/>
          <p:nvPr/>
        </p:nvSpPr>
        <p:spPr>
          <a:xfrm>
            <a:off x="755828" y="3820367"/>
            <a:ext cx="2648059" cy="14234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32"/>
              </a:lnSpc>
            </a:pPr>
            <a:r>
              <a:rPr lang="en-US" sz="1029" dirty="0">
                <a:solidFill>
                  <a:srgbClr val="001489"/>
                </a:solidFill>
                <a:latin typeface="Barlow SemiCondensed Bold"/>
              </a:rPr>
              <a:t>The Country Level implementation plan (CLIP) </a:t>
            </a:r>
            <a:r>
              <a:rPr lang="en-US" sz="1029" dirty="0" smtClean="0">
                <a:solidFill>
                  <a:srgbClr val="001489"/>
                </a:solidFill>
                <a:latin typeface="Barlow SemiCondensed Bold"/>
              </a:rPr>
              <a:t>for </a:t>
            </a:r>
            <a:r>
              <a:rPr lang="en-US" sz="1029" dirty="0">
                <a:solidFill>
                  <a:srgbClr val="001489"/>
                </a:solidFill>
                <a:latin typeface="Barlow SemiCondensed Bold"/>
              </a:rPr>
              <a:t>S</a:t>
            </a:r>
            <a:r>
              <a:rPr lang="en-US" sz="1029" dirty="0" smtClean="0">
                <a:solidFill>
                  <a:srgbClr val="001489"/>
                </a:solidFill>
                <a:latin typeface="Barlow SemiCondensed Bold"/>
              </a:rPr>
              <a:t>ri Lanka:</a:t>
            </a:r>
            <a:r>
              <a:rPr lang="en-US" sz="1029" dirty="0" smtClean="0">
                <a:solidFill>
                  <a:srgbClr val="001489"/>
                </a:solidFill>
                <a:latin typeface="Barlow SemiCondensed"/>
              </a:rPr>
              <a:t> </a:t>
            </a:r>
            <a:endParaRPr lang="en-US" sz="1029" dirty="0">
              <a:solidFill>
                <a:srgbClr val="001489"/>
              </a:solidFill>
              <a:latin typeface="Barlow SemiCondensed"/>
            </a:endParaRPr>
          </a:p>
          <a:p>
            <a:pPr algn="ctr">
              <a:lnSpc>
                <a:spcPts val="1132"/>
              </a:lnSpc>
            </a:pPr>
            <a:endParaRPr lang="en-US" sz="1029" dirty="0">
              <a:solidFill>
                <a:srgbClr val="001489"/>
              </a:solidFill>
              <a:latin typeface="Barlow SemiCondensed"/>
            </a:endParaRPr>
          </a:p>
          <a:p>
            <a:pPr algn="just">
              <a:lnSpc>
                <a:spcPts val="1132"/>
              </a:lnSpc>
            </a:pPr>
            <a:r>
              <a:rPr lang="en-US" sz="1100" dirty="0">
                <a:latin typeface="Barlow SemiCondensed"/>
              </a:rPr>
              <a:t>- translates the EU Gender Action Plan III into priorities and actions for the </a:t>
            </a:r>
            <a:r>
              <a:rPr lang="en-US" sz="1100" dirty="0" smtClean="0">
                <a:latin typeface="Barlow SemiCondensed"/>
              </a:rPr>
              <a:t>Sri Lanka, </a:t>
            </a:r>
            <a:r>
              <a:rPr lang="en-US" sz="1100" dirty="0">
                <a:latin typeface="Barlow SemiCondensed"/>
              </a:rPr>
              <a:t>using a rights based approach. </a:t>
            </a:r>
          </a:p>
          <a:p>
            <a:pPr algn="just">
              <a:lnSpc>
                <a:spcPts val="1132"/>
              </a:lnSpc>
            </a:pPr>
            <a:r>
              <a:rPr lang="en-US" sz="1100" dirty="0">
                <a:latin typeface="Barlow SemiCondensed"/>
              </a:rPr>
              <a:t>- was prepared by </a:t>
            </a:r>
            <a:r>
              <a:rPr lang="en-US" sz="1100" dirty="0" smtClean="0">
                <a:latin typeface="Barlow SemiCondensed"/>
              </a:rPr>
              <a:t>EU </a:t>
            </a:r>
            <a:r>
              <a:rPr lang="en-US" sz="1100" dirty="0">
                <a:latin typeface="Barlow SemiCondensed"/>
              </a:rPr>
              <a:t>Delegation and EU Member </a:t>
            </a:r>
            <a:r>
              <a:rPr lang="en-US" sz="1100" dirty="0" smtClean="0">
                <a:latin typeface="Barlow SemiCondensed"/>
              </a:rPr>
              <a:t>States</a:t>
            </a:r>
            <a:r>
              <a:rPr lang="en-US" sz="1100" dirty="0">
                <a:latin typeface="Barlow SemiCondensed"/>
              </a:rPr>
              <a:t> </a:t>
            </a:r>
            <a:r>
              <a:rPr lang="en-US" sz="1100" dirty="0" smtClean="0">
                <a:latin typeface="Barlow SemiCondensed"/>
              </a:rPr>
              <a:t> </a:t>
            </a:r>
            <a:r>
              <a:rPr lang="en-US" sz="1100" dirty="0">
                <a:latin typeface="Barlow SemiCondensed"/>
              </a:rPr>
              <a:t>including the </a:t>
            </a:r>
            <a:r>
              <a:rPr lang="en-US" sz="1100" dirty="0" smtClean="0">
                <a:latin typeface="Barlow SemiCondensed"/>
              </a:rPr>
              <a:t>leading CSOs operating in Sri </a:t>
            </a:r>
            <a:r>
              <a:rPr lang="en-US" sz="1100" dirty="0">
                <a:latin typeface="Barlow SemiCondensed"/>
              </a:rPr>
              <a:t>L</a:t>
            </a:r>
            <a:r>
              <a:rPr lang="en-US" sz="1100" dirty="0" smtClean="0">
                <a:latin typeface="Barlow SemiCondensed"/>
              </a:rPr>
              <a:t>anka.</a:t>
            </a:r>
            <a:endParaRPr lang="en-US" sz="1100" dirty="0">
              <a:latin typeface="Barlow SemiCondensed"/>
            </a:endParaRPr>
          </a:p>
          <a:p>
            <a:pPr marL="0" lvl="0" indent="0" algn="just">
              <a:lnSpc>
                <a:spcPts val="1155"/>
              </a:lnSpc>
            </a:pPr>
            <a:endParaRPr lang="en-US" sz="1029" dirty="0">
              <a:solidFill>
                <a:srgbClr val="003432"/>
              </a:solidFill>
              <a:latin typeface="Barlow SemiCondensed"/>
            </a:endParaRPr>
          </a:p>
        </p:txBody>
      </p:sp>
      <p:sp>
        <p:nvSpPr>
          <p:cNvPr id="74" name="TextBox 74"/>
          <p:cNvSpPr txBox="1"/>
          <p:nvPr/>
        </p:nvSpPr>
        <p:spPr>
          <a:xfrm>
            <a:off x="305467" y="756000"/>
            <a:ext cx="679450" cy="262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90"/>
              </a:lnSpc>
            </a:pPr>
            <a:r>
              <a:rPr lang="en-US" sz="900">
                <a:solidFill>
                  <a:srgbClr val="000000"/>
                </a:solidFill>
                <a:latin typeface="Arialle Bold"/>
              </a:rPr>
              <a:t>EUROPEAN </a:t>
            </a:r>
          </a:p>
          <a:p>
            <a:pPr algn="ctr">
              <a:lnSpc>
                <a:spcPts val="990"/>
              </a:lnSpc>
            </a:pPr>
            <a:r>
              <a:rPr lang="en-US" sz="900">
                <a:solidFill>
                  <a:srgbClr val="000000"/>
                </a:solidFill>
                <a:latin typeface="Arialle Bold"/>
              </a:rPr>
              <a:t>UNION</a:t>
            </a:r>
          </a:p>
        </p:txBody>
      </p:sp>
      <p:sp>
        <p:nvSpPr>
          <p:cNvPr id="75" name="TextBox 75"/>
          <p:cNvSpPr txBox="1"/>
          <p:nvPr/>
        </p:nvSpPr>
        <p:spPr>
          <a:xfrm>
            <a:off x="1028619" y="1204880"/>
            <a:ext cx="5599588" cy="256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960"/>
              </a:lnSpc>
            </a:pPr>
            <a:r>
              <a:rPr lang="en-US" sz="1400" dirty="0">
                <a:solidFill>
                  <a:srgbClr val="000000"/>
                </a:solidFill>
                <a:latin typeface="Inter Italics"/>
              </a:rPr>
              <a:t>Country Level Implementation Plan for </a:t>
            </a:r>
            <a:r>
              <a:rPr lang="en-US" sz="1400" dirty="0" smtClean="0">
                <a:solidFill>
                  <a:srgbClr val="000000"/>
                </a:solidFill>
                <a:latin typeface="Inter Italics"/>
              </a:rPr>
              <a:t>Sri Lanka </a:t>
            </a:r>
            <a:r>
              <a:rPr lang="en-US" sz="1400" dirty="0">
                <a:solidFill>
                  <a:srgbClr val="000000"/>
                </a:solidFill>
                <a:latin typeface="Inter Italics"/>
              </a:rPr>
              <a:t>(2021-2025)</a:t>
            </a:r>
          </a:p>
        </p:txBody>
      </p:sp>
      <p:sp>
        <p:nvSpPr>
          <p:cNvPr id="76" name="TextBox 76"/>
          <p:cNvSpPr txBox="1"/>
          <p:nvPr/>
        </p:nvSpPr>
        <p:spPr>
          <a:xfrm>
            <a:off x="853453" y="1566919"/>
            <a:ext cx="6533882" cy="6668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60"/>
              </a:lnSpc>
            </a:pPr>
            <a:r>
              <a:rPr lang="en-US" sz="1100" dirty="0">
                <a:solidFill>
                  <a:srgbClr val="000000"/>
                </a:solidFill>
                <a:latin typeface="Alata"/>
              </a:rPr>
              <a:t>The </a:t>
            </a:r>
            <a:r>
              <a:rPr lang="en-US" sz="1100" dirty="0">
                <a:solidFill>
                  <a:srgbClr val="001489"/>
                </a:solidFill>
                <a:latin typeface="Alata"/>
              </a:rPr>
              <a:t>European Union</a:t>
            </a:r>
            <a:r>
              <a:rPr lang="en-US" sz="1100" dirty="0">
                <a:solidFill>
                  <a:srgbClr val="000000"/>
                </a:solidFill>
                <a:latin typeface="Alata"/>
              </a:rPr>
              <a:t> and its </a:t>
            </a:r>
            <a:r>
              <a:rPr lang="en-US" sz="1100" dirty="0">
                <a:solidFill>
                  <a:srgbClr val="001489"/>
                </a:solidFill>
                <a:latin typeface="Alata"/>
              </a:rPr>
              <a:t>Member States</a:t>
            </a:r>
            <a:r>
              <a:rPr lang="en-US" sz="1100" dirty="0">
                <a:solidFill>
                  <a:srgbClr val="000000"/>
                </a:solidFill>
                <a:latin typeface="Alata"/>
              </a:rPr>
              <a:t> are vigorously promoting </a:t>
            </a:r>
            <a:r>
              <a:rPr lang="en-US" sz="1100" dirty="0">
                <a:solidFill>
                  <a:srgbClr val="FF914D"/>
                </a:solidFill>
                <a:latin typeface="Alata"/>
              </a:rPr>
              <a:t>g</a:t>
            </a:r>
            <a:r>
              <a:rPr lang="en-US" sz="1100" dirty="0">
                <a:solidFill>
                  <a:srgbClr val="FA660A"/>
                </a:solidFill>
                <a:latin typeface="Alata"/>
              </a:rPr>
              <a:t>ender equality and women empowerment</a:t>
            </a:r>
            <a:r>
              <a:rPr lang="en-US" sz="1100" dirty="0">
                <a:solidFill>
                  <a:srgbClr val="FF914D"/>
                </a:solidFill>
                <a:latin typeface="Alata"/>
              </a:rPr>
              <a:t> </a:t>
            </a:r>
            <a:r>
              <a:rPr lang="en-US" sz="1100" dirty="0">
                <a:solidFill>
                  <a:srgbClr val="000000"/>
                </a:solidFill>
                <a:latin typeface="Alata"/>
              </a:rPr>
              <a:t>in their relations with partner countries.  The new </a:t>
            </a:r>
            <a:r>
              <a:rPr lang="en-US" sz="1100" dirty="0">
                <a:solidFill>
                  <a:srgbClr val="FF1616"/>
                </a:solidFill>
                <a:latin typeface="Alata"/>
              </a:rPr>
              <a:t>EU's  Action Plan on Gender Equality and Women Empowerment in External Action (2021-2025)</a:t>
            </a:r>
            <a:r>
              <a:rPr lang="en-US" sz="1100" dirty="0">
                <a:solidFill>
                  <a:srgbClr val="000000"/>
                </a:solidFill>
                <a:latin typeface="Alata"/>
              </a:rPr>
              <a:t> is now operational in </a:t>
            </a:r>
            <a:r>
              <a:rPr lang="en-US" sz="1100" dirty="0" smtClean="0">
                <a:solidFill>
                  <a:srgbClr val="000000"/>
                </a:solidFill>
                <a:latin typeface="Alata"/>
              </a:rPr>
              <a:t>Sri Lanka</a:t>
            </a:r>
            <a:endParaRPr lang="en-US" sz="1100" dirty="0">
              <a:solidFill>
                <a:srgbClr val="000000"/>
              </a:solidFill>
              <a:latin typeface="Alata"/>
            </a:endParaRPr>
          </a:p>
          <a:p>
            <a:pPr algn="ctr">
              <a:lnSpc>
                <a:spcPts val="1260"/>
              </a:lnSpc>
            </a:pPr>
            <a:endParaRPr lang="en-US" sz="1050" dirty="0">
              <a:solidFill>
                <a:srgbClr val="000000"/>
              </a:solidFill>
              <a:latin typeface="Alata"/>
            </a:endParaRPr>
          </a:p>
        </p:txBody>
      </p:sp>
      <p:sp>
        <p:nvSpPr>
          <p:cNvPr id="77" name="TextBox 77"/>
          <p:cNvSpPr txBox="1"/>
          <p:nvPr/>
        </p:nvSpPr>
        <p:spPr>
          <a:xfrm>
            <a:off x="4215492" y="5745227"/>
            <a:ext cx="2790900" cy="512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29"/>
              </a:lnSpc>
            </a:pP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Addressing the challenges and harnessing the opportunities offered by the green transition and the digital transformation</a:t>
            </a:r>
          </a:p>
          <a:p>
            <a:pPr>
              <a:lnSpc>
                <a:spcPts val="1029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</p:txBody>
      </p:sp>
      <p:sp>
        <p:nvSpPr>
          <p:cNvPr id="78" name="TextBox 78"/>
          <p:cNvSpPr txBox="1"/>
          <p:nvPr/>
        </p:nvSpPr>
        <p:spPr>
          <a:xfrm>
            <a:off x="1142001" y="7173500"/>
            <a:ext cx="1871554" cy="5750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32"/>
              </a:lnSpc>
            </a:pPr>
            <a:endParaRPr dirty="0"/>
          </a:p>
          <a:p>
            <a:pPr algn="ctr">
              <a:lnSpc>
                <a:spcPts val="1132"/>
              </a:lnSpc>
            </a:pPr>
            <a:r>
              <a:rPr lang="en-US" sz="1029" dirty="0">
                <a:solidFill>
                  <a:srgbClr val="001489"/>
                </a:solidFill>
                <a:latin typeface="Barlow SemiCondensed Bold"/>
              </a:rPr>
              <a:t>Gender mainstreaming and </a:t>
            </a:r>
          </a:p>
          <a:p>
            <a:pPr algn="ctr">
              <a:lnSpc>
                <a:spcPts val="1132"/>
              </a:lnSpc>
            </a:pPr>
            <a:r>
              <a:rPr lang="en-US" sz="1029" dirty="0">
                <a:solidFill>
                  <a:srgbClr val="001489"/>
                </a:solidFill>
                <a:latin typeface="Barlow SemiCondensed Bold"/>
              </a:rPr>
              <a:t>targeted actions </a:t>
            </a:r>
          </a:p>
          <a:p>
            <a:pPr algn="ctr">
              <a:lnSpc>
                <a:spcPts val="1132"/>
              </a:lnSpc>
            </a:pPr>
            <a:endParaRPr lang="en-US" sz="1029" dirty="0">
              <a:solidFill>
                <a:srgbClr val="001489"/>
              </a:solidFill>
              <a:latin typeface="Barlow SemiCondensed Bold"/>
            </a:endParaRPr>
          </a:p>
        </p:txBody>
      </p:sp>
      <p:sp>
        <p:nvSpPr>
          <p:cNvPr id="79" name="TextBox 79"/>
          <p:cNvSpPr txBox="1"/>
          <p:nvPr/>
        </p:nvSpPr>
        <p:spPr>
          <a:xfrm>
            <a:off x="4094301" y="8246585"/>
            <a:ext cx="2747547" cy="2821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32"/>
              </a:lnSpc>
            </a:pPr>
            <a:r>
              <a:rPr lang="en-US" sz="1029" dirty="0">
                <a:solidFill>
                  <a:srgbClr val="001489"/>
                </a:solidFill>
                <a:latin typeface="Barlow SemiCondensed Bold"/>
              </a:rPr>
              <a:t>Engagement in dialogue for gender equality and women </a:t>
            </a:r>
            <a:r>
              <a:rPr lang="en-US" sz="1029" dirty="0" smtClean="0">
                <a:solidFill>
                  <a:srgbClr val="001489"/>
                </a:solidFill>
                <a:latin typeface="Barlow SemiCondensed Bold"/>
              </a:rPr>
              <a:t>empowerment</a:t>
            </a:r>
            <a:endParaRPr lang="en-US" sz="1029" dirty="0">
              <a:solidFill>
                <a:srgbClr val="001489"/>
              </a:solidFill>
              <a:latin typeface="Barlow SemiCondensed Bold"/>
            </a:endParaRPr>
          </a:p>
        </p:txBody>
      </p:sp>
      <p:sp>
        <p:nvSpPr>
          <p:cNvPr id="80" name="TextBox 80"/>
          <p:cNvSpPr txBox="1"/>
          <p:nvPr/>
        </p:nvSpPr>
        <p:spPr>
          <a:xfrm>
            <a:off x="4348136" y="9614158"/>
            <a:ext cx="2325714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1029"/>
              </a:lnSpc>
            </a:pPr>
            <a:r>
              <a:rPr lang="en-US" sz="1029" dirty="0" smtClean="0">
                <a:solidFill>
                  <a:srgbClr val="001489"/>
                </a:solidFill>
                <a:latin typeface="Barlow SemiCondensed Bold"/>
              </a:rPr>
              <a:t>Strategic Communication &amp; Public Diplomacy Activities</a:t>
            </a:r>
            <a:endParaRPr lang="en-US" sz="1029" dirty="0">
              <a:solidFill>
                <a:srgbClr val="001489"/>
              </a:solidFill>
              <a:latin typeface="Barlow SemiCondensed Bold"/>
            </a:endParaRPr>
          </a:p>
        </p:txBody>
      </p:sp>
      <p:sp>
        <p:nvSpPr>
          <p:cNvPr id="81" name="TextBox 81"/>
          <p:cNvSpPr txBox="1"/>
          <p:nvPr/>
        </p:nvSpPr>
        <p:spPr>
          <a:xfrm>
            <a:off x="3781107" y="9956439"/>
            <a:ext cx="3177727" cy="641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30"/>
              </a:lnSpc>
            </a:pP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EU MS  and the EU Delegation will use public diplomacy activities to raise awareness on gender equality issues in the S</a:t>
            </a:r>
            <a:r>
              <a:rPr lang="en-US" sz="1100" dirty="0" smtClean="0">
                <a:solidFill>
                  <a:srgbClr val="000000"/>
                </a:solidFill>
                <a:latin typeface="Barlow SemiCondensed"/>
              </a:rPr>
              <a:t>ri Lanka, </a:t>
            </a: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together with the Government, LGUs, development partners and CSOs.</a:t>
            </a:r>
          </a:p>
          <a:p>
            <a:pPr algn="just">
              <a:lnSpc>
                <a:spcPts val="1030"/>
              </a:lnSpc>
            </a:pPr>
            <a:endParaRPr lang="en-US" sz="1030" dirty="0">
              <a:solidFill>
                <a:srgbClr val="000000"/>
              </a:solidFill>
              <a:latin typeface="Barlow SemiCondensed"/>
            </a:endParaRPr>
          </a:p>
        </p:txBody>
      </p:sp>
      <p:sp>
        <p:nvSpPr>
          <p:cNvPr id="82" name="TextBox 82"/>
          <p:cNvSpPr txBox="1"/>
          <p:nvPr/>
        </p:nvSpPr>
        <p:spPr>
          <a:xfrm>
            <a:off x="3836502" y="3688458"/>
            <a:ext cx="3119631" cy="17184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32"/>
              </a:lnSpc>
            </a:pPr>
            <a:r>
              <a:rPr lang="en-US" sz="1029" dirty="0">
                <a:solidFill>
                  <a:srgbClr val="001489"/>
                </a:solidFill>
                <a:latin typeface="Barlow SemiCondensed Bold"/>
              </a:rPr>
              <a:t>                 The CLIP areas of engagement are based on:</a:t>
            </a:r>
          </a:p>
          <a:p>
            <a:pPr algn="just">
              <a:lnSpc>
                <a:spcPts val="1155"/>
              </a:lnSpc>
            </a:pPr>
            <a:endParaRPr lang="en-US" sz="1029" dirty="0">
              <a:solidFill>
                <a:srgbClr val="001489"/>
              </a:solidFill>
              <a:latin typeface="Barlow SemiCondensed Bold"/>
            </a:endParaRPr>
          </a:p>
          <a:p>
            <a:pPr algn="just">
              <a:lnSpc>
                <a:spcPts val="1132"/>
              </a:lnSpc>
            </a:pP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- The EU Multiannual Indicative Programme (MIP) 2021-2027</a:t>
            </a:r>
            <a:r>
              <a:rPr lang="en-US" sz="1100" dirty="0">
                <a:solidFill>
                  <a:srgbClr val="FF1616"/>
                </a:solidFill>
                <a:latin typeface="Barlow SemiCondensed"/>
              </a:rPr>
              <a:t> </a:t>
            </a: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for the </a:t>
            </a:r>
            <a:r>
              <a:rPr lang="en-US" sz="1100" dirty="0" smtClean="0">
                <a:solidFill>
                  <a:srgbClr val="000000"/>
                </a:solidFill>
                <a:latin typeface="Barlow SemiCondensed"/>
              </a:rPr>
              <a:t>Sri Lanka’ </a:t>
            </a: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areas of </a:t>
            </a:r>
            <a:r>
              <a:rPr lang="en-US" sz="1100" u="sng" dirty="0">
                <a:solidFill>
                  <a:srgbClr val="000000"/>
                </a:solidFill>
                <a:latin typeface="Barlow SemiCondensed"/>
              </a:rPr>
              <a:t>green economy, </a:t>
            </a:r>
            <a:r>
              <a:rPr lang="en-US" sz="1100" u="sng" dirty="0" smtClean="0">
                <a:solidFill>
                  <a:srgbClr val="000000"/>
                </a:solidFill>
                <a:latin typeface="Barlow SemiCondensed"/>
              </a:rPr>
              <a:t>justice and peace </a:t>
            </a:r>
            <a:r>
              <a:rPr lang="en-US" sz="1100" u="sng" dirty="0">
                <a:solidFill>
                  <a:srgbClr val="000000"/>
                </a:solidFill>
                <a:latin typeface="Barlow SemiCondensed"/>
              </a:rPr>
              <a:t>building</a:t>
            </a:r>
            <a:r>
              <a:rPr lang="en-US" sz="1100" u="sng" dirty="0" smtClean="0">
                <a:solidFill>
                  <a:srgbClr val="000000"/>
                </a:solidFill>
                <a:latin typeface="Barlow SemiCondensed"/>
              </a:rPr>
              <a:t>, Climate changes</a:t>
            </a:r>
            <a:r>
              <a:rPr lang="en-US" sz="1100" dirty="0" smtClean="0">
                <a:solidFill>
                  <a:srgbClr val="000000"/>
                </a:solidFill>
                <a:latin typeface="Barlow SemiCondensed"/>
              </a:rPr>
              <a:t> </a:t>
            </a: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with a particular attention to the needs and rights faced by people living in vulnerable situations.</a:t>
            </a:r>
          </a:p>
          <a:p>
            <a:pPr algn="just">
              <a:lnSpc>
                <a:spcPts val="1132"/>
              </a:lnSpc>
            </a:pP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- The national gender-related plans; the findings of the EU commissioned Gender country profile 2021 for </a:t>
            </a:r>
            <a:r>
              <a:rPr lang="en-US" sz="1100" dirty="0" smtClean="0">
                <a:solidFill>
                  <a:srgbClr val="000000"/>
                </a:solidFill>
                <a:latin typeface="Barlow SemiCondensed"/>
              </a:rPr>
              <a:t>the Sri Lanka </a:t>
            </a: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and the Gender </a:t>
            </a:r>
            <a:r>
              <a:rPr lang="en-US" sz="1100" dirty="0" smtClean="0">
                <a:solidFill>
                  <a:srgbClr val="000000"/>
                </a:solidFill>
                <a:latin typeface="Barlow SemiCondensed"/>
              </a:rPr>
              <a:t>analysis; </a:t>
            </a: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and consultation of </a:t>
            </a:r>
            <a:r>
              <a:rPr lang="en-US" sz="1100" dirty="0" smtClean="0">
                <a:solidFill>
                  <a:srgbClr val="000000"/>
                </a:solidFill>
                <a:latin typeface="Barlow SemiCondensed"/>
              </a:rPr>
              <a:t>member States and civil </a:t>
            </a: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society </a:t>
            </a:r>
            <a:r>
              <a:rPr lang="en-US" sz="1100" dirty="0" smtClean="0">
                <a:solidFill>
                  <a:srgbClr val="000000"/>
                </a:solidFill>
                <a:latin typeface="Barlow SemiCondensed"/>
              </a:rPr>
              <a:t>organizations.</a:t>
            </a:r>
            <a:endParaRPr lang="en-US" sz="1100" dirty="0">
              <a:solidFill>
                <a:srgbClr val="000000"/>
              </a:solidFill>
              <a:latin typeface="Barlow SemiCondensed"/>
            </a:endParaRPr>
          </a:p>
          <a:p>
            <a:pPr algn="just">
              <a:lnSpc>
                <a:spcPts val="1155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</p:txBody>
      </p:sp>
      <p:sp>
        <p:nvSpPr>
          <p:cNvPr id="83" name="TextBox 83"/>
          <p:cNvSpPr txBox="1"/>
          <p:nvPr/>
        </p:nvSpPr>
        <p:spPr>
          <a:xfrm>
            <a:off x="751668" y="7916543"/>
            <a:ext cx="2652220" cy="1025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29"/>
              </a:lnSpc>
            </a:pPr>
            <a:r>
              <a:rPr lang="en-US" sz="1029" dirty="0">
                <a:solidFill>
                  <a:srgbClr val="000000"/>
                </a:solidFill>
                <a:latin typeface="Barlow SemiCondensed"/>
              </a:rPr>
              <a:t> - </a:t>
            </a: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Screening </a:t>
            </a:r>
            <a:r>
              <a:rPr lang="en-US" sz="1100" u="sng" dirty="0">
                <a:solidFill>
                  <a:srgbClr val="000000"/>
                </a:solidFill>
                <a:latin typeface="Barlow SemiCondensed"/>
              </a:rPr>
              <a:t>EU bilateral </a:t>
            </a:r>
            <a:r>
              <a:rPr lang="en-US" sz="1100" u="sng" dirty="0" err="1">
                <a:solidFill>
                  <a:srgbClr val="000000"/>
                </a:solidFill>
                <a:latin typeface="Barlow SemiCondensed"/>
              </a:rPr>
              <a:t>programmes</a:t>
            </a: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 with a gender lens and continuing to do so to help </a:t>
            </a:r>
            <a:r>
              <a:rPr lang="en-US" sz="1100" dirty="0" err="1">
                <a:solidFill>
                  <a:srgbClr val="000000"/>
                </a:solidFill>
                <a:latin typeface="Barlow SemiCondensed"/>
              </a:rPr>
              <a:t>maximise</a:t>
            </a: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 the role and capacities of women in the design, implementation and evaluation phases of the </a:t>
            </a:r>
            <a:r>
              <a:rPr lang="en-US" sz="1100" dirty="0" err="1">
                <a:solidFill>
                  <a:srgbClr val="000000"/>
                </a:solidFill>
                <a:latin typeface="Barlow SemiCondensed"/>
              </a:rPr>
              <a:t>programmes</a:t>
            </a: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. The new </a:t>
            </a:r>
            <a:r>
              <a:rPr lang="en-US" sz="1100" dirty="0" err="1">
                <a:solidFill>
                  <a:srgbClr val="000000"/>
                </a:solidFill>
                <a:latin typeface="Barlow SemiCondensed"/>
              </a:rPr>
              <a:t>programmes</a:t>
            </a: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 will also encompass specific actions to empower women.</a:t>
            </a:r>
          </a:p>
          <a:p>
            <a:pPr algn="just">
              <a:lnSpc>
                <a:spcPts val="1029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</p:txBody>
      </p:sp>
      <p:sp>
        <p:nvSpPr>
          <p:cNvPr id="84" name="TextBox 84"/>
          <p:cNvSpPr txBox="1"/>
          <p:nvPr/>
        </p:nvSpPr>
        <p:spPr>
          <a:xfrm>
            <a:off x="762625" y="8987564"/>
            <a:ext cx="2715132" cy="12824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1029"/>
              </a:lnSpc>
            </a:pPr>
            <a:r>
              <a:rPr lang="en-US" sz="1029" dirty="0">
                <a:solidFill>
                  <a:srgbClr val="000000"/>
                </a:solidFill>
                <a:latin typeface="Barlow SemiCondensed"/>
              </a:rPr>
              <a:t>- </a:t>
            </a: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Supporting </a:t>
            </a:r>
            <a:r>
              <a:rPr lang="en-US" sz="1100" u="sng" dirty="0">
                <a:solidFill>
                  <a:srgbClr val="000000"/>
                </a:solidFill>
                <a:latin typeface="Barlow SemiCondensed"/>
              </a:rPr>
              <a:t>women </a:t>
            </a:r>
            <a:r>
              <a:rPr lang="en-US" sz="1100" u="sng" dirty="0" err="1">
                <a:solidFill>
                  <a:srgbClr val="000000"/>
                </a:solidFill>
                <a:latin typeface="Barlow SemiCondensed"/>
              </a:rPr>
              <a:t>organisations</a:t>
            </a:r>
            <a:r>
              <a:rPr lang="en-US" sz="1100" u="sng" dirty="0">
                <a:solidFill>
                  <a:srgbClr val="000000"/>
                </a:solidFill>
                <a:latin typeface="Barlow SemiCondensed"/>
              </a:rPr>
              <a:t> and CSO projects </a:t>
            </a: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aiming at women empowerment through various funding </a:t>
            </a:r>
            <a:r>
              <a:rPr lang="en-US" sz="1100" dirty="0" err="1">
                <a:solidFill>
                  <a:srgbClr val="000000"/>
                </a:solidFill>
                <a:latin typeface="Barlow SemiCondensed"/>
              </a:rPr>
              <a:t>programmes</a:t>
            </a: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 (CSO-LA, EIDHR, EU MS funding schemes). Currently </a:t>
            </a:r>
            <a:r>
              <a:rPr lang="en-US" sz="1100" dirty="0" smtClean="0">
                <a:solidFill>
                  <a:srgbClr val="000000"/>
                </a:solidFill>
                <a:latin typeface="Barlow SemiCondensed"/>
              </a:rPr>
              <a:t>EUD SL support </a:t>
            </a: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projects in </a:t>
            </a:r>
            <a:r>
              <a:rPr lang="en-US" sz="1100" dirty="0" smtClean="0">
                <a:solidFill>
                  <a:srgbClr val="000000"/>
                </a:solidFill>
                <a:latin typeface="Barlow SemiCondensed"/>
              </a:rPr>
              <a:t>leadership </a:t>
            </a: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and participation, social and economic </a:t>
            </a:r>
            <a:r>
              <a:rPr lang="en-US" sz="1100" dirty="0" smtClean="0">
                <a:solidFill>
                  <a:srgbClr val="000000"/>
                </a:solidFill>
                <a:latin typeface="Barlow SemiCondensed"/>
              </a:rPr>
              <a:t>empowerment, human rights and freedom of expression. </a:t>
            </a: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The </a:t>
            </a:r>
            <a:r>
              <a:rPr lang="en-US" sz="1100" dirty="0" smtClean="0">
                <a:solidFill>
                  <a:srgbClr val="000000"/>
                </a:solidFill>
                <a:latin typeface="Barlow SemiCondensed"/>
              </a:rPr>
              <a:t>EUD SL </a:t>
            </a: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will continue supporting CSO projects with a focus on the priority areas identified in the CLIP.</a:t>
            </a:r>
          </a:p>
          <a:p>
            <a:pPr algn="just">
              <a:lnSpc>
                <a:spcPts val="1029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</p:txBody>
      </p:sp>
      <p:sp>
        <p:nvSpPr>
          <p:cNvPr id="86" name="TextBox 86"/>
          <p:cNvSpPr txBox="1"/>
          <p:nvPr/>
        </p:nvSpPr>
        <p:spPr>
          <a:xfrm>
            <a:off x="3764088" y="8628489"/>
            <a:ext cx="3144813" cy="1025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71450" indent="-171450" algn="just">
              <a:lnSpc>
                <a:spcPts val="1029"/>
              </a:lnSpc>
              <a:buFontTx/>
              <a:buChar char="-"/>
            </a:pPr>
            <a:r>
              <a:rPr lang="en-US" sz="1100" dirty="0" smtClean="0">
                <a:solidFill>
                  <a:srgbClr val="000000"/>
                </a:solidFill>
                <a:latin typeface="Barlow SemiCondensed"/>
              </a:rPr>
              <a:t>Dialogue </a:t>
            </a: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engaged </a:t>
            </a:r>
            <a:r>
              <a:rPr lang="en-US" sz="1100" u="sng" dirty="0">
                <a:solidFill>
                  <a:srgbClr val="000000"/>
                </a:solidFill>
                <a:latin typeface="Barlow SemiCondensed"/>
              </a:rPr>
              <a:t>with the </a:t>
            </a:r>
            <a:r>
              <a:rPr lang="en-US" sz="1100" u="sng" dirty="0" err="1" smtClean="0">
                <a:solidFill>
                  <a:srgbClr val="000000"/>
                </a:solidFill>
                <a:latin typeface="Barlow SemiCondensed"/>
              </a:rPr>
              <a:t>GoSL</a:t>
            </a:r>
            <a:r>
              <a:rPr lang="en-US" sz="1100" dirty="0" smtClean="0">
                <a:solidFill>
                  <a:srgbClr val="000000"/>
                </a:solidFill>
                <a:latin typeface="Barlow SemiCondensed"/>
              </a:rPr>
              <a:t> </a:t>
            </a:r>
            <a:r>
              <a:rPr lang="en-US" sz="1100" dirty="0">
                <a:solidFill>
                  <a:srgbClr val="000000"/>
                </a:solidFill>
                <a:latin typeface="Barlow SemiCondensed"/>
              </a:rPr>
              <a:t>through various </a:t>
            </a:r>
            <a:r>
              <a:rPr lang="en-US" sz="1100" dirty="0" smtClean="0">
                <a:solidFill>
                  <a:srgbClr val="000000"/>
                </a:solidFill>
                <a:latin typeface="Barlow SemiCondensed"/>
              </a:rPr>
              <a:t>platforms</a:t>
            </a:r>
          </a:p>
          <a:p>
            <a:pPr marL="171450" indent="-171450" algn="just">
              <a:lnSpc>
                <a:spcPts val="1029"/>
              </a:lnSpc>
              <a:buFontTx/>
              <a:buChar char="-"/>
            </a:pPr>
            <a:r>
              <a:rPr lang="en-US" sz="1050" dirty="0">
                <a:solidFill>
                  <a:srgbClr val="000000"/>
                </a:solidFill>
                <a:latin typeface="Barlow SemiCondensed"/>
              </a:rPr>
              <a:t>Dialogue with </a:t>
            </a:r>
            <a:r>
              <a:rPr lang="en-US" sz="1050" u="sng" dirty="0">
                <a:solidFill>
                  <a:srgbClr val="000000"/>
                </a:solidFill>
                <a:latin typeface="Barlow SemiCondensed"/>
              </a:rPr>
              <a:t>national and local CSOs</a:t>
            </a:r>
            <a:r>
              <a:rPr lang="en-US" sz="1050" dirty="0">
                <a:solidFill>
                  <a:srgbClr val="000000"/>
                </a:solidFill>
                <a:latin typeface="Barlow SemiCondensed"/>
              </a:rPr>
              <a:t> using the framework of the EU roadmap for engagement with civil society 2021-2024</a:t>
            </a:r>
            <a:r>
              <a:rPr lang="en-US" sz="1050" dirty="0" smtClean="0">
                <a:solidFill>
                  <a:srgbClr val="000000"/>
                </a:solidFill>
                <a:latin typeface="Barlow SemiCondensed"/>
              </a:rPr>
              <a:t>.</a:t>
            </a:r>
            <a:endParaRPr lang="en-US" sz="1029" dirty="0">
              <a:solidFill>
                <a:srgbClr val="000000"/>
              </a:solidFill>
              <a:latin typeface="Barlow SemiCondensed"/>
            </a:endParaRPr>
          </a:p>
          <a:p>
            <a:pPr marL="171450" indent="-171450" algn="just">
              <a:lnSpc>
                <a:spcPts val="1029"/>
              </a:lnSpc>
              <a:buFontTx/>
              <a:buChar char="-"/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  <a:p>
            <a:pPr algn="just">
              <a:lnSpc>
                <a:spcPts val="1029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  <a:p>
            <a:pPr algn="just">
              <a:lnSpc>
                <a:spcPts val="1029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</p:txBody>
      </p:sp>
      <p:sp>
        <p:nvSpPr>
          <p:cNvPr id="88" name="TextBox 88"/>
          <p:cNvSpPr txBox="1"/>
          <p:nvPr/>
        </p:nvSpPr>
        <p:spPr>
          <a:xfrm>
            <a:off x="4348136" y="543845"/>
            <a:ext cx="4325844" cy="262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90"/>
              </a:lnSpc>
            </a:pPr>
            <a:r>
              <a:rPr lang="en-US" sz="900" dirty="0">
                <a:solidFill>
                  <a:srgbClr val="000000"/>
                </a:solidFill>
                <a:latin typeface="Arialle"/>
              </a:rPr>
              <a:t>Delegation of the European Union </a:t>
            </a:r>
          </a:p>
          <a:p>
            <a:pPr algn="ctr">
              <a:lnSpc>
                <a:spcPts val="990"/>
              </a:lnSpc>
            </a:pPr>
            <a:r>
              <a:rPr lang="en-US" sz="900" dirty="0">
                <a:solidFill>
                  <a:srgbClr val="000000"/>
                </a:solidFill>
                <a:latin typeface="Arialle"/>
              </a:rPr>
              <a:t>to </a:t>
            </a:r>
            <a:r>
              <a:rPr lang="en-US" sz="900" dirty="0" smtClean="0">
                <a:solidFill>
                  <a:srgbClr val="000000"/>
                </a:solidFill>
                <a:latin typeface="Arialle"/>
              </a:rPr>
              <a:t>Sri Lanka and the </a:t>
            </a:r>
            <a:r>
              <a:rPr lang="en-US" sz="900" dirty="0">
                <a:solidFill>
                  <a:srgbClr val="000000"/>
                </a:solidFill>
                <a:latin typeface="Arialle"/>
              </a:rPr>
              <a:t>M</a:t>
            </a:r>
            <a:r>
              <a:rPr lang="en-US" sz="900" dirty="0" smtClean="0">
                <a:solidFill>
                  <a:srgbClr val="000000"/>
                </a:solidFill>
                <a:latin typeface="Arialle"/>
              </a:rPr>
              <a:t>aldives</a:t>
            </a:r>
            <a:endParaRPr lang="en-US" sz="900" dirty="0">
              <a:solidFill>
                <a:srgbClr val="000000"/>
              </a:solidFill>
              <a:latin typeface="Arialle"/>
            </a:endParaRPr>
          </a:p>
        </p:txBody>
      </p:sp>
      <p:sp>
        <p:nvSpPr>
          <p:cNvPr id="89" name="TextBox 89"/>
          <p:cNvSpPr txBox="1"/>
          <p:nvPr/>
        </p:nvSpPr>
        <p:spPr>
          <a:xfrm>
            <a:off x="746462" y="5539284"/>
            <a:ext cx="2703326" cy="2912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32"/>
              </a:lnSpc>
            </a:pPr>
            <a:r>
              <a:rPr lang="en-US" sz="1029">
                <a:solidFill>
                  <a:srgbClr val="001489"/>
                </a:solidFill>
                <a:latin typeface="Barlow SemiCondensed Bold"/>
              </a:rPr>
              <a:t>Different instrument will be used in the implementation of the CLIP: </a:t>
            </a:r>
          </a:p>
        </p:txBody>
      </p:sp>
      <p:pic>
        <p:nvPicPr>
          <p:cNvPr id="90" name="Picture 89">
            <a:hlinkClick r:id="rId32"/>
          </p:cNvPr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6442" y="1051"/>
            <a:ext cx="498275" cy="498275"/>
          </a:xfrm>
          <a:prstGeom prst="rect">
            <a:avLst/>
          </a:prstGeom>
        </p:spPr>
      </p:pic>
      <p:pic>
        <p:nvPicPr>
          <p:cNvPr id="91" name="Picture 90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3846683" y="6502626"/>
            <a:ext cx="294635" cy="29463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EC Document" ma:contentTypeID="0x010100258AA79CEB83498886A3A0868112325000CA42DB76DAD6E9438FD279FF066C23A0" ma:contentTypeVersion="0" ma:contentTypeDescription="Create a new document in this library." ma:contentTypeScope="" ma:versionID="dd63c766204002101201103b2a4234a7">
  <xsd:schema xmlns:xsd="http://www.w3.org/2001/XMLSchema" xmlns:xs="http://www.w3.org/2001/XMLSchema" xmlns:p="http://schemas.microsoft.com/office/2006/metadata/properties" xmlns:ns2="http://schemas.microsoft.com/sharepoint/v3/fields" xmlns:ns3="0e9b3a82-106d-4dfc-8b5c-c32b856c7021" targetNamespace="http://schemas.microsoft.com/office/2006/metadata/properties" ma:root="true" ma:fieldsID="232a2c83788e53de5beab89d61ec3799" ns2:_="" ns3:_="">
    <xsd:import namespace="http://schemas.microsoft.com/sharepoint/v3/fields"/>
    <xsd:import namespace="0e9b3a82-106d-4dfc-8b5c-c32b856c7021"/>
    <xsd:element name="properties">
      <xsd:complexType>
        <xsd:sequence>
          <xsd:element name="documentManagement">
            <xsd:complexType>
              <xsd:all>
                <xsd:element ref="ns3:EC_Collab_Reference" minOccurs="0"/>
                <xsd:element ref="ns2:_Status" minOccurs="0"/>
                <xsd:element ref="ns3:EC_Collab_DocumentLanguage"/>
                <xsd:element ref="ns3:EC_Collab_Status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Status" ma:index="13" nillable="true" ma:displayName="Status" ma:default="Not Started" ma:hidden="true" ma:internalName="_Status">
      <xsd:simpleType>
        <xsd:union memberTypes="dms:Text">
          <xsd:simpleType>
            <xsd:restriction base="dms:Choice">
              <xsd:enumeration value="Not Started"/>
              <xsd:enumeration value="Draft"/>
              <xsd:enumeration value="Reviewed"/>
              <xsd:enumeration value="Scheduled"/>
              <xsd:enumeration value="Published"/>
              <xsd:enumeration value="Final"/>
              <xsd:enumeration value="Expired"/>
            </xsd:restriction>
          </xsd:simpleType>
        </xsd:un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9b3a82-106d-4dfc-8b5c-c32b856c7021" elementFormDefault="qualified">
    <xsd:import namespace="http://schemas.microsoft.com/office/2006/documentManagement/types"/>
    <xsd:import namespace="http://schemas.microsoft.com/office/infopath/2007/PartnerControls"/>
    <xsd:element name="EC_Collab_Reference" ma:index="12" nillable="true" ma:displayName="Reference" ma:internalName="EC_Collab_Reference">
      <xsd:simpleType>
        <xsd:restriction base="dms:Text"/>
      </xsd:simpleType>
    </xsd:element>
    <xsd:element name="EC_Collab_DocumentLanguage" ma:index="14" ma:displayName="Language" ma:default="EN" ma:internalName="EC_Collab_DocumentLanguage">
      <xsd:simpleType>
        <xsd:restriction base="dms:Choice">
          <xsd:enumeration value="BG"/>
          <xsd:enumeration value="ES"/>
          <xsd:enumeration value="CS"/>
          <xsd:enumeration value="DA"/>
          <xsd:enumeration value="DE"/>
          <xsd:enumeration value="ET"/>
          <xsd:enumeration value="EL"/>
          <xsd:enumeration value="EN"/>
          <xsd:enumeration value="FR"/>
          <xsd:enumeration value="GA"/>
          <xsd:enumeration value="IT"/>
          <xsd:enumeration value="LT"/>
          <xsd:enumeration value="LV"/>
          <xsd:enumeration value="HU"/>
          <xsd:enumeration value="MT"/>
          <xsd:enumeration value="NL"/>
          <xsd:enumeration value="PL"/>
          <xsd:enumeration value="PT"/>
          <xsd:enumeration value="RO"/>
          <xsd:enumeration value="SK"/>
          <xsd:enumeration value="SL"/>
          <xsd:enumeration value="FI"/>
          <xsd:enumeration value="SV"/>
          <xsd:enumeration value="HR"/>
          <xsd:enumeration value="MK"/>
          <xsd:enumeration value="TR"/>
          <xsd:enumeration value="EU"/>
          <xsd:enumeration value="CA"/>
          <xsd:enumeration value="GL"/>
          <xsd:enumeration value="AB"/>
          <xsd:enumeration value="AA"/>
          <xsd:enumeration value="AF"/>
          <xsd:enumeration value="AK"/>
          <xsd:enumeration value="SQ"/>
          <xsd:enumeration value="AM"/>
          <xsd:enumeration value="AR"/>
          <xsd:enumeration value="AN"/>
          <xsd:enumeration value="HY"/>
          <xsd:enumeration value="AS"/>
          <xsd:enumeration value="AV"/>
          <xsd:enumeration value="AE"/>
          <xsd:enumeration value="AY"/>
          <xsd:enumeration value="AZ"/>
          <xsd:enumeration value="BM"/>
          <xsd:enumeration value="BA"/>
          <xsd:enumeration value="BE"/>
          <xsd:enumeration value="BN"/>
          <xsd:enumeration value="BH"/>
          <xsd:enumeration value="BI"/>
          <xsd:enumeration value="NB"/>
          <xsd:enumeration value="BS"/>
          <xsd:enumeration value="BR"/>
          <xsd:enumeration value="MY"/>
          <xsd:enumeration value="KM"/>
          <xsd:enumeration value="CH"/>
          <xsd:enumeration value="CE"/>
          <xsd:enumeration value="NY"/>
          <xsd:enumeration value="ZH"/>
          <xsd:enumeration value="CU"/>
          <xsd:enumeration value="CV"/>
          <xsd:enumeration value="KW"/>
          <xsd:enumeration value="CO"/>
          <xsd:enumeration value="CR"/>
          <xsd:enumeration value="DV"/>
          <xsd:enumeration value="DZ"/>
          <xsd:enumeration value="EO"/>
          <xsd:enumeration value="EE"/>
          <xsd:enumeration value="FO"/>
          <xsd:enumeration value="FJ"/>
          <xsd:enumeration value="FF"/>
          <xsd:enumeration value="GD"/>
          <xsd:enumeration value="LG"/>
          <xsd:enumeration value="KA"/>
          <xsd:enumeration value="GN"/>
          <xsd:enumeration value="GU"/>
          <xsd:enumeration value="HT"/>
          <xsd:enumeration value="HA"/>
          <xsd:enumeration value="HE"/>
          <xsd:enumeration value="HZ"/>
          <xsd:enumeration value="HI"/>
          <xsd:enumeration value="HO"/>
          <xsd:enumeration value="IS"/>
          <xsd:enumeration value="IO"/>
          <xsd:enumeration value="IG"/>
          <xsd:enumeration value="ID"/>
          <xsd:enumeration value="IA"/>
          <xsd:enumeration value="IE"/>
          <xsd:enumeration value="IU"/>
          <xsd:enumeration value="IK"/>
          <xsd:enumeration value="JA"/>
          <xsd:enumeration value="JV"/>
          <xsd:enumeration value="KL"/>
          <xsd:enumeration value="KN"/>
          <xsd:enumeration value="KR"/>
          <xsd:enumeration value="KS"/>
          <xsd:enumeration value="KK"/>
          <xsd:enumeration value="KI"/>
          <xsd:enumeration value="RW"/>
          <xsd:enumeration value="KY"/>
          <xsd:enumeration value="KV"/>
          <xsd:enumeration value="KG"/>
          <xsd:enumeration value="KO"/>
          <xsd:enumeration value="KJ"/>
          <xsd:enumeration value="KU"/>
          <xsd:enumeration value="LO"/>
          <xsd:enumeration value="LA"/>
          <xsd:enumeration value="LI"/>
          <xsd:enumeration value="LN"/>
          <xsd:enumeration value="LU"/>
          <xsd:enumeration value="LB"/>
          <xsd:enumeration value="MG"/>
          <xsd:enumeration value="MS"/>
          <xsd:enumeration value="ML"/>
          <xsd:enumeration value="GV"/>
          <xsd:enumeration value="MI"/>
          <xsd:enumeration value="MR"/>
          <xsd:enumeration value="MH"/>
          <xsd:enumeration value="MN"/>
          <xsd:enumeration value="NA"/>
          <xsd:enumeration value="NV"/>
          <xsd:enumeration value="ND"/>
          <xsd:enumeration value="NR"/>
          <xsd:enumeration value="NG"/>
          <xsd:enumeration value="NE"/>
          <xsd:enumeration value="SE"/>
          <xsd:enumeration value="NO"/>
          <xsd:enumeration value="NN"/>
          <xsd:enumeration value="OC"/>
          <xsd:enumeration value="OJ"/>
          <xsd:enumeration value="OR"/>
          <xsd:enumeration value="OM"/>
          <xsd:enumeration value="OS"/>
          <xsd:enumeration value="PI"/>
          <xsd:enumeration value="PA"/>
          <xsd:enumeration value="FA"/>
          <xsd:enumeration value="PS"/>
          <xsd:enumeration value="QU"/>
          <xsd:enumeration value="RM"/>
          <xsd:enumeration value="RN"/>
          <xsd:enumeration value="RU"/>
          <xsd:enumeration value="SM"/>
          <xsd:enumeration value="SG"/>
          <xsd:enumeration value="SA"/>
          <xsd:enumeration value="SC"/>
          <xsd:enumeration value="SR"/>
          <xsd:enumeration value="SN"/>
          <xsd:enumeration value="II"/>
          <xsd:enumeration value="SD"/>
          <xsd:enumeration value="SI"/>
          <xsd:enumeration value="SO"/>
          <xsd:enumeration value="ST"/>
          <xsd:enumeration value="SU"/>
          <xsd:enumeration value="SW"/>
          <xsd:enumeration value="SS"/>
          <xsd:enumeration value="TL"/>
          <xsd:enumeration value="TY"/>
          <xsd:enumeration value="TG"/>
          <xsd:enumeration value="TA"/>
          <xsd:enumeration value="TT"/>
          <xsd:enumeration value="TE"/>
          <xsd:enumeration value="TH"/>
          <xsd:enumeration value="BO"/>
          <xsd:enumeration value="TI"/>
          <xsd:enumeration value="TO"/>
          <xsd:enumeration value="TS"/>
          <xsd:enumeration value="TN"/>
          <xsd:enumeration value="TK"/>
          <xsd:enumeration value="TW"/>
          <xsd:enumeration value="UG"/>
          <xsd:enumeration value="UK"/>
          <xsd:enumeration value="UR"/>
          <xsd:enumeration value="UZ"/>
          <xsd:enumeration value="VE"/>
          <xsd:enumeration value="VI"/>
          <xsd:enumeration value="VO"/>
          <xsd:enumeration value="WA"/>
          <xsd:enumeration value="CY"/>
          <xsd:enumeration value="FY"/>
          <xsd:enumeration value="WO"/>
          <xsd:enumeration value="XH"/>
          <xsd:enumeration value="YI"/>
          <xsd:enumeration value="YO"/>
          <xsd:enumeration value="ZA"/>
          <xsd:enumeration value="ZU"/>
        </xsd:restriction>
      </xsd:simpleType>
    </xsd:element>
    <xsd:element name="EC_Collab_Status" ma:index="15" ma:displayName="EC Status" ma:default="Not Started" ma:internalName="EC_Collab_Status">
      <xsd:simpleType>
        <xsd:restriction base="dms:Choice">
          <xsd:enumeration value="Not Started"/>
          <xsd:enumeration value="Draft"/>
          <xsd:enumeration value="Reviewed"/>
          <xsd:enumeration value="Scheduled"/>
          <xsd:enumeration value="Published"/>
          <xsd:enumeration value="Final"/>
          <xsd:enumeration value="Expired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9" ma:displayName="Author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7" ma:displayName="Title"/>
        <xsd:element ref="dc:subject" minOccurs="0" maxOccurs="1" ma:index="8" ma:displayName="Subject"/>
        <xsd:element ref="dc:description" minOccurs="0" maxOccurs="1" ma:index="11" ma:displayName="Comments"/>
        <xsd:element name="keywords" minOccurs="0" maxOccurs="1" type="xsd:string" ma:index="10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 ma:displayName="Status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EC_Collab_DocumentLanguage xmlns="0e9b3a82-106d-4dfc-8b5c-c32b856c7021">EN</EC_Collab_DocumentLanguage>
    <_Status xmlns="http://schemas.microsoft.com/sharepoint/v3/fields">Not Started</_Status>
    <EC_Collab_Status xmlns="0e9b3a82-106d-4dfc-8b5c-c32b856c7021">Final</EC_Collab_Status>
    <EC_Collab_Reference xmlns="0e9b3a82-106d-4dfc-8b5c-c32b856c7021" xsi:nil="true"/>
  </documentManagement>
</p:properties>
</file>

<file path=customXml/itemProps1.xml><?xml version="1.0" encoding="utf-8"?>
<ds:datastoreItem xmlns:ds="http://schemas.openxmlformats.org/officeDocument/2006/customXml" ds:itemID="{15992C59-1AFA-496B-B0E0-420ABE0356B9}"/>
</file>

<file path=customXml/itemProps2.xml><?xml version="1.0" encoding="utf-8"?>
<ds:datastoreItem xmlns:ds="http://schemas.openxmlformats.org/officeDocument/2006/customXml" ds:itemID="{39EA4381-BA6D-4C11-8BD2-AD3A8EDCA907}"/>
</file>

<file path=customXml/itemProps3.xml><?xml version="1.0" encoding="utf-8"?>
<ds:datastoreItem xmlns:ds="http://schemas.openxmlformats.org/officeDocument/2006/customXml" ds:itemID="{41ABF7E1-EDB5-4219-8C75-58C177D32AEA}"/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607</Words>
  <Application>Microsoft Office PowerPoint</Application>
  <PresentationFormat>Custom</PresentationFormat>
  <Paragraphs>61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1" baseType="lpstr">
      <vt:lpstr>Calibri</vt:lpstr>
      <vt:lpstr>Alata</vt:lpstr>
      <vt:lpstr>Barlow SemiCondensed</vt:lpstr>
      <vt:lpstr>Barlow SemiCondensed Bold</vt:lpstr>
      <vt:lpstr>Arialle Bold</vt:lpstr>
      <vt:lpstr>Inter Italics</vt:lpstr>
      <vt:lpstr>Arialle</vt:lpstr>
      <vt:lpstr>Barlow SemiCondensed Bold Bold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Overview - GAP III</dc:title>
  <dc:subject/>
  <dc:creator/>
  <cp:keywords/>
  <dc:description/>
  <cp:lastModifiedBy>YAPA Seuwandi (EEAS-COLOMBO)</cp:lastModifiedBy>
  <cp:revision>18</cp:revision>
  <dcterms:created xsi:type="dcterms:W3CDTF">2006-08-16T00:00:00Z</dcterms:created>
  <dcterms:modified xsi:type="dcterms:W3CDTF">2021-11-10T10:31:36Z</dcterms:modified>
  <dc:identifier>DAEsea91qeI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0x010100258AA79CEB83498886A3A0868112325000CA42DB76DAD6E9438FD279FF066C23A0</vt:lpwstr>
  </property>
</Properties>
</file>