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Alata" panose="020B0604020202020204" charset="0"/>
      <p:regular r:id="rId7"/>
    </p:embeddedFont>
    <p:embeddedFont>
      <p:font typeface="Barlow SemiCondensed" panose="020B0604020202020204" charset="0"/>
      <p:regular r:id="rId8"/>
    </p:embeddedFont>
    <p:embeddedFont>
      <p:font typeface="Barlow SemiCondensed Bold" panose="020B0604020202020204" charset="0"/>
      <p:regular r:id="rId9"/>
      <p:bold r:id="rId10"/>
    </p:embeddedFont>
    <p:embeddedFont>
      <p:font typeface="Arialle Bold" panose="020B0604020202020204" charset="0"/>
      <p:regular r:id="rId11"/>
      <p:bold r:id="rId12"/>
    </p:embeddedFont>
    <p:embeddedFont>
      <p:font typeface="Inter Italics" panose="020B0604020202020204" charset="0"/>
      <p:regular r:id="rId13"/>
      <p:italic r:id="rId14"/>
    </p:embeddedFont>
    <p:embeddedFont>
      <p:font typeface="Arialle" panose="020B0604020202020204" charset="0"/>
      <p:regular r:id="rId15"/>
    </p:embeddedFont>
    <p:embeddedFont>
      <p:font typeface="Barlow SemiCondensed Bold Bold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30" d="100"/>
          <a:sy n="130" d="100"/>
        </p:scale>
        <p:origin x="1722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24" Type="http://schemas.openxmlformats.org/officeDocument/2006/relationships/customXml" Target="../customXml/item3.xml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23" Type="http://schemas.openxmlformats.org/officeDocument/2006/relationships/customXml" Target="../customXml/item2.xml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11.png"/><Relationship Id="rId34" Type="http://schemas.openxmlformats.org/officeDocument/2006/relationships/image" Target="../media/image15.pn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33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hyperlink" Target="https://www.facebook.com/EUDel.Srilanka.Maldives" TargetMode="External"/><Relationship Id="rId29" Type="http://schemas.openxmlformats.org/officeDocument/2006/relationships/hyperlink" Target="https://eeas.europa.eu/delegations/sri-lanka_e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24" Type="http://schemas.openxmlformats.org/officeDocument/2006/relationships/image" Target="../media/image12.png"/><Relationship Id="rId32" Type="http://schemas.openxmlformats.org/officeDocument/2006/relationships/hyperlink" Target="https://eeas.europa.eu/delegations/sri-lanka/rss_en?field_eeas_published_on_tid%5B%5D=238&amp;language%5B%5D=%2A%2A%2ACURRENT_LANGUAGE%2A%2A%2A" TargetMode="External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hyperlink" Target="https://twitter.com/eu_in_sri_lanka" TargetMode="External"/><Relationship Id="rId28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31" Type="http://schemas.openxmlformats.org/officeDocument/2006/relationships/image" Target="../media/image24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8.svg"/><Relationship Id="rId3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66638" y="2435248"/>
            <a:ext cx="6464411" cy="1008263"/>
            <a:chOff x="0" y="0"/>
            <a:chExt cx="71414971" cy="10564879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71270189" cy="10420099"/>
            </a:xfrm>
            <a:custGeom>
              <a:avLst/>
              <a:gdLst/>
              <a:ahLst/>
              <a:cxnLst/>
              <a:rect l="l" t="t" r="r" b="b"/>
              <a:pathLst>
                <a:path w="71270189" h="10420099">
                  <a:moveTo>
                    <a:pt x="0" y="0"/>
                  </a:moveTo>
                  <a:lnTo>
                    <a:pt x="71270189" y="0"/>
                  </a:lnTo>
                  <a:lnTo>
                    <a:pt x="71270189" y="10420099"/>
                  </a:lnTo>
                  <a:lnTo>
                    <a:pt x="0" y="104200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71414971" cy="10564879"/>
            </a:xfrm>
            <a:custGeom>
              <a:avLst/>
              <a:gdLst/>
              <a:ahLst/>
              <a:cxnLst/>
              <a:rect l="l" t="t" r="r" b="b"/>
              <a:pathLst>
                <a:path w="71414971" h="10564879">
                  <a:moveTo>
                    <a:pt x="71270192" y="10420100"/>
                  </a:moveTo>
                  <a:lnTo>
                    <a:pt x="71414971" y="10420100"/>
                  </a:lnTo>
                  <a:lnTo>
                    <a:pt x="71414971" y="10564879"/>
                  </a:lnTo>
                  <a:lnTo>
                    <a:pt x="71270192" y="10564879"/>
                  </a:lnTo>
                  <a:lnTo>
                    <a:pt x="71270192" y="1042010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0420100"/>
                  </a:lnTo>
                  <a:lnTo>
                    <a:pt x="0" y="10420100"/>
                  </a:lnTo>
                  <a:lnTo>
                    <a:pt x="0" y="144780"/>
                  </a:lnTo>
                  <a:close/>
                  <a:moveTo>
                    <a:pt x="0" y="10420100"/>
                  </a:moveTo>
                  <a:lnTo>
                    <a:pt x="144780" y="10420100"/>
                  </a:lnTo>
                  <a:lnTo>
                    <a:pt x="144780" y="10564879"/>
                  </a:lnTo>
                  <a:lnTo>
                    <a:pt x="0" y="10564879"/>
                  </a:lnTo>
                  <a:lnTo>
                    <a:pt x="0" y="10420100"/>
                  </a:lnTo>
                  <a:close/>
                  <a:moveTo>
                    <a:pt x="71270192" y="144780"/>
                  </a:moveTo>
                  <a:lnTo>
                    <a:pt x="71414971" y="144780"/>
                  </a:lnTo>
                  <a:lnTo>
                    <a:pt x="71414971" y="10420100"/>
                  </a:lnTo>
                  <a:lnTo>
                    <a:pt x="71270192" y="10420100"/>
                  </a:lnTo>
                  <a:lnTo>
                    <a:pt x="71270192" y="144780"/>
                  </a:lnTo>
                  <a:close/>
                  <a:moveTo>
                    <a:pt x="144780" y="10420100"/>
                  </a:moveTo>
                  <a:lnTo>
                    <a:pt x="71270192" y="10420100"/>
                  </a:lnTo>
                  <a:lnTo>
                    <a:pt x="71270192" y="10564879"/>
                  </a:lnTo>
                  <a:lnTo>
                    <a:pt x="144780" y="10564879"/>
                  </a:lnTo>
                  <a:lnTo>
                    <a:pt x="144780" y="10420100"/>
                  </a:lnTo>
                  <a:close/>
                  <a:moveTo>
                    <a:pt x="71270192" y="0"/>
                  </a:moveTo>
                  <a:lnTo>
                    <a:pt x="71414971" y="0"/>
                  </a:lnTo>
                  <a:lnTo>
                    <a:pt x="71414971" y="144780"/>
                  </a:lnTo>
                  <a:lnTo>
                    <a:pt x="71270192" y="144780"/>
                  </a:lnTo>
                  <a:lnTo>
                    <a:pt x="7127019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1270192" y="0"/>
                  </a:lnTo>
                  <a:lnTo>
                    <a:pt x="7127019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31937" y="3487270"/>
            <a:ext cx="2903538" cy="1681161"/>
            <a:chOff x="0" y="0"/>
            <a:chExt cx="21712780" cy="12571790"/>
          </a:xfrm>
        </p:grpSpPr>
        <p:sp>
          <p:nvSpPr>
            <p:cNvPr id="6" name="Freeform 6"/>
            <p:cNvSpPr/>
            <p:nvPr/>
          </p:nvSpPr>
          <p:spPr>
            <a:xfrm>
              <a:off x="72390" y="72390"/>
              <a:ext cx="21568001" cy="12427011"/>
            </a:xfrm>
            <a:custGeom>
              <a:avLst/>
              <a:gdLst/>
              <a:ahLst/>
              <a:cxnLst/>
              <a:rect l="l" t="t" r="r" b="b"/>
              <a:pathLst>
                <a:path w="21568001" h="12427011">
                  <a:moveTo>
                    <a:pt x="0" y="0"/>
                  </a:moveTo>
                  <a:lnTo>
                    <a:pt x="21568001" y="0"/>
                  </a:lnTo>
                  <a:lnTo>
                    <a:pt x="21568001" y="12427011"/>
                  </a:lnTo>
                  <a:lnTo>
                    <a:pt x="0" y="12427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21712780" cy="12571790"/>
            </a:xfrm>
            <a:custGeom>
              <a:avLst/>
              <a:gdLst/>
              <a:ahLst/>
              <a:cxnLst/>
              <a:rect l="l" t="t" r="r" b="b"/>
              <a:pathLst>
                <a:path w="21712780" h="12571790">
                  <a:moveTo>
                    <a:pt x="21568000" y="12427010"/>
                  </a:moveTo>
                  <a:lnTo>
                    <a:pt x="21712780" y="12427010"/>
                  </a:lnTo>
                  <a:lnTo>
                    <a:pt x="21712780" y="12571790"/>
                  </a:lnTo>
                  <a:lnTo>
                    <a:pt x="21568000" y="12571790"/>
                  </a:lnTo>
                  <a:lnTo>
                    <a:pt x="21568000" y="1242701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427010"/>
                  </a:lnTo>
                  <a:lnTo>
                    <a:pt x="0" y="12427010"/>
                  </a:lnTo>
                  <a:lnTo>
                    <a:pt x="0" y="144780"/>
                  </a:lnTo>
                  <a:close/>
                  <a:moveTo>
                    <a:pt x="0" y="12427010"/>
                  </a:moveTo>
                  <a:lnTo>
                    <a:pt x="144780" y="12427010"/>
                  </a:lnTo>
                  <a:lnTo>
                    <a:pt x="144780" y="12571790"/>
                  </a:lnTo>
                  <a:lnTo>
                    <a:pt x="0" y="12571790"/>
                  </a:lnTo>
                  <a:lnTo>
                    <a:pt x="0" y="12427010"/>
                  </a:lnTo>
                  <a:close/>
                  <a:moveTo>
                    <a:pt x="21568000" y="144780"/>
                  </a:moveTo>
                  <a:lnTo>
                    <a:pt x="21712780" y="144780"/>
                  </a:lnTo>
                  <a:lnTo>
                    <a:pt x="21712780" y="12427010"/>
                  </a:lnTo>
                  <a:lnTo>
                    <a:pt x="21568000" y="12427010"/>
                  </a:lnTo>
                  <a:lnTo>
                    <a:pt x="21568000" y="144780"/>
                  </a:lnTo>
                  <a:close/>
                  <a:moveTo>
                    <a:pt x="144780" y="12427010"/>
                  </a:moveTo>
                  <a:lnTo>
                    <a:pt x="21568000" y="12427010"/>
                  </a:lnTo>
                  <a:lnTo>
                    <a:pt x="21568000" y="12571790"/>
                  </a:lnTo>
                  <a:lnTo>
                    <a:pt x="144780" y="12571790"/>
                  </a:lnTo>
                  <a:lnTo>
                    <a:pt x="144780" y="12427010"/>
                  </a:lnTo>
                  <a:close/>
                  <a:moveTo>
                    <a:pt x="21568000" y="0"/>
                  </a:moveTo>
                  <a:lnTo>
                    <a:pt x="21712780" y="0"/>
                  </a:lnTo>
                  <a:lnTo>
                    <a:pt x="21712780" y="144780"/>
                  </a:lnTo>
                  <a:lnTo>
                    <a:pt x="21568000" y="144780"/>
                  </a:lnTo>
                  <a:lnTo>
                    <a:pt x="215680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568000" y="0"/>
                  </a:lnTo>
                  <a:lnTo>
                    <a:pt x="215680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56000" y="3342483"/>
            <a:ext cx="1788808" cy="428484"/>
            <a:chOff x="0" y="0"/>
            <a:chExt cx="2385077" cy="571312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2385077" cy="571312"/>
              <a:chOff x="0" y="0"/>
              <a:chExt cx="19546319" cy="4682053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72390" y="72390"/>
                <a:ext cx="19401539" cy="4537273"/>
              </a:xfrm>
              <a:custGeom>
                <a:avLst/>
                <a:gdLst/>
                <a:ahLst/>
                <a:cxnLst/>
                <a:rect l="l" t="t" r="r" b="b"/>
                <a:pathLst>
                  <a:path w="19401539" h="4537273">
                    <a:moveTo>
                      <a:pt x="0" y="0"/>
                    </a:moveTo>
                    <a:lnTo>
                      <a:pt x="19401539" y="0"/>
                    </a:lnTo>
                    <a:lnTo>
                      <a:pt x="19401539" y="4537273"/>
                    </a:lnTo>
                    <a:lnTo>
                      <a:pt x="0" y="45372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19546319" cy="4682053"/>
              </a:xfrm>
              <a:custGeom>
                <a:avLst/>
                <a:gdLst/>
                <a:ahLst/>
                <a:cxnLst/>
                <a:rect l="l" t="t" r="r" b="b"/>
                <a:pathLst>
                  <a:path w="19546319" h="4682053">
                    <a:moveTo>
                      <a:pt x="19401540" y="4537273"/>
                    </a:moveTo>
                    <a:lnTo>
                      <a:pt x="19546319" y="4537273"/>
                    </a:lnTo>
                    <a:lnTo>
                      <a:pt x="19546319" y="4682053"/>
                    </a:lnTo>
                    <a:lnTo>
                      <a:pt x="19401540" y="4682053"/>
                    </a:lnTo>
                    <a:lnTo>
                      <a:pt x="19401540" y="45372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4537273"/>
                    </a:lnTo>
                    <a:lnTo>
                      <a:pt x="0" y="4537273"/>
                    </a:lnTo>
                    <a:lnTo>
                      <a:pt x="0" y="144780"/>
                    </a:lnTo>
                    <a:close/>
                    <a:moveTo>
                      <a:pt x="0" y="4537273"/>
                    </a:moveTo>
                    <a:lnTo>
                      <a:pt x="144780" y="4537273"/>
                    </a:lnTo>
                    <a:lnTo>
                      <a:pt x="144780" y="4682053"/>
                    </a:lnTo>
                    <a:lnTo>
                      <a:pt x="0" y="4682053"/>
                    </a:lnTo>
                    <a:lnTo>
                      <a:pt x="0" y="4537273"/>
                    </a:lnTo>
                    <a:close/>
                    <a:moveTo>
                      <a:pt x="19401540" y="144780"/>
                    </a:moveTo>
                    <a:lnTo>
                      <a:pt x="19546319" y="144780"/>
                    </a:lnTo>
                    <a:lnTo>
                      <a:pt x="19546319" y="4537273"/>
                    </a:lnTo>
                    <a:lnTo>
                      <a:pt x="19401540" y="4537273"/>
                    </a:lnTo>
                    <a:lnTo>
                      <a:pt x="19401540" y="144780"/>
                    </a:lnTo>
                    <a:close/>
                    <a:moveTo>
                      <a:pt x="144780" y="4537273"/>
                    </a:moveTo>
                    <a:lnTo>
                      <a:pt x="19401540" y="4537273"/>
                    </a:lnTo>
                    <a:lnTo>
                      <a:pt x="19401540" y="4682053"/>
                    </a:lnTo>
                    <a:lnTo>
                      <a:pt x="144780" y="4682053"/>
                    </a:lnTo>
                    <a:lnTo>
                      <a:pt x="144780" y="4537273"/>
                    </a:lnTo>
                    <a:close/>
                    <a:moveTo>
                      <a:pt x="19401540" y="0"/>
                    </a:moveTo>
                    <a:lnTo>
                      <a:pt x="19546319" y="0"/>
                    </a:lnTo>
                    <a:lnTo>
                      <a:pt x="19546319" y="144780"/>
                    </a:lnTo>
                    <a:lnTo>
                      <a:pt x="19401540" y="144780"/>
                    </a:lnTo>
                    <a:lnTo>
                      <a:pt x="19401540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9401540" y="0"/>
                    </a:lnTo>
                    <a:lnTo>
                      <a:pt x="19401540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3432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185989" y="59493"/>
              <a:ext cx="2013099" cy="45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80"/>
                </a:lnSpc>
                <a:spcBef>
                  <a:spcPct val="0"/>
                </a:spcBef>
              </a:pPr>
              <a:r>
                <a:rPr lang="en-US" sz="1280">
                  <a:solidFill>
                    <a:srgbClr val="003432"/>
                  </a:solidFill>
                  <a:latin typeface="Barlow SemiCondensed Bold"/>
                </a:rPr>
                <a:t>Translating the GAP III into action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756000" y="2223192"/>
            <a:ext cx="1644231" cy="265004"/>
            <a:chOff x="0" y="0"/>
            <a:chExt cx="2192307" cy="353339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2192307" cy="353339"/>
              <a:chOff x="0" y="0"/>
              <a:chExt cx="17966524" cy="2895704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72390" y="72390"/>
                <a:ext cx="17821744" cy="2750924"/>
              </a:xfrm>
              <a:custGeom>
                <a:avLst/>
                <a:gdLst/>
                <a:ahLst/>
                <a:cxnLst/>
                <a:rect l="l" t="t" r="r" b="b"/>
                <a:pathLst>
                  <a:path w="17821744" h="2750924">
                    <a:moveTo>
                      <a:pt x="0" y="0"/>
                    </a:moveTo>
                    <a:lnTo>
                      <a:pt x="17821744" y="0"/>
                    </a:lnTo>
                    <a:lnTo>
                      <a:pt x="17821744" y="2750924"/>
                    </a:lnTo>
                    <a:lnTo>
                      <a:pt x="0" y="27509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0"/>
                <a:ext cx="17966523" cy="2895704"/>
              </a:xfrm>
              <a:custGeom>
                <a:avLst/>
                <a:gdLst/>
                <a:ahLst/>
                <a:cxnLst/>
                <a:rect l="l" t="t" r="r" b="b"/>
                <a:pathLst>
                  <a:path w="17966523" h="2895704">
                    <a:moveTo>
                      <a:pt x="17821745" y="2750924"/>
                    </a:moveTo>
                    <a:lnTo>
                      <a:pt x="17966523" y="2750924"/>
                    </a:lnTo>
                    <a:lnTo>
                      <a:pt x="17966523" y="2895704"/>
                    </a:lnTo>
                    <a:lnTo>
                      <a:pt x="17821743" y="2895704"/>
                    </a:lnTo>
                    <a:lnTo>
                      <a:pt x="17821743" y="275092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750924"/>
                    </a:lnTo>
                    <a:lnTo>
                      <a:pt x="0" y="2750924"/>
                    </a:lnTo>
                    <a:lnTo>
                      <a:pt x="0" y="144780"/>
                    </a:lnTo>
                    <a:close/>
                    <a:moveTo>
                      <a:pt x="0" y="2750924"/>
                    </a:moveTo>
                    <a:lnTo>
                      <a:pt x="144780" y="2750924"/>
                    </a:lnTo>
                    <a:lnTo>
                      <a:pt x="144780" y="2895704"/>
                    </a:lnTo>
                    <a:lnTo>
                      <a:pt x="0" y="2895704"/>
                    </a:lnTo>
                    <a:lnTo>
                      <a:pt x="0" y="2750924"/>
                    </a:lnTo>
                    <a:close/>
                    <a:moveTo>
                      <a:pt x="17821745" y="144780"/>
                    </a:moveTo>
                    <a:lnTo>
                      <a:pt x="17966523" y="144780"/>
                    </a:lnTo>
                    <a:lnTo>
                      <a:pt x="17966523" y="2750924"/>
                    </a:lnTo>
                    <a:lnTo>
                      <a:pt x="17821743" y="2750924"/>
                    </a:lnTo>
                    <a:lnTo>
                      <a:pt x="17821743" y="144780"/>
                    </a:lnTo>
                    <a:close/>
                    <a:moveTo>
                      <a:pt x="144780" y="2750924"/>
                    </a:moveTo>
                    <a:lnTo>
                      <a:pt x="17821745" y="2750924"/>
                    </a:lnTo>
                    <a:lnTo>
                      <a:pt x="17821745" y="2895704"/>
                    </a:lnTo>
                    <a:lnTo>
                      <a:pt x="144780" y="2895704"/>
                    </a:lnTo>
                    <a:lnTo>
                      <a:pt x="144780" y="2750924"/>
                    </a:lnTo>
                    <a:close/>
                    <a:moveTo>
                      <a:pt x="17821745" y="0"/>
                    </a:moveTo>
                    <a:lnTo>
                      <a:pt x="17966523" y="0"/>
                    </a:lnTo>
                    <a:lnTo>
                      <a:pt x="17966523" y="144780"/>
                    </a:lnTo>
                    <a:lnTo>
                      <a:pt x="17821743" y="144780"/>
                    </a:lnTo>
                    <a:lnTo>
                      <a:pt x="17821743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7821745" y="0"/>
                    </a:lnTo>
                    <a:lnTo>
                      <a:pt x="17821745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3432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170957" y="59493"/>
              <a:ext cx="1850394" cy="2406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78"/>
                </a:lnSpc>
              </a:pPr>
              <a:r>
                <a:rPr lang="en-US" sz="1278">
                  <a:solidFill>
                    <a:srgbClr val="003432"/>
                  </a:solidFill>
                  <a:latin typeface="Barlow SemiCondensed Bold"/>
                </a:rPr>
                <a:t>GAP III</a:t>
              </a: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783" y="71164"/>
            <a:ext cx="920309" cy="61242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508" y="1475915"/>
            <a:ext cx="621117" cy="616502"/>
          </a:xfrm>
          <a:prstGeom prst="rect">
            <a:avLst/>
          </a:prstGeom>
        </p:spPr>
      </p:pic>
      <p:grpSp>
        <p:nvGrpSpPr>
          <p:cNvPr id="20" name="Group 20"/>
          <p:cNvGrpSpPr/>
          <p:nvPr/>
        </p:nvGrpSpPr>
        <p:grpSpPr>
          <a:xfrm>
            <a:off x="3734252" y="5475817"/>
            <a:ext cx="3396797" cy="2638513"/>
            <a:chOff x="0" y="0"/>
            <a:chExt cx="24463954" cy="19283776"/>
          </a:xfrm>
        </p:grpSpPr>
        <p:sp>
          <p:nvSpPr>
            <p:cNvPr id="21" name="Freeform 21"/>
            <p:cNvSpPr/>
            <p:nvPr/>
          </p:nvSpPr>
          <p:spPr>
            <a:xfrm>
              <a:off x="72390" y="72390"/>
              <a:ext cx="24319174" cy="19138996"/>
            </a:xfrm>
            <a:custGeom>
              <a:avLst/>
              <a:gdLst/>
              <a:ahLst/>
              <a:cxnLst/>
              <a:rect l="l" t="t" r="r" b="b"/>
              <a:pathLst>
                <a:path w="24319174" h="19138996">
                  <a:moveTo>
                    <a:pt x="0" y="0"/>
                  </a:moveTo>
                  <a:lnTo>
                    <a:pt x="24319174" y="0"/>
                  </a:lnTo>
                  <a:lnTo>
                    <a:pt x="24319174" y="19138995"/>
                  </a:lnTo>
                  <a:lnTo>
                    <a:pt x="0" y="191389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24463953" cy="19283775"/>
            </a:xfrm>
            <a:custGeom>
              <a:avLst/>
              <a:gdLst/>
              <a:ahLst/>
              <a:cxnLst/>
              <a:rect l="l" t="t" r="r" b="b"/>
              <a:pathLst>
                <a:path w="24463953" h="19283775">
                  <a:moveTo>
                    <a:pt x="24319174" y="19138996"/>
                  </a:moveTo>
                  <a:lnTo>
                    <a:pt x="24463953" y="19138996"/>
                  </a:lnTo>
                  <a:lnTo>
                    <a:pt x="24463953" y="19283775"/>
                  </a:lnTo>
                  <a:lnTo>
                    <a:pt x="24319174" y="19283775"/>
                  </a:lnTo>
                  <a:lnTo>
                    <a:pt x="24319174" y="1913899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138996"/>
                  </a:lnTo>
                  <a:lnTo>
                    <a:pt x="0" y="19138996"/>
                  </a:lnTo>
                  <a:lnTo>
                    <a:pt x="0" y="144780"/>
                  </a:lnTo>
                  <a:close/>
                  <a:moveTo>
                    <a:pt x="0" y="19138996"/>
                  </a:moveTo>
                  <a:lnTo>
                    <a:pt x="144780" y="19138996"/>
                  </a:lnTo>
                  <a:lnTo>
                    <a:pt x="144780" y="19283775"/>
                  </a:lnTo>
                  <a:lnTo>
                    <a:pt x="0" y="19283775"/>
                  </a:lnTo>
                  <a:lnTo>
                    <a:pt x="0" y="19138996"/>
                  </a:lnTo>
                  <a:close/>
                  <a:moveTo>
                    <a:pt x="24319174" y="144780"/>
                  </a:moveTo>
                  <a:lnTo>
                    <a:pt x="24463953" y="144780"/>
                  </a:lnTo>
                  <a:lnTo>
                    <a:pt x="24463953" y="19138996"/>
                  </a:lnTo>
                  <a:lnTo>
                    <a:pt x="24319174" y="19138996"/>
                  </a:lnTo>
                  <a:lnTo>
                    <a:pt x="24319174" y="144780"/>
                  </a:lnTo>
                  <a:close/>
                  <a:moveTo>
                    <a:pt x="144780" y="19138996"/>
                  </a:moveTo>
                  <a:lnTo>
                    <a:pt x="24319174" y="19138996"/>
                  </a:lnTo>
                  <a:lnTo>
                    <a:pt x="24319174" y="19283775"/>
                  </a:lnTo>
                  <a:lnTo>
                    <a:pt x="144780" y="19283775"/>
                  </a:lnTo>
                  <a:lnTo>
                    <a:pt x="144780" y="19138996"/>
                  </a:lnTo>
                  <a:close/>
                  <a:moveTo>
                    <a:pt x="24319174" y="0"/>
                  </a:moveTo>
                  <a:lnTo>
                    <a:pt x="24463953" y="0"/>
                  </a:lnTo>
                  <a:lnTo>
                    <a:pt x="24463953" y="144780"/>
                  </a:lnTo>
                  <a:lnTo>
                    <a:pt x="24319174" y="144780"/>
                  </a:lnTo>
                  <a:lnTo>
                    <a:pt x="2431917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319174" y="0"/>
                  </a:lnTo>
                  <a:lnTo>
                    <a:pt x="2431917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4178411" y="5397434"/>
            <a:ext cx="2332647" cy="264650"/>
            <a:chOff x="0" y="0"/>
            <a:chExt cx="3110196" cy="352866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3110196" cy="352866"/>
              <a:chOff x="0" y="0"/>
              <a:chExt cx="25488860" cy="2891829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72390" y="72390"/>
                <a:ext cx="25344080" cy="2747049"/>
              </a:xfrm>
              <a:custGeom>
                <a:avLst/>
                <a:gdLst/>
                <a:ahLst/>
                <a:cxnLst/>
                <a:rect l="l" t="t" r="r" b="b"/>
                <a:pathLst>
                  <a:path w="25344080" h="2747049">
                    <a:moveTo>
                      <a:pt x="0" y="0"/>
                    </a:moveTo>
                    <a:lnTo>
                      <a:pt x="25344080" y="0"/>
                    </a:lnTo>
                    <a:lnTo>
                      <a:pt x="25344080" y="2747049"/>
                    </a:lnTo>
                    <a:lnTo>
                      <a:pt x="0" y="27470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26" name="Freeform 26"/>
              <p:cNvSpPr/>
              <p:nvPr/>
            </p:nvSpPr>
            <p:spPr>
              <a:xfrm>
                <a:off x="0" y="0"/>
                <a:ext cx="25488860" cy="2891829"/>
              </a:xfrm>
              <a:custGeom>
                <a:avLst/>
                <a:gdLst/>
                <a:ahLst/>
                <a:cxnLst/>
                <a:rect l="l" t="t" r="r" b="b"/>
                <a:pathLst>
                  <a:path w="25488860" h="2891829">
                    <a:moveTo>
                      <a:pt x="25344081" y="2747049"/>
                    </a:moveTo>
                    <a:lnTo>
                      <a:pt x="25488860" y="2747049"/>
                    </a:lnTo>
                    <a:lnTo>
                      <a:pt x="25488860" y="2891829"/>
                    </a:lnTo>
                    <a:lnTo>
                      <a:pt x="25344081" y="2891829"/>
                    </a:lnTo>
                    <a:lnTo>
                      <a:pt x="25344081" y="274704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747049"/>
                    </a:lnTo>
                    <a:lnTo>
                      <a:pt x="0" y="2747049"/>
                    </a:lnTo>
                    <a:lnTo>
                      <a:pt x="0" y="144780"/>
                    </a:lnTo>
                    <a:close/>
                    <a:moveTo>
                      <a:pt x="0" y="2747049"/>
                    </a:moveTo>
                    <a:lnTo>
                      <a:pt x="144780" y="2747049"/>
                    </a:lnTo>
                    <a:lnTo>
                      <a:pt x="144780" y="2891829"/>
                    </a:lnTo>
                    <a:lnTo>
                      <a:pt x="0" y="2891829"/>
                    </a:lnTo>
                    <a:lnTo>
                      <a:pt x="0" y="2747049"/>
                    </a:lnTo>
                    <a:close/>
                    <a:moveTo>
                      <a:pt x="25344081" y="144780"/>
                    </a:moveTo>
                    <a:lnTo>
                      <a:pt x="25488860" y="144780"/>
                    </a:lnTo>
                    <a:lnTo>
                      <a:pt x="25488860" y="2747049"/>
                    </a:lnTo>
                    <a:lnTo>
                      <a:pt x="25344081" y="2747049"/>
                    </a:lnTo>
                    <a:lnTo>
                      <a:pt x="25344081" y="144780"/>
                    </a:lnTo>
                    <a:close/>
                    <a:moveTo>
                      <a:pt x="144780" y="2747049"/>
                    </a:moveTo>
                    <a:lnTo>
                      <a:pt x="25344081" y="2747049"/>
                    </a:lnTo>
                    <a:lnTo>
                      <a:pt x="25344081" y="2891829"/>
                    </a:lnTo>
                    <a:lnTo>
                      <a:pt x="144780" y="2891829"/>
                    </a:lnTo>
                    <a:lnTo>
                      <a:pt x="144780" y="2747049"/>
                    </a:lnTo>
                    <a:close/>
                    <a:moveTo>
                      <a:pt x="25344081" y="0"/>
                    </a:moveTo>
                    <a:lnTo>
                      <a:pt x="25488860" y="0"/>
                    </a:lnTo>
                    <a:lnTo>
                      <a:pt x="25488860" y="144780"/>
                    </a:lnTo>
                    <a:lnTo>
                      <a:pt x="25344081" y="144780"/>
                    </a:lnTo>
                    <a:lnTo>
                      <a:pt x="25344081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5344081" y="0"/>
                    </a:lnTo>
                    <a:lnTo>
                      <a:pt x="2534408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3432"/>
              </a:solid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242534" y="59493"/>
              <a:ext cx="2625128" cy="240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80"/>
                </a:lnSpc>
                <a:spcBef>
                  <a:spcPct val="0"/>
                </a:spcBef>
              </a:pPr>
              <a:r>
                <a:rPr lang="en-US" sz="1280">
                  <a:solidFill>
                    <a:srgbClr val="003432"/>
                  </a:solidFill>
                  <a:latin typeface="Barlow SemiCondensed Bold"/>
                </a:rPr>
                <a:t>CLIP - Areas of Engagement </a:t>
              </a:r>
            </a:p>
          </p:txBody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836502" y="5733646"/>
            <a:ext cx="239399" cy="228081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43594" y="7226951"/>
            <a:ext cx="245633" cy="245633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180164" y="8191374"/>
            <a:ext cx="277388" cy="269636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881194" y="7571628"/>
            <a:ext cx="204618" cy="196805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867522" y="6914629"/>
            <a:ext cx="212140" cy="252548"/>
          </a:xfrm>
          <a:prstGeom prst="rect">
            <a:avLst/>
          </a:prstGeom>
        </p:spPr>
      </p:pic>
      <p:grpSp>
        <p:nvGrpSpPr>
          <p:cNvPr id="33" name="Group 33"/>
          <p:cNvGrpSpPr/>
          <p:nvPr/>
        </p:nvGrpSpPr>
        <p:grpSpPr>
          <a:xfrm>
            <a:off x="647520" y="5319921"/>
            <a:ext cx="2903538" cy="1777470"/>
            <a:chOff x="0" y="0"/>
            <a:chExt cx="21712780" cy="13291997"/>
          </a:xfrm>
        </p:grpSpPr>
        <p:sp>
          <p:nvSpPr>
            <p:cNvPr id="34" name="Freeform 34"/>
            <p:cNvSpPr/>
            <p:nvPr/>
          </p:nvSpPr>
          <p:spPr>
            <a:xfrm>
              <a:off x="72390" y="72390"/>
              <a:ext cx="21568001" cy="13147217"/>
            </a:xfrm>
            <a:custGeom>
              <a:avLst/>
              <a:gdLst/>
              <a:ahLst/>
              <a:cxnLst/>
              <a:rect l="l" t="t" r="r" b="b"/>
              <a:pathLst>
                <a:path w="21568001" h="13147217">
                  <a:moveTo>
                    <a:pt x="0" y="0"/>
                  </a:moveTo>
                  <a:lnTo>
                    <a:pt x="21568001" y="0"/>
                  </a:lnTo>
                  <a:lnTo>
                    <a:pt x="21568001" y="13147217"/>
                  </a:lnTo>
                  <a:lnTo>
                    <a:pt x="0" y="131472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21712780" cy="13291996"/>
            </a:xfrm>
            <a:custGeom>
              <a:avLst/>
              <a:gdLst/>
              <a:ahLst/>
              <a:cxnLst/>
              <a:rect l="l" t="t" r="r" b="b"/>
              <a:pathLst>
                <a:path w="21712780" h="13291996">
                  <a:moveTo>
                    <a:pt x="21568000" y="13147218"/>
                  </a:moveTo>
                  <a:lnTo>
                    <a:pt x="21712780" y="13147218"/>
                  </a:lnTo>
                  <a:lnTo>
                    <a:pt x="21712780" y="13291996"/>
                  </a:lnTo>
                  <a:lnTo>
                    <a:pt x="21568000" y="13291996"/>
                  </a:lnTo>
                  <a:lnTo>
                    <a:pt x="21568000" y="13147216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147218"/>
                  </a:lnTo>
                  <a:lnTo>
                    <a:pt x="0" y="13147218"/>
                  </a:lnTo>
                  <a:lnTo>
                    <a:pt x="0" y="144780"/>
                  </a:lnTo>
                  <a:close/>
                  <a:moveTo>
                    <a:pt x="0" y="13147218"/>
                  </a:moveTo>
                  <a:lnTo>
                    <a:pt x="144780" y="13147218"/>
                  </a:lnTo>
                  <a:lnTo>
                    <a:pt x="144780" y="13291996"/>
                  </a:lnTo>
                  <a:lnTo>
                    <a:pt x="0" y="13291996"/>
                  </a:lnTo>
                  <a:lnTo>
                    <a:pt x="0" y="13147216"/>
                  </a:lnTo>
                  <a:close/>
                  <a:moveTo>
                    <a:pt x="21568000" y="144780"/>
                  </a:moveTo>
                  <a:lnTo>
                    <a:pt x="21712780" y="144780"/>
                  </a:lnTo>
                  <a:lnTo>
                    <a:pt x="21712780" y="13147218"/>
                  </a:lnTo>
                  <a:lnTo>
                    <a:pt x="21568000" y="13147218"/>
                  </a:lnTo>
                  <a:lnTo>
                    <a:pt x="21568000" y="144780"/>
                  </a:lnTo>
                  <a:close/>
                  <a:moveTo>
                    <a:pt x="144780" y="13147218"/>
                  </a:moveTo>
                  <a:lnTo>
                    <a:pt x="21568000" y="13147218"/>
                  </a:lnTo>
                  <a:lnTo>
                    <a:pt x="21568000" y="13291996"/>
                  </a:lnTo>
                  <a:lnTo>
                    <a:pt x="144780" y="13291996"/>
                  </a:lnTo>
                  <a:lnTo>
                    <a:pt x="144780" y="13147216"/>
                  </a:lnTo>
                  <a:close/>
                  <a:moveTo>
                    <a:pt x="21568000" y="0"/>
                  </a:moveTo>
                  <a:lnTo>
                    <a:pt x="21712780" y="0"/>
                  </a:lnTo>
                  <a:lnTo>
                    <a:pt x="21712780" y="144780"/>
                  </a:lnTo>
                  <a:lnTo>
                    <a:pt x="21568000" y="144780"/>
                  </a:lnTo>
                  <a:lnTo>
                    <a:pt x="2156800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568000" y="0"/>
                  </a:lnTo>
                  <a:lnTo>
                    <a:pt x="2156800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36" name="Group 36"/>
          <p:cNvGrpSpPr/>
          <p:nvPr/>
        </p:nvGrpSpPr>
        <p:grpSpPr>
          <a:xfrm>
            <a:off x="793469" y="5211169"/>
            <a:ext cx="1644231" cy="264650"/>
            <a:chOff x="0" y="0"/>
            <a:chExt cx="2192307" cy="352866"/>
          </a:xfrm>
        </p:grpSpPr>
        <p:grpSp>
          <p:nvGrpSpPr>
            <p:cNvPr id="37" name="Group 37"/>
            <p:cNvGrpSpPr/>
            <p:nvPr/>
          </p:nvGrpSpPr>
          <p:grpSpPr>
            <a:xfrm>
              <a:off x="0" y="0"/>
              <a:ext cx="2192307" cy="352866"/>
              <a:chOff x="0" y="0"/>
              <a:chExt cx="17966524" cy="2891829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72390" y="72390"/>
                <a:ext cx="17821744" cy="2747049"/>
              </a:xfrm>
              <a:custGeom>
                <a:avLst/>
                <a:gdLst/>
                <a:ahLst/>
                <a:cxnLst/>
                <a:rect l="l" t="t" r="r" b="b"/>
                <a:pathLst>
                  <a:path w="17821744" h="2747049">
                    <a:moveTo>
                      <a:pt x="0" y="0"/>
                    </a:moveTo>
                    <a:lnTo>
                      <a:pt x="17821744" y="0"/>
                    </a:lnTo>
                    <a:lnTo>
                      <a:pt x="17821744" y="2747049"/>
                    </a:lnTo>
                    <a:lnTo>
                      <a:pt x="0" y="27470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39" name="Freeform 39"/>
              <p:cNvSpPr/>
              <p:nvPr/>
            </p:nvSpPr>
            <p:spPr>
              <a:xfrm>
                <a:off x="0" y="0"/>
                <a:ext cx="17966523" cy="2891829"/>
              </a:xfrm>
              <a:custGeom>
                <a:avLst/>
                <a:gdLst/>
                <a:ahLst/>
                <a:cxnLst/>
                <a:rect l="l" t="t" r="r" b="b"/>
                <a:pathLst>
                  <a:path w="17966523" h="2891829">
                    <a:moveTo>
                      <a:pt x="17821745" y="2747049"/>
                    </a:moveTo>
                    <a:lnTo>
                      <a:pt x="17966523" y="2747049"/>
                    </a:lnTo>
                    <a:lnTo>
                      <a:pt x="17966523" y="2891829"/>
                    </a:lnTo>
                    <a:lnTo>
                      <a:pt x="17821743" y="2891829"/>
                    </a:lnTo>
                    <a:lnTo>
                      <a:pt x="17821743" y="2747049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747049"/>
                    </a:lnTo>
                    <a:lnTo>
                      <a:pt x="0" y="2747049"/>
                    </a:lnTo>
                    <a:lnTo>
                      <a:pt x="0" y="144780"/>
                    </a:lnTo>
                    <a:close/>
                    <a:moveTo>
                      <a:pt x="0" y="2747049"/>
                    </a:moveTo>
                    <a:lnTo>
                      <a:pt x="144780" y="2747049"/>
                    </a:lnTo>
                    <a:lnTo>
                      <a:pt x="144780" y="2891829"/>
                    </a:lnTo>
                    <a:lnTo>
                      <a:pt x="0" y="2891829"/>
                    </a:lnTo>
                    <a:lnTo>
                      <a:pt x="0" y="2747049"/>
                    </a:lnTo>
                    <a:close/>
                    <a:moveTo>
                      <a:pt x="17821745" y="144780"/>
                    </a:moveTo>
                    <a:lnTo>
                      <a:pt x="17966523" y="144780"/>
                    </a:lnTo>
                    <a:lnTo>
                      <a:pt x="17966523" y="2747049"/>
                    </a:lnTo>
                    <a:lnTo>
                      <a:pt x="17821743" y="2747049"/>
                    </a:lnTo>
                    <a:lnTo>
                      <a:pt x="17821743" y="144780"/>
                    </a:lnTo>
                    <a:close/>
                    <a:moveTo>
                      <a:pt x="144780" y="2747049"/>
                    </a:moveTo>
                    <a:lnTo>
                      <a:pt x="17821745" y="2747049"/>
                    </a:lnTo>
                    <a:lnTo>
                      <a:pt x="17821745" y="2891829"/>
                    </a:lnTo>
                    <a:lnTo>
                      <a:pt x="144780" y="2891829"/>
                    </a:lnTo>
                    <a:lnTo>
                      <a:pt x="144780" y="2747049"/>
                    </a:lnTo>
                    <a:close/>
                    <a:moveTo>
                      <a:pt x="17821745" y="0"/>
                    </a:moveTo>
                    <a:lnTo>
                      <a:pt x="17966523" y="0"/>
                    </a:lnTo>
                    <a:lnTo>
                      <a:pt x="17966523" y="144780"/>
                    </a:lnTo>
                    <a:lnTo>
                      <a:pt x="17821743" y="144780"/>
                    </a:lnTo>
                    <a:lnTo>
                      <a:pt x="17821743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7821745" y="0"/>
                    </a:lnTo>
                    <a:lnTo>
                      <a:pt x="17821745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3432"/>
              </a:solidFill>
            </p:spPr>
          </p:sp>
        </p:grpSp>
        <p:sp>
          <p:nvSpPr>
            <p:cNvPr id="40" name="TextBox 40"/>
            <p:cNvSpPr txBox="1"/>
            <p:nvPr/>
          </p:nvSpPr>
          <p:spPr>
            <a:xfrm>
              <a:off x="170957" y="59493"/>
              <a:ext cx="1850394" cy="240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280"/>
                </a:lnSpc>
                <a:spcBef>
                  <a:spcPct val="0"/>
                </a:spcBef>
              </a:pPr>
              <a:r>
                <a:rPr lang="en-US" sz="1280">
                  <a:solidFill>
                    <a:srgbClr val="003432"/>
                  </a:solidFill>
                  <a:latin typeface="Barlow SemiCondensed Bold"/>
                </a:rPr>
                <a:t>CLIP Instruments </a:t>
              </a:r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645192" y="7178105"/>
            <a:ext cx="2905866" cy="3390063"/>
            <a:chOff x="0" y="0"/>
            <a:chExt cx="21730189" cy="25351033"/>
          </a:xfrm>
        </p:grpSpPr>
        <p:sp>
          <p:nvSpPr>
            <p:cNvPr id="42" name="Freeform 42"/>
            <p:cNvSpPr/>
            <p:nvPr/>
          </p:nvSpPr>
          <p:spPr>
            <a:xfrm>
              <a:off x="72390" y="72390"/>
              <a:ext cx="21585409" cy="25206253"/>
            </a:xfrm>
            <a:custGeom>
              <a:avLst/>
              <a:gdLst/>
              <a:ahLst/>
              <a:cxnLst/>
              <a:rect l="l" t="t" r="r" b="b"/>
              <a:pathLst>
                <a:path w="21585409" h="25206253">
                  <a:moveTo>
                    <a:pt x="0" y="0"/>
                  </a:moveTo>
                  <a:lnTo>
                    <a:pt x="21585409" y="0"/>
                  </a:lnTo>
                  <a:lnTo>
                    <a:pt x="21585409" y="25206253"/>
                  </a:lnTo>
                  <a:lnTo>
                    <a:pt x="0" y="25206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0" y="0"/>
              <a:ext cx="21730190" cy="25351032"/>
            </a:xfrm>
            <a:custGeom>
              <a:avLst/>
              <a:gdLst/>
              <a:ahLst/>
              <a:cxnLst/>
              <a:rect l="l" t="t" r="r" b="b"/>
              <a:pathLst>
                <a:path w="21730190" h="25351032">
                  <a:moveTo>
                    <a:pt x="21585410" y="25206254"/>
                  </a:moveTo>
                  <a:lnTo>
                    <a:pt x="21730190" y="25206254"/>
                  </a:lnTo>
                  <a:lnTo>
                    <a:pt x="21730190" y="25351032"/>
                  </a:lnTo>
                  <a:lnTo>
                    <a:pt x="21585410" y="25351032"/>
                  </a:lnTo>
                  <a:lnTo>
                    <a:pt x="21585410" y="25206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206254"/>
                  </a:lnTo>
                  <a:lnTo>
                    <a:pt x="0" y="25206254"/>
                  </a:lnTo>
                  <a:lnTo>
                    <a:pt x="0" y="144780"/>
                  </a:lnTo>
                  <a:close/>
                  <a:moveTo>
                    <a:pt x="0" y="25206254"/>
                  </a:moveTo>
                  <a:lnTo>
                    <a:pt x="144780" y="25206254"/>
                  </a:lnTo>
                  <a:lnTo>
                    <a:pt x="144780" y="25351032"/>
                  </a:lnTo>
                  <a:lnTo>
                    <a:pt x="0" y="25351032"/>
                  </a:lnTo>
                  <a:lnTo>
                    <a:pt x="0" y="25206254"/>
                  </a:lnTo>
                  <a:close/>
                  <a:moveTo>
                    <a:pt x="21585410" y="144780"/>
                  </a:moveTo>
                  <a:lnTo>
                    <a:pt x="21730190" y="144780"/>
                  </a:lnTo>
                  <a:lnTo>
                    <a:pt x="21730190" y="25206254"/>
                  </a:lnTo>
                  <a:lnTo>
                    <a:pt x="21585410" y="25206254"/>
                  </a:lnTo>
                  <a:lnTo>
                    <a:pt x="21585410" y="144780"/>
                  </a:lnTo>
                  <a:close/>
                  <a:moveTo>
                    <a:pt x="144780" y="25206254"/>
                  </a:moveTo>
                  <a:lnTo>
                    <a:pt x="21585410" y="25206254"/>
                  </a:lnTo>
                  <a:lnTo>
                    <a:pt x="21585410" y="25351032"/>
                  </a:lnTo>
                  <a:lnTo>
                    <a:pt x="144780" y="25351032"/>
                  </a:lnTo>
                  <a:lnTo>
                    <a:pt x="144780" y="25206254"/>
                  </a:lnTo>
                  <a:close/>
                  <a:moveTo>
                    <a:pt x="21585410" y="0"/>
                  </a:moveTo>
                  <a:lnTo>
                    <a:pt x="21730190" y="0"/>
                  </a:lnTo>
                  <a:lnTo>
                    <a:pt x="21730190" y="144780"/>
                  </a:lnTo>
                  <a:lnTo>
                    <a:pt x="21585410" y="144780"/>
                  </a:lnTo>
                  <a:lnTo>
                    <a:pt x="2158541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585410" y="0"/>
                  </a:lnTo>
                  <a:lnTo>
                    <a:pt x="2158541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pic>
        <p:nvPicPr>
          <p:cNvPr id="44" name="Picture 4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92135" y="7293856"/>
            <a:ext cx="272968" cy="345132"/>
          </a:xfrm>
          <a:prstGeom prst="rect">
            <a:avLst/>
          </a:prstGeom>
        </p:spPr>
      </p:pic>
      <p:sp>
        <p:nvSpPr>
          <p:cNvPr id="45" name="TextBox 45"/>
          <p:cNvSpPr txBox="1"/>
          <p:nvPr/>
        </p:nvSpPr>
        <p:spPr>
          <a:xfrm>
            <a:off x="4202999" y="6165844"/>
            <a:ext cx="281695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29"/>
              </a:lnSpc>
            </a:pP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Ensuring freedom from all forms of gender-based violence (and access to justice)</a:t>
            </a: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r>
              <a:rPr lang="en-GB" sz="1100" dirty="0">
                <a:solidFill>
                  <a:srgbClr val="000000"/>
                </a:solidFill>
                <a:latin typeface="Barlow SemiCondensed"/>
              </a:rPr>
              <a:t>Promoting economic and social rights and empowering girls and women</a:t>
            </a:r>
            <a:endParaRPr lang="en-US" sz="1100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4244788" y="7659014"/>
            <a:ext cx="2721815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9"/>
              </a:lnSpc>
            </a:pP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Promoting sexual and reproductive health and rights</a:t>
            </a: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190953" y="6996144"/>
            <a:ext cx="2554671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9"/>
              </a:lnSpc>
            </a:pP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Promoting equal participation and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leadership</a:t>
            </a:r>
          </a:p>
          <a:p>
            <a:pPr>
              <a:lnSpc>
                <a:spcPts val="1029"/>
              </a:lnSpc>
            </a:pPr>
            <a:endParaRPr lang="en-US" sz="1100" dirty="0" smtClean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100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grpSp>
        <p:nvGrpSpPr>
          <p:cNvPr id="48" name="Group 48"/>
          <p:cNvGrpSpPr/>
          <p:nvPr/>
        </p:nvGrpSpPr>
        <p:grpSpPr>
          <a:xfrm>
            <a:off x="3734252" y="8137476"/>
            <a:ext cx="3387129" cy="1253536"/>
            <a:chOff x="0" y="0"/>
            <a:chExt cx="25370442" cy="11669368"/>
          </a:xfrm>
        </p:grpSpPr>
        <p:sp>
          <p:nvSpPr>
            <p:cNvPr id="49" name="Freeform 49"/>
            <p:cNvSpPr/>
            <p:nvPr/>
          </p:nvSpPr>
          <p:spPr>
            <a:xfrm>
              <a:off x="72386" y="72394"/>
              <a:ext cx="25298056" cy="9976237"/>
            </a:xfrm>
            <a:custGeom>
              <a:avLst/>
              <a:gdLst/>
              <a:ahLst/>
              <a:cxnLst/>
              <a:rect l="l" t="t" r="r" b="b"/>
              <a:pathLst>
                <a:path w="25225663" h="11524589">
                  <a:moveTo>
                    <a:pt x="0" y="0"/>
                  </a:moveTo>
                  <a:lnTo>
                    <a:pt x="25225663" y="0"/>
                  </a:lnTo>
                  <a:lnTo>
                    <a:pt x="25225663" y="11524589"/>
                  </a:lnTo>
                  <a:lnTo>
                    <a:pt x="0" y="115245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0" y="0"/>
              <a:ext cx="25370442" cy="11669368"/>
            </a:xfrm>
            <a:custGeom>
              <a:avLst/>
              <a:gdLst/>
              <a:ahLst/>
              <a:cxnLst/>
              <a:rect l="l" t="t" r="r" b="b"/>
              <a:pathLst>
                <a:path w="25370442" h="11669368">
                  <a:moveTo>
                    <a:pt x="25225662" y="11524589"/>
                  </a:moveTo>
                  <a:lnTo>
                    <a:pt x="25370442" y="11524589"/>
                  </a:lnTo>
                  <a:lnTo>
                    <a:pt x="25370442" y="11669368"/>
                  </a:lnTo>
                  <a:lnTo>
                    <a:pt x="25225662" y="11669368"/>
                  </a:lnTo>
                  <a:lnTo>
                    <a:pt x="25225662" y="1152458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1524589"/>
                  </a:lnTo>
                  <a:lnTo>
                    <a:pt x="0" y="11524589"/>
                  </a:lnTo>
                  <a:lnTo>
                    <a:pt x="0" y="144780"/>
                  </a:lnTo>
                  <a:close/>
                  <a:moveTo>
                    <a:pt x="0" y="11524589"/>
                  </a:moveTo>
                  <a:lnTo>
                    <a:pt x="144780" y="11524589"/>
                  </a:lnTo>
                  <a:lnTo>
                    <a:pt x="144780" y="11669368"/>
                  </a:lnTo>
                  <a:lnTo>
                    <a:pt x="0" y="11669368"/>
                  </a:lnTo>
                  <a:lnTo>
                    <a:pt x="0" y="11524589"/>
                  </a:lnTo>
                  <a:close/>
                  <a:moveTo>
                    <a:pt x="25225662" y="144780"/>
                  </a:moveTo>
                  <a:lnTo>
                    <a:pt x="25370442" y="144780"/>
                  </a:lnTo>
                  <a:lnTo>
                    <a:pt x="25370442" y="11524589"/>
                  </a:lnTo>
                  <a:lnTo>
                    <a:pt x="25225662" y="11524589"/>
                  </a:lnTo>
                  <a:lnTo>
                    <a:pt x="25225662" y="144780"/>
                  </a:lnTo>
                  <a:close/>
                  <a:moveTo>
                    <a:pt x="144780" y="11524589"/>
                  </a:moveTo>
                  <a:lnTo>
                    <a:pt x="25225662" y="11524589"/>
                  </a:lnTo>
                  <a:lnTo>
                    <a:pt x="25225662" y="11669368"/>
                  </a:lnTo>
                  <a:lnTo>
                    <a:pt x="144780" y="11669368"/>
                  </a:lnTo>
                  <a:lnTo>
                    <a:pt x="144780" y="11524589"/>
                  </a:lnTo>
                  <a:close/>
                  <a:moveTo>
                    <a:pt x="25225662" y="0"/>
                  </a:moveTo>
                  <a:lnTo>
                    <a:pt x="25370442" y="0"/>
                  </a:lnTo>
                  <a:lnTo>
                    <a:pt x="25370442" y="144780"/>
                  </a:lnTo>
                  <a:lnTo>
                    <a:pt x="25225662" y="144780"/>
                  </a:lnTo>
                  <a:lnTo>
                    <a:pt x="2522566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225662" y="0"/>
                  </a:lnTo>
                  <a:lnTo>
                    <a:pt x="2522566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898969" y="8191374"/>
            <a:ext cx="242349" cy="306418"/>
          </a:xfrm>
          <a:prstGeom prst="rect">
            <a:avLst/>
          </a:prstGeom>
        </p:spPr>
      </p:pic>
      <p:grpSp>
        <p:nvGrpSpPr>
          <p:cNvPr id="52" name="Group 52"/>
          <p:cNvGrpSpPr/>
          <p:nvPr/>
        </p:nvGrpSpPr>
        <p:grpSpPr>
          <a:xfrm>
            <a:off x="3754371" y="9442657"/>
            <a:ext cx="3376679" cy="1125512"/>
            <a:chOff x="0" y="0"/>
            <a:chExt cx="25278991" cy="7455738"/>
          </a:xfrm>
        </p:grpSpPr>
        <p:sp>
          <p:nvSpPr>
            <p:cNvPr id="53" name="Freeform 53"/>
            <p:cNvSpPr/>
            <p:nvPr/>
          </p:nvSpPr>
          <p:spPr>
            <a:xfrm>
              <a:off x="72390" y="72390"/>
              <a:ext cx="25134211" cy="7310958"/>
            </a:xfrm>
            <a:custGeom>
              <a:avLst/>
              <a:gdLst/>
              <a:ahLst/>
              <a:cxnLst/>
              <a:rect l="l" t="t" r="r" b="b"/>
              <a:pathLst>
                <a:path w="25134211" h="7310958">
                  <a:moveTo>
                    <a:pt x="0" y="0"/>
                  </a:moveTo>
                  <a:lnTo>
                    <a:pt x="25134211" y="0"/>
                  </a:lnTo>
                  <a:lnTo>
                    <a:pt x="25134211" y="7310958"/>
                  </a:lnTo>
                  <a:lnTo>
                    <a:pt x="0" y="7310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4" name="Freeform 54"/>
            <p:cNvSpPr/>
            <p:nvPr/>
          </p:nvSpPr>
          <p:spPr>
            <a:xfrm>
              <a:off x="0" y="0"/>
              <a:ext cx="25278990" cy="7455738"/>
            </a:xfrm>
            <a:custGeom>
              <a:avLst/>
              <a:gdLst/>
              <a:ahLst/>
              <a:cxnLst/>
              <a:rect l="l" t="t" r="r" b="b"/>
              <a:pathLst>
                <a:path w="25278990" h="7455738">
                  <a:moveTo>
                    <a:pt x="25134212" y="7310958"/>
                  </a:moveTo>
                  <a:lnTo>
                    <a:pt x="25278990" y="7310958"/>
                  </a:lnTo>
                  <a:lnTo>
                    <a:pt x="25278990" y="7455738"/>
                  </a:lnTo>
                  <a:lnTo>
                    <a:pt x="25134212" y="7455738"/>
                  </a:lnTo>
                  <a:lnTo>
                    <a:pt x="25134212" y="731095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7310958"/>
                  </a:lnTo>
                  <a:lnTo>
                    <a:pt x="0" y="7310958"/>
                  </a:lnTo>
                  <a:lnTo>
                    <a:pt x="0" y="144780"/>
                  </a:lnTo>
                  <a:close/>
                  <a:moveTo>
                    <a:pt x="0" y="7310958"/>
                  </a:moveTo>
                  <a:lnTo>
                    <a:pt x="144780" y="7310958"/>
                  </a:lnTo>
                  <a:lnTo>
                    <a:pt x="144780" y="7455738"/>
                  </a:lnTo>
                  <a:lnTo>
                    <a:pt x="0" y="7455738"/>
                  </a:lnTo>
                  <a:lnTo>
                    <a:pt x="0" y="7310958"/>
                  </a:lnTo>
                  <a:close/>
                  <a:moveTo>
                    <a:pt x="25134212" y="144780"/>
                  </a:moveTo>
                  <a:lnTo>
                    <a:pt x="25278990" y="144780"/>
                  </a:lnTo>
                  <a:lnTo>
                    <a:pt x="25278990" y="7310958"/>
                  </a:lnTo>
                  <a:lnTo>
                    <a:pt x="25134212" y="7310958"/>
                  </a:lnTo>
                  <a:lnTo>
                    <a:pt x="25134212" y="144780"/>
                  </a:lnTo>
                  <a:close/>
                  <a:moveTo>
                    <a:pt x="144780" y="7310958"/>
                  </a:moveTo>
                  <a:lnTo>
                    <a:pt x="25134212" y="7310958"/>
                  </a:lnTo>
                  <a:lnTo>
                    <a:pt x="25134212" y="7455738"/>
                  </a:lnTo>
                  <a:lnTo>
                    <a:pt x="144780" y="7455738"/>
                  </a:lnTo>
                  <a:lnTo>
                    <a:pt x="144780" y="7310958"/>
                  </a:lnTo>
                  <a:close/>
                  <a:moveTo>
                    <a:pt x="25134212" y="0"/>
                  </a:moveTo>
                  <a:lnTo>
                    <a:pt x="25278990" y="0"/>
                  </a:lnTo>
                  <a:lnTo>
                    <a:pt x="25278990" y="144780"/>
                  </a:lnTo>
                  <a:lnTo>
                    <a:pt x="25134212" y="144780"/>
                  </a:lnTo>
                  <a:lnTo>
                    <a:pt x="251342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134212" y="0"/>
                  </a:lnTo>
                  <a:lnTo>
                    <a:pt x="251342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pic>
        <p:nvPicPr>
          <p:cNvPr id="55" name="Picture 5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976590" y="9573344"/>
            <a:ext cx="208882" cy="264103"/>
          </a:xfrm>
          <a:prstGeom prst="rect">
            <a:avLst/>
          </a:prstGeom>
        </p:spPr>
      </p:pic>
      <p:grpSp>
        <p:nvGrpSpPr>
          <p:cNvPr id="56" name="Group 56"/>
          <p:cNvGrpSpPr/>
          <p:nvPr/>
        </p:nvGrpSpPr>
        <p:grpSpPr>
          <a:xfrm>
            <a:off x="3734253" y="3487270"/>
            <a:ext cx="3396796" cy="1931638"/>
            <a:chOff x="0" y="0"/>
            <a:chExt cx="24463954" cy="13899665"/>
          </a:xfrm>
        </p:grpSpPr>
        <p:sp>
          <p:nvSpPr>
            <p:cNvPr id="57" name="Freeform 57"/>
            <p:cNvSpPr/>
            <p:nvPr/>
          </p:nvSpPr>
          <p:spPr>
            <a:xfrm>
              <a:off x="72390" y="72390"/>
              <a:ext cx="24319174" cy="13754885"/>
            </a:xfrm>
            <a:custGeom>
              <a:avLst/>
              <a:gdLst/>
              <a:ahLst/>
              <a:cxnLst/>
              <a:rect l="l" t="t" r="r" b="b"/>
              <a:pathLst>
                <a:path w="24319174" h="13754885">
                  <a:moveTo>
                    <a:pt x="0" y="0"/>
                  </a:moveTo>
                  <a:lnTo>
                    <a:pt x="24319174" y="0"/>
                  </a:lnTo>
                  <a:lnTo>
                    <a:pt x="24319174" y="13754885"/>
                  </a:lnTo>
                  <a:lnTo>
                    <a:pt x="0" y="137548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0" y="0"/>
              <a:ext cx="24463953" cy="13899665"/>
            </a:xfrm>
            <a:custGeom>
              <a:avLst/>
              <a:gdLst/>
              <a:ahLst/>
              <a:cxnLst/>
              <a:rect l="l" t="t" r="r" b="b"/>
              <a:pathLst>
                <a:path w="24463953" h="13899665">
                  <a:moveTo>
                    <a:pt x="24319174" y="13754884"/>
                  </a:moveTo>
                  <a:lnTo>
                    <a:pt x="24463953" y="13754884"/>
                  </a:lnTo>
                  <a:lnTo>
                    <a:pt x="24463953" y="13899665"/>
                  </a:lnTo>
                  <a:lnTo>
                    <a:pt x="24319174" y="13899665"/>
                  </a:lnTo>
                  <a:lnTo>
                    <a:pt x="24319174" y="1375488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754884"/>
                  </a:lnTo>
                  <a:lnTo>
                    <a:pt x="0" y="13754884"/>
                  </a:lnTo>
                  <a:lnTo>
                    <a:pt x="0" y="144780"/>
                  </a:lnTo>
                  <a:close/>
                  <a:moveTo>
                    <a:pt x="0" y="13754884"/>
                  </a:moveTo>
                  <a:lnTo>
                    <a:pt x="144780" y="13754884"/>
                  </a:lnTo>
                  <a:lnTo>
                    <a:pt x="144780" y="13899665"/>
                  </a:lnTo>
                  <a:lnTo>
                    <a:pt x="0" y="13899665"/>
                  </a:lnTo>
                  <a:lnTo>
                    <a:pt x="0" y="13754884"/>
                  </a:lnTo>
                  <a:close/>
                  <a:moveTo>
                    <a:pt x="24319174" y="144780"/>
                  </a:moveTo>
                  <a:lnTo>
                    <a:pt x="24463953" y="144780"/>
                  </a:lnTo>
                  <a:lnTo>
                    <a:pt x="24463953" y="13754884"/>
                  </a:lnTo>
                  <a:lnTo>
                    <a:pt x="24319174" y="13754884"/>
                  </a:lnTo>
                  <a:lnTo>
                    <a:pt x="24319174" y="144780"/>
                  </a:lnTo>
                  <a:close/>
                  <a:moveTo>
                    <a:pt x="144780" y="13754884"/>
                  </a:moveTo>
                  <a:lnTo>
                    <a:pt x="24319174" y="13754884"/>
                  </a:lnTo>
                  <a:lnTo>
                    <a:pt x="24319174" y="13899665"/>
                  </a:lnTo>
                  <a:lnTo>
                    <a:pt x="144780" y="13899665"/>
                  </a:lnTo>
                  <a:lnTo>
                    <a:pt x="144780" y="13754884"/>
                  </a:lnTo>
                  <a:close/>
                  <a:moveTo>
                    <a:pt x="24319174" y="0"/>
                  </a:moveTo>
                  <a:lnTo>
                    <a:pt x="24463953" y="0"/>
                  </a:lnTo>
                  <a:lnTo>
                    <a:pt x="24463953" y="144780"/>
                  </a:lnTo>
                  <a:lnTo>
                    <a:pt x="24319174" y="144780"/>
                  </a:lnTo>
                  <a:lnTo>
                    <a:pt x="2431917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319174" y="0"/>
                  </a:lnTo>
                  <a:lnTo>
                    <a:pt x="2431917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3432"/>
            </a:solidFill>
          </p:spPr>
        </p:sp>
      </p:grpSp>
      <p:grpSp>
        <p:nvGrpSpPr>
          <p:cNvPr id="59" name="Group 59"/>
          <p:cNvGrpSpPr/>
          <p:nvPr/>
        </p:nvGrpSpPr>
        <p:grpSpPr>
          <a:xfrm>
            <a:off x="3951781" y="3359768"/>
            <a:ext cx="1831330" cy="266559"/>
            <a:chOff x="0" y="0"/>
            <a:chExt cx="2441774" cy="355412"/>
          </a:xfrm>
        </p:grpSpPr>
        <p:grpSp>
          <p:nvGrpSpPr>
            <p:cNvPr id="60" name="Group 60"/>
            <p:cNvGrpSpPr/>
            <p:nvPr/>
          </p:nvGrpSpPr>
          <p:grpSpPr>
            <a:xfrm>
              <a:off x="0" y="0"/>
              <a:ext cx="2441774" cy="355412"/>
              <a:chOff x="0" y="0"/>
              <a:chExt cx="20010965" cy="2912696"/>
            </a:xfrm>
          </p:grpSpPr>
          <p:sp>
            <p:nvSpPr>
              <p:cNvPr id="61" name="Freeform 61"/>
              <p:cNvSpPr/>
              <p:nvPr/>
            </p:nvSpPr>
            <p:spPr>
              <a:xfrm>
                <a:off x="72390" y="72390"/>
                <a:ext cx="19866185" cy="2767916"/>
              </a:xfrm>
              <a:custGeom>
                <a:avLst/>
                <a:gdLst/>
                <a:ahLst/>
                <a:cxnLst/>
                <a:rect l="l" t="t" r="r" b="b"/>
                <a:pathLst>
                  <a:path w="19866185" h="2767916">
                    <a:moveTo>
                      <a:pt x="0" y="0"/>
                    </a:moveTo>
                    <a:lnTo>
                      <a:pt x="19866185" y="0"/>
                    </a:lnTo>
                    <a:lnTo>
                      <a:pt x="19866185" y="2767916"/>
                    </a:lnTo>
                    <a:lnTo>
                      <a:pt x="0" y="27679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14D"/>
              </a:solidFill>
            </p:spPr>
          </p:sp>
          <p:sp>
            <p:nvSpPr>
              <p:cNvPr id="62" name="Freeform 62"/>
              <p:cNvSpPr/>
              <p:nvPr/>
            </p:nvSpPr>
            <p:spPr>
              <a:xfrm>
                <a:off x="0" y="0"/>
                <a:ext cx="20010965" cy="2912696"/>
              </a:xfrm>
              <a:custGeom>
                <a:avLst/>
                <a:gdLst/>
                <a:ahLst/>
                <a:cxnLst/>
                <a:rect l="l" t="t" r="r" b="b"/>
                <a:pathLst>
                  <a:path w="20010965" h="2912696">
                    <a:moveTo>
                      <a:pt x="19866184" y="2767917"/>
                    </a:moveTo>
                    <a:lnTo>
                      <a:pt x="20010965" y="2767917"/>
                    </a:lnTo>
                    <a:lnTo>
                      <a:pt x="20010965" y="2912696"/>
                    </a:lnTo>
                    <a:lnTo>
                      <a:pt x="19866184" y="2912696"/>
                    </a:lnTo>
                    <a:lnTo>
                      <a:pt x="19866184" y="276791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767917"/>
                    </a:lnTo>
                    <a:lnTo>
                      <a:pt x="0" y="2767917"/>
                    </a:lnTo>
                    <a:lnTo>
                      <a:pt x="0" y="144780"/>
                    </a:lnTo>
                    <a:close/>
                    <a:moveTo>
                      <a:pt x="0" y="2767917"/>
                    </a:moveTo>
                    <a:lnTo>
                      <a:pt x="144780" y="2767917"/>
                    </a:lnTo>
                    <a:lnTo>
                      <a:pt x="144780" y="2912696"/>
                    </a:lnTo>
                    <a:lnTo>
                      <a:pt x="0" y="2912696"/>
                    </a:lnTo>
                    <a:lnTo>
                      <a:pt x="0" y="2767917"/>
                    </a:lnTo>
                    <a:close/>
                    <a:moveTo>
                      <a:pt x="19866184" y="144780"/>
                    </a:moveTo>
                    <a:lnTo>
                      <a:pt x="20010965" y="144780"/>
                    </a:lnTo>
                    <a:lnTo>
                      <a:pt x="20010965" y="2767917"/>
                    </a:lnTo>
                    <a:lnTo>
                      <a:pt x="19866184" y="2767917"/>
                    </a:lnTo>
                    <a:lnTo>
                      <a:pt x="19866184" y="144780"/>
                    </a:lnTo>
                    <a:close/>
                    <a:moveTo>
                      <a:pt x="144780" y="2767917"/>
                    </a:moveTo>
                    <a:lnTo>
                      <a:pt x="19866186" y="2767917"/>
                    </a:lnTo>
                    <a:lnTo>
                      <a:pt x="19866186" y="2912696"/>
                    </a:lnTo>
                    <a:lnTo>
                      <a:pt x="144780" y="2912696"/>
                    </a:lnTo>
                    <a:lnTo>
                      <a:pt x="144780" y="2767917"/>
                    </a:lnTo>
                    <a:close/>
                    <a:moveTo>
                      <a:pt x="19866184" y="0"/>
                    </a:moveTo>
                    <a:lnTo>
                      <a:pt x="20010965" y="0"/>
                    </a:lnTo>
                    <a:lnTo>
                      <a:pt x="20010965" y="144780"/>
                    </a:lnTo>
                    <a:lnTo>
                      <a:pt x="19866184" y="144780"/>
                    </a:lnTo>
                    <a:lnTo>
                      <a:pt x="1986618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19866186" y="0"/>
                    </a:lnTo>
                    <a:lnTo>
                      <a:pt x="1986618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3432"/>
              </a:solidFill>
            </p:spPr>
          </p:sp>
        </p:grpSp>
        <p:sp>
          <p:nvSpPr>
            <p:cNvPr id="63" name="TextBox 63"/>
            <p:cNvSpPr txBox="1"/>
            <p:nvPr/>
          </p:nvSpPr>
          <p:spPr>
            <a:xfrm>
              <a:off x="190410" y="59493"/>
              <a:ext cx="2060953" cy="2401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280"/>
                </a:lnSpc>
                <a:spcBef>
                  <a:spcPct val="0"/>
                </a:spcBef>
              </a:pPr>
              <a:r>
                <a:rPr lang="en-US" sz="1280">
                  <a:solidFill>
                    <a:srgbClr val="003432"/>
                  </a:solidFill>
                  <a:latin typeface="Barlow SemiCondensed Bold"/>
                </a:rPr>
                <a:t>Rationale for the CLIP</a:t>
              </a:r>
            </a:p>
          </p:txBody>
        </p:sp>
      </p:grpSp>
      <p:pic>
        <p:nvPicPr>
          <p:cNvPr id="64" name="Picture 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870516" y="6132082"/>
            <a:ext cx="230371" cy="223933"/>
          </a:xfrm>
          <a:prstGeom prst="rect">
            <a:avLst/>
          </a:prstGeom>
        </p:spPr>
      </p:pic>
      <p:pic>
        <p:nvPicPr>
          <p:cNvPr id="65" name="Picture 65">
            <a:hlinkClick r:id="rId20"/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6108940" y="60477"/>
            <a:ext cx="379504" cy="379504"/>
          </a:xfrm>
          <a:prstGeom prst="rect">
            <a:avLst/>
          </a:prstGeom>
        </p:spPr>
      </p:pic>
      <p:pic>
        <p:nvPicPr>
          <p:cNvPr id="67" name="Picture 67">
            <a:hlinkClick r:id="rId23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6549084" y="71164"/>
            <a:ext cx="390592" cy="390592"/>
          </a:xfrm>
          <a:prstGeom prst="rect">
            <a:avLst/>
          </a:prstGeom>
        </p:spPr>
      </p:pic>
      <p:pic>
        <p:nvPicPr>
          <p:cNvPr id="68" name="Picture 68">
            <a:hlinkClick r:id="rId29"/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6993899" y="71164"/>
            <a:ext cx="396006" cy="396006"/>
          </a:xfrm>
          <a:prstGeom prst="rect">
            <a:avLst/>
          </a:prstGeom>
        </p:spPr>
      </p:pic>
      <p:sp>
        <p:nvSpPr>
          <p:cNvPr id="69" name="TextBox 69"/>
          <p:cNvSpPr txBox="1"/>
          <p:nvPr/>
        </p:nvSpPr>
        <p:spPr>
          <a:xfrm>
            <a:off x="716967" y="5542503"/>
            <a:ext cx="2703326" cy="2218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79"/>
              </a:lnSpc>
            </a:pPr>
            <a:endParaRPr dirty="0"/>
          </a:p>
          <a:p>
            <a:pPr algn="just">
              <a:lnSpc>
                <a:spcPts val="1235"/>
              </a:lnSpc>
            </a:pPr>
            <a:endParaRPr dirty="0"/>
          </a:p>
          <a:p>
            <a:pPr algn="just">
              <a:lnSpc>
                <a:spcPts val="1235"/>
              </a:lnSpc>
            </a:pPr>
            <a:r>
              <a:rPr lang="en-US" sz="1029" dirty="0">
                <a:solidFill>
                  <a:srgbClr val="000000"/>
                </a:solidFill>
                <a:latin typeface="Barlow SemiCondensed"/>
              </a:rPr>
              <a:t> -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Gender mainstreaming</a:t>
            </a:r>
          </a:p>
          <a:p>
            <a:pPr algn="just">
              <a:lnSpc>
                <a:spcPts val="1235"/>
              </a:lnSpc>
            </a:pP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 - Targeted actions with support to the </a:t>
            </a:r>
            <a:r>
              <a:rPr lang="en-US" sz="1100" dirty="0" err="1" smtClean="0">
                <a:solidFill>
                  <a:srgbClr val="000000"/>
                </a:solidFill>
                <a:latin typeface="Barlow SemiCondensed"/>
              </a:rPr>
              <a:t>GoSL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and </a:t>
            </a:r>
            <a:endParaRPr lang="en-US" sz="1100" dirty="0" smtClean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235"/>
              </a:lnSpc>
            </a:pP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   to 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projects designed and implemented by    </a:t>
            </a:r>
          </a:p>
          <a:p>
            <a:pPr algn="just">
              <a:lnSpc>
                <a:spcPts val="1235"/>
              </a:lnSpc>
            </a:pP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    </a:t>
            </a:r>
            <a:r>
              <a:rPr lang="en-US" sz="1100" dirty="0" err="1">
                <a:solidFill>
                  <a:srgbClr val="000000"/>
                </a:solidFill>
                <a:latin typeface="Barlow SemiCondensed"/>
              </a:rPr>
              <a:t>organisations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  working on gender equality and    </a:t>
            </a:r>
          </a:p>
          <a:p>
            <a:pPr algn="just">
              <a:lnSpc>
                <a:spcPts val="1235"/>
              </a:lnSpc>
            </a:pP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    women </a:t>
            </a:r>
            <a:r>
              <a:rPr lang="en-US" sz="1100" dirty="0" err="1" smtClean="0">
                <a:solidFill>
                  <a:srgbClr val="000000"/>
                </a:solidFill>
                <a:latin typeface="Barlow SemiCondensed"/>
              </a:rPr>
              <a:t>organisations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 </a:t>
            </a:r>
            <a:endParaRPr lang="en-US" sz="1100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235"/>
              </a:lnSpc>
            </a:pP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-  Dialogue with different stakeholders</a:t>
            </a:r>
          </a:p>
          <a:p>
            <a:pPr algn="just">
              <a:lnSpc>
                <a:spcPts val="1235"/>
              </a:lnSpc>
            </a:pP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-  Public diplomacy campaigns </a:t>
            </a:r>
          </a:p>
          <a:p>
            <a:pPr algn="just">
              <a:lnSpc>
                <a:spcPts val="1235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235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235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235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235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4142866" y="7299747"/>
            <a:ext cx="2925657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29"/>
              </a:lnSpc>
            </a:pP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Integrating the women, peace and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security agenda</a:t>
            </a:r>
            <a:endParaRPr lang="en-US" sz="1100" dirty="0">
              <a:solidFill>
                <a:srgbClr val="000000"/>
              </a:solidFill>
              <a:latin typeface="Barlow SemiCondensed"/>
            </a:endParaRPr>
          </a:p>
          <a:p>
            <a:pPr algn="ctr">
              <a:lnSpc>
                <a:spcPts val="1029"/>
              </a:lnSpc>
            </a:pPr>
            <a:endParaRPr lang="en-US" sz="1029" dirty="0" smtClean="0">
              <a:solidFill>
                <a:srgbClr val="000000"/>
              </a:solidFill>
              <a:latin typeface="Barlow SemiCondensed"/>
            </a:endParaRPr>
          </a:p>
          <a:p>
            <a:pPr algn="ctr"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ctr">
              <a:lnSpc>
                <a:spcPts val="1029"/>
              </a:lnSpc>
            </a:pPr>
            <a:endParaRPr lang="en-US" sz="1029" dirty="0" smtClean="0">
              <a:solidFill>
                <a:srgbClr val="000000"/>
              </a:solidFill>
              <a:latin typeface="Barlow SemiCondensed"/>
            </a:endParaRPr>
          </a:p>
          <a:p>
            <a:pPr algn="ctr">
              <a:lnSpc>
                <a:spcPts val="1029"/>
              </a:lnSpc>
            </a:pPr>
            <a:endParaRPr lang="en-US" sz="1029" dirty="0" smtClean="0">
              <a:solidFill>
                <a:srgbClr val="000000"/>
              </a:solidFill>
              <a:latin typeface="Barlow SemiCondensed"/>
            </a:endParaRPr>
          </a:p>
          <a:p>
            <a:pPr algn="ctr"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ctr"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1512410" y="854360"/>
            <a:ext cx="4632007" cy="37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800"/>
              </a:lnSpc>
            </a:pPr>
            <a:r>
              <a:rPr lang="en-US" sz="2799" spc="117">
                <a:solidFill>
                  <a:srgbClr val="001489"/>
                </a:solidFill>
                <a:latin typeface="Barlow SemiCondensed Bold Bold"/>
              </a:rPr>
              <a:t> EU GENDER ACTION PLAN  III 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777727" y="2645656"/>
            <a:ext cx="6242231" cy="4616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1235"/>
              </a:lnSpc>
            </a:pPr>
            <a:r>
              <a:rPr lang="en-US" sz="1100" dirty="0" smtClean="0">
                <a:solidFill>
                  <a:schemeClr val="tx2"/>
                </a:solidFill>
                <a:latin typeface="Barlow SemiCondensed Bold"/>
              </a:rPr>
              <a:t>GENDER </a:t>
            </a:r>
            <a:r>
              <a:rPr lang="en-US" sz="1100" dirty="0">
                <a:solidFill>
                  <a:schemeClr val="tx2"/>
                </a:solidFill>
                <a:latin typeface="Barlow SemiCondensed Bold"/>
              </a:rPr>
              <a:t>ACTION PLAN  III</a:t>
            </a:r>
            <a:r>
              <a:rPr lang="en-US" sz="1100" dirty="0">
                <a:solidFill>
                  <a:schemeClr val="tx2"/>
                </a:solidFill>
                <a:latin typeface="Barlow SemiCondensed"/>
              </a:rPr>
              <a:t> aims to accelerate progress on empowering women and girls, and safeguard </a:t>
            </a:r>
            <a:r>
              <a:rPr lang="en-US" sz="1100" dirty="0" smtClean="0">
                <a:solidFill>
                  <a:schemeClr val="tx2"/>
                </a:solidFill>
                <a:latin typeface="Barlow SemiCondensed"/>
              </a:rPr>
              <a:t>women's right as Sri </a:t>
            </a:r>
            <a:r>
              <a:rPr lang="en-US" sz="1100" dirty="0">
                <a:solidFill>
                  <a:schemeClr val="tx2"/>
                </a:solidFill>
                <a:latin typeface="Barlow SemiCondensed"/>
              </a:rPr>
              <a:t>L</a:t>
            </a:r>
            <a:r>
              <a:rPr lang="en-US" sz="1100" dirty="0" smtClean="0">
                <a:solidFill>
                  <a:schemeClr val="tx2"/>
                </a:solidFill>
                <a:latin typeface="Barlow SemiCondensed"/>
              </a:rPr>
              <a:t>anka is signatory to key UN and ILO Conventions. It </a:t>
            </a:r>
            <a:r>
              <a:rPr lang="en-US" sz="1100" dirty="0">
                <a:solidFill>
                  <a:schemeClr val="tx2"/>
                </a:solidFill>
                <a:latin typeface="Barlow SemiCondensed"/>
              </a:rPr>
              <a:t>aims to contribute to empowering women, girls and young people to fully use their rights and increase their participation in political, economic, social and cultural life. 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755828" y="3820367"/>
            <a:ext cx="2648059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"/>
              </a:lnSpc>
            </a:pPr>
            <a:r>
              <a:rPr lang="en-US" sz="1029" dirty="0">
                <a:solidFill>
                  <a:srgbClr val="001489"/>
                </a:solidFill>
                <a:latin typeface="Barlow SemiCondensed Bold"/>
              </a:rPr>
              <a:t>The Country Level implementation plan (CLIP) </a:t>
            </a:r>
            <a:r>
              <a:rPr lang="en-US" sz="1029" dirty="0" smtClean="0">
                <a:solidFill>
                  <a:srgbClr val="001489"/>
                </a:solidFill>
                <a:latin typeface="Barlow SemiCondensed Bold"/>
              </a:rPr>
              <a:t>for </a:t>
            </a:r>
            <a:r>
              <a:rPr lang="en-US" sz="1029" dirty="0">
                <a:solidFill>
                  <a:srgbClr val="001489"/>
                </a:solidFill>
                <a:latin typeface="Barlow SemiCondensed Bold"/>
              </a:rPr>
              <a:t>S</a:t>
            </a:r>
            <a:r>
              <a:rPr lang="en-US" sz="1029" dirty="0" smtClean="0">
                <a:solidFill>
                  <a:srgbClr val="001489"/>
                </a:solidFill>
                <a:latin typeface="Barlow SemiCondensed Bold"/>
              </a:rPr>
              <a:t>ri Lanka:</a:t>
            </a:r>
            <a:r>
              <a:rPr lang="en-US" sz="1029" dirty="0" smtClean="0">
                <a:solidFill>
                  <a:srgbClr val="001489"/>
                </a:solidFill>
                <a:latin typeface="Barlow SemiCondensed"/>
              </a:rPr>
              <a:t> </a:t>
            </a:r>
            <a:endParaRPr lang="en-US" sz="1029" dirty="0">
              <a:solidFill>
                <a:srgbClr val="001489"/>
              </a:solidFill>
              <a:latin typeface="Barlow SemiCondensed"/>
            </a:endParaRPr>
          </a:p>
          <a:p>
            <a:pPr algn="ctr">
              <a:lnSpc>
                <a:spcPts val="1132"/>
              </a:lnSpc>
            </a:pPr>
            <a:endParaRPr lang="en-US" sz="1029" dirty="0">
              <a:solidFill>
                <a:srgbClr val="001489"/>
              </a:solidFill>
              <a:latin typeface="Barlow SemiCondensed"/>
            </a:endParaRPr>
          </a:p>
          <a:p>
            <a:pPr algn="just">
              <a:lnSpc>
                <a:spcPts val="1132"/>
              </a:lnSpc>
            </a:pPr>
            <a:r>
              <a:rPr lang="en-US" sz="1100" dirty="0">
                <a:latin typeface="Barlow SemiCondensed"/>
              </a:rPr>
              <a:t>- translates the EU Gender Action Plan III into priorities and actions for the </a:t>
            </a:r>
            <a:r>
              <a:rPr lang="en-US" sz="1100" dirty="0" smtClean="0">
                <a:latin typeface="Barlow SemiCondensed"/>
              </a:rPr>
              <a:t>Sri Lanka, </a:t>
            </a:r>
            <a:r>
              <a:rPr lang="en-US" sz="1100" dirty="0">
                <a:latin typeface="Barlow SemiCondensed"/>
              </a:rPr>
              <a:t>using a rights based approach. </a:t>
            </a:r>
          </a:p>
          <a:p>
            <a:pPr algn="just">
              <a:lnSpc>
                <a:spcPts val="1132"/>
              </a:lnSpc>
            </a:pPr>
            <a:r>
              <a:rPr lang="en-US" sz="1100" dirty="0">
                <a:latin typeface="Barlow SemiCondensed"/>
              </a:rPr>
              <a:t>- was prepared by </a:t>
            </a:r>
            <a:r>
              <a:rPr lang="en-US" sz="1100" dirty="0" smtClean="0">
                <a:latin typeface="Barlow SemiCondensed"/>
              </a:rPr>
              <a:t>EU </a:t>
            </a:r>
            <a:r>
              <a:rPr lang="en-US" sz="1100" dirty="0">
                <a:latin typeface="Barlow SemiCondensed"/>
              </a:rPr>
              <a:t>Delegation and EU Member </a:t>
            </a:r>
            <a:r>
              <a:rPr lang="en-US" sz="1100" dirty="0" smtClean="0">
                <a:latin typeface="Barlow SemiCondensed"/>
              </a:rPr>
              <a:t>States</a:t>
            </a:r>
            <a:r>
              <a:rPr lang="en-US" sz="1100" dirty="0">
                <a:latin typeface="Barlow SemiCondensed"/>
              </a:rPr>
              <a:t> </a:t>
            </a:r>
            <a:r>
              <a:rPr lang="en-US" sz="1100" dirty="0" smtClean="0">
                <a:latin typeface="Barlow SemiCondensed"/>
              </a:rPr>
              <a:t> </a:t>
            </a:r>
            <a:r>
              <a:rPr lang="en-US" sz="1100" dirty="0">
                <a:latin typeface="Barlow SemiCondensed"/>
              </a:rPr>
              <a:t>including the </a:t>
            </a:r>
            <a:r>
              <a:rPr lang="en-US" sz="1100" dirty="0" smtClean="0">
                <a:latin typeface="Barlow SemiCondensed"/>
              </a:rPr>
              <a:t>leading CSOs operating in Sri </a:t>
            </a:r>
            <a:r>
              <a:rPr lang="en-US" sz="1100" dirty="0">
                <a:latin typeface="Barlow SemiCondensed"/>
              </a:rPr>
              <a:t>L</a:t>
            </a:r>
            <a:r>
              <a:rPr lang="en-US" sz="1100" dirty="0" smtClean="0">
                <a:latin typeface="Barlow SemiCondensed"/>
              </a:rPr>
              <a:t>anka.</a:t>
            </a:r>
            <a:endParaRPr lang="en-US" sz="1100" dirty="0">
              <a:latin typeface="Barlow SemiCondensed"/>
            </a:endParaRPr>
          </a:p>
          <a:p>
            <a:pPr marL="0" lvl="0" indent="0" algn="just">
              <a:lnSpc>
                <a:spcPts val="1155"/>
              </a:lnSpc>
            </a:pPr>
            <a:endParaRPr lang="en-US" sz="1029" dirty="0">
              <a:solidFill>
                <a:srgbClr val="003432"/>
              </a:solidFill>
              <a:latin typeface="Barlow SemiCondensed"/>
            </a:endParaRPr>
          </a:p>
        </p:txBody>
      </p:sp>
      <p:sp>
        <p:nvSpPr>
          <p:cNvPr id="74" name="TextBox 74"/>
          <p:cNvSpPr txBox="1"/>
          <p:nvPr/>
        </p:nvSpPr>
        <p:spPr>
          <a:xfrm>
            <a:off x="305467" y="756000"/>
            <a:ext cx="679450" cy="26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"/>
              </a:lnSpc>
            </a:pPr>
            <a:r>
              <a:rPr lang="en-US" sz="900">
                <a:solidFill>
                  <a:srgbClr val="000000"/>
                </a:solidFill>
                <a:latin typeface="Arialle Bold"/>
              </a:rPr>
              <a:t>EUROPEAN </a:t>
            </a:r>
          </a:p>
          <a:p>
            <a:pPr algn="ctr">
              <a:lnSpc>
                <a:spcPts val="990"/>
              </a:lnSpc>
            </a:pPr>
            <a:r>
              <a:rPr lang="en-US" sz="900">
                <a:solidFill>
                  <a:srgbClr val="000000"/>
                </a:solidFill>
                <a:latin typeface="Arialle Bold"/>
              </a:rPr>
              <a:t>UNION</a:t>
            </a:r>
          </a:p>
        </p:txBody>
      </p:sp>
      <p:sp>
        <p:nvSpPr>
          <p:cNvPr id="75" name="TextBox 75"/>
          <p:cNvSpPr txBox="1"/>
          <p:nvPr/>
        </p:nvSpPr>
        <p:spPr>
          <a:xfrm>
            <a:off x="1028619" y="1204880"/>
            <a:ext cx="5599588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960"/>
              </a:lnSpc>
            </a:pPr>
            <a:r>
              <a:rPr lang="en-US" sz="1400" dirty="0">
                <a:solidFill>
                  <a:srgbClr val="000000"/>
                </a:solidFill>
                <a:latin typeface="Inter Italics"/>
              </a:rPr>
              <a:t>Country Level Implementation Plan for </a:t>
            </a:r>
            <a:r>
              <a:rPr lang="en-US" sz="1400" dirty="0" smtClean="0">
                <a:solidFill>
                  <a:srgbClr val="000000"/>
                </a:solidFill>
                <a:latin typeface="Inter Italics"/>
              </a:rPr>
              <a:t>Sri Lanka </a:t>
            </a:r>
            <a:r>
              <a:rPr lang="en-US" sz="1400" dirty="0">
                <a:solidFill>
                  <a:srgbClr val="000000"/>
                </a:solidFill>
                <a:latin typeface="Inter Italics"/>
              </a:rPr>
              <a:t>(2021-2025)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853453" y="1566919"/>
            <a:ext cx="6533882" cy="666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100" dirty="0">
                <a:solidFill>
                  <a:srgbClr val="000000"/>
                </a:solidFill>
                <a:latin typeface="Alata"/>
              </a:rPr>
              <a:t>The </a:t>
            </a:r>
            <a:r>
              <a:rPr lang="en-US" sz="1100" dirty="0">
                <a:solidFill>
                  <a:srgbClr val="001489"/>
                </a:solidFill>
                <a:latin typeface="Alata"/>
              </a:rPr>
              <a:t>European Union</a:t>
            </a:r>
            <a:r>
              <a:rPr lang="en-US" sz="1100" dirty="0">
                <a:solidFill>
                  <a:srgbClr val="000000"/>
                </a:solidFill>
                <a:latin typeface="Alata"/>
              </a:rPr>
              <a:t> and its </a:t>
            </a:r>
            <a:r>
              <a:rPr lang="en-US" sz="1100" dirty="0">
                <a:solidFill>
                  <a:srgbClr val="001489"/>
                </a:solidFill>
                <a:latin typeface="Alata"/>
              </a:rPr>
              <a:t>Member States</a:t>
            </a:r>
            <a:r>
              <a:rPr lang="en-US" sz="1100" dirty="0">
                <a:solidFill>
                  <a:srgbClr val="000000"/>
                </a:solidFill>
                <a:latin typeface="Alata"/>
              </a:rPr>
              <a:t> are vigorously promoting </a:t>
            </a:r>
            <a:r>
              <a:rPr lang="en-US" sz="1100" dirty="0">
                <a:solidFill>
                  <a:srgbClr val="FF914D"/>
                </a:solidFill>
                <a:latin typeface="Alata"/>
              </a:rPr>
              <a:t>g</a:t>
            </a:r>
            <a:r>
              <a:rPr lang="en-US" sz="1100" dirty="0">
                <a:solidFill>
                  <a:srgbClr val="FA660A"/>
                </a:solidFill>
                <a:latin typeface="Alata"/>
              </a:rPr>
              <a:t>ender equality and women empowerment</a:t>
            </a:r>
            <a:r>
              <a:rPr lang="en-US" sz="1100" dirty="0">
                <a:solidFill>
                  <a:srgbClr val="FF914D"/>
                </a:solidFill>
                <a:latin typeface="Alata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Alata"/>
              </a:rPr>
              <a:t>in their relations with partner countries.  The new </a:t>
            </a:r>
            <a:r>
              <a:rPr lang="en-US" sz="1100" dirty="0">
                <a:solidFill>
                  <a:srgbClr val="FF1616"/>
                </a:solidFill>
                <a:latin typeface="Alata"/>
              </a:rPr>
              <a:t>EU's  Action Plan on Gender Equality and Women Empowerment in External Action (2021-2025)</a:t>
            </a:r>
            <a:r>
              <a:rPr lang="en-US" sz="1100" dirty="0">
                <a:solidFill>
                  <a:srgbClr val="000000"/>
                </a:solidFill>
                <a:latin typeface="Alata"/>
              </a:rPr>
              <a:t> is now operational in </a:t>
            </a:r>
            <a:r>
              <a:rPr lang="en-US" sz="1100" dirty="0" smtClean="0">
                <a:solidFill>
                  <a:srgbClr val="000000"/>
                </a:solidFill>
                <a:latin typeface="Alata"/>
              </a:rPr>
              <a:t>Sri Lanka</a:t>
            </a:r>
            <a:endParaRPr lang="en-US" sz="1100" dirty="0">
              <a:solidFill>
                <a:srgbClr val="000000"/>
              </a:solidFill>
              <a:latin typeface="Alata"/>
            </a:endParaRPr>
          </a:p>
          <a:p>
            <a:pPr algn="ctr">
              <a:lnSpc>
                <a:spcPts val="1260"/>
              </a:lnSpc>
            </a:pPr>
            <a:endParaRPr lang="en-US" sz="1050" dirty="0">
              <a:solidFill>
                <a:srgbClr val="000000"/>
              </a:solidFill>
              <a:latin typeface="Alata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4215492" y="5745227"/>
            <a:ext cx="2790900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29"/>
              </a:lnSpc>
            </a:pP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Addressing the challenges and harnessing the opportunities offered by the green transition and the digital transformation</a:t>
            </a:r>
          </a:p>
          <a:p>
            <a:pPr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1142001" y="7173500"/>
            <a:ext cx="1871554" cy="575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"/>
              </a:lnSpc>
            </a:pPr>
            <a:endParaRPr dirty="0"/>
          </a:p>
          <a:p>
            <a:pPr algn="ctr">
              <a:lnSpc>
                <a:spcPts val="1132"/>
              </a:lnSpc>
            </a:pPr>
            <a:r>
              <a:rPr lang="en-US" sz="1029" dirty="0">
                <a:solidFill>
                  <a:srgbClr val="001489"/>
                </a:solidFill>
                <a:latin typeface="Barlow SemiCondensed Bold"/>
              </a:rPr>
              <a:t>Gender mainstreaming and </a:t>
            </a:r>
          </a:p>
          <a:p>
            <a:pPr algn="ctr">
              <a:lnSpc>
                <a:spcPts val="1132"/>
              </a:lnSpc>
            </a:pPr>
            <a:r>
              <a:rPr lang="en-US" sz="1029" dirty="0">
                <a:solidFill>
                  <a:srgbClr val="001489"/>
                </a:solidFill>
                <a:latin typeface="Barlow SemiCondensed Bold"/>
              </a:rPr>
              <a:t>targeted actions </a:t>
            </a:r>
          </a:p>
          <a:p>
            <a:pPr algn="ctr">
              <a:lnSpc>
                <a:spcPts val="1132"/>
              </a:lnSpc>
            </a:pPr>
            <a:endParaRPr lang="en-US" sz="1029" dirty="0">
              <a:solidFill>
                <a:srgbClr val="001489"/>
              </a:solidFill>
              <a:latin typeface="Barlow SemiCondensed Bold"/>
            </a:endParaRPr>
          </a:p>
        </p:txBody>
      </p:sp>
      <p:sp>
        <p:nvSpPr>
          <p:cNvPr id="79" name="TextBox 79"/>
          <p:cNvSpPr txBox="1"/>
          <p:nvPr/>
        </p:nvSpPr>
        <p:spPr>
          <a:xfrm>
            <a:off x="4094301" y="8246585"/>
            <a:ext cx="2747547" cy="2821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32"/>
              </a:lnSpc>
            </a:pPr>
            <a:r>
              <a:rPr lang="en-US" sz="1029" dirty="0">
                <a:solidFill>
                  <a:srgbClr val="001489"/>
                </a:solidFill>
                <a:latin typeface="Barlow SemiCondensed Bold"/>
              </a:rPr>
              <a:t>Engagement in dialogue for gender equality and women </a:t>
            </a:r>
            <a:r>
              <a:rPr lang="en-US" sz="1029" dirty="0" smtClean="0">
                <a:solidFill>
                  <a:srgbClr val="001489"/>
                </a:solidFill>
                <a:latin typeface="Barlow SemiCondensed Bold"/>
              </a:rPr>
              <a:t>empowerment</a:t>
            </a:r>
            <a:endParaRPr lang="en-US" sz="1029" dirty="0">
              <a:solidFill>
                <a:srgbClr val="001489"/>
              </a:solidFill>
              <a:latin typeface="Barlow SemiCondensed Bold"/>
            </a:endParaRPr>
          </a:p>
        </p:txBody>
      </p:sp>
      <p:sp>
        <p:nvSpPr>
          <p:cNvPr id="80" name="TextBox 80"/>
          <p:cNvSpPr txBox="1"/>
          <p:nvPr/>
        </p:nvSpPr>
        <p:spPr>
          <a:xfrm>
            <a:off x="4348136" y="9614158"/>
            <a:ext cx="2325714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29"/>
              </a:lnSpc>
            </a:pPr>
            <a:r>
              <a:rPr lang="en-US" sz="1029" dirty="0" smtClean="0">
                <a:solidFill>
                  <a:srgbClr val="001489"/>
                </a:solidFill>
                <a:latin typeface="Barlow SemiCondensed Bold"/>
              </a:rPr>
              <a:t>Strategic Communication &amp; Public Diplomacy Activities</a:t>
            </a:r>
            <a:endParaRPr lang="en-US" sz="1029" dirty="0">
              <a:solidFill>
                <a:srgbClr val="001489"/>
              </a:solidFill>
              <a:latin typeface="Barlow SemiCondensed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3781107" y="9956439"/>
            <a:ext cx="3177727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30"/>
              </a:lnSpc>
            </a:pP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EU MS  and the EU Delegation will use public diplomacy activities to raise awareness on gender equality issues in the S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ri Lanka,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together with the Government, LGUs, development partners and CSOs.</a:t>
            </a:r>
          </a:p>
          <a:p>
            <a:pPr algn="just">
              <a:lnSpc>
                <a:spcPts val="1030"/>
              </a:lnSpc>
            </a:pPr>
            <a:endParaRPr lang="en-US" sz="1030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82" name="TextBox 82"/>
          <p:cNvSpPr txBox="1"/>
          <p:nvPr/>
        </p:nvSpPr>
        <p:spPr>
          <a:xfrm>
            <a:off x="3836502" y="3688458"/>
            <a:ext cx="3119631" cy="1718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32"/>
              </a:lnSpc>
            </a:pPr>
            <a:r>
              <a:rPr lang="en-US" sz="1029" dirty="0">
                <a:solidFill>
                  <a:srgbClr val="001489"/>
                </a:solidFill>
                <a:latin typeface="Barlow SemiCondensed Bold"/>
              </a:rPr>
              <a:t>                 The CLIP areas of engagement are based on:</a:t>
            </a:r>
          </a:p>
          <a:p>
            <a:pPr algn="just">
              <a:lnSpc>
                <a:spcPts val="1155"/>
              </a:lnSpc>
            </a:pPr>
            <a:endParaRPr lang="en-US" sz="1029" dirty="0">
              <a:solidFill>
                <a:srgbClr val="001489"/>
              </a:solidFill>
              <a:latin typeface="Barlow SemiCondensed Bold"/>
            </a:endParaRPr>
          </a:p>
          <a:p>
            <a:pPr algn="just">
              <a:lnSpc>
                <a:spcPts val="1132"/>
              </a:lnSpc>
            </a:pP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- The EU Multiannual Indicative Programme (MIP) 2021-2027</a:t>
            </a:r>
            <a:r>
              <a:rPr lang="en-US" sz="1100" dirty="0">
                <a:solidFill>
                  <a:srgbClr val="FF1616"/>
                </a:solidFill>
                <a:latin typeface="Barlow SemiCondensed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for the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Sri Lanka’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areas of </a:t>
            </a:r>
            <a:r>
              <a:rPr lang="en-US" sz="1100" u="sng" dirty="0">
                <a:solidFill>
                  <a:srgbClr val="000000"/>
                </a:solidFill>
                <a:latin typeface="Barlow SemiCondensed"/>
              </a:rPr>
              <a:t>green economy, </a:t>
            </a:r>
            <a:r>
              <a:rPr lang="en-US" sz="1100" u="sng" dirty="0" smtClean="0">
                <a:solidFill>
                  <a:srgbClr val="000000"/>
                </a:solidFill>
                <a:latin typeface="Barlow SemiCondensed"/>
              </a:rPr>
              <a:t>justice and peace </a:t>
            </a:r>
            <a:r>
              <a:rPr lang="en-US" sz="1100" u="sng" dirty="0">
                <a:solidFill>
                  <a:srgbClr val="000000"/>
                </a:solidFill>
                <a:latin typeface="Barlow SemiCondensed"/>
              </a:rPr>
              <a:t>building</a:t>
            </a:r>
            <a:r>
              <a:rPr lang="en-US" sz="1100" u="sng" dirty="0" smtClean="0">
                <a:solidFill>
                  <a:srgbClr val="000000"/>
                </a:solidFill>
                <a:latin typeface="Barlow SemiCondensed"/>
              </a:rPr>
              <a:t>, Climate changes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with a particular attention to the needs and rights faced by people living in vulnerable situations.</a:t>
            </a:r>
          </a:p>
          <a:p>
            <a:pPr algn="just">
              <a:lnSpc>
                <a:spcPts val="1132"/>
              </a:lnSpc>
            </a:pP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- The national gender-related plans; the findings of the EU commissioned Gender country profile 2021 for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the Sri Lanka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and the Gender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analysis;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and consultation of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member States and civil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society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organizations.</a:t>
            </a:r>
            <a:endParaRPr lang="en-US" sz="1100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155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751668" y="7916543"/>
            <a:ext cx="2652220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29"/>
              </a:lnSpc>
            </a:pPr>
            <a:r>
              <a:rPr lang="en-US" sz="1029" dirty="0">
                <a:solidFill>
                  <a:srgbClr val="000000"/>
                </a:solidFill>
                <a:latin typeface="Barlow SemiCondensed"/>
              </a:rPr>
              <a:t> -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Screening </a:t>
            </a:r>
            <a:r>
              <a:rPr lang="en-US" sz="1100" u="sng" dirty="0">
                <a:solidFill>
                  <a:srgbClr val="000000"/>
                </a:solidFill>
                <a:latin typeface="Barlow SemiCondensed"/>
              </a:rPr>
              <a:t>EU bilateral </a:t>
            </a:r>
            <a:r>
              <a:rPr lang="en-US" sz="1100" u="sng" dirty="0" err="1">
                <a:solidFill>
                  <a:srgbClr val="000000"/>
                </a:solidFill>
                <a:latin typeface="Barlow SemiCondensed"/>
              </a:rPr>
              <a:t>programmes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 with a gender lens and continuing to do so to help </a:t>
            </a:r>
            <a:r>
              <a:rPr lang="en-US" sz="1100" dirty="0" err="1">
                <a:solidFill>
                  <a:srgbClr val="000000"/>
                </a:solidFill>
                <a:latin typeface="Barlow SemiCondensed"/>
              </a:rPr>
              <a:t>maximise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 the role and capacities of women in the design, implementation and evaluation phases of the </a:t>
            </a:r>
            <a:r>
              <a:rPr lang="en-US" sz="1100" dirty="0" err="1">
                <a:solidFill>
                  <a:srgbClr val="000000"/>
                </a:solidFill>
                <a:latin typeface="Barlow SemiCondensed"/>
              </a:rPr>
              <a:t>programmes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. The new </a:t>
            </a:r>
            <a:r>
              <a:rPr lang="en-US" sz="1100" dirty="0" err="1">
                <a:solidFill>
                  <a:srgbClr val="000000"/>
                </a:solidFill>
                <a:latin typeface="Barlow SemiCondensed"/>
              </a:rPr>
              <a:t>programmes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 will also encompass specific actions to empower women.</a:t>
            </a:r>
          </a:p>
          <a:p>
            <a:pPr algn="just"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84" name="TextBox 84"/>
          <p:cNvSpPr txBox="1"/>
          <p:nvPr/>
        </p:nvSpPr>
        <p:spPr>
          <a:xfrm>
            <a:off x="762625" y="8987564"/>
            <a:ext cx="2715132" cy="12824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029"/>
              </a:lnSpc>
            </a:pPr>
            <a:r>
              <a:rPr lang="en-US" sz="1029" dirty="0">
                <a:solidFill>
                  <a:srgbClr val="000000"/>
                </a:solidFill>
                <a:latin typeface="Barlow SemiCondensed"/>
              </a:rPr>
              <a:t>-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Supporting </a:t>
            </a:r>
            <a:r>
              <a:rPr lang="en-US" sz="1100" u="sng" dirty="0">
                <a:solidFill>
                  <a:srgbClr val="000000"/>
                </a:solidFill>
                <a:latin typeface="Barlow SemiCondensed"/>
              </a:rPr>
              <a:t>women </a:t>
            </a:r>
            <a:r>
              <a:rPr lang="en-US" sz="1100" u="sng" dirty="0" err="1">
                <a:solidFill>
                  <a:srgbClr val="000000"/>
                </a:solidFill>
                <a:latin typeface="Barlow SemiCondensed"/>
              </a:rPr>
              <a:t>organisations</a:t>
            </a:r>
            <a:r>
              <a:rPr lang="en-US" sz="1100" u="sng" dirty="0">
                <a:solidFill>
                  <a:srgbClr val="000000"/>
                </a:solidFill>
                <a:latin typeface="Barlow SemiCondensed"/>
              </a:rPr>
              <a:t> and CSO projects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aiming at women empowerment through various funding </a:t>
            </a:r>
            <a:r>
              <a:rPr lang="en-US" sz="1100" dirty="0" err="1">
                <a:solidFill>
                  <a:srgbClr val="000000"/>
                </a:solidFill>
                <a:latin typeface="Barlow SemiCondensed"/>
              </a:rPr>
              <a:t>programmes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 (CSO-LA, EIDHR, EU MS funding schemes). Currently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EUD SL support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projects in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leadership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and participation, social and economic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empowerment, human rights and freedom of expression.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The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EUD SL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will continue supporting CSO projects with a focus on the priority areas identified in the CLIP.</a:t>
            </a:r>
          </a:p>
          <a:p>
            <a:pPr algn="just"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86" name="TextBox 86"/>
          <p:cNvSpPr txBox="1"/>
          <p:nvPr/>
        </p:nvSpPr>
        <p:spPr>
          <a:xfrm>
            <a:off x="3764088" y="8628489"/>
            <a:ext cx="3144813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1450" indent="-171450" algn="just">
              <a:lnSpc>
                <a:spcPts val="1029"/>
              </a:lnSpc>
              <a:buFontTx/>
              <a:buChar char="-"/>
            </a:pP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Dialogue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engaged </a:t>
            </a:r>
            <a:r>
              <a:rPr lang="en-US" sz="1100" u="sng" dirty="0">
                <a:solidFill>
                  <a:srgbClr val="000000"/>
                </a:solidFill>
                <a:latin typeface="Barlow SemiCondensed"/>
              </a:rPr>
              <a:t>with the </a:t>
            </a:r>
            <a:r>
              <a:rPr lang="en-US" sz="1100" u="sng" dirty="0" err="1" smtClean="0">
                <a:solidFill>
                  <a:srgbClr val="000000"/>
                </a:solidFill>
                <a:latin typeface="Barlow SemiCondensed"/>
              </a:rPr>
              <a:t>GoSL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 </a:t>
            </a:r>
            <a:r>
              <a:rPr lang="en-US" sz="1100" dirty="0">
                <a:solidFill>
                  <a:srgbClr val="000000"/>
                </a:solidFill>
                <a:latin typeface="Barlow SemiCondensed"/>
              </a:rPr>
              <a:t>through various </a:t>
            </a:r>
            <a:r>
              <a:rPr lang="en-US" sz="1100" dirty="0" smtClean="0">
                <a:solidFill>
                  <a:srgbClr val="000000"/>
                </a:solidFill>
                <a:latin typeface="Barlow SemiCondensed"/>
              </a:rPr>
              <a:t>platforms</a:t>
            </a:r>
          </a:p>
          <a:p>
            <a:pPr marL="171450" indent="-171450" algn="just">
              <a:lnSpc>
                <a:spcPts val="1029"/>
              </a:lnSpc>
              <a:buFontTx/>
              <a:buChar char="-"/>
            </a:pPr>
            <a:r>
              <a:rPr lang="en-US" sz="1050" dirty="0">
                <a:solidFill>
                  <a:srgbClr val="000000"/>
                </a:solidFill>
                <a:latin typeface="Barlow SemiCondensed"/>
              </a:rPr>
              <a:t>Dialogue with </a:t>
            </a:r>
            <a:r>
              <a:rPr lang="en-US" sz="1050" u="sng" dirty="0">
                <a:solidFill>
                  <a:srgbClr val="000000"/>
                </a:solidFill>
                <a:latin typeface="Barlow SemiCondensed"/>
              </a:rPr>
              <a:t>national and local CSOs</a:t>
            </a:r>
            <a:r>
              <a:rPr lang="en-US" sz="1050" dirty="0">
                <a:solidFill>
                  <a:srgbClr val="000000"/>
                </a:solidFill>
                <a:latin typeface="Barlow SemiCondensed"/>
              </a:rPr>
              <a:t> using the framework of the EU roadmap for engagement with civil society 2021-2024</a:t>
            </a:r>
            <a:r>
              <a:rPr lang="en-US" sz="1050" dirty="0" smtClean="0">
                <a:solidFill>
                  <a:srgbClr val="000000"/>
                </a:solidFill>
                <a:latin typeface="Barlow SemiCondensed"/>
              </a:rPr>
              <a:t>.</a:t>
            </a: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marL="171450" indent="-171450" algn="just">
              <a:lnSpc>
                <a:spcPts val="1029"/>
              </a:lnSpc>
              <a:buFontTx/>
              <a:buChar char="-"/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  <a:p>
            <a:pPr algn="just">
              <a:lnSpc>
                <a:spcPts val="1029"/>
              </a:lnSpc>
            </a:pPr>
            <a:endParaRPr lang="en-US" sz="1029" dirty="0">
              <a:solidFill>
                <a:srgbClr val="000000"/>
              </a:solidFill>
              <a:latin typeface="Barlow SemiCondensed"/>
            </a:endParaRPr>
          </a:p>
        </p:txBody>
      </p:sp>
      <p:sp>
        <p:nvSpPr>
          <p:cNvPr id="88" name="TextBox 88"/>
          <p:cNvSpPr txBox="1"/>
          <p:nvPr/>
        </p:nvSpPr>
        <p:spPr>
          <a:xfrm>
            <a:off x="4348136" y="543845"/>
            <a:ext cx="4325844" cy="262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0"/>
              </a:lnSpc>
            </a:pPr>
            <a:r>
              <a:rPr lang="en-US" sz="900" dirty="0">
                <a:solidFill>
                  <a:srgbClr val="000000"/>
                </a:solidFill>
                <a:latin typeface="Arialle"/>
              </a:rPr>
              <a:t>Delegation of the European Union </a:t>
            </a:r>
          </a:p>
          <a:p>
            <a:pPr algn="ctr">
              <a:lnSpc>
                <a:spcPts val="990"/>
              </a:lnSpc>
            </a:pPr>
            <a:r>
              <a:rPr lang="en-US" sz="900" dirty="0">
                <a:solidFill>
                  <a:srgbClr val="000000"/>
                </a:solidFill>
                <a:latin typeface="Arialle"/>
              </a:rPr>
              <a:t>to </a:t>
            </a:r>
            <a:r>
              <a:rPr lang="en-US" sz="900" dirty="0" smtClean="0">
                <a:solidFill>
                  <a:srgbClr val="000000"/>
                </a:solidFill>
                <a:latin typeface="Arialle"/>
              </a:rPr>
              <a:t>Sri Lanka and the </a:t>
            </a:r>
            <a:r>
              <a:rPr lang="en-US" sz="900" dirty="0">
                <a:solidFill>
                  <a:srgbClr val="000000"/>
                </a:solidFill>
                <a:latin typeface="Arialle"/>
              </a:rPr>
              <a:t>M</a:t>
            </a:r>
            <a:r>
              <a:rPr lang="en-US" sz="900" dirty="0" smtClean="0">
                <a:solidFill>
                  <a:srgbClr val="000000"/>
                </a:solidFill>
                <a:latin typeface="Arialle"/>
              </a:rPr>
              <a:t>aldives</a:t>
            </a:r>
            <a:endParaRPr lang="en-US" sz="900" dirty="0">
              <a:solidFill>
                <a:srgbClr val="000000"/>
              </a:solidFill>
              <a:latin typeface="Arialle"/>
            </a:endParaRPr>
          </a:p>
        </p:txBody>
      </p:sp>
      <p:sp>
        <p:nvSpPr>
          <p:cNvPr id="89" name="TextBox 89"/>
          <p:cNvSpPr txBox="1"/>
          <p:nvPr/>
        </p:nvSpPr>
        <p:spPr>
          <a:xfrm>
            <a:off x="746462" y="5539284"/>
            <a:ext cx="2703326" cy="291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"/>
              </a:lnSpc>
            </a:pPr>
            <a:r>
              <a:rPr lang="en-US" sz="1029">
                <a:solidFill>
                  <a:srgbClr val="001489"/>
                </a:solidFill>
                <a:latin typeface="Barlow SemiCondensed Bold"/>
              </a:rPr>
              <a:t>Different instrument will be used in the implementation of the CLIP: </a:t>
            </a:r>
          </a:p>
        </p:txBody>
      </p:sp>
      <p:pic>
        <p:nvPicPr>
          <p:cNvPr id="90" name="Picture 89">
            <a:hlinkClick r:id="rId32"/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442" y="1051"/>
            <a:ext cx="498275" cy="498275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846683" y="6502626"/>
            <a:ext cx="294635" cy="2946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CA42DB76DAD6E9438FD279FF066C23A0" ma:contentTypeVersion="0" ma:contentTypeDescription="Create a new document in this library." ma:contentTypeScope="" ma:versionID="dd63c766204002101201103b2a4234a7">
  <xsd:schema xmlns:xsd="http://www.w3.org/2001/XMLSchema" xmlns:xs="http://www.w3.org/2001/XMLSchema" xmlns:p="http://schemas.microsoft.com/office/2006/metadata/properties" xmlns:ns2="http://schemas.microsoft.com/sharepoint/v3/fields" xmlns:ns3="0e9b3a82-106d-4dfc-8b5c-c32b856c7021" targetNamespace="http://schemas.microsoft.com/office/2006/metadata/properties" ma:root="true" ma:fieldsID="232a2c83788e53de5beab89d61ec3799" ns2:_="" ns3:_="">
    <xsd:import namespace="http://schemas.microsoft.com/sharepoint/v3/fields"/>
    <xsd:import namespace="0e9b3a82-106d-4dfc-8b5c-c32b856c7021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2:_Status" minOccurs="0"/>
                <xsd:element ref="ns3:EC_Collab_DocumentLanguage"/>
                <xsd:element ref="ns3:EC_Collab_Stat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13" nillable="true" ma:displayName="Status" ma:default="Not Started" ma:hidden="true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b3a82-106d-4dfc-8b5c-c32b856c7021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4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5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DocumentLanguage xmlns="0e9b3a82-106d-4dfc-8b5c-c32b856c7021">EN</EC_Collab_DocumentLanguage>
    <_Status xmlns="http://schemas.microsoft.com/sharepoint/v3/fields">Not Started</_Status>
    <EC_Collab_Status xmlns="0e9b3a82-106d-4dfc-8b5c-c32b856c7021">Final</EC_Collab_Status>
    <EC_Collab_Reference xmlns="0e9b3a82-106d-4dfc-8b5c-c32b856c7021" xsi:nil="true"/>
  </documentManagement>
</p:properties>
</file>

<file path=customXml/itemProps1.xml><?xml version="1.0" encoding="utf-8"?>
<ds:datastoreItem xmlns:ds="http://schemas.openxmlformats.org/officeDocument/2006/customXml" ds:itemID="{15992C59-1AFA-496B-B0E0-420ABE0356B9}"/>
</file>

<file path=customXml/itemProps2.xml><?xml version="1.0" encoding="utf-8"?>
<ds:datastoreItem xmlns:ds="http://schemas.openxmlformats.org/officeDocument/2006/customXml" ds:itemID="{39EA4381-BA6D-4C11-8BD2-AD3A8EDCA907}"/>
</file>

<file path=customXml/itemProps3.xml><?xml version="1.0" encoding="utf-8"?>
<ds:datastoreItem xmlns:ds="http://schemas.openxmlformats.org/officeDocument/2006/customXml" ds:itemID="{41ABF7E1-EDB5-4219-8C75-58C177D32AEA}"/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607</Words>
  <Application>Microsoft Office PowerPoint</Application>
  <PresentationFormat>Custom</PresentationFormat>
  <Paragraphs>61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Calibri</vt:lpstr>
      <vt:lpstr>Alata</vt:lpstr>
      <vt:lpstr>Barlow SemiCondensed</vt:lpstr>
      <vt:lpstr>Barlow SemiCondensed Bold</vt:lpstr>
      <vt:lpstr>Arialle Bold</vt:lpstr>
      <vt:lpstr>Inter Italics</vt:lpstr>
      <vt:lpstr>Arialle</vt:lpstr>
      <vt:lpstr>Barlow SemiCondensed Bold Bold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- GAP III</dc:title>
  <dc:subject/>
  <dc:creator/>
  <cp:keywords/>
  <dc:description/>
  <cp:lastModifiedBy>YAPA Seuwandi (EEAS-COLOMBO)</cp:lastModifiedBy>
  <cp:revision>18</cp:revision>
  <dcterms:created xsi:type="dcterms:W3CDTF">2006-08-16T00:00:00Z</dcterms:created>
  <dcterms:modified xsi:type="dcterms:W3CDTF">2021-11-10T10:31:36Z</dcterms:modified>
  <dc:identifier>DAEsea91qeI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0x010100258AA79CEB83498886A3A0868112325000CA42DB76DAD6E9438FD279FF066C23A0</vt:lpwstr>
  </property>
</Properties>
</file>