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Barlow SemiCondensed Bold Bold" panose="020B0604020202020204" charset="0"/>
      <p:regular r:id="rId3"/>
    </p:embeddedFont>
    <p:embeddedFont>
      <p:font typeface="Alata" panose="020B0604020202020204" charset="0"/>
      <p:regular r:id="rId4"/>
    </p:embeddedFont>
    <p:embeddedFont>
      <p:font typeface="Arialle" panose="020B0604020202020204" charset="0"/>
      <p:regular r:id="rId5"/>
    </p:embeddedFont>
    <p:embeddedFont>
      <p:font typeface="Calibri" panose="020F0502020204030204" pitchFamily="34" charset="0"/>
      <p:regular r:id="rId6"/>
      <p:bold r:id="rId7"/>
      <p:italic r:id="rId8"/>
      <p:boldItalic r:id="rId9"/>
    </p:embeddedFont>
    <p:embeddedFont>
      <p:font typeface="Barlow SemiCondensed Bold" panose="020B0604020202020204" charset="0"/>
      <p:regular r:id="rId10"/>
    </p:embeddedFont>
    <p:embeddedFont>
      <p:font typeface="Inter Italics" panose="020B0604020202020204" charset="0"/>
      <p:regular r:id="rId11"/>
    </p:embeddedFont>
    <p:embeddedFont>
      <p:font typeface="Arialle Bold" panose="020B0604020202020204" charset="0"/>
      <p:regular r:id="rId12"/>
    </p:embeddedFont>
    <p:embeddedFont>
      <p:font typeface="Barlow SemiCondense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800" y="-3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customXml" Target="../customXml/item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19" Type="http://schemas.openxmlformats.org/officeDocument/2006/relationships/customXml" Target="../customXml/item2.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hyperlink" Target="https://twitter.com/EUinthePH" TargetMode="External"/><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hyperlink" Target="https://www.facebook.com/EUDelegationToThePhilippines" TargetMode="External"/><Relationship Id="rId29" Type="http://schemas.openxmlformats.org/officeDocument/2006/relationships/hyperlink" Target="https://eeas.europa.eu/delegations/philippines_en" TargetMode="Externa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hyperlink" Target="https://www.instagram.com/euinthephilippines/" TargetMode="External"/><Relationship Id="rId28" Type="http://schemas.openxmlformats.org/officeDocument/2006/relationships/image" Target="../media/image22.svg"/><Relationship Id="rId10" Type="http://schemas.openxmlformats.org/officeDocument/2006/relationships/image" Target="../media/image5.png"/><Relationship Id="rId19" Type="http://schemas.openxmlformats.org/officeDocument/2006/relationships/image" Target="../media/image10.png"/><Relationship Id="rId31" Type="http://schemas.openxmlformats.org/officeDocument/2006/relationships/image" Target="../media/image24.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8.svg"/><Relationship Id="rId27" Type="http://schemas.openxmlformats.org/officeDocument/2006/relationships/image" Target="../media/image13.png"/><Relationship Id="rId30"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6638" y="2355694"/>
            <a:ext cx="6327261" cy="936033"/>
            <a:chOff x="0" y="0"/>
            <a:chExt cx="71414971" cy="10564879"/>
          </a:xfrm>
        </p:grpSpPr>
        <p:sp>
          <p:nvSpPr>
            <p:cNvPr id="3" name="Freeform 3"/>
            <p:cNvSpPr/>
            <p:nvPr/>
          </p:nvSpPr>
          <p:spPr>
            <a:xfrm>
              <a:off x="72390" y="72390"/>
              <a:ext cx="71270189" cy="10420099"/>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631937" y="3487270"/>
            <a:ext cx="2903538" cy="1681161"/>
            <a:chOff x="0" y="0"/>
            <a:chExt cx="21712780" cy="12571790"/>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756000" y="3342483"/>
            <a:ext cx="1788808" cy="428484"/>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0" y="72390"/>
                <a:ext cx="19401539"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9" cy="4560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Translating the GAP III into action </a:t>
              </a:r>
            </a:p>
          </p:txBody>
        </p:sp>
      </p:grpSp>
      <p:grpSp>
        <p:nvGrpSpPr>
          <p:cNvPr id="13" name="Group 13"/>
          <p:cNvGrpSpPr/>
          <p:nvPr/>
        </p:nvGrpSpPr>
        <p:grpSpPr>
          <a:xfrm>
            <a:off x="756000" y="2223192"/>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1783" y="71164"/>
            <a:ext cx="920309" cy="612423"/>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71018" y="1446815"/>
            <a:ext cx="621117" cy="616502"/>
          </a:xfrm>
          <a:prstGeom prst="rect">
            <a:avLst/>
          </a:prstGeom>
        </p:spPr>
      </p:pic>
      <p:grpSp>
        <p:nvGrpSpPr>
          <p:cNvPr id="20" name="Group 20"/>
          <p:cNvGrpSpPr/>
          <p:nvPr/>
        </p:nvGrpSpPr>
        <p:grpSpPr>
          <a:xfrm>
            <a:off x="3734253" y="5475818"/>
            <a:ext cx="3271438" cy="2578720"/>
            <a:chOff x="0" y="0"/>
            <a:chExt cx="24463954" cy="19283776"/>
          </a:xfrm>
        </p:grpSpPr>
        <p:sp>
          <p:nvSpPr>
            <p:cNvPr id="21" name="Freeform 21"/>
            <p:cNvSpPr/>
            <p:nvPr/>
          </p:nvSpPr>
          <p:spPr>
            <a:xfrm>
              <a:off x="72390" y="72390"/>
              <a:ext cx="24319174" cy="19138996"/>
            </a:xfrm>
            <a:custGeom>
              <a:avLst/>
              <a:gdLst/>
              <a:ahLst/>
              <a:cxnLst/>
              <a:rect l="l" t="t" r="r" b="b"/>
              <a:pathLst>
                <a:path w="24319174" h="19138996">
                  <a:moveTo>
                    <a:pt x="0" y="0"/>
                  </a:moveTo>
                  <a:lnTo>
                    <a:pt x="24319174" y="0"/>
                  </a:lnTo>
                  <a:lnTo>
                    <a:pt x="24319174" y="19138995"/>
                  </a:lnTo>
                  <a:lnTo>
                    <a:pt x="0" y="19138995"/>
                  </a:lnTo>
                  <a:lnTo>
                    <a:pt x="0" y="0"/>
                  </a:lnTo>
                  <a:close/>
                </a:path>
              </a:pathLst>
            </a:custGeom>
            <a:solidFill>
              <a:srgbClr val="FFFFFF"/>
            </a:solidFill>
          </p:spPr>
        </p:sp>
        <p:sp>
          <p:nvSpPr>
            <p:cNvPr id="22"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23" name="Group 23"/>
          <p:cNvGrpSpPr/>
          <p:nvPr/>
        </p:nvGrpSpPr>
        <p:grpSpPr>
          <a:xfrm>
            <a:off x="4178411" y="5397434"/>
            <a:ext cx="2332647" cy="264650"/>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4" y="59493"/>
              <a:ext cx="2625128" cy="2401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CLIP - Areas of Engagement </a:t>
              </a:r>
            </a:p>
          </p:txBody>
        </p:sp>
      </p:grpSp>
      <p:pic>
        <p:nvPicPr>
          <p:cNvPr id="28"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836502" y="5733646"/>
            <a:ext cx="283892" cy="270471"/>
          </a:xfrm>
          <a:prstGeom prst="rect">
            <a:avLst/>
          </a:prstGeom>
        </p:spPr>
      </p:pic>
      <p:pic>
        <p:nvPicPr>
          <p:cNvPr id="29" name="Picture 2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30268" y="6212531"/>
            <a:ext cx="304834" cy="304834"/>
          </a:xfrm>
          <a:prstGeom prst="rect">
            <a:avLst/>
          </a:prstGeom>
        </p:spPr>
      </p:pic>
      <p:pic>
        <p:nvPicPr>
          <p:cNvPr id="30" name="Picture 3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80164" y="8191374"/>
            <a:ext cx="277388" cy="269636"/>
          </a:xfrm>
          <a:prstGeom prst="rect">
            <a:avLst/>
          </a:prstGeom>
        </p:spPr>
      </p:pic>
      <p:pic>
        <p:nvPicPr>
          <p:cNvPr id="31" name="Picture 3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871283" y="7178105"/>
            <a:ext cx="307128" cy="295401"/>
          </a:xfrm>
          <a:prstGeom prst="rect">
            <a:avLst/>
          </a:prstGeom>
        </p:spPr>
      </p:pic>
      <p:pic>
        <p:nvPicPr>
          <p:cNvPr id="32" name="Picture 3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891844" y="7620876"/>
            <a:ext cx="311154" cy="370422"/>
          </a:xfrm>
          <a:prstGeom prst="rect">
            <a:avLst/>
          </a:prstGeom>
        </p:spPr>
      </p:pic>
      <p:grpSp>
        <p:nvGrpSpPr>
          <p:cNvPr id="33" name="Group 33"/>
          <p:cNvGrpSpPr/>
          <p:nvPr/>
        </p:nvGrpSpPr>
        <p:grpSpPr>
          <a:xfrm>
            <a:off x="647520" y="5319921"/>
            <a:ext cx="2903538" cy="1777470"/>
            <a:chOff x="0" y="0"/>
            <a:chExt cx="21712780" cy="13291997"/>
          </a:xfrm>
        </p:grpSpPr>
        <p:sp>
          <p:nvSpPr>
            <p:cNvPr id="34" name="Freeform 34"/>
            <p:cNvSpPr/>
            <p:nvPr/>
          </p:nvSpPr>
          <p:spPr>
            <a:xfrm>
              <a:off x="72390" y="72390"/>
              <a:ext cx="21568001" cy="13147217"/>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sp>
        <p:sp>
          <p:nvSpPr>
            <p:cNvPr id="35" name="Freeform 35"/>
            <p:cNvSpPr/>
            <p:nvPr/>
          </p:nvSpPr>
          <p:spPr>
            <a:xfrm>
              <a:off x="0" y="0"/>
              <a:ext cx="21712780" cy="13291996"/>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793469" y="5211169"/>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401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CLIP Instruments </a:t>
              </a:r>
            </a:p>
          </p:txBody>
        </p:sp>
      </p:grpSp>
      <p:grpSp>
        <p:nvGrpSpPr>
          <p:cNvPr id="41" name="Group 41"/>
          <p:cNvGrpSpPr/>
          <p:nvPr/>
        </p:nvGrpSpPr>
        <p:grpSpPr>
          <a:xfrm>
            <a:off x="645192" y="7178105"/>
            <a:ext cx="2905866" cy="3390063"/>
            <a:chOff x="0" y="0"/>
            <a:chExt cx="21730189" cy="25351033"/>
          </a:xfrm>
        </p:grpSpPr>
        <p:sp>
          <p:nvSpPr>
            <p:cNvPr id="42" name="Freeform 42"/>
            <p:cNvSpPr/>
            <p:nvPr/>
          </p:nvSpPr>
          <p:spPr>
            <a:xfrm>
              <a:off x="72390" y="72390"/>
              <a:ext cx="21585409" cy="25206253"/>
            </a:xfrm>
            <a:custGeom>
              <a:avLst/>
              <a:gdLst/>
              <a:ahLst/>
              <a:cxnLst/>
              <a:rect l="l" t="t" r="r" b="b"/>
              <a:pathLst>
                <a:path w="21585409" h="25206253">
                  <a:moveTo>
                    <a:pt x="0" y="0"/>
                  </a:moveTo>
                  <a:lnTo>
                    <a:pt x="21585409" y="0"/>
                  </a:lnTo>
                  <a:lnTo>
                    <a:pt x="21585409" y="25206253"/>
                  </a:lnTo>
                  <a:lnTo>
                    <a:pt x="0" y="25206253"/>
                  </a:lnTo>
                  <a:lnTo>
                    <a:pt x="0" y="0"/>
                  </a:lnTo>
                  <a:close/>
                </a:path>
              </a:pathLst>
            </a:custGeom>
            <a:solidFill>
              <a:srgbClr val="FFFFFF"/>
            </a:solidFill>
          </p:spPr>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grpSp>
      <p:pic>
        <p:nvPicPr>
          <p:cNvPr id="44" name="Picture 4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92135" y="7293856"/>
            <a:ext cx="272968" cy="345132"/>
          </a:xfrm>
          <a:prstGeom prst="rect">
            <a:avLst/>
          </a:prstGeom>
        </p:spPr>
      </p:pic>
      <p:sp>
        <p:nvSpPr>
          <p:cNvPr id="45" name="TextBox 45"/>
          <p:cNvSpPr txBox="1"/>
          <p:nvPr/>
        </p:nvSpPr>
        <p:spPr>
          <a:xfrm>
            <a:off x="4202999" y="6719237"/>
            <a:ext cx="2638851" cy="502412"/>
          </a:xfrm>
          <a:prstGeom prst="rect">
            <a:avLst/>
          </a:prstGeom>
        </p:spPr>
        <p:txBody>
          <a:bodyPr lIns="0" tIns="0" rIns="0" bIns="0" rtlCol="0" anchor="t">
            <a:spAutoFit/>
          </a:bodyPr>
          <a:lstStyle/>
          <a:p>
            <a:pPr>
              <a:lnSpc>
                <a:spcPts val="1029"/>
              </a:lnSpc>
            </a:pPr>
            <a:r>
              <a:rPr lang="en-US" sz="1029">
                <a:solidFill>
                  <a:srgbClr val="000000"/>
                </a:solidFill>
                <a:latin typeface="Barlow SemiCondensed"/>
              </a:rPr>
              <a:t>Ensuring freedom from all forms of gender-based violence (and access to justice)</a:t>
            </a:r>
          </a:p>
          <a:p>
            <a:pPr>
              <a:lnSpc>
                <a:spcPts val="1029"/>
              </a:lnSpc>
            </a:pPr>
            <a:endParaRPr lang="en-US" sz="1029">
              <a:solidFill>
                <a:srgbClr val="000000"/>
              </a:solidFill>
              <a:latin typeface="Barlow SemiCondensed"/>
            </a:endParaRPr>
          </a:p>
          <a:p>
            <a:pPr>
              <a:lnSpc>
                <a:spcPts val="1029"/>
              </a:lnSpc>
            </a:pPr>
            <a:endParaRPr lang="en-US" sz="1029">
              <a:solidFill>
                <a:srgbClr val="000000"/>
              </a:solidFill>
              <a:latin typeface="Barlow SemiCondensed"/>
            </a:endParaRPr>
          </a:p>
        </p:txBody>
      </p:sp>
      <p:sp>
        <p:nvSpPr>
          <p:cNvPr id="46" name="TextBox 46"/>
          <p:cNvSpPr txBox="1"/>
          <p:nvPr/>
        </p:nvSpPr>
        <p:spPr>
          <a:xfrm>
            <a:off x="4202999" y="7214585"/>
            <a:ext cx="2721815" cy="502412"/>
          </a:xfrm>
          <a:prstGeom prst="rect">
            <a:avLst/>
          </a:prstGeom>
        </p:spPr>
        <p:txBody>
          <a:bodyPr lIns="0" tIns="0" rIns="0" bIns="0" rtlCol="0" anchor="t">
            <a:spAutoFit/>
          </a:bodyPr>
          <a:lstStyle/>
          <a:p>
            <a:pPr>
              <a:lnSpc>
                <a:spcPts val="1029"/>
              </a:lnSpc>
            </a:pPr>
            <a:r>
              <a:rPr lang="en-US" sz="1029">
                <a:solidFill>
                  <a:srgbClr val="000000"/>
                </a:solidFill>
                <a:latin typeface="Barlow SemiCondensed"/>
              </a:rPr>
              <a:t>Promoting sexual and reproductive health and rights</a:t>
            </a:r>
          </a:p>
          <a:p>
            <a:pPr>
              <a:lnSpc>
                <a:spcPts val="1029"/>
              </a:lnSpc>
            </a:pPr>
            <a:endParaRPr lang="en-US" sz="1029">
              <a:solidFill>
                <a:srgbClr val="000000"/>
              </a:solidFill>
              <a:latin typeface="Barlow SemiCondensed"/>
            </a:endParaRPr>
          </a:p>
          <a:p>
            <a:pPr>
              <a:lnSpc>
                <a:spcPts val="1029"/>
              </a:lnSpc>
            </a:pPr>
            <a:endParaRPr lang="en-US" sz="1029">
              <a:solidFill>
                <a:srgbClr val="000000"/>
              </a:solidFill>
              <a:latin typeface="Barlow SemiCondensed"/>
            </a:endParaRPr>
          </a:p>
          <a:p>
            <a:pPr>
              <a:lnSpc>
                <a:spcPts val="1029"/>
              </a:lnSpc>
            </a:pPr>
            <a:endParaRPr lang="en-US" sz="1029">
              <a:solidFill>
                <a:srgbClr val="000000"/>
              </a:solidFill>
              <a:latin typeface="Barlow SemiCondensed"/>
            </a:endParaRPr>
          </a:p>
        </p:txBody>
      </p:sp>
      <p:sp>
        <p:nvSpPr>
          <p:cNvPr id="47" name="TextBox 47"/>
          <p:cNvSpPr txBox="1"/>
          <p:nvPr/>
        </p:nvSpPr>
        <p:spPr>
          <a:xfrm>
            <a:off x="4287178" y="7718345"/>
            <a:ext cx="2554671" cy="626237"/>
          </a:xfrm>
          <a:prstGeom prst="rect">
            <a:avLst/>
          </a:prstGeom>
        </p:spPr>
        <p:txBody>
          <a:bodyPr lIns="0" tIns="0" rIns="0" bIns="0" rtlCol="0" anchor="t">
            <a:spAutoFit/>
          </a:bodyPr>
          <a:lstStyle/>
          <a:p>
            <a:pPr>
              <a:lnSpc>
                <a:spcPts val="1029"/>
              </a:lnSpc>
            </a:pPr>
            <a:r>
              <a:rPr lang="en-US" sz="1029">
                <a:solidFill>
                  <a:srgbClr val="000000"/>
                </a:solidFill>
                <a:latin typeface="Barlow SemiCondensed"/>
              </a:rPr>
              <a:t>Promoting equal participation and leadership</a:t>
            </a:r>
          </a:p>
          <a:p>
            <a:pPr>
              <a:lnSpc>
                <a:spcPts val="1029"/>
              </a:lnSpc>
            </a:pPr>
            <a:endParaRPr lang="en-US" sz="1029">
              <a:solidFill>
                <a:srgbClr val="000000"/>
              </a:solidFill>
              <a:latin typeface="Barlow SemiCondensed"/>
            </a:endParaRPr>
          </a:p>
          <a:p>
            <a:pPr>
              <a:lnSpc>
                <a:spcPts val="1029"/>
              </a:lnSpc>
            </a:pPr>
            <a:endParaRPr lang="en-US" sz="1029">
              <a:solidFill>
                <a:srgbClr val="000000"/>
              </a:solidFill>
              <a:latin typeface="Barlow SemiCondensed"/>
            </a:endParaRPr>
          </a:p>
          <a:p>
            <a:pPr>
              <a:lnSpc>
                <a:spcPts val="1029"/>
              </a:lnSpc>
            </a:pPr>
            <a:endParaRPr lang="en-US" sz="1029">
              <a:solidFill>
                <a:srgbClr val="000000"/>
              </a:solidFill>
              <a:latin typeface="Barlow SemiCondensed"/>
            </a:endParaRPr>
          </a:p>
          <a:p>
            <a:pPr>
              <a:lnSpc>
                <a:spcPts val="1029"/>
              </a:lnSpc>
            </a:pPr>
            <a:endParaRPr lang="en-US" sz="1029">
              <a:solidFill>
                <a:srgbClr val="000000"/>
              </a:solidFill>
              <a:latin typeface="Barlow SemiCondensed"/>
            </a:endParaRPr>
          </a:p>
        </p:txBody>
      </p:sp>
      <p:grpSp>
        <p:nvGrpSpPr>
          <p:cNvPr id="48" name="Group 48"/>
          <p:cNvGrpSpPr/>
          <p:nvPr/>
        </p:nvGrpSpPr>
        <p:grpSpPr>
          <a:xfrm>
            <a:off x="3734253" y="8137476"/>
            <a:ext cx="3271438" cy="1504728"/>
            <a:chOff x="0" y="0"/>
            <a:chExt cx="25370442" cy="11669369"/>
          </a:xfrm>
        </p:grpSpPr>
        <p:sp>
          <p:nvSpPr>
            <p:cNvPr id="49" name="Freeform 49"/>
            <p:cNvSpPr/>
            <p:nvPr/>
          </p:nvSpPr>
          <p:spPr>
            <a:xfrm>
              <a:off x="72390" y="72390"/>
              <a:ext cx="25225663" cy="11524589"/>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898969" y="8191374"/>
            <a:ext cx="242349" cy="306418"/>
          </a:xfrm>
          <a:prstGeom prst="rect">
            <a:avLst/>
          </a:prstGeom>
        </p:spPr>
      </p:pic>
      <p:grpSp>
        <p:nvGrpSpPr>
          <p:cNvPr id="52" name="Group 52"/>
          <p:cNvGrpSpPr/>
          <p:nvPr/>
        </p:nvGrpSpPr>
        <p:grpSpPr>
          <a:xfrm>
            <a:off x="3734253" y="9702722"/>
            <a:ext cx="3259646" cy="961394"/>
            <a:chOff x="0" y="0"/>
            <a:chExt cx="25278991" cy="7455738"/>
          </a:xfrm>
        </p:grpSpPr>
        <p:sp>
          <p:nvSpPr>
            <p:cNvPr id="53" name="Freeform 53"/>
            <p:cNvSpPr/>
            <p:nvPr/>
          </p:nvSpPr>
          <p:spPr>
            <a:xfrm>
              <a:off x="72390" y="72390"/>
              <a:ext cx="25134211" cy="7310958"/>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sp>
        <p:sp>
          <p:nvSpPr>
            <p:cNvPr id="54" name="Freeform 54"/>
            <p:cNvSpPr/>
            <p:nvPr/>
          </p:nvSpPr>
          <p:spPr>
            <a:xfrm>
              <a:off x="0" y="0"/>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015953" y="9718922"/>
            <a:ext cx="208882" cy="264103"/>
          </a:xfrm>
          <a:prstGeom prst="rect">
            <a:avLst/>
          </a:prstGeom>
        </p:spPr>
      </p:pic>
      <p:grpSp>
        <p:nvGrpSpPr>
          <p:cNvPr id="56" name="Group 56"/>
          <p:cNvGrpSpPr/>
          <p:nvPr/>
        </p:nvGrpSpPr>
        <p:grpSpPr>
          <a:xfrm>
            <a:off x="3734253" y="3487270"/>
            <a:ext cx="3271438" cy="1858730"/>
            <a:chOff x="0" y="0"/>
            <a:chExt cx="24463954" cy="13899665"/>
          </a:xfrm>
        </p:grpSpPr>
        <p:sp>
          <p:nvSpPr>
            <p:cNvPr id="57" name="Freeform 57"/>
            <p:cNvSpPr/>
            <p:nvPr/>
          </p:nvSpPr>
          <p:spPr>
            <a:xfrm>
              <a:off x="72390" y="72390"/>
              <a:ext cx="24319174" cy="13754885"/>
            </a:xfrm>
            <a:custGeom>
              <a:avLst/>
              <a:gdLst/>
              <a:ahLst/>
              <a:cxnLst/>
              <a:rect l="l" t="t" r="r" b="b"/>
              <a:pathLst>
                <a:path w="24319174" h="13754885">
                  <a:moveTo>
                    <a:pt x="0" y="0"/>
                  </a:moveTo>
                  <a:lnTo>
                    <a:pt x="24319174" y="0"/>
                  </a:lnTo>
                  <a:lnTo>
                    <a:pt x="24319174" y="13754885"/>
                  </a:lnTo>
                  <a:lnTo>
                    <a:pt x="0" y="13754885"/>
                  </a:lnTo>
                  <a:lnTo>
                    <a:pt x="0" y="0"/>
                  </a:lnTo>
                  <a:close/>
                </a:path>
              </a:pathLst>
            </a:custGeom>
            <a:solidFill>
              <a:srgbClr val="FFFFFF"/>
            </a:solidFill>
          </p:spPr>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59" name="Group 59"/>
          <p:cNvGrpSpPr/>
          <p:nvPr/>
        </p:nvGrpSpPr>
        <p:grpSpPr>
          <a:xfrm>
            <a:off x="3951781" y="3359768"/>
            <a:ext cx="1831330" cy="266559"/>
            <a:chOff x="0" y="0"/>
            <a:chExt cx="2441774" cy="355412"/>
          </a:xfrm>
        </p:grpSpPr>
        <p:grpSp>
          <p:nvGrpSpPr>
            <p:cNvPr id="60" name="Group 60"/>
            <p:cNvGrpSpPr/>
            <p:nvPr/>
          </p:nvGrpSpPr>
          <p:grpSpPr>
            <a:xfrm>
              <a:off x="0" y="0"/>
              <a:ext cx="2441774" cy="355412"/>
              <a:chOff x="0" y="0"/>
              <a:chExt cx="20010965" cy="2912696"/>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0" y="0"/>
                <a:ext cx="20010965" cy="2912696"/>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10" y="59493"/>
              <a:ext cx="2060953" cy="240199"/>
            </a:xfrm>
            <a:prstGeom prst="rect">
              <a:avLst/>
            </a:prstGeom>
          </p:spPr>
          <p:txBody>
            <a:bodyPr lIns="0" tIns="0" rIns="0" bIns="0" rtlCol="0" anchor="t">
              <a:spAutoFit/>
            </a:bodyPr>
            <a:lstStyle/>
            <a:p>
              <a:pPr marL="0" lvl="0" indent="0">
                <a:lnSpc>
                  <a:spcPts val="1280"/>
                </a:lnSpc>
                <a:spcBef>
                  <a:spcPct val="0"/>
                </a:spcBef>
              </a:pPr>
              <a:r>
                <a:rPr lang="en-US" sz="1280">
                  <a:solidFill>
                    <a:srgbClr val="003432"/>
                  </a:solidFill>
                  <a:latin typeface="Barlow SemiCondensed Bold"/>
                </a:rPr>
                <a:t>Rationale for the CLIP</a:t>
              </a:r>
            </a:p>
          </p:txBody>
        </p:sp>
      </p:grpSp>
      <p:pic>
        <p:nvPicPr>
          <p:cNvPr id="64" name="Picture 6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863930" y="6700187"/>
            <a:ext cx="277388" cy="269636"/>
          </a:xfrm>
          <a:prstGeom prst="rect">
            <a:avLst/>
          </a:prstGeom>
        </p:spPr>
      </p:pic>
      <p:pic>
        <p:nvPicPr>
          <p:cNvPr id="65" name="Picture 65">
            <a:hlinkClick r:id="rId20"/>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5668285" y="70257"/>
            <a:ext cx="379504" cy="379504"/>
          </a:xfrm>
          <a:prstGeom prst="rect">
            <a:avLst/>
          </a:prstGeom>
        </p:spPr>
      </p:pic>
      <p:pic>
        <p:nvPicPr>
          <p:cNvPr id="66" name="Picture 66">
            <a:hlinkClick r:id="rId23"/>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6126095" y="71164"/>
            <a:ext cx="384963" cy="384963"/>
          </a:xfrm>
          <a:prstGeom prst="rect">
            <a:avLst/>
          </a:prstGeom>
        </p:spPr>
      </p:pic>
      <p:pic>
        <p:nvPicPr>
          <p:cNvPr id="67" name="Picture 67">
            <a:hlinkClick r:id="rId26"/>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6549084" y="71164"/>
            <a:ext cx="390592" cy="390592"/>
          </a:xfrm>
          <a:prstGeom prst="rect">
            <a:avLst/>
          </a:prstGeom>
        </p:spPr>
      </p:pic>
      <p:pic>
        <p:nvPicPr>
          <p:cNvPr id="68" name="Picture 68">
            <a:hlinkClick r:id="rId29"/>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993899" y="71164"/>
            <a:ext cx="396006" cy="396006"/>
          </a:xfrm>
          <a:prstGeom prst="rect">
            <a:avLst/>
          </a:prstGeom>
        </p:spPr>
      </p:pic>
      <p:sp>
        <p:nvSpPr>
          <p:cNvPr id="69" name="TextBox 69"/>
          <p:cNvSpPr txBox="1"/>
          <p:nvPr/>
        </p:nvSpPr>
        <p:spPr>
          <a:xfrm>
            <a:off x="716967" y="5542503"/>
            <a:ext cx="2703326" cy="2277269"/>
          </a:xfrm>
          <a:prstGeom prst="rect">
            <a:avLst/>
          </a:prstGeom>
        </p:spPr>
        <p:txBody>
          <a:bodyPr lIns="0" tIns="0" rIns="0" bIns="0" rtlCol="0" anchor="t">
            <a:spAutoFit/>
          </a:bodyPr>
          <a:lstStyle/>
          <a:p>
            <a:pPr>
              <a:lnSpc>
                <a:spcPts val="1679"/>
              </a:lnSpc>
            </a:pPr>
            <a:endParaRPr dirty="0"/>
          </a:p>
          <a:p>
            <a:pPr algn="just">
              <a:lnSpc>
                <a:spcPts val="1235"/>
              </a:lnSpc>
            </a:pPr>
            <a:endParaRPr dirty="0"/>
          </a:p>
          <a:p>
            <a:pPr algn="just">
              <a:lnSpc>
                <a:spcPts val="1235"/>
              </a:lnSpc>
            </a:pPr>
            <a:r>
              <a:rPr lang="en-US" sz="1029" dirty="0">
                <a:solidFill>
                  <a:srgbClr val="000000"/>
                </a:solidFill>
                <a:latin typeface="Barlow SemiCondensed"/>
              </a:rPr>
              <a:t> - Gender mainstreaming</a:t>
            </a:r>
          </a:p>
          <a:p>
            <a:pPr algn="just">
              <a:lnSpc>
                <a:spcPts val="1235"/>
              </a:lnSpc>
            </a:pPr>
            <a:r>
              <a:rPr lang="en-US" sz="1029" dirty="0">
                <a:solidFill>
                  <a:srgbClr val="000000"/>
                </a:solidFill>
                <a:latin typeface="Barlow SemiCondensed"/>
              </a:rPr>
              <a:t> - Targeted actions with support to the </a:t>
            </a:r>
            <a:r>
              <a:rPr lang="en-US" sz="1029" dirty="0" err="1">
                <a:solidFill>
                  <a:srgbClr val="000000"/>
                </a:solidFill>
                <a:latin typeface="Barlow SemiCondensed"/>
              </a:rPr>
              <a:t>GoP</a:t>
            </a:r>
            <a:r>
              <a:rPr lang="en-US" sz="1029" dirty="0">
                <a:solidFill>
                  <a:srgbClr val="000000"/>
                </a:solidFill>
                <a:latin typeface="Barlow SemiCondensed"/>
              </a:rPr>
              <a:t> and to    </a:t>
            </a:r>
          </a:p>
          <a:p>
            <a:pPr algn="just">
              <a:lnSpc>
                <a:spcPts val="1235"/>
              </a:lnSpc>
            </a:pPr>
            <a:r>
              <a:rPr lang="en-US" sz="1029" dirty="0">
                <a:solidFill>
                  <a:srgbClr val="000000"/>
                </a:solidFill>
                <a:latin typeface="Barlow SemiCondensed"/>
              </a:rPr>
              <a:t>    projects designed and implemented by    </a:t>
            </a:r>
          </a:p>
          <a:p>
            <a:pPr algn="just">
              <a:lnSpc>
                <a:spcPts val="1235"/>
              </a:lnSpc>
            </a:pPr>
            <a:r>
              <a:rPr lang="en-US" sz="1029" dirty="0">
                <a:solidFill>
                  <a:srgbClr val="000000"/>
                </a:solidFill>
                <a:latin typeface="Barlow SemiCondensed"/>
              </a:rPr>
              <a:t>    </a:t>
            </a:r>
            <a:r>
              <a:rPr lang="en-US" sz="1029" dirty="0" err="1">
                <a:solidFill>
                  <a:srgbClr val="000000"/>
                </a:solidFill>
                <a:latin typeface="Barlow SemiCondensed"/>
              </a:rPr>
              <a:t>organisations</a:t>
            </a:r>
            <a:r>
              <a:rPr lang="en-US" sz="1029" dirty="0">
                <a:solidFill>
                  <a:srgbClr val="000000"/>
                </a:solidFill>
                <a:latin typeface="Barlow SemiCondensed"/>
              </a:rPr>
              <a:t>  working on gender equality and    </a:t>
            </a:r>
          </a:p>
          <a:p>
            <a:pPr algn="just">
              <a:lnSpc>
                <a:spcPts val="1235"/>
              </a:lnSpc>
            </a:pPr>
            <a:r>
              <a:rPr lang="en-US" sz="1029" dirty="0">
                <a:solidFill>
                  <a:srgbClr val="000000"/>
                </a:solidFill>
                <a:latin typeface="Barlow SemiCondensed"/>
              </a:rPr>
              <a:t>    women </a:t>
            </a:r>
            <a:r>
              <a:rPr lang="en-US" sz="1029" dirty="0" err="1" smtClean="0">
                <a:solidFill>
                  <a:srgbClr val="000000"/>
                </a:solidFill>
                <a:latin typeface="Barlow SemiCondensed"/>
              </a:rPr>
              <a:t>organisations</a:t>
            </a:r>
            <a:r>
              <a:rPr lang="en-US" sz="1029" dirty="0" smtClean="0">
                <a:solidFill>
                  <a:srgbClr val="000000"/>
                </a:solidFill>
                <a:latin typeface="Barlow SemiCondensed"/>
              </a:rPr>
              <a:t> </a:t>
            </a:r>
            <a:endParaRPr lang="en-US" sz="1029" dirty="0">
              <a:solidFill>
                <a:srgbClr val="000000"/>
              </a:solidFill>
              <a:latin typeface="Barlow SemiCondensed"/>
            </a:endParaRPr>
          </a:p>
          <a:p>
            <a:pPr algn="just">
              <a:lnSpc>
                <a:spcPts val="1235"/>
              </a:lnSpc>
            </a:pPr>
            <a:r>
              <a:rPr lang="en-US" sz="1029" dirty="0">
                <a:solidFill>
                  <a:srgbClr val="000000"/>
                </a:solidFill>
                <a:latin typeface="Barlow SemiCondensed"/>
              </a:rPr>
              <a:t>-  Dialogue with different stakeholders</a:t>
            </a:r>
          </a:p>
          <a:p>
            <a:pPr algn="just">
              <a:lnSpc>
                <a:spcPts val="1235"/>
              </a:lnSpc>
            </a:pPr>
            <a:r>
              <a:rPr lang="en-US" sz="1029" dirty="0">
                <a:solidFill>
                  <a:srgbClr val="000000"/>
                </a:solidFill>
                <a:latin typeface="Barlow SemiCondensed"/>
              </a:rPr>
              <a:t>-  Public diplomacy campaigns </a:t>
            </a: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p:txBody>
      </p:sp>
      <p:sp>
        <p:nvSpPr>
          <p:cNvPr id="70" name="TextBox 70"/>
          <p:cNvSpPr txBox="1"/>
          <p:nvPr/>
        </p:nvSpPr>
        <p:spPr>
          <a:xfrm>
            <a:off x="4131634" y="6309721"/>
            <a:ext cx="2701847" cy="378587"/>
          </a:xfrm>
          <a:prstGeom prst="rect">
            <a:avLst/>
          </a:prstGeom>
        </p:spPr>
        <p:txBody>
          <a:bodyPr lIns="0" tIns="0" rIns="0" bIns="0" rtlCol="0" anchor="t">
            <a:spAutoFit/>
          </a:bodyPr>
          <a:lstStyle/>
          <a:p>
            <a:pPr algn="ctr">
              <a:lnSpc>
                <a:spcPts val="1029"/>
              </a:lnSpc>
            </a:pPr>
            <a:r>
              <a:rPr lang="en-US" sz="1029" dirty="0">
                <a:solidFill>
                  <a:srgbClr val="000000"/>
                </a:solidFill>
                <a:latin typeface="Barlow SemiCondensed"/>
              </a:rPr>
              <a:t>Integrating the women, peace and security agenda</a:t>
            </a:r>
          </a:p>
          <a:p>
            <a:pPr algn="ctr">
              <a:lnSpc>
                <a:spcPts val="1029"/>
              </a:lnSpc>
            </a:pPr>
            <a:endParaRPr lang="en-US" sz="1029" dirty="0">
              <a:solidFill>
                <a:srgbClr val="000000"/>
              </a:solidFill>
              <a:latin typeface="Barlow SemiCondensed"/>
            </a:endParaRPr>
          </a:p>
          <a:p>
            <a:pPr algn="ctr">
              <a:lnSpc>
                <a:spcPts val="1029"/>
              </a:lnSpc>
            </a:pPr>
            <a:endParaRPr lang="en-US" sz="1029" dirty="0">
              <a:solidFill>
                <a:srgbClr val="000000"/>
              </a:solidFill>
              <a:latin typeface="Barlow SemiCondensed"/>
            </a:endParaRPr>
          </a:p>
        </p:txBody>
      </p:sp>
      <p:sp>
        <p:nvSpPr>
          <p:cNvPr id="71" name="TextBox 71"/>
          <p:cNvSpPr txBox="1"/>
          <p:nvPr/>
        </p:nvSpPr>
        <p:spPr>
          <a:xfrm>
            <a:off x="1512410" y="854360"/>
            <a:ext cx="4632007" cy="379095"/>
          </a:xfrm>
          <a:prstGeom prst="rect">
            <a:avLst/>
          </a:prstGeom>
        </p:spPr>
        <p:txBody>
          <a:bodyPr lIns="0" tIns="0" rIns="0" bIns="0" rtlCol="0" anchor="t">
            <a:spAutoFit/>
          </a:bodyPr>
          <a:lstStyle/>
          <a:p>
            <a:pPr marL="0" lvl="0" indent="0" algn="just">
              <a:lnSpc>
                <a:spcPts val="2800"/>
              </a:lnSpc>
            </a:pPr>
            <a:r>
              <a:rPr lang="en-US" sz="2799" spc="117">
                <a:solidFill>
                  <a:srgbClr val="001489"/>
                </a:solidFill>
                <a:latin typeface="Barlow SemiCondensed Bold Bold"/>
              </a:rPr>
              <a:t> EU GENDER ACTION PLAN  III </a:t>
            </a:r>
          </a:p>
        </p:txBody>
      </p:sp>
      <p:sp>
        <p:nvSpPr>
          <p:cNvPr id="72" name="TextBox 72"/>
          <p:cNvSpPr txBox="1"/>
          <p:nvPr/>
        </p:nvSpPr>
        <p:spPr>
          <a:xfrm>
            <a:off x="751668" y="2525258"/>
            <a:ext cx="6173146" cy="628015"/>
          </a:xfrm>
          <a:prstGeom prst="rect">
            <a:avLst/>
          </a:prstGeom>
        </p:spPr>
        <p:txBody>
          <a:bodyPr lIns="0" tIns="0" rIns="0" bIns="0" rtlCol="0" anchor="t">
            <a:spAutoFit/>
          </a:bodyPr>
          <a:lstStyle/>
          <a:p>
            <a:pPr marL="0" lvl="0" indent="0" algn="ctr">
              <a:lnSpc>
                <a:spcPts val="1235"/>
              </a:lnSpc>
            </a:pPr>
            <a:r>
              <a:rPr lang="en-US" sz="1029">
                <a:solidFill>
                  <a:srgbClr val="003432"/>
                </a:solidFill>
                <a:latin typeface="Barlow SemiCondensed Bold"/>
              </a:rPr>
              <a:t>GENDER ACTION PLAN  III</a:t>
            </a:r>
            <a:r>
              <a:rPr lang="en-US" sz="1029">
                <a:solidFill>
                  <a:srgbClr val="003432"/>
                </a:solidFill>
                <a:latin typeface="Barlow SemiCondensed"/>
              </a:rPr>
              <a:t> aims to accelerate progress on empowering women and girls, and safeguard gains made on gender equality during the 25 years since the adoption of the Beijing Declaration and its Platform for Action. </a:t>
            </a:r>
            <a:r>
              <a:rPr lang="en-US" sz="1029">
                <a:solidFill>
                  <a:srgbClr val="001489"/>
                </a:solidFill>
                <a:latin typeface="Barlow SemiCondensed"/>
              </a:rPr>
              <a:t>It aims to contribute to empowering women, girls and young people to fully use their rights and increase their participation in political, economic, social and cultural life. </a:t>
            </a:r>
          </a:p>
        </p:txBody>
      </p:sp>
      <p:sp>
        <p:nvSpPr>
          <p:cNvPr id="73" name="TextBox 73"/>
          <p:cNvSpPr txBox="1"/>
          <p:nvPr/>
        </p:nvSpPr>
        <p:spPr>
          <a:xfrm>
            <a:off x="755828" y="3820367"/>
            <a:ext cx="2648059" cy="1432433"/>
          </a:xfrm>
          <a:prstGeom prst="rect">
            <a:avLst/>
          </a:prstGeom>
        </p:spPr>
        <p:txBody>
          <a:bodyPr lIns="0" tIns="0" rIns="0" bIns="0" rtlCol="0" anchor="t">
            <a:spAutoFit/>
          </a:bodyPr>
          <a:lstStyle/>
          <a:p>
            <a:pPr algn="ctr">
              <a:lnSpc>
                <a:spcPts val="1132"/>
              </a:lnSpc>
            </a:pPr>
            <a:r>
              <a:rPr lang="en-US" sz="1029">
                <a:solidFill>
                  <a:srgbClr val="001489"/>
                </a:solidFill>
                <a:latin typeface="Barlow SemiCondensed Bold"/>
              </a:rPr>
              <a:t>The Country Level implementation plan (CLIP) for the Philippines:</a:t>
            </a:r>
            <a:r>
              <a:rPr lang="en-US" sz="1029">
                <a:solidFill>
                  <a:srgbClr val="001489"/>
                </a:solidFill>
                <a:latin typeface="Barlow SemiCondensed"/>
              </a:rPr>
              <a:t> </a:t>
            </a:r>
          </a:p>
          <a:p>
            <a:pPr algn="ctr">
              <a:lnSpc>
                <a:spcPts val="1132"/>
              </a:lnSpc>
            </a:pPr>
            <a:endParaRPr lang="en-US" sz="1029">
              <a:solidFill>
                <a:srgbClr val="001489"/>
              </a:solidFill>
              <a:latin typeface="Barlow SemiCondensed"/>
            </a:endParaRPr>
          </a:p>
          <a:p>
            <a:pPr algn="just">
              <a:lnSpc>
                <a:spcPts val="1132"/>
              </a:lnSpc>
            </a:pPr>
            <a:r>
              <a:rPr lang="en-US" sz="1029">
                <a:solidFill>
                  <a:srgbClr val="003432"/>
                </a:solidFill>
                <a:latin typeface="Barlow SemiCondensed"/>
              </a:rPr>
              <a:t>- translates the EU Gender Action Plan III into priorities and actions for the Philippines, using a rights based approach. </a:t>
            </a:r>
          </a:p>
          <a:p>
            <a:pPr algn="just">
              <a:lnSpc>
                <a:spcPts val="1132"/>
              </a:lnSpc>
            </a:pPr>
            <a:r>
              <a:rPr lang="en-US" sz="1029">
                <a:solidFill>
                  <a:srgbClr val="003432"/>
                </a:solidFill>
                <a:latin typeface="Barlow SemiCondensed"/>
              </a:rPr>
              <a:t>- was prepared by Team Europe (EU Delegation and EU Member States), including the EU Gender Champion.</a:t>
            </a:r>
          </a:p>
          <a:p>
            <a:pPr marL="0" lvl="0" indent="0" algn="just">
              <a:lnSpc>
                <a:spcPts val="1155"/>
              </a:lnSpc>
            </a:pPr>
            <a:endParaRPr lang="en-US" sz="1029">
              <a:solidFill>
                <a:srgbClr val="003432"/>
              </a:solidFill>
              <a:latin typeface="Barlow SemiCondensed"/>
            </a:endParaRPr>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a:solidFill>
                  <a:srgbClr val="000000"/>
                </a:solidFill>
                <a:latin typeface="Arialle Bold"/>
              </a:rPr>
              <a:t>EUROPEAN </a:t>
            </a:r>
          </a:p>
          <a:p>
            <a:pPr algn="ctr">
              <a:lnSpc>
                <a:spcPts val="990"/>
              </a:lnSpc>
            </a:pPr>
            <a:r>
              <a:rPr lang="en-US" sz="900">
                <a:solidFill>
                  <a:srgbClr val="000000"/>
                </a:solidFill>
                <a:latin typeface="Arialle Bold"/>
              </a:rPr>
              <a:t>UNION</a:t>
            </a:r>
          </a:p>
        </p:txBody>
      </p:sp>
      <p:sp>
        <p:nvSpPr>
          <p:cNvPr id="75" name="TextBox 75"/>
          <p:cNvSpPr txBox="1"/>
          <p:nvPr/>
        </p:nvSpPr>
        <p:spPr>
          <a:xfrm>
            <a:off x="1028619" y="1204880"/>
            <a:ext cx="5599588" cy="241935"/>
          </a:xfrm>
          <a:prstGeom prst="rect">
            <a:avLst/>
          </a:prstGeom>
        </p:spPr>
        <p:txBody>
          <a:bodyPr lIns="0" tIns="0" rIns="0" bIns="0" rtlCol="0" anchor="t">
            <a:spAutoFit/>
          </a:bodyPr>
          <a:lstStyle/>
          <a:p>
            <a:pPr algn="just">
              <a:lnSpc>
                <a:spcPts val="1960"/>
              </a:lnSpc>
            </a:pPr>
            <a:r>
              <a:rPr lang="en-US" sz="1400">
                <a:solidFill>
                  <a:srgbClr val="000000"/>
                </a:solidFill>
                <a:latin typeface="Inter Italics"/>
              </a:rPr>
              <a:t>Country Level Implementation Plan for the Philippines (2021-2025)</a:t>
            </a:r>
          </a:p>
        </p:txBody>
      </p:sp>
      <p:sp>
        <p:nvSpPr>
          <p:cNvPr id="76" name="TextBox 76"/>
          <p:cNvSpPr txBox="1"/>
          <p:nvPr/>
        </p:nvSpPr>
        <p:spPr>
          <a:xfrm>
            <a:off x="853453" y="1566919"/>
            <a:ext cx="6533882" cy="640080"/>
          </a:xfrm>
          <a:prstGeom prst="rect">
            <a:avLst/>
          </a:prstGeom>
        </p:spPr>
        <p:txBody>
          <a:bodyPr lIns="0" tIns="0" rIns="0" bIns="0" rtlCol="0" anchor="t">
            <a:spAutoFit/>
          </a:bodyPr>
          <a:lstStyle/>
          <a:p>
            <a:pPr algn="ctr">
              <a:lnSpc>
                <a:spcPts val="1260"/>
              </a:lnSpc>
            </a:pPr>
            <a:r>
              <a:rPr lang="en-US" sz="1050">
                <a:solidFill>
                  <a:srgbClr val="000000"/>
                </a:solidFill>
                <a:latin typeface="Alata"/>
              </a:rPr>
              <a:t>The </a:t>
            </a:r>
            <a:r>
              <a:rPr lang="en-US" sz="1050">
                <a:solidFill>
                  <a:srgbClr val="001489"/>
                </a:solidFill>
                <a:latin typeface="Alata"/>
              </a:rPr>
              <a:t>European Union</a:t>
            </a:r>
            <a:r>
              <a:rPr lang="en-US" sz="1050">
                <a:solidFill>
                  <a:srgbClr val="000000"/>
                </a:solidFill>
                <a:latin typeface="Alata"/>
              </a:rPr>
              <a:t> and its </a:t>
            </a:r>
            <a:r>
              <a:rPr lang="en-US" sz="1050">
                <a:solidFill>
                  <a:srgbClr val="001489"/>
                </a:solidFill>
                <a:latin typeface="Alata"/>
              </a:rPr>
              <a:t>Member States</a:t>
            </a:r>
            <a:r>
              <a:rPr lang="en-US" sz="1050">
                <a:solidFill>
                  <a:srgbClr val="000000"/>
                </a:solidFill>
                <a:latin typeface="Alata"/>
              </a:rPr>
              <a:t> are vigorously promoting </a:t>
            </a:r>
            <a:r>
              <a:rPr lang="en-US" sz="1050">
                <a:solidFill>
                  <a:srgbClr val="FF914D"/>
                </a:solidFill>
                <a:latin typeface="Alata"/>
              </a:rPr>
              <a:t>g</a:t>
            </a:r>
            <a:r>
              <a:rPr lang="en-US" sz="1050">
                <a:solidFill>
                  <a:srgbClr val="FA660A"/>
                </a:solidFill>
                <a:latin typeface="Alata"/>
              </a:rPr>
              <a:t>ender equality and women empowerment</a:t>
            </a:r>
            <a:r>
              <a:rPr lang="en-US" sz="1050">
                <a:solidFill>
                  <a:srgbClr val="FF914D"/>
                </a:solidFill>
                <a:latin typeface="Alata"/>
              </a:rPr>
              <a:t> </a:t>
            </a:r>
            <a:r>
              <a:rPr lang="en-US" sz="1050">
                <a:solidFill>
                  <a:srgbClr val="000000"/>
                </a:solidFill>
                <a:latin typeface="Alata"/>
              </a:rPr>
              <a:t>in their relations with partner countries.  The new </a:t>
            </a:r>
            <a:r>
              <a:rPr lang="en-US" sz="1050">
                <a:solidFill>
                  <a:srgbClr val="FF1616"/>
                </a:solidFill>
                <a:latin typeface="Alata"/>
              </a:rPr>
              <a:t>EU's  Action Plan on Gender Equality and Women Empowerment in External Action (2021-2025)</a:t>
            </a:r>
            <a:r>
              <a:rPr lang="en-US" sz="1050">
                <a:solidFill>
                  <a:srgbClr val="000000"/>
                </a:solidFill>
                <a:latin typeface="Alata"/>
              </a:rPr>
              <a:t> is now operational in the Philippines</a:t>
            </a:r>
          </a:p>
          <a:p>
            <a:pPr algn="ctr">
              <a:lnSpc>
                <a:spcPts val="1260"/>
              </a:lnSpc>
            </a:pPr>
            <a:endParaRPr lang="en-US" sz="1050">
              <a:solidFill>
                <a:srgbClr val="000000"/>
              </a:solidFill>
              <a:latin typeface="Alata"/>
            </a:endParaRPr>
          </a:p>
        </p:txBody>
      </p:sp>
      <p:sp>
        <p:nvSpPr>
          <p:cNvPr id="77" name="TextBox 77"/>
          <p:cNvSpPr txBox="1"/>
          <p:nvPr/>
        </p:nvSpPr>
        <p:spPr>
          <a:xfrm>
            <a:off x="4202999" y="5723130"/>
            <a:ext cx="2790900" cy="502412"/>
          </a:xfrm>
          <a:prstGeom prst="rect">
            <a:avLst/>
          </a:prstGeom>
        </p:spPr>
        <p:txBody>
          <a:bodyPr lIns="0" tIns="0" rIns="0" bIns="0" rtlCol="0" anchor="t">
            <a:spAutoFit/>
          </a:bodyPr>
          <a:lstStyle/>
          <a:p>
            <a:pPr>
              <a:lnSpc>
                <a:spcPts val="1029"/>
              </a:lnSpc>
            </a:pPr>
            <a:r>
              <a:rPr lang="en-US" sz="1029">
                <a:solidFill>
                  <a:srgbClr val="000000"/>
                </a:solidFill>
                <a:latin typeface="Barlow SemiCondensed"/>
              </a:rPr>
              <a:t>Addressing the challenges and harnessing the opportunities offered by the green transition and the digital transformation</a:t>
            </a:r>
          </a:p>
          <a:p>
            <a:pPr>
              <a:lnSpc>
                <a:spcPts val="1029"/>
              </a:lnSpc>
            </a:pPr>
            <a:endParaRPr lang="en-US" sz="1029">
              <a:solidFill>
                <a:srgbClr val="000000"/>
              </a:solidFill>
              <a:latin typeface="Barlow SemiCondensed"/>
            </a:endParaRPr>
          </a:p>
        </p:txBody>
      </p:sp>
      <p:sp>
        <p:nvSpPr>
          <p:cNvPr id="78" name="TextBox 78"/>
          <p:cNvSpPr txBox="1"/>
          <p:nvPr/>
        </p:nvSpPr>
        <p:spPr>
          <a:xfrm>
            <a:off x="1142001" y="7173500"/>
            <a:ext cx="1871554" cy="575056"/>
          </a:xfrm>
          <a:prstGeom prst="rect">
            <a:avLst/>
          </a:prstGeom>
        </p:spPr>
        <p:txBody>
          <a:bodyPr lIns="0" tIns="0" rIns="0" bIns="0" rtlCol="0" anchor="t">
            <a:spAutoFit/>
          </a:bodyPr>
          <a:lstStyle/>
          <a:p>
            <a:pPr algn="ctr">
              <a:lnSpc>
                <a:spcPts val="1132"/>
              </a:lnSpc>
            </a:pPr>
            <a:endParaRPr/>
          </a:p>
          <a:p>
            <a:pPr algn="ctr">
              <a:lnSpc>
                <a:spcPts val="1132"/>
              </a:lnSpc>
            </a:pPr>
            <a:r>
              <a:rPr lang="en-US" sz="1029">
                <a:solidFill>
                  <a:srgbClr val="001489"/>
                </a:solidFill>
                <a:latin typeface="Barlow SemiCondensed Bold"/>
              </a:rPr>
              <a:t>Gender mainstreaming and </a:t>
            </a:r>
          </a:p>
          <a:p>
            <a:pPr algn="ctr">
              <a:lnSpc>
                <a:spcPts val="1132"/>
              </a:lnSpc>
            </a:pPr>
            <a:r>
              <a:rPr lang="en-US" sz="1029">
                <a:solidFill>
                  <a:srgbClr val="001489"/>
                </a:solidFill>
                <a:latin typeface="Barlow SemiCondensed Bold"/>
              </a:rPr>
              <a:t>targeted actions </a:t>
            </a:r>
          </a:p>
          <a:p>
            <a:pPr algn="ctr">
              <a:lnSpc>
                <a:spcPts val="1132"/>
              </a:lnSpc>
            </a:pPr>
            <a:endParaRPr lang="en-US" sz="1029">
              <a:solidFill>
                <a:srgbClr val="001489"/>
              </a:solidFill>
              <a:latin typeface="Barlow SemiCondensed Bold"/>
            </a:endParaRPr>
          </a:p>
        </p:txBody>
      </p:sp>
      <p:sp>
        <p:nvSpPr>
          <p:cNvPr id="79" name="TextBox 79"/>
          <p:cNvSpPr txBox="1"/>
          <p:nvPr/>
        </p:nvSpPr>
        <p:spPr>
          <a:xfrm>
            <a:off x="4059309" y="8246585"/>
            <a:ext cx="2782540" cy="559372"/>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Engagement in dialogue for gender equality and women empowerment</a:t>
            </a:r>
          </a:p>
          <a:p>
            <a:pPr algn="ctr">
              <a:lnSpc>
                <a:spcPts val="1029"/>
              </a:lnSpc>
            </a:pPr>
            <a:endParaRPr lang="en-US" sz="1029" dirty="0">
              <a:solidFill>
                <a:srgbClr val="001489"/>
              </a:solidFill>
              <a:latin typeface="Barlow SemiCondensed Bold"/>
            </a:endParaRPr>
          </a:p>
          <a:p>
            <a:pPr algn="ctr">
              <a:lnSpc>
                <a:spcPts val="1029"/>
              </a:lnSpc>
            </a:pPr>
            <a:endParaRPr lang="en-US" sz="1029" dirty="0">
              <a:solidFill>
                <a:srgbClr val="001489"/>
              </a:solidFill>
              <a:latin typeface="Barlow SemiCondensed Bold"/>
            </a:endParaRPr>
          </a:p>
        </p:txBody>
      </p:sp>
      <p:sp>
        <p:nvSpPr>
          <p:cNvPr id="80" name="TextBox 80"/>
          <p:cNvSpPr txBox="1"/>
          <p:nvPr/>
        </p:nvSpPr>
        <p:spPr>
          <a:xfrm>
            <a:off x="4287178" y="9795030"/>
            <a:ext cx="2386672" cy="256480"/>
          </a:xfrm>
          <a:prstGeom prst="rect">
            <a:avLst/>
          </a:prstGeom>
        </p:spPr>
        <p:txBody>
          <a:bodyPr wrap="square" lIns="0" tIns="0" rIns="0" bIns="0" rtlCol="0" anchor="t">
            <a:spAutoFit/>
          </a:bodyPr>
          <a:lstStyle/>
          <a:p>
            <a:pPr algn="just">
              <a:lnSpc>
                <a:spcPts val="1029"/>
              </a:lnSpc>
            </a:pPr>
            <a:r>
              <a:rPr lang="en-US" sz="1029" dirty="0" smtClean="0">
                <a:solidFill>
                  <a:srgbClr val="001489"/>
                </a:solidFill>
                <a:latin typeface="Barlow SemiCondensed Bold"/>
              </a:rPr>
              <a:t>Strategic Communication &amp; Public Diplomacy Activities</a:t>
            </a:r>
            <a:endParaRPr lang="en-US" sz="1029" dirty="0">
              <a:solidFill>
                <a:srgbClr val="001489"/>
              </a:solidFill>
              <a:latin typeface="Barlow SemiCondensed Bold"/>
            </a:endParaRPr>
          </a:p>
        </p:txBody>
      </p:sp>
      <p:sp>
        <p:nvSpPr>
          <p:cNvPr id="81" name="TextBox 81"/>
          <p:cNvSpPr txBox="1"/>
          <p:nvPr/>
        </p:nvSpPr>
        <p:spPr>
          <a:xfrm>
            <a:off x="3778407" y="10068359"/>
            <a:ext cx="3177727" cy="626237"/>
          </a:xfrm>
          <a:prstGeom prst="rect">
            <a:avLst/>
          </a:prstGeom>
        </p:spPr>
        <p:txBody>
          <a:bodyPr lIns="0" tIns="0" rIns="0" bIns="0" rtlCol="0" anchor="t">
            <a:spAutoFit/>
          </a:bodyPr>
          <a:lstStyle/>
          <a:p>
            <a:pPr algn="just">
              <a:lnSpc>
                <a:spcPts val="1030"/>
              </a:lnSpc>
            </a:pPr>
            <a:r>
              <a:rPr lang="en-US" sz="1030">
                <a:solidFill>
                  <a:srgbClr val="000000"/>
                </a:solidFill>
                <a:latin typeface="Barlow SemiCondensed"/>
              </a:rPr>
              <a:t>EU MS  and the EU Delegation will use public diplomacy activities to raise awareness on gender equality issues in the Philippines, together with the Government, LGUs, development partners and CSOs.</a:t>
            </a:r>
          </a:p>
          <a:p>
            <a:pPr algn="just">
              <a:lnSpc>
                <a:spcPts val="1030"/>
              </a:lnSpc>
            </a:pPr>
            <a:endParaRPr lang="en-US" sz="1030">
              <a:solidFill>
                <a:srgbClr val="000000"/>
              </a:solidFill>
              <a:latin typeface="Barlow SemiCondensed"/>
            </a:endParaRPr>
          </a:p>
        </p:txBody>
      </p:sp>
      <p:sp>
        <p:nvSpPr>
          <p:cNvPr id="82" name="TextBox 82"/>
          <p:cNvSpPr txBox="1"/>
          <p:nvPr/>
        </p:nvSpPr>
        <p:spPr>
          <a:xfrm>
            <a:off x="3836502" y="3688458"/>
            <a:ext cx="3119631" cy="1735328"/>
          </a:xfrm>
          <a:prstGeom prst="rect">
            <a:avLst/>
          </a:prstGeom>
        </p:spPr>
        <p:txBody>
          <a:bodyPr lIns="0" tIns="0" rIns="0" bIns="0" rtlCol="0" anchor="t">
            <a:spAutoFit/>
          </a:bodyPr>
          <a:lstStyle/>
          <a:p>
            <a:pPr algn="just">
              <a:lnSpc>
                <a:spcPts val="1132"/>
              </a:lnSpc>
            </a:pPr>
            <a:r>
              <a:rPr lang="en-US" sz="1029">
                <a:solidFill>
                  <a:srgbClr val="001489"/>
                </a:solidFill>
                <a:latin typeface="Barlow SemiCondensed Bold"/>
              </a:rPr>
              <a:t>                 The CLIP areas of engagement are based on:</a:t>
            </a:r>
          </a:p>
          <a:p>
            <a:pPr algn="just">
              <a:lnSpc>
                <a:spcPts val="1155"/>
              </a:lnSpc>
            </a:pPr>
            <a:endParaRPr lang="en-US" sz="1029">
              <a:solidFill>
                <a:srgbClr val="001489"/>
              </a:solidFill>
              <a:latin typeface="Barlow SemiCondensed Bold"/>
            </a:endParaRPr>
          </a:p>
          <a:p>
            <a:pPr algn="just">
              <a:lnSpc>
                <a:spcPts val="1132"/>
              </a:lnSpc>
            </a:pPr>
            <a:r>
              <a:rPr lang="en-US" sz="1050">
                <a:solidFill>
                  <a:srgbClr val="000000"/>
                </a:solidFill>
                <a:latin typeface="Barlow SemiCondensed"/>
              </a:rPr>
              <a:t>- </a:t>
            </a:r>
            <a:r>
              <a:rPr lang="en-US" sz="1029">
                <a:solidFill>
                  <a:srgbClr val="000000"/>
                </a:solidFill>
                <a:latin typeface="Barlow SemiCondensed"/>
              </a:rPr>
              <a:t>The EU Multiannual Indicative Programme (MIP) 2021-2027</a:t>
            </a:r>
            <a:r>
              <a:rPr lang="en-US" sz="1029">
                <a:solidFill>
                  <a:srgbClr val="FF1616"/>
                </a:solidFill>
                <a:latin typeface="Barlow SemiCondensed"/>
              </a:rPr>
              <a:t> </a:t>
            </a:r>
            <a:r>
              <a:rPr lang="en-US" sz="1029">
                <a:solidFill>
                  <a:srgbClr val="000000"/>
                </a:solidFill>
                <a:latin typeface="Barlow SemiCondensed"/>
              </a:rPr>
              <a:t>for the Philippines’ areas of </a:t>
            </a:r>
            <a:r>
              <a:rPr lang="en-US" sz="1029" u="sng">
                <a:solidFill>
                  <a:srgbClr val="000000"/>
                </a:solidFill>
                <a:latin typeface="Barlow SemiCondensed"/>
              </a:rPr>
              <a:t>green economy, justice, governance and peace building</a:t>
            </a:r>
            <a:r>
              <a:rPr lang="en-US" sz="1029">
                <a:solidFill>
                  <a:srgbClr val="000000"/>
                </a:solidFill>
                <a:latin typeface="Barlow SemiCondensed"/>
              </a:rPr>
              <a:t>, with a particular attention to the needs and rights faced by people living in vulnerable situations.</a:t>
            </a:r>
          </a:p>
          <a:p>
            <a:pPr algn="just">
              <a:lnSpc>
                <a:spcPts val="1132"/>
              </a:lnSpc>
            </a:pPr>
            <a:r>
              <a:rPr lang="en-US" sz="1029">
                <a:solidFill>
                  <a:srgbClr val="000000"/>
                </a:solidFill>
                <a:latin typeface="Barlow SemiCondensed"/>
              </a:rPr>
              <a:t>- The national gender-related plans; the findings of the EU commissioned Gender country profile 2021 for the Philippines and the Gender analysis of Mindanao; and consultation of civil society organisations, academe and the UN.</a:t>
            </a:r>
          </a:p>
          <a:p>
            <a:pPr algn="just">
              <a:lnSpc>
                <a:spcPts val="1155"/>
              </a:lnSpc>
            </a:pPr>
            <a:endParaRPr lang="en-US" sz="1029">
              <a:solidFill>
                <a:srgbClr val="000000"/>
              </a:solidFill>
              <a:latin typeface="Barlow SemiCondensed"/>
            </a:endParaRPr>
          </a:p>
        </p:txBody>
      </p:sp>
      <p:sp>
        <p:nvSpPr>
          <p:cNvPr id="83" name="TextBox 83"/>
          <p:cNvSpPr txBox="1"/>
          <p:nvPr/>
        </p:nvSpPr>
        <p:spPr>
          <a:xfrm>
            <a:off x="751668" y="7785194"/>
            <a:ext cx="2652220" cy="922782"/>
          </a:xfrm>
          <a:prstGeom prst="rect">
            <a:avLst/>
          </a:prstGeom>
        </p:spPr>
        <p:txBody>
          <a:bodyPr lIns="0" tIns="0" rIns="0" bIns="0" rtlCol="0" anchor="t">
            <a:spAutoFit/>
          </a:bodyPr>
          <a:lstStyle/>
          <a:p>
            <a:pPr algn="just">
              <a:lnSpc>
                <a:spcPts val="1029"/>
              </a:lnSpc>
            </a:pPr>
            <a:r>
              <a:rPr lang="en-US" sz="1029">
                <a:solidFill>
                  <a:srgbClr val="000000"/>
                </a:solidFill>
                <a:latin typeface="Barlow SemiCondensed"/>
              </a:rPr>
              <a:t> - Screening </a:t>
            </a:r>
            <a:r>
              <a:rPr lang="en-US" sz="1029" u="sng">
                <a:solidFill>
                  <a:srgbClr val="000000"/>
                </a:solidFill>
                <a:latin typeface="Barlow SemiCondensed"/>
              </a:rPr>
              <a:t>EU bilateral programmes</a:t>
            </a:r>
            <a:r>
              <a:rPr lang="en-US" sz="1029">
                <a:solidFill>
                  <a:srgbClr val="000000"/>
                </a:solidFill>
                <a:latin typeface="Barlow SemiCondensed"/>
              </a:rPr>
              <a:t> with a gender lens and continuing to do so to help maximise the role and capacities of women in the design, implementation and evaluation phases of the programmes. The new programmes will also encompass specific actions to empower women.</a:t>
            </a:r>
          </a:p>
          <a:p>
            <a:pPr algn="just">
              <a:lnSpc>
                <a:spcPts val="1029"/>
              </a:lnSpc>
            </a:pPr>
            <a:endParaRPr lang="en-US" sz="1029">
              <a:solidFill>
                <a:srgbClr val="000000"/>
              </a:solidFill>
              <a:latin typeface="Barlow SemiCondensed"/>
            </a:endParaRPr>
          </a:p>
        </p:txBody>
      </p:sp>
      <p:sp>
        <p:nvSpPr>
          <p:cNvPr id="84" name="TextBox 84"/>
          <p:cNvSpPr txBox="1"/>
          <p:nvPr/>
        </p:nvSpPr>
        <p:spPr>
          <a:xfrm>
            <a:off x="717741" y="8664298"/>
            <a:ext cx="2720074" cy="1576832"/>
          </a:xfrm>
          <a:prstGeom prst="rect">
            <a:avLst/>
          </a:prstGeom>
        </p:spPr>
        <p:txBody>
          <a:bodyPr lIns="0" tIns="0" rIns="0" bIns="0" rtlCol="0" anchor="t">
            <a:spAutoFit/>
          </a:bodyPr>
          <a:lstStyle/>
          <a:p>
            <a:pPr algn="just">
              <a:lnSpc>
                <a:spcPts val="1029"/>
              </a:lnSpc>
            </a:pPr>
            <a:r>
              <a:rPr lang="en-US" sz="1029">
                <a:solidFill>
                  <a:srgbClr val="000000"/>
                </a:solidFill>
                <a:latin typeface="Barlow SemiCondensed"/>
              </a:rPr>
              <a:t>- Supporting </a:t>
            </a:r>
            <a:r>
              <a:rPr lang="en-US" sz="1029" u="sng">
                <a:solidFill>
                  <a:srgbClr val="000000"/>
                </a:solidFill>
                <a:latin typeface="Barlow SemiCondensed"/>
              </a:rPr>
              <a:t>women organisations and CSO projects </a:t>
            </a:r>
            <a:r>
              <a:rPr lang="en-US" sz="1029">
                <a:solidFill>
                  <a:srgbClr val="000000"/>
                </a:solidFill>
                <a:latin typeface="Barlow SemiCondensed"/>
              </a:rPr>
              <a:t>aiming at women empowerment through various funding programmes (CSO-LA, EIDHR, EU MS funding schemes). Currently EU sports projects in sexual and reproductive health, leadership and participation, social and economic empowerment, disaster response mechanisms, violence against women, human trafficking and sexual exploitation, and peace building. The EU will continue supporting CSO projects with a focus on the priority areas identified in the CLIP.</a:t>
            </a:r>
          </a:p>
          <a:p>
            <a:pPr algn="just">
              <a:lnSpc>
                <a:spcPts val="1029"/>
              </a:lnSpc>
            </a:pPr>
            <a:endParaRPr lang="en-US" sz="1029">
              <a:solidFill>
                <a:srgbClr val="000000"/>
              </a:solidFill>
              <a:latin typeface="Barlow SemiCondensed"/>
            </a:endParaRPr>
          </a:p>
        </p:txBody>
      </p:sp>
      <p:sp>
        <p:nvSpPr>
          <p:cNvPr id="85" name="TextBox 85"/>
          <p:cNvSpPr txBox="1"/>
          <p:nvPr/>
        </p:nvSpPr>
        <p:spPr>
          <a:xfrm>
            <a:off x="716967" y="10133764"/>
            <a:ext cx="2686920" cy="530352"/>
          </a:xfrm>
          <a:prstGeom prst="rect">
            <a:avLst/>
          </a:prstGeom>
        </p:spPr>
        <p:txBody>
          <a:bodyPr lIns="0" tIns="0" rIns="0" bIns="0" rtlCol="0" anchor="t">
            <a:spAutoFit/>
          </a:bodyPr>
          <a:lstStyle/>
          <a:p>
            <a:pPr algn="just">
              <a:lnSpc>
                <a:spcPts val="1029"/>
              </a:lnSpc>
            </a:pPr>
            <a:r>
              <a:rPr lang="en-US" sz="1029">
                <a:solidFill>
                  <a:srgbClr val="000000"/>
                </a:solidFill>
                <a:latin typeface="Barlow SemiCondensed"/>
              </a:rPr>
              <a:t>- Currently also supporting </a:t>
            </a:r>
            <a:r>
              <a:rPr lang="en-US" sz="1029" u="sng">
                <a:solidFill>
                  <a:srgbClr val="000000"/>
                </a:solidFill>
                <a:latin typeface="Barlow SemiCondensed"/>
              </a:rPr>
              <a:t>regional programmes: </a:t>
            </a:r>
            <a:r>
              <a:rPr lang="en-US" sz="1029">
                <a:solidFill>
                  <a:srgbClr val="000000"/>
                </a:solidFill>
                <a:latin typeface="Barlow SemiCondensed"/>
              </a:rPr>
              <a:t>Safe and Fair with UN Women and ILO and WeEmpowerAsia with UN Women.</a:t>
            </a:r>
          </a:p>
          <a:p>
            <a:pPr algn="just">
              <a:lnSpc>
                <a:spcPts val="1029"/>
              </a:lnSpc>
            </a:pPr>
            <a:endParaRPr lang="en-US" sz="1029">
              <a:solidFill>
                <a:srgbClr val="000000"/>
              </a:solidFill>
              <a:latin typeface="Barlow SemiCondensed"/>
            </a:endParaRPr>
          </a:p>
        </p:txBody>
      </p:sp>
      <p:sp>
        <p:nvSpPr>
          <p:cNvPr id="86" name="TextBox 86"/>
          <p:cNvSpPr txBox="1"/>
          <p:nvPr/>
        </p:nvSpPr>
        <p:spPr>
          <a:xfrm>
            <a:off x="3794864" y="8664298"/>
            <a:ext cx="3144813" cy="922782"/>
          </a:xfrm>
          <a:prstGeom prst="rect">
            <a:avLst/>
          </a:prstGeom>
        </p:spPr>
        <p:txBody>
          <a:bodyPr lIns="0" tIns="0" rIns="0" bIns="0" rtlCol="0" anchor="t">
            <a:spAutoFit/>
          </a:bodyPr>
          <a:lstStyle/>
          <a:p>
            <a:pPr algn="just">
              <a:lnSpc>
                <a:spcPts val="1029"/>
              </a:lnSpc>
            </a:pPr>
            <a:r>
              <a:rPr lang="en-US" sz="1029">
                <a:solidFill>
                  <a:srgbClr val="000000"/>
                </a:solidFill>
                <a:latin typeface="Barlow SemiCondensed"/>
              </a:rPr>
              <a:t>-  Dialogue engaged </a:t>
            </a:r>
            <a:r>
              <a:rPr lang="en-US" sz="1029" u="sng">
                <a:solidFill>
                  <a:srgbClr val="000000"/>
                </a:solidFill>
                <a:latin typeface="Barlow SemiCondensed"/>
              </a:rPr>
              <a:t>with the GoP</a:t>
            </a:r>
            <a:r>
              <a:rPr lang="en-US" sz="1029">
                <a:solidFill>
                  <a:srgbClr val="000000"/>
                </a:solidFill>
                <a:latin typeface="Barlow SemiCondensed"/>
              </a:rPr>
              <a:t> through various platforms: the Generalised Scheme of Preferences (GSP+) assessment, the Partnership and Cooperation Agreement, the ODA-GAD network meetings.</a:t>
            </a:r>
          </a:p>
          <a:p>
            <a:pPr algn="just">
              <a:lnSpc>
                <a:spcPts val="1029"/>
              </a:lnSpc>
            </a:pPr>
            <a:endParaRPr lang="en-US" sz="1029">
              <a:solidFill>
                <a:srgbClr val="000000"/>
              </a:solidFill>
              <a:latin typeface="Barlow SemiCondensed"/>
            </a:endParaRPr>
          </a:p>
          <a:p>
            <a:pPr algn="just">
              <a:lnSpc>
                <a:spcPts val="1029"/>
              </a:lnSpc>
            </a:pPr>
            <a:endParaRPr lang="en-US" sz="1029">
              <a:solidFill>
                <a:srgbClr val="000000"/>
              </a:solidFill>
              <a:latin typeface="Barlow SemiCondensed"/>
            </a:endParaRPr>
          </a:p>
          <a:p>
            <a:pPr algn="just">
              <a:lnSpc>
                <a:spcPts val="1029"/>
              </a:lnSpc>
            </a:pPr>
            <a:endParaRPr lang="en-US" sz="1029">
              <a:solidFill>
                <a:srgbClr val="000000"/>
              </a:solidFill>
              <a:latin typeface="Barlow SemiCondensed"/>
            </a:endParaRPr>
          </a:p>
        </p:txBody>
      </p:sp>
      <p:sp>
        <p:nvSpPr>
          <p:cNvPr id="87" name="TextBox 87"/>
          <p:cNvSpPr txBox="1"/>
          <p:nvPr/>
        </p:nvSpPr>
        <p:spPr>
          <a:xfrm>
            <a:off x="3783847" y="9217149"/>
            <a:ext cx="3144813" cy="502412"/>
          </a:xfrm>
          <a:prstGeom prst="rect">
            <a:avLst/>
          </a:prstGeom>
        </p:spPr>
        <p:txBody>
          <a:bodyPr lIns="0" tIns="0" rIns="0" bIns="0" rtlCol="0" anchor="t">
            <a:spAutoFit/>
          </a:bodyPr>
          <a:lstStyle/>
          <a:p>
            <a:pPr>
              <a:lnSpc>
                <a:spcPts val="1029"/>
              </a:lnSpc>
            </a:pPr>
            <a:r>
              <a:rPr lang="en-US" sz="1029">
                <a:solidFill>
                  <a:srgbClr val="000000"/>
                </a:solidFill>
                <a:latin typeface="Barlow SemiCondensed"/>
              </a:rPr>
              <a:t>-  Dialogue with </a:t>
            </a:r>
            <a:r>
              <a:rPr lang="en-US" sz="1029" u="sng">
                <a:solidFill>
                  <a:srgbClr val="000000"/>
                </a:solidFill>
                <a:latin typeface="Barlow SemiCondensed"/>
              </a:rPr>
              <a:t>national and local CSOs</a:t>
            </a:r>
            <a:r>
              <a:rPr lang="en-US" sz="1029">
                <a:solidFill>
                  <a:srgbClr val="000000"/>
                </a:solidFill>
                <a:latin typeface="Barlow SemiCondensed"/>
              </a:rPr>
              <a:t> using the framework of the EU roadmap for engagement with civil society 2021-2024.</a:t>
            </a:r>
          </a:p>
          <a:p>
            <a:pPr>
              <a:lnSpc>
                <a:spcPts val="1029"/>
              </a:lnSpc>
            </a:pPr>
            <a:endParaRPr lang="en-US" sz="1029">
              <a:solidFill>
                <a:srgbClr val="000000"/>
              </a:solidFill>
              <a:latin typeface="Barlow SemiCondensed"/>
            </a:endParaRPr>
          </a:p>
        </p:txBody>
      </p:sp>
      <p:sp>
        <p:nvSpPr>
          <p:cNvPr id="88" name="TextBox 88"/>
          <p:cNvSpPr txBox="1"/>
          <p:nvPr/>
        </p:nvSpPr>
        <p:spPr>
          <a:xfrm>
            <a:off x="4348136" y="543845"/>
            <a:ext cx="4325844" cy="262890"/>
          </a:xfrm>
          <a:prstGeom prst="rect">
            <a:avLst/>
          </a:prstGeom>
        </p:spPr>
        <p:txBody>
          <a:bodyPr lIns="0" tIns="0" rIns="0" bIns="0" rtlCol="0" anchor="t">
            <a:spAutoFit/>
          </a:bodyPr>
          <a:lstStyle/>
          <a:p>
            <a:pPr algn="ctr">
              <a:lnSpc>
                <a:spcPts val="990"/>
              </a:lnSpc>
            </a:pPr>
            <a:r>
              <a:rPr lang="en-US" sz="900">
                <a:solidFill>
                  <a:srgbClr val="000000"/>
                </a:solidFill>
                <a:latin typeface="Arialle"/>
              </a:rPr>
              <a:t>Delegation of the European Union </a:t>
            </a:r>
          </a:p>
          <a:p>
            <a:pPr algn="ctr">
              <a:lnSpc>
                <a:spcPts val="990"/>
              </a:lnSpc>
            </a:pPr>
            <a:r>
              <a:rPr lang="en-US" sz="900">
                <a:solidFill>
                  <a:srgbClr val="000000"/>
                </a:solidFill>
                <a:latin typeface="Arialle"/>
              </a:rPr>
              <a:t>to the Philippines</a:t>
            </a:r>
          </a:p>
        </p:txBody>
      </p:sp>
      <p:sp>
        <p:nvSpPr>
          <p:cNvPr id="89" name="TextBox 89"/>
          <p:cNvSpPr txBox="1"/>
          <p:nvPr/>
        </p:nvSpPr>
        <p:spPr>
          <a:xfrm>
            <a:off x="746462" y="5539284"/>
            <a:ext cx="2703326" cy="291211"/>
          </a:xfrm>
          <a:prstGeom prst="rect">
            <a:avLst/>
          </a:prstGeom>
        </p:spPr>
        <p:txBody>
          <a:bodyPr lIns="0" tIns="0" rIns="0" bIns="0" rtlCol="0" anchor="t">
            <a:spAutoFit/>
          </a:bodyPr>
          <a:lstStyle/>
          <a:p>
            <a:pPr algn="ctr">
              <a:lnSpc>
                <a:spcPts val="1132"/>
              </a:lnSpc>
            </a:pPr>
            <a:r>
              <a:rPr lang="en-US" sz="1029">
                <a:solidFill>
                  <a:srgbClr val="001489"/>
                </a:solidFill>
                <a:latin typeface="Barlow SemiCondensed Bold"/>
              </a:rPr>
              <a:t>Different instrument will be used in the implementation of the CLIP: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A066FE-05AE-4DD6-9292-1AA59C0F563F}"/>
</file>

<file path=customXml/itemProps2.xml><?xml version="1.0" encoding="utf-8"?>
<ds:datastoreItem xmlns:ds="http://schemas.openxmlformats.org/officeDocument/2006/customXml" ds:itemID="{08C8CB3A-000C-495E-A7E8-B0A61E9EB4A6}"/>
</file>

<file path=customXml/itemProps3.xml><?xml version="1.0" encoding="utf-8"?>
<ds:datastoreItem xmlns:ds="http://schemas.openxmlformats.org/officeDocument/2006/customXml" ds:itemID="{DB00D0BF-A5C2-459B-8FB5-F2B0CECA3885}"/>
</file>

<file path=docProps/app.xml><?xml version="1.0" encoding="utf-8"?>
<Properties xmlns="http://schemas.openxmlformats.org/officeDocument/2006/extended-properties" xmlns:vt="http://schemas.openxmlformats.org/officeDocument/2006/docPropsVTypes">
  <TotalTime>33</TotalTime>
  <Words>662</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Barlow SemiCondensed Bold Bold</vt:lpstr>
      <vt:lpstr>Alata</vt:lpstr>
      <vt:lpstr>Arial</vt:lpstr>
      <vt:lpstr>Arialle</vt:lpstr>
      <vt:lpstr>Calibri</vt:lpstr>
      <vt:lpstr>Barlow SemiCondensed Bold</vt:lpstr>
      <vt:lpstr>Inter Italics</vt:lpstr>
      <vt:lpstr>Arialle Bold</vt:lpstr>
      <vt:lpstr>Barlow SemiCondensed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dc:title>
  <dc:creator>RAMIREZ Ma Elaine (EEAS-MANILA)</dc:creator>
  <cp:lastModifiedBy>ROZEMEIJER Linde (INTPA-EXT)</cp:lastModifiedBy>
  <cp:revision>4</cp:revision>
  <dcterms:created xsi:type="dcterms:W3CDTF">2006-08-16T00:00:00Z</dcterms:created>
  <dcterms:modified xsi:type="dcterms:W3CDTF">2021-11-03T14:11:39Z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