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Lst>
  <p:sldSz cx="7556500" cy="10693400"/>
  <p:notesSz cx="6645275" cy="9775825"/>
  <p:embeddedFontLst>
    <p:embeddedFont>
      <p:font typeface="Barlow SemiCondensed Bold Bold" panose="020B0604020202020204" charset="0"/>
      <p:regular r:id="rId6"/>
      <p:bold r:id="rId7"/>
    </p:embeddedFont>
    <p:embeddedFont>
      <p:font typeface="Calibri" panose="020F0502020204030204" pitchFamily="34" charset="0"/>
      <p:regular r:id="rId8"/>
      <p:bold r:id="rId9"/>
      <p:italic r:id="rId10"/>
      <p:boldItalic r:id="rId11"/>
    </p:embeddedFont>
    <p:embeddedFont>
      <p:font typeface="Arialle Bold" panose="020B0604020202020204" charset="0"/>
      <p:regular r:id="rId12"/>
      <p:bold r:id="rId13"/>
    </p:embeddedFont>
    <p:embeddedFont>
      <p:font typeface="Alata" panose="020B0604020202020204" charset="0"/>
      <p:regular r:id="rId14"/>
    </p:embeddedFont>
    <p:embeddedFont>
      <p:font typeface="Barlow SemiCondensed" panose="020B0604020202020204" charset="0"/>
      <p:regular r:id="rId15"/>
    </p:embeddedFont>
    <p:embeddedFont>
      <p:font typeface="Barlow SemiCondensed Bold" panose="020B0604020202020204" charset="0"/>
      <p:regular r:id="rId16"/>
      <p:bold r:id="rId17"/>
    </p:embeddedFont>
    <p:embeddedFont>
      <p:font typeface="Arialle" panose="020B0604020202020204" charset="0"/>
      <p:regular r:id="rId18"/>
    </p:embeddedFont>
    <p:embeddedFont>
      <p:font typeface="Inter Italics" panose="020B0604020202020204" charset="0"/>
      <p:regular r:id="rId19"/>
      <p: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4" d="100"/>
          <a:sy n="34" d="100"/>
        </p:scale>
        <p:origin x="2040"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font" Target="fonts/font11.fntdata"/><Relationship Id="rId20"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font" Target="fonts/font6.fntdata"/><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0.fntdata"/><Relationship Id="rId23" Type="http://schemas.openxmlformats.org/officeDocument/2006/relationships/theme" Target="theme/theme1.xml"/><Relationship Id="rId10" Type="http://schemas.openxmlformats.org/officeDocument/2006/relationships/font" Target="fonts/font5.fntdata"/><Relationship Id="rId19"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font" Target="fonts/font4.fntdata"/><Relationship Id="rId14" Type="http://schemas.openxmlformats.org/officeDocument/2006/relationships/font" Target="fonts/font9.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8.png"/><Relationship Id="rId26" Type="http://schemas.openxmlformats.org/officeDocument/2006/relationships/hyperlink" Target="https://twitter.com/EUinthePH" TargetMode="External"/><Relationship Id="rId3" Type="http://schemas.openxmlformats.org/officeDocument/2006/relationships/image" Target="../media/image2.svg"/><Relationship Id="rId21" Type="http://schemas.openxmlformats.org/officeDocument/2006/relationships/image" Target="../media/image10.png"/><Relationship Id="rId7" Type="http://schemas.openxmlformats.org/officeDocument/2006/relationships/image" Target="../media/image6.svg"/><Relationship Id="rId12" Type="http://schemas.openxmlformats.org/officeDocument/2006/relationships/image" Target="../media/image5.png"/><Relationship Id="rId17" Type="http://schemas.openxmlformats.org/officeDocument/2006/relationships/image" Target="../media/image16.svg"/><Relationship Id="rId25" Type="http://schemas.openxmlformats.org/officeDocument/2006/relationships/image" Target="../media/image20.svg"/><Relationship Id="rId2" Type="http://schemas.openxmlformats.org/officeDocument/2006/relationships/image" Target="../media/image1.png"/><Relationship Id="rId16" Type="http://schemas.openxmlformats.org/officeDocument/2006/relationships/image" Target="../media/image7.png"/><Relationship Id="rId20" Type="http://schemas.openxmlformats.org/officeDocument/2006/relationships/hyperlink" Target="https://www.facebook.com/EUDelegationToThePhilippines" TargetMode="External"/><Relationship Id="rId29" Type="http://schemas.openxmlformats.org/officeDocument/2006/relationships/hyperlink" Target="https://eeas.europa.eu/delegations/philippines_e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24" Type="http://schemas.openxmlformats.org/officeDocument/2006/relationships/image" Target="../media/image11.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hyperlink" Target="https://www.instagram.com/euinthephilippines/" TargetMode="External"/><Relationship Id="rId28" Type="http://schemas.openxmlformats.org/officeDocument/2006/relationships/image" Target="../media/image22.svg"/><Relationship Id="rId19" Type="http://schemas.openxmlformats.org/officeDocument/2006/relationships/image" Target="../media/image9.png"/><Relationship Id="rId31" Type="http://schemas.openxmlformats.org/officeDocument/2006/relationships/image" Target="../media/image24.svg"/><Relationship Id="rId4" Type="http://schemas.openxmlformats.org/officeDocument/2006/relationships/image" Target="../media/image2.png"/><Relationship Id="rId14" Type="http://schemas.openxmlformats.org/officeDocument/2006/relationships/image" Target="../media/image6.png"/><Relationship Id="rId22" Type="http://schemas.openxmlformats.org/officeDocument/2006/relationships/image" Target="../media/image18.svg"/><Relationship Id="rId27" Type="http://schemas.openxmlformats.org/officeDocument/2006/relationships/image" Target="../media/image12.png"/><Relationship Id="rId30"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9" cy="4560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Translating the GAP III into action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71018" y="1446815"/>
            <a:ext cx="621117" cy="616502"/>
          </a:xfrm>
          <a:prstGeom prst="rect">
            <a:avLst/>
          </a:prstGeom>
        </p:spPr>
      </p:pic>
      <p:grpSp>
        <p:nvGrpSpPr>
          <p:cNvPr id="20" name="Group 20"/>
          <p:cNvGrpSpPr/>
          <p:nvPr/>
        </p:nvGrpSpPr>
        <p:grpSpPr>
          <a:xfrm>
            <a:off x="3734253" y="5475818"/>
            <a:ext cx="3271438" cy="2578720"/>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 Areas of Engagement </a:t>
              </a:r>
            </a:p>
          </p:txBody>
        </p:sp>
      </p:grpSp>
      <p:pic>
        <p:nvPicPr>
          <p:cNvPr id="28" name="Picture 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836502" y="5733646"/>
            <a:ext cx="283892" cy="270471"/>
          </a:xfrm>
          <a:prstGeom prst="rect">
            <a:avLst/>
          </a:prstGeom>
        </p:spPr>
      </p:pic>
      <p:pic>
        <p:nvPicPr>
          <p:cNvPr id="30" name="Picture 3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180164" y="8191374"/>
            <a:ext cx="277388" cy="269636"/>
          </a:xfrm>
          <a:prstGeom prst="rect">
            <a:avLst/>
          </a:prstGeom>
        </p:spPr>
      </p:pic>
      <p:pic>
        <p:nvPicPr>
          <p:cNvPr id="31" name="Picture 3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871283" y="7178105"/>
            <a:ext cx="307128" cy="295401"/>
          </a:xfrm>
          <a:prstGeom prst="rect">
            <a:avLst/>
          </a:prstGeom>
        </p:spPr>
      </p:pic>
      <p:pic>
        <p:nvPicPr>
          <p:cNvPr id="32" name="Picture 3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891844" y="7620876"/>
            <a:ext cx="311154" cy="370422"/>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40199"/>
            </a:xfrm>
            <a:prstGeom prst="rect">
              <a:avLst/>
            </a:prstGeom>
          </p:spPr>
          <p:txBody>
            <a:bodyPr lIns="0" tIns="0" rIns="0" bIns="0" rtlCol="0" anchor="t">
              <a:spAutoFit/>
            </a:bodyPr>
            <a:lstStyle/>
            <a:p>
              <a:pPr marL="0" lvl="0" indent="0" algn="ctr">
                <a:lnSpc>
                  <a:spcPts val="1280"/>
                </a:lnSpc>
                <a:spcBef>
                  <a:spcPct val="0"/>
                </a:spcBef>
              </a:pPr>
              <a:r>
                <a:rPr lang="en-US" sz="1280">
                  <a:solidFill>
                    <a:srgbClr val="003432"/>
                  </a:solidFill>
                  <a:latin typeface="Barlow SemiCondensed Bold"/>
                </a:rPr>
                <a:t>CLIP Instruments </a:t>
              </a: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892135" y="7293856"/>
            <a:ext cx="272968" cy="345132"/>
          </a:xfrm>
          <a:prstGeom prst="rect">
            <a:avLst/>
          </a:prstGeom>
        </p:spPr>
      </p:pic>
      <p:sp>
        <p:nvSpPr>
          <p:cNvPr id="45" name="TextBox 45"/>
          <p:cNvSpPr txBox="1"/>
          <p:nvPr/>
        </p:nvSpPr>
        <p:spPr>
          <a:xfrm>
            <a:off x="4202999" y="6719237"/>
            <a:ext cx="2638851"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Ensuring freedom from all forms of gender-based violence (and access to justice)</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6" name="TextBox 46"/>
          <p:cNvSpPr txBox="1"/>
          <p:nvPr/>
        </p:nvSpPr>
        <p:spPr>
          <a:xfrm>
            <a:off x="4202999" y="7214585"/>
            <a:ext cx="2721815"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Promoting sexual and reproductive health and rights</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626237"/>
          </a:xfrm>
          <a:prstGeom prst="rect">
            <a:avLst/>
          </a:prstGeom>
        </p:spPr>
        <p:txBody>
          <a:bodyPr lIns="0" tIns="0" rIns="0" bIns="0" rtlCol="0" anchor="t">
            <a:spAutoFit/>
          </a:bodyPr>
          <a:lstStyle/>
          <a:p>
            <a:pPr>
              <a:lnSpc>
                <a:spcPts val="1029"/>
              </a:lnSpc>
            </a:pPr>
            <a:r>
              <a:rPr lang="en-US" sz="1029">
                <a:solidFill>
                  <a:srgbClr val="000000"/>
                </a:solidFill>
                <a:latin typeface="Barlow SemiCondensed"/>
              </a:rPr>
              <a:t>Promoting equal participation and leadership</a:t>
            </a: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a:p>
            <a:pPr>
              <a:lnSpc>
                <a:spcPts val="1029"/>
              </a:lnSpc>
            </a:pPr>
            <a:endParaRPr lang="en-US" sz="1029">
              <a:solidFill>
                <a:srgbClr val="000000"/>
              </a:solidFill>
              <a:latin typeface="Barlow SemiCondensed"/>
            </a:endParaRPr>
          </a:p>
        </p:txBody>
      </p:sp>
      <p:grpSp>
        <p:nvGrpSpPr>
          <p:cNvPr id="48" name="Group 48"/>
          <p:cNvGrpSpPr/>
          <p:nvPr/>
        </p:nvGrpSpPr>
        <p:grpSpPr>
          <a:xfrm>
            <a:off x="3734253" y="8137476"/>
            <a:ext cx="3271438" cy="1504728"/>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898969" y="8191374"/>
            <a:ext cx="242349" cy="306418"/>
          </a:xfrm>
          <a:prstGeom prst="rect">
            <a:avLst/>
          </a:prstGeom>
        </p:spPr>
      </p:pic>
      <p:grpSp>
        <p:nvGrpSpPr>
          <p:cNvPr id="52" name="Group 52"/>
          <p:cNvGrpSpPr/>
          <p:nvPr/>
        </p:nvGrpSpPr>
        <p:grpSpPr>
          <a:xfrm>
            <a:off x="3734253" y="9702722"/>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a:solidFill>
                    <a:srgbClr val="003432"/>
                  </a:solidFill>
                  <a:latin typeface="Barlow SemiCondensed Bold"/>
                </a:rPr>
                <a:t>Rationale for the CLIP</a:t>
              </a:r>
            </a:p>
          </p:txBody>
        </p:sp>
      </p:grpSp>
      <p:pic>
        <p:nvPicPr>
          <p:cNvPr id="64" name="Picture 6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863930" y="6700187"/>
            <a:ext cx="277388" cy="269636"/>
          </a:xfrm>
          <a:prstGeom prst="rect">
            <a:avLst/>
          </a:prstGeom>
        </p:spPr>
      </p:pic>
      <p:pic>
        <p:nvPicPr>
          <p:cNvPr id="65" name="Picture 65">
            <a:hlinkClick r:id="rId20"/>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5668285" y="70257"/>
            <a:ext cx="379504" cy="379504"/>
          </a:xfrm>
          <a:prstGeom prst="rect">
            <a:avLst/>
          </a:prstGeom>
        </p:spPr>
      </p:pic>
      <p:pic>
        <p:nvPicPr>
          <p:cNvPr id="66" name="Picture 66">
            <a:hlinkClick r:id="rId23"/>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6126095" y="71164"/>
            <a:ext cx="384963" cy="384963"/>
          </a:xfrm>
          <a:prstGeom prst="rect">
            <a:avLst/>
          </a:prstGeom>
        </p:spPr>
      </p:pic>
      <p:pic>
        <p:nvPicPr>
          <p:cNvPr id="67" name="Picture 67">
            <a:hlinkClick r:id="rId26"/>
          </p:cNvPr>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6549084" y="71164"/>
            <a:ext cx="390592" cy="390592"/>
          </a:xfrm>
          <a:prstGeom prst="rect">
            <a:avLst/>
          </a:prstGeom>
        </p:spPr>
      </p:pic>
      <p:pic>
        <p:nvPicPr>
          <p:cNvPr id="68" name="Picture 68">
            <a:hlinkClick r:id="rId29"/>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2218556"/>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 Gender mainstreaming</a:t>
            </a:r>
          </a:p>
          <a:p>
            <a:pPr algn="just">
              <a:lnSpc>
                <a:spcPts val="1235"/>
              </a:lnSpc>
            </a:pPr>
            <a:r>
              <a:rPr lang="en-US" sz="1029" dirty="0">
                <a:solidFill>
                  <a:srgbClr val="000000"/>
                </a:solidFill>
                <a:latin typeface="Barlow SemiCondensed"/>
              </a:rPr>
              <a:t> - Targeted actions with support to </a:t>
            </a:r>
            <a:r>
              <a:rPr lang="en-US" sz="1029" dirty="0" smtClean="0">
                <a:solidFill>
                  <a:srgbClr val="000000"/>
                </a:solidFill>
                <a:latin typeface="Barlow SemiCondensed"/>
              </a:rPr>
              <a:t>the Government         of Malawi to projects </a:t>
            </a:r>
            <a:r>
              <a:rPr lang="en-US" sz="1029" dirty="0">
                <a:solidFill>
                  <a:srgbClr val="000000"/>
                </a:solidFill>
                <a:latin typeface="Barlow SemiCondensed"/>
              </a:rPr>
              <a:t>designed and implemented by    </a:t>
            </a:r>
          </a:p>
          <a:p>
            <a:pPr algn="just">
              <a:lnSpc>
                <a:spcPts val="1235"/>
              </a:lnSpc>
            </a:pPr>
            <a:r>
              <a:rPr lang="en-US" sz="1029" dirty="0">
                <a:solidFill>
                  <a:srgbClr val="000000"/>
                </a:solidFill>
                <a:latin typeface="Barlow SemiCondensed"/>
              </a:rPr>
              <a:t>    </a:t>
            </a:r>
            <a:r>
              <a:rPr lang="en-US" sz="1029" dirty="0" err="1">
                <a:solidFill>
                  <a:srgbClr val="000000"/>
                </a:solidFill>
                <a:latin typeface="Barlow SemiCondensed"/>
              </a:rPr>
              <a:t>organisations</a:t>
            </a:r>
            <a:r>
              <a:rPr lang="en-US" sz="1029" dirty="0">
                <a:solidFill>
                  <a:srgbClr val="000000"/>
                </a:solidFill>
                <a:latin typeface="Barlow SemiCondensed"/>
              </a:rPr>
              <a:t>  working on gender equality and    </a:t>
            </a:r>
          </a:p>
          <a:p>
            <a:pPr algn="just">
              <a:lnSpc>
                <a:spcPts val="1235"/>
              </a:lnSpc>
            </a:pPr>
            <a:r>
              <a:rPr lang="en-US" sz="1029" dirty="0">
                <a:solidFill>
                  <a:srgbClr val="000000"/>
                </a:solidFill>
                <a:latin typeface="Barlow SemiCondensed"/>
              </a:rPr>
              <a:t>    women </a:t>
            </a:r>
            <a:r>
              <a:rPr lang="en-US" sz="1029" dirty="0" err="1" smtClean="0">
                <a:solidFill>
                  <a:srgbClr val="000000"/>
                </a:solidFill>
                <a:latin typeface="Barlow SemiCondensed"/>
              </a:rPr>
              <a:t>organisations</a:t>
            </a:r>
            <a:r>
              <a:rPr lang="en-US" sz="1029" dirty="0" smtClean="0">
                <a:solidFill>
                  <a:srgbClr val="000000"/>
                </a:solidFill>
                <a:latin typeface="Barlow SemiCondensed"/>
              </a:rPr>
              <a:t> </a:t>
            </a:r>
            <a:endParaRPr lang="en-US" sz="1029" dirty="0">
              <a:solidFill>
                <a:srgbClr val="000000"/>
              </a:solidFill>
              <a:latin typeface="Barlow SemiCondensed"/>
            </a:endParaRPr>
          </a:p>
          <a:p>
            <a:pPr algn="just">
              <a:lnSpc>
                <a:spcPts val="1235"/>
              </a:lnSpc>
            </a:pPr>
            <a:r>
              <a:rPr lang="en-US" sz="1029" dirty="0">
                <a:solidFill>
                  <a:srgbClr val="000000"/>
                </a:solidFill>
                <a:latin typeface="Barlow SemiCondensed"/>
              </a:rPr>
              <a:t>-  </a:t>
            </a:r>
            <a:r>
              <a:rPr lang="en-US" sz="1029" dirty="0" smtClean="0">
                <a:solidFill>
                  <a:srgbClr val="000000"/>
                </a:solidFill>
                <a:latin typeface="Barlow SemiCondensed"/>
              </a:rPr>
              <a:t>Political Dialogue </a:t>
            </a:r>
            <a:r>
              <a:rPr lang="en-US" sz="1029" dirty="0">
                <a:solidFill>
                  <a:srgbClr val="000000"/>
                </a:solidFill>
                <a:latin typeface="Barlow SemiCondensed"/>
              </a:rPr>
              <a:t>with different stakeholders</a:t>
            </a:r>
          </a:p>
          <a:p>
            <a:pPr algn="just">
              <a:lnSpc>
                <a:spcPts val="1235"/>
              </a:lnSpc>
            </a:pPr>
            <a:r>
              <a:rPr lang="en-US" sz="1029" dirty="0">
                <a:solidFill>
                  <a:srgbClr val="000000"/>
                </a:solidFill>
                <a:latin typeface="Barlow SemiCondensed"/>
              </a:rPr>
              <a:t>-  Public diplomacy campaigns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31634" y="6309721"/>
            <a:ext cx="2701847" cy="384721"/>
          </a:xfrm>
          <a:prstGeom prst="rect">
            <a:avLst/>
          </a:prstGeom>
        </p:spPr>
        <p:txBody>
          <a:bodyPr lIns="0" tIns="0" rIns="0" bIns="0" rtlCol="0" anchor="t">
            <a:spAutoFit/>
          </a:bodyPr>
          <a:lstStyle/>
          <a:p>
            <a:pPr>
              <a:lnSpc>
                <a:spcPts val="1029"/>
              </a:lnSpc>
            </a:pPr>
            <a:r>
              <a:rPr lang="en-GB" sz="1029" dirty="0" smtClean="0">
                <a:solidFill>
                  <a:srgbClr val="000000"/>
                </a:solidFill>
                <a:latin typeface="Barlow SemiCondensed"/>
              </a:rPr>
              <a:t>Strengthening </a:t>
            </a:r>
            <a:r>
              <a:rPr lang="en-GB" sz="1029" dirty="0">
                <a:solidFill>
                  <a:srgbClr val="000000"/>
                </a:solidFill>
                <a:latin typeface="Barlow SemiCondensed"/>
              </a:rPr>
              <a:t>of economic and social rights and empowerment of women and girls </a:t>
            </a: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2"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dirty="0">
                <a:solidFill>
                  <a:srgbClr val="001489"/>
                </a:solidFill>
                <a:latin typeface="Barlow SemiCondensed"/>
              </a:rPr>
              <a:t>It aims to contribute to empowering women, girls and young people to fully use their rights and increase their participation in political, economic, social and cultural life. </a:t>
            </a:r>
          </a:p>
        </p:txBody>
      </p:sp>
      <p:sp>
        <p:nvSpPr>
          <p:cNvPr id="73" name="TextBox 73"/>
          <p:cNvSpPr txBox="1"/>
          <p:nvPr/>
        </p:nvSpPr>
        <p:spPr>
          <a:xfrm>
            <a:off x="755828" y="3820367"/>
            <a:ext cx="2648059" cy="1141338"/>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for </a:t>
            </a:r>
            <a:r>
              <a:rPr lang="en-US" sz="1029" dirty="0" smtClean="0">
                <a:solidFill>
                  <a:srgbClr val="001489"/>
                </a:solidFill>
                <a:latin typeface="Barlow SemiCondensed Bold"/>
              </a:rPr>
              <a:t>Malawi:</a:t>
            </a:r>
            <a:r>
              <a:rPr lang="en-US" sz="1029" dirty="0" smtClean="0">
                <a:solidFill>
                  <a:srgbClr val="001489"/>
                </a:solidFill>
                <a:latin typeface="Barlow SemiCondensed"/>
              </a:rPr>
              <a:t> </a:t>
            </a:r>
            <a:endParaRPr lang="en-US" sz="1029" dirty="0">
              <a:solidFill>
                <a:srgbClr val="001489"/>
              </a:solidFill>
              <a:latin typeface="Barlow SemiCondensed"/>
            </a:endParaRPr>
          </a:p>
          <a:p>
            <a:pPr algn="ctr">
              <a:lnSpc>
                <a:spcPts val="1132"/>
              </a:lnSpc>
            </a:pPr>
            <a:endParaRPr lang="en-US" sz="1029" dirty="0">
              <a:solidFill>
                <a:srgbClr val="001489"/>
              </a:solidFill>
              <a:latin typeface="Barlow SemiCondensed"/>
            </a:endParaRPr>
          </a:p>
          <a:p>
            <a:pPr algn="just">
              <a:lnSpc>
                <a:spcPts val="1132"/>
              </a:lnSpc>
            </a:pPr>
            <a:r>
              <a:rPr lang="en-US" sz="1029" dirty="0">
                <a:solidFill>
                  <a:srgbClr val="003432"/>
                </a:solidFill>
                <a:latin typeface="Barlow SemiCondensed"/>
              </a:rPr>
              <a:t>- translates the EU Gender Action Plan III into priorities and actions for </a:t>
            </a:r>
            <a:r>
              <a:rPr lang="en-US" sz="1029" dirty="0" smtClean="0">
                <a:solidFill>
                  <a:srgbClr val="003432"/>
                </a:solidFill>
                <a:latin typeface="Barlow SemiCondensed"/>
              </a:rPr>
              <a:t>Malawi</a:t>
            </a:r>
            <a:endParaRPr lang="en-US" sz="1029" dirty="0">
              <a:solidFill>
                <a:srgbClr val="003432"/>
              </a:solidFill>
              <a:latin typeface="Barlow SemiCondensed"/>
            </a:endParaRPr>
          </a:p>
          <a:p>
            <a:pPr algn="just">
              <a:lnSpc>
                <a:spcPts val="1132"/>
              </a:lnSpc>
            </a:pPr>
            <a:r>
              <a:rPr lang="en-US" sz="1029" dirty="0">
                <a:solidFill>
                  <a:srgbClr val="003432"/>
                </a:solidFill>
                <a:latin typeface="Barlow SemiCondensed"/>
              </a:rPr>
              <a:t>- was prepared by Team Europe (EU Delegation and EU Member States</a:t>
            </a:r>
            <a:r>
              <a:rPr lang="en-US" sz="1029" dirty="0" smtClean="0">
                <a:solidFill>
                  <a:srgbClr val="003432"/>
                </a:solidFill>
                <a:latin typeface="Barlow SemiCondensed"/>
              </a:rPr>
              <a:t>)</a:t>
            </a:r>
            <a:endParaRPr lang="en-US" sz="1029" dirty="0">
              <a:solidFill>
                <a:srgbClr val="003432"/>
              </a:solidFill>
              <a:latin typeface="Barlow SemiCondensed"/>
            </a:endParaRPr>
          </a:p>
          <a:p>
            <a:pPr marL="0" lvl="0" indent="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a:solidFill>
                  <a:srgbClr val="000000"/>
                </a:solidFill>
                <a:latin typeface="Arialle Bold"/>
              </a:rPr>
              <a:t>EUROPEAN </a:t>
            </a:r>
          </a:p>
          <a:p>
            <a:pPr algn="ctr">
              <a:lnSpc>
                <a:spcPts val="990"/>
              </a:lnSpc>
            </a:pPr>
            <a:r>
              <a:rPr lang="en-US" sz="900">
                <a:solidFill>
                  <a:srgbClr val="000000"/>
                </a:solidFill>
                <a:latin typeface="Arialle Bold"/>
              </a:rPr>
              <a:t>UNION</a:t>
            </a:r>
          </a:p>
        </p:txBody>
      </p:sp>
      <p:sp>
        <p:nvSpPr>
          <p:cNvPr id="75" name="TextBox 75"/>
          <p:cNvSpPr txBox="1"/>
          <p:nvPr/>
        </p:nvSpPr>
        <p:spPr>
          <a:xfrm>
            <a:off x="1028619" y="1204880"/>
            <a:ext cx="5599588" cy="241935"/>
          </a:xfrm>
          <a:prstGeom prst="rect">
            <a:avLst/>
          </a:prstGeom>
        </p:spPr>
        <p:txBody>
          <a:bodyPr lIns="0" tIns="0" rIns="0" bIns="0" rtlCol="0" anchor="t">
            <a:spAutoFit/>
          </a:bodyPr>
          <a:lstStyle/>
          <a:p>
            <a:pPr algn="just">
              <a:lnSpc>
                <a:spcPts val="1960"/>
              </a:lnSpc>
            </a:pPr>
            <a:r>
              <a:rPr lang="en-US" sz="1400" dirty="0">
                <a:solidFill>
                  <a:srgbClr val="000000"/>
                </a:solidFill>
                <a:latin typeface="Inter Italics"/>
              </a:rPr>
              <a:t>Country Level Implementation Plan for </a:t>
            </a:r>
            <a:r>
              <a:rPr lang="en-US" sz="1400" dirty="0" smtClean="0">
                <a:solidFill>
                  <a:srgbClr val="000000"/>
                </a:solidFill>
                <a:latin typeface="Inter Italics"/>
              </a:rPr>
              <a:t>Malawi </a:t>
            </a:r>
            <a:r>
              <a:rPr lang="en-US" sz="1400" dirty="0">
                <a:solidFill>
                  <a:srgbClr val="000000"/>
                </a:solidFill>
                <a:latin typeface="Inter Italics"/>
              </a:rPr>
              <a:t>(2021-2025)</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solidFill>
                  <a:srgbClr val="000000"/>
                </a:solidFill>
                <a:latin typeface="Alata"/>
              </a:rPr>
              <a:t>The </a:t>
            </a:r>
            <a:r>
              <a:rPr lang="en-US" sz="1050" dirty="0">
                <a:solidFill>
                  <a:srgbClr val="001489"/>
                </a:solidFill>
                <a:latin typeface="Alata"/>
              </a:rPr>
              <a:t>European Union</a:t>
            </a:r>
            <a:r>
              <a:rPr lang="en-US" sz="1050" dirty="0">
                <a:solidFill>
                  <a:srgbClr val="000000"/>
                </a:solidFill>
                <a:latin typeface="Alata"/>
              </a:rPr>
              <a:t> and its </a:t>
            </a:r>
            <a:r>
              <a:rPr lang="en-US" sz="1050" dirty="0">
                <a:solidFill>
                  <a:srgbClr val="001489"/>
                </a:solidFill>
                <a:latin typeface="Alata"/>
              </a:rPr>
              <a:t>Member States</a:t>
            </a:r>
            <a:r>
              <a:rPr lang="en-US" sz="1050" dirty="0">
                <a:solidFill>
                  <a:srgbClr val="000000"/>
                </a:solidFill>
                <a:latin typeface="Alata"/>
              </a:rPr>
              <a:t> are vigorously promoting </a:t>
            </a:r>
            <a:r>
              <a:rPr lang="en-US" sz="1050" dirty="0">
                <a:solidFill>
                  <a:srgbClr val="FF914D"/>
                </a:solidFill>
                <a:latin typeface="Alata"/>
              </a:rPr>
              <a:t>g</a:t>
            </a:r>
            <a:r>
              <a:rPr lang="en-US" sz="1050" dirty="0">
                <a:solidFill>
                  <a:srgbClr val="FA660A"/>
                </a:solidFill>
                <a:latin typeface="Alata"/>
              </a:rPr>
              <a:t>ender equality and women empowerment</a:t>
            </a:r>
            <a:r>
              <a:rPr lang="en-US" sz="1050" dirty="0">
                <a:solidFill>
                  <a:srgbClr val="FF914D"/>
                </a:solidFill>
                <a:latin typeface="Alata"/>
              </a:rPr>
              <a:t> </a:t>
            </a:r>
            <a:r>
              <a:rPr lang="en-US" sz="1050" dirty="0">
                <a:solidFill>
                  <a:srgbClr val="000000"/>
                </a:solidFill>
                <a:latin typeface="Alata"/>
              </a:rPr>
              <a:t>in their relations with partner countries.  The new </a:t>
            </a:r>
            <a:r>
              <a:rPr lang="en-US" sz="1050" dirty="0">
                <a:solidFill>
                  <a:srgbClr val="FF1616"/>
                </a:solidFill>
                <a:latin typeface="Alata"/>
              </a:rPr>
              <a:t>EU's  Action Plan on Gender Equality and Women Empowerment in External Action (2021-2025)</a:t>
            </a:r>
            <a:r>
              <a:rPr lang="en-US" sz="1050" dirty="0">
                <a:solidFill>
                  <a:srgbClr val="000000"/>
                </a:solidFill>
                <a:latin typeface="Alata"/>
              </a:rPr>
              <a:t> is now operational in </a:t>
            </a:r>
            <a:r>
              <a:rPr lang="en-US" sz="1050" dirty="0" smtClean="0">
                <a:solidFill>
                  <a:srgbClr val="000000"/>
                </a:solidFill>
                <a:latin typeface="Alata"/>
              </a:rPr>
              <a:t>Malawi</a:t>
            </a:r>
            <a:endParaRPr lang="en-US" sz="1050" dirty="0">
              <a:solidFill>
                <a:srgbClr val="000000"/>
              </a:solidFill>
              <a:latin typeface="Alata"/>
            </a:endParaRPr>
          </a:p>
          <a:p>
            <a:pPr algn="ctr">
              <a:lnSpc>
                <a:spcPts val="1260"/>
              </a:lnSpc>
            </a:pPr>
            <a:endParaRPr lang="en-US" sz="1050" dirty="0">
              <a:solidFill>
                <a:srgbClr val="000000"/>
              </a:solidFill>
              <a:latin typeface="Alata"/>
            </a:endParaRPr>
          </a:p>
        </p:txBody>
      </p:sp>
      <p:sp>
        <p:nvSpPr>
          <p:cNvPr id="77" name="TextBox 77"/>
          <p:cNvSpPr txBox="1"/>
          <p:nvPr/>
        </p:nvSpPr>
        <p:spPr>
          <a:xfrm>
            <a:off x="4202999" y="5723130"/>
            <a:ext cx="2790900"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Addressing the challenges and harnessing the opportunities offered by the green transition and the digital transformation</a:t>
            </a:r>
          </a:p>
          <a:p>
            <a:pPr>
              <a:lnSpc>
                <a:spcPts val="1029"/>
              </a:lnSpc>
            </a:pPr>
            <a:endParaRPr lang="en-US" sz="1029" dirty="0">
              <a:solidFill>
                <a:srgbClr val="000000"/>
              </a:solidFill>
              <a:latin typeface="Barlow SemiCondensed"/>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a:p>
          <a:p>
            <a:pPr algn="ctr">
              <a:lnSpc>
                <a:spcPts val="1132"/>
              </a:lnSpc>
            </a:pPr>
            <a:r>
              <a:rPr lang="en-US" sz="1029">
                <a:solidFill>
                  <a:srgbClr val="001489"/>
                </a:solidFill>
                <a:latin typeface="Barlow SemiCondensed Bold"/>
              </a:rPr>
              <a:t>Gender mainstreaming and </a:t>
            </a:r>
          </a:p>
          <a:p>
            <a:pPr algn="ctr">
              <a:lnSpc>
                <a:spcPts val="1132"/>
              </a:lnSpc>
            </a:pPr>
            <a:r>
              <a:rPr lang="en-US" sz="1029">
                <a:solidFill>
                  <a:srgbClr val="001489"/>
                </a:solidFill>
                <a:latin typeface="Barlow SemiCondensed Bold"/>
              </a:rPr>
              <a:t>targeted actions </a:t>
            </a:r>
          </a:p>
          <a:p>
            <a:pPr algn="ctr">
              <a:lnSpc>
                <a:spcPts val="1132"/>
              </a:lnSpc>
            </a:pPr>
            <a:endParaRPr lang="en-US" sz="1029">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795030"/>
            <a:ext cx="2386672" cy="256480"/>
          </a:xfrm>
          <a:prstGeom prst="rect">
            <a:avLst/>
          </a:prstGeom>
        </p:spPr>
        <p:txBody>
          <a:bodyPr wrap="square" lIns="0" tIns="0" rIns="0" bIns="0" rtlCol="0" anchor="t">
            <a:spAutoFit/>
          </a:bodyPr>
          <a:lstStyle/>
          <a:p>
            <a:pPr algn="just">
              <a:lnSpc>
                <a:spcPts val="1029"/>
              </a:lnSpc>
            </a:pPr>
            <a:r>
              <a:rPr lang="en-US" sz="1029" dirty="0" smtClean="0">
                <a:solidFill>
                  <a:srgbClr val="001489"/>
                </a:solidFill>
                <a:latin typeface="Barlow SemiCondensed Bold"/>
              </a:rPr>
              <a:t>Strategic Communication &amp; Public Diplomacy Activities</a:t>
            </a:r>
            <a:endParaRPr lang="en-US" sz="1029" dirty="0">
              <a:solidFill>
                <a:srgbClr val="001489"/>
              </a:solidFill>
              <a:latin typeface="Barlow SemiCondensed Bold"/>
            </a:endParaRPr>
          </a:p>
        </p:txBody>
      </p:sp>
      <p:sp>
        <p:nvSpPr>
          <p:cNvPr id="81" name="TextBox 81"/>
          <p:cNvSpPr txBox="1"/>
          <p:nvPr/>
        </p:nvSpPr>
        <p:spPr>
          <a:xfrm>
            <a:off x="3778407" y="10068359"/>
            <a:ext cx="3177727" cy="384721"/>
          </a:xfrm>
          <a:prstGeom prst="rect">
            <a:avLst/>
          </a:prstGeom>
        </p:spPr>
        <p:txBody>
          <a:bodyPr lIns="0" tIns="0" rIns="0" bIns="0" rtlCol="0" anchor="t">
            <a:spAutoFit/>
          </a:bodyPr>
          <a:lstStyle/>
          <a:p>
            <a:pPr algn="just">
              <a:lnSpc>
                <a:spcPts val="1030"/>
              </a:lnSpc>
            </a:pPr>
            <a:r>
              <a:rPr lang="en-US" sz="1030" dirty="0">
                <a:solidFill>
                  <a:srgbClr val="000000"/>
                </a:solidFill>
                <a:latin typeface="Barlow SemiCondensed"/>
              </a:rPr>
              <a:t>EU MS  and the EU Delegation will use public diplomacy activities to raise awareness on gender equality issues </a:t>
            </a:r>
            <a:r>
              <a:rPr lang="en-US" sz="1030">
                <a:solidFill>
                  <a:srgbClr val="000000"/>
                </a:solidFill>
                <a:latin typeface="Barlow SemiCondensed"/>
              </a:rPr>
              <a:t>in </a:t>
            </a:r>
            <a:r>
              <a:rPr lang="en-US" sz="1030" smtClean="0">
                <a:solidFill>
                  <a:srgbClr val="000000"/>
                </a:solidFill>
                <a:latin typeface="Barlow SemiCondensed"/>
              </a:rPr>
              <a:t>Malawi</a:t>
            </a:r>
            <a:endParaRPr lang="en-US" sz="1030" dirty="0">
              <a:solidFill>
                <a:srgbClr val="000000"/>
              </a:solidFill>
              <a:latin typeface="Barlow SemiCondensed"/>
            </a:endParaRPr>
          </a:p>
        </p:txBody>
      </p:sp>
      <p:sp>
        <p:nvSpPr>
          <p:cNvPr id="82" name="TextBox 82"/>
          <p:cNvSpPr txBox="1"/>
          <p:nvPr/>
        </p:nvSpPr>
        <p:spPr>
          <a:xfrm>
            <a:off x="3836502" y="3688458"/>
            <a:ext cx="3119631" cy="1436291"/>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55"/>
              </a:lnSpc>
            </a:pPr>
            <a:endParaRPr lang="en-US" sz="1029" dirty="0">
              <a:solidFill>
                <a:srgbClr val="001489"/>
              </a:solidFill>
              <a:latin typeface="Barlow SemiCondensed Bold"/>
            </a:endParaRPr>
          </a:p>
          <a:p>
            <a:pPr algn="just">
              <a:lnSpc>
                <a:spcPts val="1132"/>
              </a:lnSpc>
            </a:pPr>
            <a:r>
              <a:rPr lang="en-US" sz="1050" dirty="0">
                <a:solidFill>
                  <a:srgbClr val="000000"/>
                </a:solidFill>
                <a:latin typeface="Barlow SemiCondensed"/>
              </a:rPr>
              <a:t>- </a:t>
            </a:r>
            <a:r>
              <a:rPr lang="en-US" sz="1029" dirty="0">
                <a:solidFill>
                  <a:srgbClr val="000000"/>
                </a:solidFill>
                <a:latin typeface="Barlow SemiCondensed"/>
              </a:rPr>
              <a:t>The EU Multiannual Indicative </a:t>
            </a:r>
            <a:r>
              <a:rPr lang="en-US" sz="1029" dirty="0" err="1">
                <a:solidFill>
                  <a:srgbClr val="000000"/>
                </a:solidFill>
                <a:latin typeface="Barlow SemiCondensed"/>
              </a:rPr>
              <a:t>Programme</a:t>
            </a:r>
            <a:r>
              <a:rPr lang="en-US" sz="1029" dirty="0">
                <a:solidFill>
                  <a:srgbClr val="000000"/>
                </a:solidFill>
                <a:latin typeface="Barlow SemiCondensed"/>
              </a:rPr>
              <a:t> (MIP) 2021-2027</a:t>
            </a:r>
            <a:r>
              <a:rPr lang="en-US" sz="1029" dirty="0">
                <a:solidFill>
                  <a:srgbClr val="FF1616"/>
                </a:solidFill>
                <a:latin typeface="Barlow SemiCondensed"/>
              </a:rPr>
              <a:t> </a:t>
            </a:r>
            <a:r>
              <a:rPr lang="en-US" sz="1029" dirty="0">
                <a:solidFill>
                  <a:srgbClr val="000000"/>
                </a:solidFill>
                <a:latin typeface="Barlow SemiCondensed"/>
              </a:rPr>
              <a:t>for </a:t>
            </a:r>
            <a:r>
              <a:rPr lang="en-US" sz="1029" dirty="0" smtClean="0">
                <a:solidFill>
                  <a:srgbClr val="000000"/>
                </a:solidFill>
                <a:latin typeface="Barlow SemiCondensed"/>
              </a:rPr>
              <a:t>Malawi </a:t>
            </a:r>
            <a:r>
              <a:rPr lang="en-US" sz="1029" dirty="0">
                <a:solidFill>
                  <a:srgbClr val="000000"/>
                </a:solidFill>
                <a:latin typeface="Barlow SemiCondensed"/>
              </a:rPr>
              <a:t>areas of </a:t>
            </a:r>
            <a:r>
              <a:rPr lang="en-US" sz="1029" u="sng" dirty="0">
                <a:solidFill>
                  <a:srgbClr val="000000"/>
                </a:solidFill>
                <a:latin typeface="Barlow SemiCondensed"/>
              </a:rPr>
              <a:t>green </a:t>
            </a:r>
            <a:r>
              <a:rPr lang="en-US" sz="1029" u="sng" dirty="0" smtClean="0">
                <a:solidFill>
                  <a:srgbClr val="000000"/>
                </a:solidFill>
                <a:latin typeface="Barlow SemiCondensed"/>
              </a:rPr>
              <a:t>and resilient economic transformation, democratic and economic governance and human development and social inclusion</a:t>
            </a:r>
            <a:endParaRPr lang="en-US" sz="1029" dirty="0">
              <a:solidFill>
                <a:srgbClr val="000000"/>
              </a:solidFill>
              <a:latin typeface="Barlow SemiCondensed"/>
            </a:endParaRPr>
          </a:p>
          <a:p>
            <a:pPr algn="just">
              <a:lnSpc>
                <a:spcPts val="1132"/>
              </a:lnSpc>
            </a:pPr>
            <a:r>
              <a:rPr lang="en-US" sz="1029" dirty="0">
                <a:solidFill>
                  <a:srgbClr val="000000"/>
                </a:solidFill>
                <a:latin typeface="Barlow SemiCondensed"/>
              </a:rPr>
              <a:t>- The national gender-related plans; the findings of the </a:t>
            </a:r>
            <a:r>
              <a:rPr lang="en-US" sz="1029" dirty="0" smtClean="0">
                <a:solidFill>
                  <a:srgbClr val="000000"/>
                </a:solidFill>
                <a:latin typeface="Barlow SemiCondensed"/>
              </a:rPr>
              <a:t>2020 Gender country profile (UNWOMEN</a:t>
            </a:r>
            <a:r>
              <a:rPr lang="en-US" sz="1029" smtClean="0">
                <a:solidFill>
                  <a:srgbClr val="000000"/>
                </a:solidFill>
                <a:latin typeface="Barlow SemiCondensed"/>
              </a:rPr>
              <a:t>); consultation </a:t>
            </a:r>
            <a:r>
              <a:rPr lang="en-US" sz="1029" dirty="0">
                <a:solidFill>
                  <a:srgbClr val="000000"/>
                </a:solidFill>
                <a:latin typeface="Barlow SemiCondensed"/>
              </a:rPr>
              <a:t>of civil society </a:t>
            </a:r>
            <a:r>
              <a:rPr lang="en-US" sz="1029" dirty="0" err="1" smtClean="0">
                <a:solidFill>
                  <a:srgbClr val="000000"/>
                </a:solidFill>
                <a:latin typeface="Barlow SemiCondensed"/>
              </a:rPr>
              <a:t>organisations</a:t>
            </a:r>
            <a:r>
              <a:rPr lang="en-US" sz="1029" dirty="0" smtClean="0">
                <a:solidFill>
                  <a:srgbClr val="000000"/>
                </a:solidFill>
                <a:latin typeface="Barlow SemiCondensed"/>
              </a:rPr>
              <a:t>, and </a:t>
            </a:r>
            <a:r>
              <a:rPr lang="en-US" sz="1029" dirty="0">
                <a:solidFill>
                  <a:srgbClr val="000000"/>
                </a:solidFill>
                <a:latin typeface="Barlow SemiCondensed"/>
              </a:rPr>
              <a:t>the UN.</a:t>
            </a:r>
          </a:p>
          <a:p>
            <a:pPr algn="just">
              <a:lnSpc>
                <a:spcPts val="1155"/>
              </a:lnSpc>
            </a:pPr>
            <a:endParaRPr lang="en-US" sz="1029" dirty="0">
              <a:solidFill>
                <a:srgbClr val="000000"/>
              </a:solidFill>
              <a:latin typeface="Barlow SemiCondensed"/>
            </a:endParaRPr>
          </a:p>
        </p:txBody>
      </p:sp>
      <p:sp>
        <p:nvSpPr>
          <p:cNvPr id="83" name="TextBox 83"/>
          <p:cNvSpPr txBox="1"/>
          <p:nvPr/>
        </p:nvSpPr>
        <p:spPr>
          <a:xfrm>
            <a:off x="761358" y="7699718"/>
            <a:ext cx="2652220" cy="1154162"/>
          </a:xfrm>
          <a:prstGeom prst="rect">
            <a:avLst/>
          </a:prstGeom>
        </p:spPr>
        <p:txBody>
          <a:bodyPr lIns="0" tIns="0" rIns="0" bIns="0" rtlCol="0" anchor="t">
            <a:spAutoFit/>
          </a:bodyPr>
          <a:lstStyle/>
          <a:p>
            <a:pPr lvl="0" algn="just">
              <a:lnSpc>
                <a:spcPts val="1029"/>
              </a:lnSpc>
            </a:pPr>
            <a:endParaRPr lang="fr-BE" sz="1029" dirty="0" smtClean="0">
              <a:solidFill>
                <a:srgbClr val="000000"/>
              </a:solidFill>
              <a:latin typeface="Barlow SemiCondensed"/>
            </a:endParaRPr>
          </a:p>
          <a:p>
            <a:pPr lvl="0" algn="just">
              <a:lnSpc>
                <a:spcPts val="1029"/>
              </a:lnSpc>
            </a:pPr>
            <a:r>
              <a:rPr lang="fr-BE" sz="1029" dirty="0" err="1" smtClean="0">
                <a:solidFill>
                  <a:srgbClr val="000000"/>
                </a:solidFill>
                <a:latin typeface="Barlow SemiCondensed"/>
              </a:rPr>
              <a:t>Mainstreamed</a:t>
            </a:r>
            <a:r>
              <a:rPr lang="fr-BE" sz="1029" dirty="0" smtClean="0">
                <a:solidFill>
                  <a:srgbClr val="000000"/>
                </a:solidFill>
                <a:latin typeface="Barlow SemiCondensed"/>
              </a:rPr>
              <a:t> in</a:t>
            </a:r>
            <a:r>
              <a:rPr lang="en-GB" sz="1029" dirty="0" smtClean="0">
                <a:solidFill>
                  <a:srgbClr val="000000"/>
                </a:solidFill>
                <a:latin typeface="Barlow SemiCondensed"/>
              </a:rPr>
              <a:t> </a:t>
            </a:r>
            <a:r>
              <a:rPr lang="en-GB" sz="1029" dirty="0">
                <a:solidFill>
                  <a:srgbClr val="000000"/>
                </a:solidFill>
                <a:latin typeface="Barlow SemiCondensed"/>
              </a:rPr>
              <a:t>the different </a:t>
            </a:r>
            <a:r>
              <a:rPr lang="en-GB" sz="1029" dirty="0" smtClean="0">
                <a:solidFill>
                  <a:srgbClr val="000000"/>
                </a:solidFill>
                <a:latin typeface="Barlow SemiCondensed"/>
              </a:rPr>
              <a:t>projects with a focus on </a:t>
            </a:r>
            <a:r>
              <a:rPr lang="en-GB" sz="1029" dirty="0">
                <a:solidFill>
                  <a:srgbClr val="000000"/>
                </a:solidFill>
                <a:latin typeface="Barlow SemiCondensed"/>
              </a:rPr>
              <a:t>girls’ and women empowerment throughout the life cycle, from early childhood development, nutrition and school meals (primary education), over access to sexual and reproductive health services, secondary education and TEVET (adolescent girls) up to economic and political empowerment.</a:t>
            </a:r>
          </a:p>
          <a:p>
            <a:pPr algn="just">
              <a:lnSpc>
                <a:spcPts val="1029"/>
              </a:lnSpc>
            </a:pPr>
            <a:endParaRPr lang="en-US" sz="1029" dirty="0">
              <a:solidFill>
                <a:srgbClr val="000000"/>
              </a:solidFill>
              <a:latin typeface="Barlow SemiCondensed"/>
            </a:endParaRPr>
          </a:p>
        </p:txBody>
      </p:sp>
      <p:sp>
        <p:nvSpPr>
          <p:cNvPr id="84" name="TextBox 84"/>
          <p:cNvSpPr txBox="1"/>
          <p:nvPr/>
        </p:nvSpPr>
        <p:spPr>
          <a:xfrm>
            <a:off x="708593" y="8811483"/>
            <a:ext cx="2720074" cy="1282402"/>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Supporting </a:t>
            </a:r>
            <a:r>
              <a:rPr lang="en-US" sz="1029" u="sng" dirty="0">
                <a:solidFill>
                  <a:srgbClr val="000000"/>
                </a:solidFill>
                <a:latin typeface="Barlow SemiCondensed"/>
              </a:rPr>
              <a:t>women </a:t>
            </a:r>
            <a:r>
              <a:rPr lang="en-US" sz="1029" u="sng" dirty="0" err="1">
                <a:solidFill>
                  <a:srgbClr val="000000"/>
                </a:solidFill>
                <a:latin typeface="Barlow SemiCondensed"/>
              </a:rPr>
              <a:t>organisations</a:t>
            </a:r>
            <a:r>
              <a:rPr lang="en-US" sz="1029" u="sng" dirty="0">
                <a:solidFill>
                  <a:srgbClr val="000000"/>
                </a:solidFill>
                <a:latin typeface="Barlow SemiCondensed"/>
              </a:rPr>
              <a:t> and CSO projects </a:t>
            </a:r>
            <a:r>
              <a:rPr lang="en-US" sz="1029" dirty="0">
                <a:solidFill>
                  <a:srgbClr val="000000"/>
                </a:solidFill>
                <a:latin typeface="Barlow SemiCondensed"/>
              </a:rPr>
              <a:t>aiming at women empowerment through various funding </a:t>
            </a:r>
            <a:r>
              <a:rPr lang="en-US" sz="1029" dirty="0" err="1">
                <a:solidFill>
                  <a:srgbClr val="000000"/>
                </a:solidFill>
                <a:latin typeface="Barlow SemiCondensed"/>
              </a:rPr>
              <a:t>programmes</a:t>
            </a:r>
            <a:r>
              <a:rPr lang="en-US" sz="1029" dirty="0">
                <a:solidFill>
                  <a:srgbClr val="000000"/>
                </a:solidFill>
                <a:latin typeface="Barlow SemiCondensed"/>
              </a:rPr>
              <a:t> (CSO-LA, EIDHR, EU MS funding schemes). Currently EU sports projects in sexual and reproductive health, leadership and participation, social and economic empowerment, </a:t>
            </a:r>
            <a:r>
              <a:rPr lang="en-US" sz="1029" dirty="0" smtClean="0">
                <a:solidFill>
                  <a:srgbClr val="000000"/>
                </a:solidFill>
                <a:latin typeface="Barlow SemiCondensed"/>
              </a:rPr>
              <a:t>violence </a:t>
            </a:r>
            <a:r>
              <a:rPr lang="en-US" sz="1029" dirty="0">
                <a:solidFill>
                  <a:srgbClr val="000000"/>
                </a:solidFill>
                <a:latin typeface="Barlow SemiCondensed"/>
              </a:rPr>
              <a:t>against </a:t>
            </a:r>
            <a:r>
              <a:rPr lang="en-US" sz="1029" dirty="0" smtClean="0">
                <a:solidFill>
                  <a:srgbClr val="000000"/>
                </a:solidFill>
                <a:latin typeface="Barlow SemiCondensed"/>
              </a:rPr>
              <a:t>women. </a:t>
            </a:r>
            <a:r>
              <a:rPr lang="en-US" sz="1029" dirty="0">
                <a:solidFill>
                  <a:srgbClr val="000000"/>
                </a:solidFill>
                <a:latin typeface="Barlow SemiCondensed"/>
              </a:rPr>
              <a:t>The EU will continue supporting CSO projects with a focus on the priority areas identified in the CLIP.</a:t>
            </a:r>
          </a:p>
          <a:p>
            <a:pPr algn="just">
              <a:lnSpc>
                <a:spcPts val="1029"/>
              </a:lnSpc>
            </a:pPr>
            <a:endParaRPr lang="en-US" sz="1029" dirty="0">
              <a:solidFill>
                <a:srgbClr val="000000"/>
              </a:solidFill>
              <a:latin typeface="Barlow SemiCondensed"/>
            </a:endParaRPr>
          </a:p>
        </p:txBody>
      </p:sp>
      <p:sp>
        <p:nvSpPr>
          <p:cNvPr id="85" name="TextBox 85"/>
          <p:cNvSpPr txBox="1"/>
          <p:nvPr/>
        </p:nvSpPr>
        <p:spPr>
          <a:xfrm>
            <a:off x="716967" y="10133764"/>
            <a:ext cx="2686920" cy="512961"/>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Currently also </a:t>
            </a:r>
            <a:r>
              <a:rPr lang="en-US" sz="1029" dirty="0" smtClean="0">
                <a:solidFill>
                  <a:srgbClr val="000000"/>
                </a:solidFill>
                <a:latin typeface="Barlow SemiCondensed"/>
              </a:rPr>
              <a:t>beneficiary of the EU/UN Spotlight Initiative to eradicate violence against women and girls.</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6" name="TextBox 86"/>
          <p:cNvSpPr txBox="1"/>
          <p:nvPr/>
        </p:nvSpPr>
        <p:spPr>
          <a:xfrm>
            <a:off x="3794864" y="8664298"/>
            <a:ext cx="3144813" cy="769441"/>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Dialogue engaged </a:t>
            </a:r>
            <a:r>
              <a:rPr lang="en-US" sz="1029" u="sng" dirty="0">
                <a:solidFill>
                  <a:srgbClr val="000000"/>
                </a:solidFill>
                <a:latin typeface="Barlow SemiCondensed"/>
              </a:rPr>
              <a:t>with the </a:t>
            </a:r>
            <a:r>
              <a:rPr lang="en-US" sz="1029" u="sng" dirty="0" smtClean="0">
                <a:solidFill>
                  <a:srgbClr val="000000"/>
                </a:solidFill>
                <a:latin typeface="Barlow SemiCondensed"/>
              </a:rPr>
              <a:t>Government of Malawi</a:t>
            </a:r>
            <a:r>
              <a:rPr lang="en-US" sz="1029" dirty="0" smtClean="0">
                <a:solidFill>
                  <a:srgbClr val="000000"/>
                </a:solidFill>
                <a:latin typeface="Barlow SemiCondensed"/>
              </a:rPr>
              <a:t> </a:t>
            </a:r>
            <a:r>
              <a:rPr lang="en-US" sz="1029" dirty="0">
                <a:solidFill>
                  <a:srgbClr val="000000"/>
                </a:solidFill>
                <a:latin typeface="Barlow SemiCondensed"/>
              </a:rPr>
              <a:t>through various </a:t>
            </a:r>
            <a:r>
              <a:rPr lang="en-US" sz="1029" dirty="0" smtClean="0">
                <a:solidFill>
                  <a:srgbClr val="000000"/>
                </a:solidFill>
                <a:latin typeface="Barlow SemiCondensed"/>
              </a:rPr>
              <a:t>projects and policy dialogue: High level political dialogue, Spotlight Initiative,  projects steering committees </a:t>
            </a: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7" name="TextBox 87"/>
          <p:cNvSpPr txBox="1"/>
          <p:nvPr/>
        </p:nvSpPr>
        <p:spPr>
          <a:xfrm>
            <a:off x="3783847" y="9217149"/>
            <a:ext cx="3144813" cy="512961"/>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  Dialogue with </a:t>
            </a:r>
            <a:r>
              <a:rPr lang="en-US" sz="1029" u="sng" dirty="0">
                <a:solidFill>
                  <a:srgbClr val="000000"/>
                </a:solidFill>
                <a:latin typeface="Barlow SemiCondensed"/>
              </a:rPr>
              <a:t>national and local CSOs</a:t>
            </a:r>
            <a:r>
              <a:rPr lang="en-US" sz="1029" dirty="0">
                <a:solidFill>
                  <a:srgbClr val="000000"/>
                </a:solidFill>
                <a:latin typeface="Barlow SemiCondensed"/>
              </a:rPr>
              <a:t> using the framework of the EU roadmap for engagement with civil society </a:t>
            </a:r>
            <a:r>
              <a:rPr lang="en-US" sz="1029" dirty="0" smtClean="0">
                <a:solidFill>
                  <a:srgbClr val="000000"/>
                </a:solidFill>
                <a:latin typeface="Barlow SemiCondensed"/>
              </a:rPr>
              <a:t>2021-2024 and the CLIP annual meeting</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Malawi</a:t>
            </a:r>
            <a:endParaRPr lang="en-US" sz="900" dirty="0">
              <a:solidFill>
                <a:srgbClr val="000000"/>
              </a:solidFill>
              <a:latin typeface="Arialle"/>
            </a:endParaRPr>
          </a:p>
        </p:txBody>
      </p:sp>
      <p:sp>
        <p:nvSpPr>
          <p:cNvPr id="89" name="TextBox 89"/>
          <p:cNvSpPr txBox="1"/>
          <p:nvPr/>
        </p:nvSpPr>
        <p:spPr>
          <a:xfrm>
            <a:off x="746462" y="5539284"/>
            <a:ext cx="2703326" cy="291211"/>
          </a:xfrm>
          <a:prstGeom prst="rect">
            <a:avLst/>
          </a:prstGeom>
        </p:spPr>
        <p:txBody>
          <a:bodyPr lIns="0" tIns="0" rIns="0" bIns="0" rtlCol="0" anchor="t">
            <a:spAutoFit/>
          </a:bodyPr>
          <a:lstStyle/>
          <a:p>
            <a:pPr algn="ctr">
              <a:lnSpc>
                <a:spcPts val="1132"/>
              </a:lnSpc>
            </a:pPr>
            <a:r>
              <a:rPr lang="en-US" sz="1029">
                <a:solidFill>
                  <a:srgbClr val="001489"/>
                </a:solidFill>
                <a:latin typeface="Barlow SemiCondensed Bold"/>
              </a:rPr>
              <a:t>Different instrument will be used in the implementation of the CLIP: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4369BE-9C84-4D8D-AC00-8C265C7FC873}">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0e9b3a82-106d-4dfc-8b5c-c32b856c7021"/>
    <ds:schemaRef ds:uri="http://schemas.microsoft.com/sharepoint/v3/fields"/>
    <ds:schemaRef ds:uri="http://www.w3.org/XML/1998/namespace"/>
  </ds:schemaRefs>
</ds:datastoreItem>
</file>

<file path=customXml/itemProps2.xml><?xml version="1.0" encoding="utf-8"?>
<ds:datastoreItem xmlns:ds="http://schemas.openxmlformats.org/officeDocument/2006/customXml" ds:itemID="{25B828F2-CB64-47EE-A928-8AB8214CF108}">
  <ds:schemaRefs>
    <ds:schemaRef ds:uri="http://schemas.microsoft.com/sharepoint/v3/contenttype/forms"/>
  </ds:schemaRefs>
</ds:datastoreItem>
</file>

<file path=customXml/itemProps3.xml><?xml version="1.0" encoding="utf-8"?>
<ds:datastoreItem xmlns:ds="http://schemas.openxmlformats.org/officeDocument/2006/customXml" ds:itemID="{67C96FED-EF0F-42B4-954A-64CE26FE69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0e9b3a82-106d-4dfc-8b5c-c32b856c7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340</TotalTime>
  <Words>600</Words>
  <Application>Microsoft Office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Barlow SemiCondensed Bold Bold</vt:lpstr>
      <vt:lpstr>Arial</vt:lpstr>
      <vt:lpstr>Calibri</vt:lpstr>
      <vt:lpstr>Arialle Bold</vt:lpstr>
      <vt:lpstr>Alata</vt:lpstr>
      <vt:lpstr>Barlow SemiCondensed</vt:lpstr>
      <vt:lpstr>Barlow SemiCondensed Bold</vt:lpstr>
      <vt:lpstr>Arialle</vt:lpstr>
      <vt:lpstr>Inter Italics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subject/>
  <dc:creator>RAMIREZ Ma Elaine (EEAS-MANILA)</dc:creator>
  <cp:keywords/>
  <dc:description/>
  <cp:lastModifiedBy>BASSE Dior (INTPA-EXT)</cp:lastModifiedBy>
  <cp:revision>11</cp:revision>
  <cp:lastPrinted>2021-11-17T12:09:21Z</cp:lastPrinted>
  <dcterms:created xsi:type="dcterms:W3CDTF">2006-08-16T00:00:00Z</dcterms:created>
  <dcterms:modified xsi:type="dcterms:W3CDTF">2022-06-21T13:07:38Z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