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Lst>
  <p:sldSz cx="7556500" cy="10693400"/>
  <p:notesSz cx="6645275" cy="9775825"/>
  <p:embeddedFontLst>
    <p:embeddedFont>
      <p:font typeface="Barlow SemiCondensed Bold Bold" panose="020B0604020202020204" charset="0"/>
      <p:regular r:id="rId6"/>
      <p:bold r:id="rId7"/>
    </p:embeddedFont>
    <p:embeddedFont>
      <p:font typeface="Calibri" panose="020F0502020204030204" pitchFamily="34" charset="0"/>
      <p:regular r:id="rId8"/>
      <p:bold r:id="rId9"/>
      <p:italic r:id="rId10"/>
      <p:boldItalic r:id="rId11"/>
    </p:embeddedFont>
    <p:embeddedFont>
      <p:font typeface="Arialle Bold" panose="020B0604020202020204" charset="0"/>
      <p:regular r:id="rId12"/>
      <p:bold r:id="rId13"/>
    </p:embeddedFont>
    <p:embeddedFont>
      <p:font typeface="Alata" panose="020B0604020202020204" charset="0"/>
      <p:regular r:id="rId14"/>
    </p:embeddedFont>
    <p:embeddedFont>
      <p:font typeface="Barlow SemiCondensed" panose="020B0604020202020204" charset="0"/>
      <p:regular r:id="rId15"/>
    </p:embeddedFont>
    <p:embeddedFont>
      <p:font typeface="Barlow SemiCondensed Bold" panose="020B0604020202020204" charset="0"/>
      <p:regular r:id="rId16"/>
      <p:bold r:id="rId17"/>
    </p:embeddedFont>
    <p:embeddedFont>
      <p:font typeface="Arialle" panose="020B0604020202020204" charset="0"/>
      <p:regular r:id="rId18"/>
    </p:embeddedFont>
    <p:embeddedFont>
      <p:font typeface="Inter Italics" panose="020B0604020202020204" charset="0"/>
      <p:regular r:id="rId19"/>
      <p: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4" d="100"/>
          <a:sy n="34" d="100"/>
        </p:scale>
        <p:origin x="2040"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 Type="http://schemas.openxmlformats.org/officeDocument/2006/relationships/customXml" Target="../customXml/item2.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10.fntdata"/><Relationship Id="rId23" Type="http://schemas.openxmlformats.org/officeDocument/2006/relationships/theme" Target="theme/theme1.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8.png"/><Relationship Id="rId26" Type="http://schemas.openxmlformats.org/officeDocument/2006/relationships/hyperlink" Target="https://twitter.com/EUinthePH" TargetMode="External"/><Relationship Id="rId3" Type="http://schemas.openxmlformats.org/officeDocument/2006/relationships/image" Target="../media/image2.svg"/><Relationship Id="rId21" Type="http://schemas.openxmlformats.org/officeDocument/2006/relationships/image" Target="../media/image10.png"/><Relationship Id="rId7" Type="http://schemas.openxmlformats.org/officeDocument/2006/relationships/image" Target="../media/image6.svg"/><Relationship Id="rId12" Type="http://schemas.openxmlformats.org/officeDocument/2006/relationships/image" Target="../media/image5.png"/><Relationship Id="rId17" Type="http://schemas.openxmlformats.org/officeDocument/2006/relationships/image" Target="../media/image16.svg"/><Relationship Id="rId25" Type="http://schemas.openxmlformats.org/officeDocument/2006/relationships/image" Target="../media/image20.svg"/><Relationship Id="rId2" Type="http://schemas.openxmlformats.org/officeDocument/2006/relationships/image" Target="../media/image1.png"/><Relationship Id="rId16" Type="http://schemas.openxmlformats.org/officeDocument/2006/relationships/image" Target="../media/image7.png"/><Relationship Id="rId20" Type="http://schemas.openxmlformats.org/officeDocument/2006/relationships/hyperlink" Target="https://www.facebook.com/EUDelegationToThePhilippines" TargetMode="External"/><Relationship Id="rId29" Type="http://schemas.openxmlformats.org/officeDocument/2006/relationships/hyperlink" Target="https://eeas.europa.eu/delegations/philippines_en" TargetMode="Externa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24" Type="http://schemas.openxmlformats.org/officeDocument/2006/relationships/image" Target="../media/image11.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hyperlink" Target="https://www.instagram.com/euinthephilippines/" TargetMode="External"/><Relationship Id="rId28" Type="http://schemas.openxmlformats.org/officeDocument/2006/relationships/image" Target="../media/image22.svg"/><Relationship Id="rId19" Type="http://schemas.openxmlformats.org/officeDocument/2006/relationships/image" Target="../media/image9.png"/><Relationship Id="rId31" Type="http://schemas.openxmlformats.org/officeDocument/2006/relationships/image" Target="../media/image24.svg"/><Relationship Id="rId4" Type="http://schemas.openxmlformats.org/officeDocument/2006/relationships/image" Target="../media/image2.png"/><Relationship Id="rId14" Type="http://schemas.openxmlformats.org/officeDocument/2006/relationships/image" Target="../media/image6.png"/><Relationship Id="rId22" Type="http://schemas.openxmlformats.org/officeDocument/2006/relationships/image" Target="../media/image18.svg"/><Relationship Id="rId27" Type="http://schemas.openxmlformats.org/officeDocument/2006/relationships/image" Target="../media/image12.png"/><Relationship Id="rId30"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66638" y="2355694"/>
            <a:ext cx="6327261" cy="936033"/>
            <a:chOff x="0" y="0"/>
            <a:chExt cx="71414971" cy="10564879"/>
          </a:xfrm>
        </p:grpSpPr>
        <p:sp>
          <p:nvSpPr>
            <p:cNvPr id="3" name="Freeform 3"/>
            <p:cNvSpPr/>
            <p:nvPr/>
          </p:nvSpPr>
          <p:spPr>
            <a:xfrm>
              <a:off x="72390" y="72390"/>
              <a:ext cx="71270189" cy="10420099"/>
            </a:xfrm>
            <a:custGeom>
              <a:avLst/>
              <a:gdLst/>
              <a:ahLst/>
              <a:cxnLst/>
              <a:rect l="l" t="t" r="r" b="b"/>
              <a:pathLst>
                <a:path w="71270189" h="10420099">
                  <a:moveTo>
                    <a:pt x="0" y="0"/>
                  </a:moveTo>
                  <a:lnTo>
                    <a:pt x="71270189" y="0"/>
                  </a:lnTo>
                  <a:lnTo>
                    <a:pt x="71270189" y="10420099"/>
                  </a:lnTo>
                  <a:lnTo>
                    <a:pt x="0" y="10420099"/>
                  </a:lnTo>
                  <a:lnTo>
                    <a:pt x="0" y="0"/>
                  </a:lnTo>
                  <a:close/>
                </a:path>
              </a:pathLst>
            </a:custGeom>
            <a:solidFill>
              <a:srgbClr val="FFFFFF"/>
            </a:solidFill>
          </p:spPr>
        </p:sp>
        <p:sp>
          <p:nvSpPr>
            <p:cNvPr id="4" name="Freeform 4"/>
            <p:cNvSpPr/>
            <p:nvPr/>
          </p:nvSpPr>
          <p:spPr>
            <a:xfrm>
              <a:off x="0" y="0"/>
              <a:ext cx="71414971" cy="10564879"/>
            </a:xfrm>
            <a:custGeom>
              <a:avLst/>
              <a:gdLst/>
              <a:ahLst/>
              <a:cxnLst/>
              <a:rect l="l" t="t" r="r" b="b"/>
              <a:pathLst>
                <a:path w="71414971" h="10564879">
                  <a:moveTo>
                    <a:pt x="71270192" y="10420100"/>
                  </a:moveTo>
                  <a:lnTo>
                    <a:pt x="71414971" y="10420100"/>
                  </a:lnTo>
                  <a:lnTo>
                    <a:pt x="71414971" y="10564879"/>
                  </a:lnTo>
                  <a:lnTo>
                    <a:pt x="71270192" y="10564879"/>
                  </a:lnTo>
                  <a:lnTo>
                    <a:pt x="71270192" y="10420100"/>
                  </a:lnTo>
                  <a:close/>
                  <a:moveTo>
                    <a:pt x="0" y="144780"/>
                  </a:moveTo>
                  <a:lnTo>
                    <a:pt x="144780" y="144780"/>
                  </a:lnTo>
                  <a:lnTo>
                    <a:pt x="144780" y="10420100"/>
                  </a:lnTo>
                  <a:lnTo>
                    <a:pt x="0" y="10420100"/>
                  </a:lnTo>
                  <a:lnTo>
                    <a:pt x="0" y="144780"/>
                  </a:lnTo>
                  <a:close/>
                  <a:moveTo>
                    <a:pt x="0" y="10420100"/>
                  </a:moveTo>
                  <a:lnTo>
                    <a:pt x="144780" y="10420100"/>
                  </a:lnTo>
                  <a:lnTo>
                    <a:pt x="144780" y="10564879"/>
                  </a:lnTo>
                  <a:lnTo>
                    <a:pt x="0" y="10564879"/>
                  </a:lnTo>
                  <a:lnTo>
                    <a:pt x="0" y="10420100"/>
                  </a:lnTo>
                  <a:close/>
                  <a:moveTo>
                    <a:pt x="71270192" y="144780"/>
                  </a:moveTo>
                  <a:lnTo>
                    <a:pt x="71414971" y="144780"/>
                  </a:lnTo>
                  <a:lnTo>
                    <a:pt x="71414971" y="10420100"/>
                  </a:lnTo>
                  <a:lnTo>
                    <a:pt x="71270192" y="10420100"/>
                  </a:lnTo>
                  <a:lnTo>
                    <a:pt x="71270192" y="144780"/>
                  </a:lnTo>
                  <a:close/>
                  <a:moveTo>
                    <a:pt x="144780" y="10420100"/>
                  </a:moveTo>
                  <a:lnTo>
                    <a:pt x="71270192" y="10420100"/>
                  </a:lnTo>
                  <a:lnTo>
                    <a:pt x="71270192" y="10564879"/>
                  </a:lnTo>
                  <a:lnTo>
                    <a:pt x="144780" y="10564879"/>
                  </a:lnTo>
                  <a:lnTo>
                    <a:pt x="144780" y="10420100"/>
                  </a:lnTo>
                  <a:close/>
                  <a:moveTo>
                    <a:pt x="71270192" y="0"/>
                  </a:moveTo>
                  <a:lnTo>
                    <a:pt x="71414971" y="0"/>
                  </a:lnTo>
                  <a:lnTo>
                    <a:pt x="71414971" y="144780"/>
                  </a:lnTo>
                  <a:lnTo>
                    <a:pt x="71270192" y="144780"/>
                  </a:lnTo>
                  <a:lnTo>
                    <a:pt x="71270192" y="0"/>
                  </a:lnTo>
                  <a:close/>
                  <a:moveTo>
                    <a:pt x="0" y="0"/>
                  </a:moveTo>
                  <a:lnTo>
                    <a:pt x="144780" y="0"/>
                  </a:lnTo>
                  <a:lnTo>
                    <a:pt x="144780" y="144780"/>
                  </a:lnTo>
                  <a:lnTo>
                    <a:pt x="0" y="144780"/>
                  </a:lnTo>
                  <a:lnTo>
                    <a:pt x="0" y="0"/>
                  </a:lnTo>
                  <a:close/>
                  <a:moveTo>
                    <a:pt x="144780" y="0"/>
                  </a:moveTo>
                  <a:lnTo>
                    <a:pt x="71270192" y="0"/>
                  </a:lnTo>
                  <a:lnTo>
                    <a:pt x="71270192" y="144780"/>
                  </a:lnTo>
                  <a:lnTo>
                    <a:pt x="144780" y="144780"/>
                  </a:lnTo>
                  <a:lnTo>
                    <a:pt x="144780" y="0"/>
                  </a:lnTo>
                  <a:close/>
                </a:path>
              </a:pathLst>
            </a:custGeom>
            <a:solidFill>
              <a:srgbClr val="003432"/>
            </a:solidFill>
          </p:spPr>
        </p:sp>
      </p:grpSp>
      <p:grpSp>
        <p:nvGrpSpPr>
          <p:cNvPr id="5" name="Group 5"/>
          <p:cNvGrpSpPr/>
          <p:nvPr/>
        </p:nvGrpSpPr>
        <p:grpSpPr>
          <a:xfrm>
            <a:off x="631937" y="3487270"/>
            <a:ext cx="2903538" cy="1681161"/>
            <a:chOff x="0" y="0"/>
            <a:chExt cx="21712780" cy="12571790"/>
          </a:xfrm>
        </p:grpSpPr>
        <p:sp>
          <p:nvSpPr>
            <p:cNvPr id="6" name="Freeform 6"/>
            <p:cNvSpPr/>
            <p:nvPr/>
          </p:nvSpPr>
          <p:spPr>
            <a:xfrm>
              <a:off x="72390" y="72390"/>
              <a:ext cx="21568001" cy="12427011"/>
            </a:xfrm>
            <a:custGeom>
              <a:avLst/>
              <a:gdLst/>
              <a:ahLst/>
              <a:cxnLst/>
              <a:rect l="l" t="t" r="r" b="b"/>
              <a:pathLst>
                <a:path w="21568001" h="12427011">
                  <a:moveTo>
                    <a:pt x="0" y="0"/>
                  </a:moveTo>
                  <a:lnTo>
                    <a:pt x="21568001" y="0"/>
                  </a:lnTo>
                  <a:lnTo>
                    <a:pt x="21568001" y="12427011"/>
                  </a:lnTo>
                  <a:lnTo>
                    <a:pt x="0" y="12427011"/>
                  </a:lnTo>
                  <a:lnTo>
                    <a:pt x="0" y="0"/>
                  </a:lnTo>
                  <a:close/>
                </a:path>
              </a:pathLst>
            </a:custGeom>
            <a:solidFill>
              <a:srgbClr val="FFFFFF"/>
            </a:solidFill>
          </p:spPr>
        </p:sp>
        <p:sp>
          <p:nvSpPr>
            <p:cNvPr id="7" name="Freeform 7"/>
            <p:cNvSpPr/>
            <p:nvPr/>
          </p:nvSpPr>
          <p:spPr>
            <a:xfrm>
              <a:off x="0" y="0"/>
              <a:ext cx="21712780" cy="12571790"/>
            </a:xfrm>
            <a:custGeom>
              <a:avLst/>
              <a:gdLst/>
              <a:ahLst/>
              <a:cxnLst/>
              <a:rect l="l" t="t" r="r" b="b"/>
              <a:pathLst>
                <a:path w="21712780" h="12571790">
                  <a:moveTo>
                    <a:pt x="21568000" y="12427010"/>
                  </a:moveTo>
                  <a:lnTo>
                    <a:pt x="21712780" y="12427010"/>
                  </a:lnTo>
                  <a:lnTo>
                    <a:pt x="21712780" y="12571790"/>
                  </a:lnTo>
                  <a:lnTo>
                    <a:pt x="21568000" y="12571790"/>
                  </a:lnTo>
                  <a:lnTo>
                    <a:pt x="21568000" y="12427010"/>
                  </a:lnTo>
                  <a:close/>
                  <a:moveTo>
                    <a:pt x="0" y="144780"/>
                  </a:moveTo>
                  <a:lnTo>
                    <a:pt x="144780" y="144780"/>
                  </a:lnTo>
                  <a:lnTo>
                    <a:pt x="144780" y="12427010"/>
                  </a:lnTo>
                  <a:lnTo>
                    <a:pt x="0" y="12427010"/>
                  </a:lnTo>
                  <a:lnTo>
                    <a:pt x="0" y="144780"/>
                  </a:lnTo>
                  <a:close/>
                  <a:moveTo>
                    <a:pt x="0" y="12427010"/>
                  </a:moveTo>
                  <a:lnTo>
                    <a:pt x="144780" y="12427010"/>
                  </a:lnTo>
                  <a:lnTo>
                    <a:pt x="144780" y="12571790"/>
                  </a:lnTo>
                  <a:lnTo>
                    <a:pt x="0" y="12571790"/>
                  </a:lnTo>
                  <a:lnTo>
                    <a:pt x="0" y="12427010"/>
                  </a:lnTo>
                  <a:close/>
                  <a:moveTo>
                    <a:pt x="21568000" y="144780"/>
                  </a:moveTo>
                  <a:lnTo>
                    <a:pt x="21712780" y="144780"/>
                  </a:lnTo>
                  <a:lnTo>
                    <a:pt x="21712780" y="12427010"/>
                  </a:lnTo>
                  <a:lnTo>
                    <a:pt x="21568000" y="12427010"/>
                  </a:lnTo>
                  <a:lnTo>
                    <a:pt x="21568000" y="144780"/>
                  </a:lnTo>
                  <a:close/>
                  <a:moveTo>
                    <a:pt x="144780" y="12427010"/>
                  </a:moveTo>
                  <a:lnTo>
                    <a:pt x="21568000" y="12427010"/>
                  </a:lnTo>
                  <a:lnTo>
                    <a:pt x="21568000" y="12571790"/>
                  </a:lnTo>
                  <a:lnTo>
                    <a:pt x="144780" y="12571790"/>
                  </a:lnTo>
                  <a:lnTo>
                    <a:pt x="144780" y="12427010"/>
                  </a:lnTo>
                  <a:close/>
                  <a:moveTo>
                    <a:pt x="21568000" y="0"/>
                  </a:moveTo>
                  <a:lnTo>
                    <a:pt x="21712780" y="0"/>
                  </a:lnTo>
                  <a:lnTo>
                    <a:pt x="21712780" y="144780"/>
                  </a:lnTo>
                  <a:lnTo>
                    <a:pt x="21568000" y="144780"/>
                  </a:lnTo>
                  <a:lnTo>
                    <a:pt x="21568000" y="0"/>
                  </a:lnTo>
                  <a:close/>
                  <a:moveTo>
                    <a:pt x="0" y="0"/>
                  </a:moveTo>
                  <a:lnTo>
                    <a:pt x="144780" y="0"/>
                  </a:lnTo>
                  <a:lnTo>
                    <a:pt x="144780" y="144780"/>
                  </a:lnTo>
                  <a:lnTo>
                    <a:pt x="0" y="144780"/>
                  </a:lnTo>
                  <a:lnTo>
                    <a:pt x="0" y="0"/>
                  </a:lnTo>
                  <a:close/>
                  <a:moveTo>
                    <a:pt x="144780" y="0"/>
                  </a:moveTo>
                  <a:lnTo>
                    <a:pt x="21568000" y="0"/>
                  </a:lnTo>
                  <a:lnTo>
                    <a:pt x="21568000" y="144780"/>
                  </a:lnTo>
                  <a:lnTo>
                    <a:pt x="144780" y="144780"/>
                  </a:lnTo>
                  <a:lnTo>
                    <a:pt x="144780" y="0"/>
                  </a:lnTo>
                  <a:close/>
                </a:path>
              </a:pathLst>
            </a:custGeom>
            <a:solidFill>
              <a:srgbClr val="003432"/>
            </a:solidFill>
          </p:spPr>
        </p:sp>
      </p:grpSp>
      <p:grpSp>
        <p:nvGrpSpPr>
          <p:cNvPr id="8" name="Group 8"/>
          <p:cNvGrpSpPr/>
          <p:nvPr/>
        </p:nvGrpSpPr>
        <p:grpSpPr>
          <a:xfrm>
            <a:off x="756000" y="3342483"/>
            <a:ext cx="1788808" cy="428484"/>
            <a:chOff x="0" y="0"/>
            <a:chExt cx="2385077" cy="571312"/>
          </a:xfrm>
        </p:grpSpPr>
        <p:grpSp>
          <p:nvGrpSpPr>
            <p:cNvPr id="9" name="Group 9"/>
            <p:cNvGrpSpPr/>
            <p:nvPr/>
          </p:nvGrpSpPr>
          <p:grpSpPr>
            <a:xfrm>
              <a:off x="0" y="0"/>
              <a:ext cx="2385077" cy="571312"/>
              <a:chOff x="0" y="0"/>
              <a:chExt cx="19546319" cy="4682053"/>
            </a:xfrm>
          </p:grpSpPr>
          <p:sp>
            <p:nvSpPr>
              <p:cNvPr id="10" name="Freeform 10"/>
              <p:cNvSpPr/>
              <p:nvPr/>
            </p:nvSpPr>
            <p:spPr>
              <a:xfrm>
                <a:off x="72390" y="72390"/>
                <a:ext cx="19401539" cy="4537273"/>
              </a:xfrm>
              <a:custGeom>
                <a:avLst/>
                <a:gdLst/>
                <a:ahLst/>
                <a:cxnLst/>
                <a:rect l="l" t="t" r="r" b="b"/>
                <a:pathLst>
                  <a:path w="19401539" h="4537273">
                    <a:moveTo>
                      <a:pt x="0" y="0"/>
                    </a:moveTo>
                    <a:lnTo>
                      <a:pt x="19401539" y="0"/>
                    </a:lnTo>
                    <a:lnTo>
                      <a:pt x="19401539" y="4537273"/>
                    </a:lnTo>
                    <a:lnTo>
                      <a:pt x="0" y="4537273"/>
                    </a:lnTo>
                    <a:lnTo>
                      <a:pt x="0" y="0"/>
                    </a:lnTo>
                    <a:close/>
                  </a:path>
                </a:pathLst>
              </a:custGeom>
              <a:solidFill>
                <a:srgbClr val="FF914D"/>
              </a:solidFill>
            </p:spPr>
          </p:sp>
          <p:sp>
            <p:nvSpPr>
              <p:cNvPr id="11" name="Freeform 11"/>
              <p:cNvSpPr/>
              <p:nvPr/>
            </p:nvSpPr>
            <p:spPr>
              <a:xfrm>
                <a:off x="0" y="0"/>
                <a:ext cx="19546319" cy="4682053"/>
              </a:xfrm>
              <a:custGeom>
                <a:avLst/>
                <a:gdLst/>
                <a:ahLst/>
                <a:cxnLst/>
                <a:rect l="l" t="t" r="r" b="b"/>
                <a:pathLst>
                  <a:path w="19546319" h="4682053">
                    <a:moveTo>
                      <a:pt x="19401540" y="4537273"/>
                    </a:moveTo>
                    <a:lnTo>
                      <a:pt x="19546319" y="4537273"/>
                    </a:lnTo>
                    <a:lnTo>
                      <a:pt x="19546319" y="4682053"/>
                    </a:lnTo>
                    <a:lnTo>
                      <a:pt x="19401540" y="4682053"/>
                    </a:lnTo>
                    <a:lnTo>
                      <a:pt x="19401540" y="4537273"/>
                    </a:lnTo>
                    <a:close/>
                    <a:moveTo>
                      <a:pt x="0" y="144780"/>
                    </a:moveTo>
                    <a:lnTo>
                      <a:pt x="144780" y="144780"/>
                    </a:lnTo>
                    <a:lnTo>
                      <a:pt x="144780" y="4537273"/>
                    </a:lnTo>
                    <a:lnTo>
                      <a:pt x="0" y="4537273"/>
                    </a:lnTo>
                    <a:lnTo>
                      <a:pt x="0" y="144780"/>
                    </a:lnTo>
                    <a:close/>
                    <a:moveTo>
                      <a:pt x="0" y="4537273"/>
                    </a:moveTo>
                    <a:lnTo>
                      <a:pt x="144780" y="4537273"/>
                    </a:lnTo>
                    <a:lnTo>
                      <a:pt x="144780" y="4682053"/>
                    </a:lnTo>
                    <a:lnTo>
                      <a:pt x="0" y="4682053"/>
                    </a:lnTo>
                    <a:lnTo>
                      <a:pt x="0" y="4537273"/>
                    </a:lnTo>
                    <a:close/>
                    <a:moveTo>
                      <a:pt x="19401540" y="144780"/>
                    </a:moveTo>
                    <a:lnTo>
                      <a:pt x="19546319" y="144780"/>
                    </a:lnTo>
                    <a:lnTo>
                      <a:pt x="19546319" y="4537273"/>
                    </a:lnTo>
                    <a:lnTo>
                      <a:pt x="19401540" y="4537273"/>
                    </a:lnTo>
                    <a:lnTo>
                      <a:pt x="19401540" y="144780"/>
                    </a:lnTo>
                    <a:close/>
                    <a:moveTo>
                      <a:pt x="144780" y="4537273"/>
                    </a:moveTo>
                    <a:lnTo>
                      <a:pt x="19401540" y="4537273"/>
                    </a:lnTo>
                    <a:lnTo>
                      <a:pt x="19401540" y="4682053"/>
                    </a:lnTo>
                    <a:lnTo>
                      <a:pt x="144780" y="4682053"/>
                    </a:lnTo>
                    <a:lnTo>
                      <a:pt x="144780" y="4537273"/>
                    </a:lnTo>
                    <a:close/>
                    <a:moveTo>
                      <a:pt x="19401540" y="0"/>
                    </a:moveTo>
                    <a:lnTo>
                      <a:pt x="19546319" y="0"/>
                    </a:lnTo>
                    <a:lnTo>
                      <a:pt x="19546319" y="144780"/>
                    </a:lnTo>
                    <a:lnTo>
                      <a:pt x="19401540" y="144780"/>
                    </a:lnTo>
                    <a:lnTo>
                      <a:pt x="19401540" y="0"/>
                    </a:lnTo>
                    <a:close/>
                    <a:moveTo>
                      <a:pt x="0" y="0"/>
                    </a:moveTo>
                    <a:lnTo>
                      <a:pt x="144780" y="0"/>
                    </a:lnTo>
                    <a:lnTo>
                      <a:pt x="144780" y="144780"/>
                    </a:lnTo>
                    <a:lnTo>
                      <a:pt x="0" y="144780"/>
                    </a:lnTo>
                    <a:lnTo>
                      <a:pt x="0" y="0"/>
                    </a:lnTo>
                    <a:close/>
                    <a:moveTo>
                      <a:pt x="144780" y="0"/>
                    </a:moveTo>
                    <a:lnTo>
                      <a:pt x="19401540" y="0"/>
                    </a:lnTo>
                    <a:lnTo>
                      <a:pt x="19401540" y="144780"/>
                    </a:lnTo>
                    <a:lnTo>
                      <a:pt x="144780" y="144780"/>
                    </a:lnTo>
                    <a:lnTo>
                      <a:pt x="144780" y="0"/>
                    </a:lnTo>
                    <a:close/>
                  </a:path>
                </a:pathLst>
              </a:custGeom>
              <a:solidFill>
                <a:srgbClr val="003432"/>
              </a:solidFill>
            </p:spPr>
          </p:sp>
        </p:grpSp>
        <p:sp>
          <p:nvSpPr>
            <p:cNvPr id="12" name="TextBox 12"/>
            <p:cNvSpPr txBox="1"/>
            <p:nvPr/>
          </p:nvSpPr>
          <p:spPr>
            <a:xfrm>
              <a:off x="185989" y="59493"/>
              <a:ext cx="2013099" cy="456099"/>
            </a:xfrm>
            <a:prstGeom prst="rect">
              <a:avLst/>
            </a:prstGeom>
          </p:spPr>
          <p:txBody>
            <a:bodyPr lIns="0" tIns="0" rIns="0" bIns="0" rtlCol="0" anchor="t">
              <a:spAutoFit/>
            </a:bodyPr>
            <a:lstStyle/>
            <a:p>
              <a:pPr marL="0" lvl="0" indent="0" algn="ctr">
                <a:lnSpc>
                  <a:spcPts val="1280"/>
                </a:lnSpc>
                <a:spcBef>
                  <a:spcPct val="0"/>
                </a:spcBef>
              </a:pPr>
              <a:r>
                <a:rPr lang="en-US" sz="1280">
                  <a:solidFill>
                    <a:srgbClr val="003432"/>
                  </a:solidFill>
                  <a:latin typeface="Barlow SemiCondensed Bold"/>
                </a:rPr>
                <a:t>Translating the GAP III into action </a:t>
              </a:r>
            </a:p>
          </p:txBody>
        </p:sp>
      </p:grpSp>
      <p:grpSp>
        <p:nvGrpSpPr>
          <p:cNvPr id="13" name="Group 13"/>
          <p:cNvGrpSpPr/>
          <p:nvPr/>
        </p:nvGrpSpPr>
        <p:grpSpPr>
          <a:xfrm>
            <a:off x="756000" y="2223192"/>
            <a:ext cx="1644231" cy="265004"/>
            <a:chOff x="0" y="0"/>
            <a:chExt cx="2192307" cy="353339"/>
          </a:xfrm>
        </p:grpSpPr>
        <p:grpSp>
          <p:nvGrpSpPr>
            <p:cNvPr id="14" name="Group 14"/>
            <p:cNvGrpSpPr/>
            <p:nvPr/>
          </p:nvGrpSpPr>
          <p:grpSpPr>
            <a:xfrm>
              <a:off x="0" y="0"/>
              <a:ext cx="2192307" cy="353339"/>
              <a:chOff x="0" y="0"/>
              <a:chExt cx="17966524" cy="2895704"/>
            </a:xfrm>
          </p:grpSpPr>
          <p:sp>
            <p:nvSpPr>
              <p:cNvPr id="15" name="Freeform 15"/>
              <p:cNvSpPr/>
              <p:nvPr/>
            </p:nvSpPr>
            <p:spPr>
              <a:xfrm>
                <a:off x="72390" y="72390"/>
                <a:ext cx="17821744" cy="2750924"/>
              </a:xfrm>
              <a:custGeom>
                <a:avLst/>
                <a:gdLst/>
                <a:ahLst/>
                <a:cxnLst/>
                <a:rect l="l" t="t" r="r" b="b"/>
                <a:pathLst>
                  <a:path w="17821744" h="2750924">
                    <a:moveTo>
                      <a:pt x="0" y="0"/>
                    </a:moveTo>
                    <a:lnTo>
                      <a:pt x="17821744" y="0"/>
                    </a:lnTo>
                    <a:lnTo>
                      <a:pt x="17821744" y="2750924"/>
                    </a:lnTo>
                    <a:lnTo>
                      <a:pt x="0" y="2750924"/>
                    </a:lnTo>
                    <a:lnTo>
                      <a:pt x="0" y="0"/>
                    </a:lnTo>
                    <a:close/>
                  </a:path>
                </a:pathLst>
              </a:custGeom>
              <a:solidFill>
                <a:srgbClr val="FF914D"/>
              </a:solidFill>
            </p:spPr>
          </p:sp>
          <p:sp>
            <p:nvSpPr>
              <p:cNvPr id="16" name="Freeform 16"/>
              <p:cNvSpPr/>
              <p:nvPr/>
            </p:nvSpPr>
            <p:spPr>
              <a:xfrm>
                <a:off x="0" y="0"/>
                <a:ext cx="17966523" cy="2895704"/>
              </a:xfrm>
              <a:custGeom>
                <a:avLst/>
                <a:gdLst/>
                <a:ahLst/>
                <a:cxnLst/>
                <a:rect l="l" t="t" r="r" b="b"/>
                <a:pathLst>
                  <a:path w="17966523" h="2895704">
                    <a:moveTo>
                      <a:pt x="17821745" y="2750924"/>
                    </a:moveTo>
                    <a:lnTo>
                      <a:pt x="17966523" y="2750924"/>
                    </a:lnTo>
                    <a:lnTo>
                      <a:pt x="17966523" y="2895704"/>
                    </a:lnTo>
                    <a:lnTo>
                      <a:pt x="17821743" y="2895704"/>
                    </a:lnTo>
                    <a:lnTo>
                      <a:pt x="17821743" y="2750924"/>
                    </a:lnTo>
                    <a:close/>
                    <a:moveTo>
                      <a:pt x="0" y="144780"/>
                    </a:moveTo>
                    <a:lnTo>
                      <a:pt x="144780" y="144780"/>
                    </a:lnTo>
                    <a:lnTo>
                      <a:pt x="144780" y="2750924"/>
                    </a:lnTo>
                    <a:lnTo>
                      <a:pt x="0" y="2750924"/>
                    </a:lnTo>
                    <a:lnTo>
                      <a:pt x="0" y="144780"/>
                    </a:lnTo>
                    <a:close/>
                    <a:moveTo>
                      <a:pt x="0" y="2750924"/>
                    </a:moveTo>
                    <a:lnTo>
                      <a:pt x="144780" y="2750924"/>
                    </a:lnTo>
                    <a:lnTo>
                      <a:pt x="144780" y="2895704"/>
                    </a:lnTo>
                    <a:lnTo>
                      <a:pt x="0" y="2895704"/>
                    </a:lnTo>
                    <a:lnTo>
                      <a:pt x="0" y="2750924"/>
                    </a:lnTo>
                    <a:close/>
                    <a:moveTo>
                      <a:pt x="17821745" y="144780"/>
                    </a:moveTo>
                    <a:lnTo>
                      <a:pt x="17966523" y="144780"/>
                    </a:lnTo>
                    <a:lnTo>
                      <a:pt x="17966523" y="2750924"/>
                    </a:lnTo>
                    <a:lnTo>
                      <a:pt x="17821743" y="2750924"/>
                    </a:lnTo>
                    <a:lnTo>
                      <a:pt x="17821743" y="144780"/>
                    </a:lnTo>
                    <a:close/>
                    <a:moveTo>
                      <a:pt x="144780" y="2750924"/>
                    </a:moveTo>
                    <a:lnTo>
                      <a:pt x="17821745" y="2750924"/>
                    </a:lnTo>
                    <a:lnTo>
                      <a:pt x="17821745" y="2895704"/>
                    </a:lnTo>
                    <a:lnTo>
                      <a:pt x="144780" y="2895704"/>
                    </a:lnTo>
                    <a:lnTo>
                      <a:pt x="144780" y="2750924"/>
                    </a:lnTo>
                    <a:close/>
                    <a:moveTo>
                      <a:pt x="17821745" y="0"/>
                    </a:moveTo>
                    <a:lnTo>
                      <a:pt x="17966523" y="0"/>
                    </a:lnTo>
                    <a:lnTo>
                      <a:pt x="17966523" y="144780"/>
                    </a:lnTo>
                    <a:lnTo>
                      <a:pt x="17821743" y="144780"/>
                    </a:lnTo>
                    <a:lnTo>
                      <a:pt x="17821743" y="0"/>
                    </a:lnTo>
                    <a:close/>
                    <a:moveTo>
                      <a:pt x="0" y="0"/>
                    </a:moveTo>
                    <a:lnTo>
                      <a:pt x="144780" y="0"/>
                    </a:lnTo>
                    <a:lnTo>
                      <a:pt x="144780" y="144780"/>
                    </a:lnTo>
                    <a:lnTo>
                      <a:pt x="0" y="144780"/>
                    </a:lnTo>
                    <a:lnTo>
                      <a:pt x="0" y="0"/>
                    </a:lnTo>
                    <a:close/>
                    <a:moveTo>
                      <a:pt x="144780" y="0"/>
                    </a:moveTo>
                    <a:lnTo>
                      <a:pt x="17821745" y="0"/>
                    </a:lnTo>
                    <a:lnTo>
                      <a:pt x="17821745" y="144780"/>
                    </a:lnTo>
                    <a:lnTo>
                      <a:pt x="144780" y="144780"/>
                    </a:lnTo>
                    <a:lnTo>
                      <a:pt x="144780" y="0"/>
                    </a:lnTo>
                    <a:close/>
                  </a:path>
                </a:pathLst>
              </a:custGeom>
              <a:solidFill>
                <a:srgbClr val="003432"/>
              </a:solidFill>
            </p:spPr>
          </p:sp>
        </p:grpSp>
        <p:sp>
          <p:nvSpPr>
            <p:cNvPr id="17" name="TextBox 17"/>
            <p:cNvSpPr txBox="1"/>
            <p:nvPr/>
          </p:nvSpPr>
          <p:spPr>
            <a:xfrm>
              <a:off x="170957" y="59493"/>
              <a:ext cx="1850394" cy="240672"/>
            </a:xfrm>
            <a:prstGeom prst="rect">
              <a:avLst/>
            </a:prstGeom>
          </p:spPr>
          <p:txBody>
            <a:bodyPr lIns="0" tIns="0" rIns="0" bIns="0" rtlCol="0" anchor="t">
              <a:spAutoFit/>
            </a:bodyPr>
            <a:lstStyle/>
            <a:p>
              <a:pPr marL="0" lvl="0" indent="0" algn="ctr">
                <a:lnSpc>
                  <a:spcPts val="1278"/>
                </a:lnSpc>
              </a:pPr>
              <a:r>
                <a:rPr lang="en-US" sz="1278">
                  <a:solidFill>
                    <a:srgbClr val="003432"/>
                  </a:solidFill>
                  <a:latin typeface="Barlow SemiCondensed Bold"/>
                </a:rPr>
                <a:t>GAP III</a:t>
              </a:r>
            </a:p>
          </p:txBody>
        </p:sp>
      </p:grpSp>
      <p:pic>
        <p:nvPicPr>
          <p:cNvPr id="18" name="Picture 1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1783" y="71164"/>
            <a:ext cx="920309" cy="612423"/>
          </a:xfrm>
          <a:prstGeom prst="rect">
            <a:avLst/>
          </a:prstGeom>
        </p:spPr>
      </p:pic>
      <p:pic>
        <p:nvPicPr>
          <p:cNvPr id="19" name="Picture 1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71018" y="1446815"/>
            <a:ext cx="621117" cy="616502"/>
          </a:xfrm>
          <a:prstGeom prst="rect">
            <a:avLst/>
          </a:prstGeom>
        </p:spPr>
      </p:pic>
      <p:grpSp>
        <p:nvGrpSpPr>
          <p:cNvPr id="20" name="Group 20"/>
          <p:cNvGrpSpPr/>
          <p:nvPr/>
        </p:nvGrpSpPr>
        <p:grpSpPr>
          <a:xfrm>
            <a:off x="3734253" y="5475818"/>
            <a:ext cx="3271438" cy="2578720"/>
            <a:chOff x="0" y="0"/>
            <a:chExt cx="24463954" cy="19283776"/>
          </a:xfrm>
        </p:grpSpPr>
        <p:sp>
          <p:nvSpPr>
            <p:cNvPr id="21" name="Freeform 21"/>
            <p:cNvSpPr/>
            <p:nvPr/>
          </p:nvSpPr>
          <p:spPr>
            <a:xfrm>
              <a:off x="72390" y="72390"/>
              <a:ext cx="24319174" cy="19138996"/>
            </a:xfrm>
            <a:custGeom>
              <a:avLst/>
              <a:gdLst/>
              <a:ahLst/>
              <a:cxnLst/>
              <a:rect l="l" t="t" r="r" b="b"/>
              <a:pathLst>
                <a:path w="24319174" h="19138996">
                  <a:moveTo>
                    <a:pt x="0" y="0"/>
                  </a:moveTo>
                  <a:lnTo>
                    <a:pt x="24319174" y="0"/>
                  </a:lnTo>
                  <a:lnTo>
                    <a:pt x="24319174" y="19138995"/>
                  </a:lnTo>
                  <a:lnTo>
                    <a:pt x="0" y="19138995"/>
                  </a:lnTo>
                  <a:lnTo>
                    <a:pt x="0" y="0"/>
                  </a:lnTo>
                  <a:close/>
                </a:path>
              </a:pathLst>
            </a:custGeom>
            <a:solidFill>
              <a:srgbClr val="FFFFFF"/>
            </a:solidFill>
          </p:spPr>
        </p:sp>
        <p:sp>
          <p:nvSpPr>
            <p:cNvPr id="22" name="Freeform 22"/>
            <p:cNvSpPr/>
            <p:nvPr/>
          </p:nvSpPr>
          <p:spPr>
            <a:xfrm>
              <a:off x="0" y="0"/>
              <a:ext cx="24463953" cy="19283775"/>
            </a:xfrm>
            <a:custGeom>
              <a:avLst/>
              <a:gdLst/>
              <a:ahLst/>
              <a:cxnLst/>
              <a:rect l="l" t="t" r="r" b="b"/>
              <a:pathLst>
                <a:path w="24463953" h="19283775">
                  <a:moveTo>
                    <a:pt x="24319174" y="19138996"/>
                  </a:moveTo>
                  <a:lnTo>
                    <a:pt x="24463953" y="19138996"/>
                  </a:lnTo>
                  <a:lnTo>
                    <a:pt x="24463953" y="19283775"/>
                  </a:lnTo>
                  <a:lnTo>
                    <a:pt x="24319174" y="19283775"/>
                  </a:lnTo>
                  <a:lnTo>
                    <a:pt x="24319174" y="19138996"/>
                  </a:lnTo>
                  <a:close/>
                  <a:moveTo>
                    <a:pt x="0" y="144780"/>
                  </a:moveTo>
                  <a:lnTo>
                    <a:pt x="144780" y="144780"/>
                  </a:lnTo>
                  <a:lnTo>
                    <a:pt x="144780" y="19138996"/>
                  </a:lnTo>
                  <a:lnTo>
                    <a:pt x="0" y="19138996"/>
                  </a:lnTo>
                  <a:lnTo>
                    <a:pt x="0" y="144780"/>
                  </a:lnTo>
                  <a:close/>
                  <a:moveTo>
                    <a:pt x="0" y="19138996"/>
                  </a:moveTo>
                  <a:lnTo>
                    <a:pt x="144780" y="19138996"/>
                  </a:lnTo>
                  <a:lnTo>
                    <a:pt x="144780" y="19283775"/>
                  </a:lnTo>
                  <a:lnTo>
                    <a:pt x="0" y="19283775"/>
                  </a:lnTo>
                  <a:lnTo>
                    <a:pt x="0" y="19138996"/>
                  </a:lnTo>
                  <a:close/>
                  <a:moveTo>
                    <a:pt x="24319174" y="144780"/>
                  </a:moveTo>
                  <a:lnTo>
                    <a:pt x="24463953" y="144780"/>
                  </a:lnTo>
                  <a:lnTo>
                    <a:pt x="24463953" y="19138996"/>
                  </a:lnTo>
                  <a:lnTo>
                    <a:pt x="24319174" y="19138996"/>
                  </a:lnTo>
                  <a:lnTo>
                    <a:pt x="24319174" y="144780"/>
                  </a:lnTo>
                  <a:close/>
                  <a:moveTo>
                    <a:pt x="144780" y="19138996"/>
                  </a:moveTo>
                  <a:lnTo>
                    <a:pt x="24319174" y="19138996"/>
                  </a:lnTo>
                  <a:lnTo>
                    <a:pt x="24319174" y="19283775"/>
                  </a:lnTo>
                  <a:lnTo>
                    <a:pt x="144780" y="19283775"/>
                  </a:lnTo>
                  <a:lnTo>
                    <a:pt x="144780" y="19138996"/>
                  </a:lnTo>
                  <a:close/>
                  <a:moveTo>
                    <a:pt x="24319174" y="0"/>
                  </a:moveTo>
                  <a:lnTo>
                    <a:pt x="24463953" y="0"/>
                  </a:lnTo>
                  <a:lnTo>
                    <a:pt x="24463953" y="144780"/>
                  </a:lnTo>
                  <a:lnTo>
                    <a:pt x="24319174" y="144780"/>
                  </a:lnTo>
                  <a:lnTo>
                    <a:pt x="24319174" y="0"/>
                  </a:lnTo>
                  <a:close/>
                  <a:moveTo>
                    <a:pt x="0" y="0"/>
                  </a:moveTo>
                  <a:lnTo>
                    <a:pt x="144780" y="0"/>
                  </a:lnTo>
                  <a:lnTo>
                    <a:pt x="144780" y="144780"/>
                  </a:lnTo>
                  <a:lnTo>
                    <a:pt x="0" y="144780"/>
                  </a:lnTo>
                  <a:lnTo>
                    <a:pt x="0" y="0"/>
                  </a:lnTo>
                  <a:close/>
                  <a:moveTo>
                    <a:pt x="144780" y="0"/>
                  </a:moveTo>
                  <a:lnTo>
                    <a:pt x="24319174" y="0"/>
                  </a:lnTo>
                  <a:lnTo>
                    <a:pt x="24319174" y="144780"/>
                  </a:lnTo>
                  <a:lnTo>
                    <a:pt x="144780" y="144780"/>
                  </a:lnTo>
                  <a:lnTo>
                    <a:pt x="144780" y="0"/>
                  </a:lnTo>
                  <a:close/>
                </a:path>
              </a:pathLst>
            </a:custGeom>
            <a:solidFill>
              <a:srgbClr val="003432"/>
            </a:solidFill>
          </p:spPr>
        </p:sp>
      </p:grpSp>
      <p:grpSp>
        <p:nvGrpSpPr>
          <p:cNvPr id="23" name="Group 23"/>
          <p:cNvGrpSpPr/>
          <p:nvPr/>
        </p:nvGrpSpPr>
        <p:grpSpPr>
          <a:xfrm>
            <a:off x="4178411" y="5397434"/>
            <a:ext cx="2332647" cy="264650"/>
            <a:chOff x="0" y="0"/>
            <a:chExt cx="3110196" cy="352866"/>
          </a:xfrm>
        </p:grpSpPr>
        <p:grpSp>
          <p:nvGrpSpPr>
            <p:cNvPr id="24" name="Group 24"/>
            <p:cNvGrpSpPr/>
            <p:nvPr/>
          </p:nvGrpSpPr>
          <p:grpSpPr>
            <a:xfrm>
              <a:off x="0" y="0"/>
              <a:ext cx="3110196" cy="352866"/>
              <a:chOff x="0" y="0"/>
              <a:chExt cx="25488860" cy="2891829"/>
            </a:xfrm>
          </p:grpSpPr>
          <p:sp>
            <p:nvSpPr>
              <p:cNvPr id="25" name="Freeform 25"/>
              <p:cNvSpPr/>
              <p:nvPr/>
            </p:nvSpPr>
            <p:spPr>
              <a:xfrm>
                <a:off x="72390" y="72390"/>
                <a:ext cx="25344080" cy="2747049"/>
              </a:xfrm>
              <a:custGeom>
                <a:avLst/>
                <a:gdLst/>
                <a:ahLst/>
                <a:cxnLst/>
                <a:rect l="l" t="t" r="r" b="b"/>
                <a:pathLst>
                  <a:path w="25344080" h="2747049">
                    <a:moveTo>
                      <a:pt x="0" y="0"/>
                    </a:moveTo>
                    <a:lnTo>
                      <a:pt x="25344080" y="0"/>
                    </a:lnTo>
                    <a:lnTo>
                      <a:pt x="25344080" y="2747049"/>
                    </a:lnTo>
                    <a:lnTo>
                      <a:pt x="0" y="2747049"/>
                    </a:lnTo>
                    <a:lnTo>
                      <a:pt x="0" y="0"/>
                    </a:lnTo>
                    <a:close/>
                  </a:path>
                </a:pathLst>
              </a:custGeom>
              <a:solidFill>
                <a:srgbClr val="FF914D"/>
              </a:solidFill>
            </p:spPr>
          </p:sp>
          <p:sp>
            <p:nvSpPr>
              <p:cNvPr id="26" name="Freeform 26"/>
              <p:cNvSpPr/>
              <p:nvPr/>
            </p:nvSpPr>
            <p:spPr>
              <a:xfrm>
                <a:off x="0" y="0"/>
                <a:ext cx="25488860" cy="2891829"/>
              </a:xfrm>
              <a:custGeom>
                <a:avLst/>
                <a:gdLst/>
                <a:ahLst/>
                <a:cxnLst/>
                <a:rect l="l" t="t" r="r" b="b"/>
                <a:pathLst>
                  <a:path w="25488860" h="2891829">
                    <a:moveTo>
                      <a:pt x="25344081" y="2747049"/>
                    </a:moveTo>
                    <a:lnTo>
                      <a:pt x="25488860" y="2747049"/>
                    </a:lnTo>
                    <a:lnTo>
                      <a:pt x="25488860" y="2891829"/>
                    </a:lnTo>
                    <a:lnTo>
                      <a:pt x="25344081" y="2891829"/>
                    </a:lnTo>
                    <a:lnTo>
                      <a:pt x="25344081" y="2747049"/>
                    </a:lnTo>
                    <a:close/>
                    <a:moveTo>
                      <a:pt x="0" y="144780"/>
                    </a:moveTo>
                    <a:lnTo>
                      <a:pt x="144780" y="144780"/>
                    </a:lnTo>
                    <a:lnTo>
                      <a:pt x="144780" y="2747049"/>
                    </a:lnTo>
                    <a:lnTo>
                      <a:pt x="0" y="2747049"/>
                    </a:lnTo>
                    <a:lnTo>
                      <a:pt x="0" y="144780"/>
                    </a:lnTo>
                    <a:close/>
                    <a:moveTo>
                      <a:pt x="0" y="2747049"/>
                    </a:moveTo>
                    <a:lnTo>
                      <a:pt x="144780" y="2747049"/>
                    </a:lnTo>
                    <a:lnTo>
                      <a:pt x="144780" y="2891829"/>
                    </a:lnTo>
                    <a:lnTo>
                      <a:pt x="0" y="2891829"/>
                    </a:lnTo>
                    <a:lnTo>
                      <a:pt x="0" y="2747049"/>
                    </a:lnTo>
                    <a:close/>
                    <a:moveTo>
                      <a:pt x="25344081" y="144780"/>
                    </a:moveTo>
                    <a:lnTo>
                      <a:pt x="25488860" y="144780"/>
                    </a:lnTo>
                    <a:lnTo>
                      <a:pt x="25488860" y="2747049"/>
                    </a:lnTo>
                    <a:lnTo>
                      <a:pt x="25344081" y="2747049"/>
                    </a:lnTo>
                    <a:lnTo>
                      <a:pt x="25344081" y="144780"/>
                    </a:lnTo>
                    <a:close/>
                    <a:moveTo>
                      <a:pt x="144780" y="2747049"/>
                    </a:moveTo>
                    <a:lnTo>
                      <a:pt x="25344081" y="2747049"/>
                    </a:lnTo>
                    <a:lnTo>
                      <a:pt x="25344081" y="2891829"/>
                    </a:lnTo>
                    <a:lnTo>
                      <a:pt x="144780" y="2891829"/>
                    </a:lnTo>
                    <a:lnTo>
                      <a:pt x="144780" y="2747049"/>
                    </a:lnTo>
                    <a:close/>
                    <a:moveTo>
                      <a:pt x="25344081" y="0"/>
                    </a:moveTo>
                    <a:lnTo>
                      <a:pt x="25488860" y="0"/>
                    </a:lnTo>
                    <a:lnTo>
                      <a:pt x="25488860" y="144780"/>
                    </a:lnTo>
                    <a:lnTo>
                      <a:pt x="25344081" y="144780"/>
                    </a:lnTo>
                    <a:lnTo>
                      <a:pt x="25344081" y="0"/>
                    </a:lnTo>
                    <a:close/>
                    <a:moveTo>
                      <a:pt x="0" y="0"/>
                    </a:moveTo>
                    <a:lnTo>
                      <a:pt x="144780" y="0"/>
                    </a:lnTo>
                    <a:lnTo>
                      <a:pt x="144780" y="144780"/>
                    </a:lnTo>
                    <a:lnTo>
                      <a:pt x="0" y="144780"/>
                    </a:lnTo>
                    <a:lnTo>
                      <a:pt x="0" y="0"/>
                    </a:lnTo>
                    <a:close/>
                    <a:moveTo>
                      <a:pt x="144780" y="0"/>
                    </a:moveTo>
                    <a:lnTo>
                      <a:pt x="25344081" y="0"/>
                    </a:lnTo>
                    <a:lnTo>
                      <a:pt x="25344081" y="144780"/>
                    </a:lnTo>
                    <a:lnTo>
                      <a:pt x="144780" y="144780"/>
                    </a:lnTo>
                    <a:lnTo>
                      <a:pt x="144780" y="0"/>
                    </a:lnTo>
                    <a:close/>
                  </a:path>
                </a:pathLst>
              </a:custGeom>
              <a:solidFill>
                <a:srgbClr val="003432"/>
              </a:solidFill>
            </p:spPr>
          </p:sp>
        </p:grpSp>
        <p:sp>
          <p:nvSpPr>
            <p:cNvPr id="27" name="TextBox 27"/>
            <p:cNvSpPr txBox="1"/>
            <p:nvPr/>
          </p:nvSpPr>
          <p:spPr>
            <a:xfrm>
              <a:off x="242534" y="59493"/>
              <a:ext cx="2625128" cy="240199"/>
            </a:xfrm>
            <a:prstGeom prst="rect">
              <a:avLst/>
            </a:prstGeom>
          </p:spPr>
          <p:txBody>
            <a:bodyPr lIns="0" tIns="0" rIns="0" bIns="0" rtlCol="0" anchor="t">
              <a:spAutoFit/>
            </a:bodyPr>
            <a:lstStyle/>
            <a:p>
              <a:pPr marL="0" lvl="0" indent="0" algn="ctr">
                <a:lnSpc>
                  <a:spcPts val="1280"/>
                </a:lnSpc>
                <a:spcBef>
                  <a:spcPct val="0"/>
                </a:spcBef>
              </a:pPr>
              <a:r>
                <a:rPr lang="en-US" sz="1280">
                  <a:solidFill>
                    <a:srgbClr val="003432"/>
                  </a:solidFill>
                  <a:latin typeface="Barlow SemiCondensed Bold"/>
                </a:rPr>
                <a:t>CLIP - Areas of Engagement </a:t>
              </a:r>
            </a:p>
          </p:txBody>
        </p:sp>
      </p:grpSp>
      <p:pic>
        <p:nvPicPr>
          <p:cNvPr id="28" name="Picture 2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836502" y="5733646"/>
            <a:ext cx="283892" cy="270471"/>
          </a:xfrm>
          <a:prstGeom prst="rect">
            <a:avLst/>
          </a:prstGeom>
        </p:spPr>
      </p:pic>
      <p:pic>
        <p:nvPicPr>
          <p:cNvPr id="30" name="Picture 3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180164" y="8191374"/>
            <a:ext cx="277388" cy="269636"/>
          </a:xfrm>
          <a:prstGeom prst="rect">
            <a:avLst/>
          </a:prstGeom>
        </p:spPr>
      </p:pic>
      <p:pic>
        <p:nvPicPr>
          <p:cNvPr id="31" name="Picture 3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871283" y="7178105"/>
            <a:ext cx="307128" cy="295401"/>
          </a:xfrm>
          <a:prstGeom prst="rect">
            <a:avLst/>
          </a:prstGeom>
        </p:spPr>
      </p:pic>
      <p:pic>
        <p:nvPicPr>
          <p:cNvPr id="32" name="Picture 3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891844" y="7620876"/>
            <a:ext cx="311154" cy="370422"/>
          </a:xfrm>
          <a:prstGeom prst="rect">
            <a:avLst/>
          </a:prstGeom>
        </p:spPr>
      </p:pic>
      <p:grpSp>
        <p:nvGrpSpPr>
          <p:cNvPr id="33" name="Group 33"/>
          <p:cNvGrpSpPr/>
          <p:nvPr/>
        </p:nvGrpSpPr>
        <p:grpSpPr>
          <a:xfrm>
            <a:off x="647520" y="5319921"/>
            <a:ext cx="2903538" cy="1777470"/>
            <a:chOff x="0" y="0"/>
            <a:chExt cx="21712780" cy="13291997"/>
          </a:xfrm>
        </p:grpSpPr>
        <p:sp>
          <p:nvSpPr>
            <p:cNvPr id="34" name="Freeform 34"/>
            <p:cNvSpPr/>
            <p:nvPr/>
          </p:nvSpPr>
          <p:spPr>
            <a:xfrm>
              <a:off x="72390" y="72390"/>
              <a:ext cx="21568001" cy="13147217"/>
            </a:xfrm>
            <a:custGeom>
              <a:avLst/>
              <a:gdLst/>
              <a:ahLst/>
              <a:cxnLst/>
              <a:rect l="l" t="t" r="r" b="b"/>
              <a:pathLst>
                <a:path w="21568001" h="13147217">
                  <a:moveTo>
                    <a:pt x="0" y="0"/>
                  </a:moveTo>
                  <a:lnTo>
                    <a:pt x="21568001" y="0"/>
                  </a:lnTo>
                  <a:lnTo>
                    <a:pt x="21568001" y="13147217"/>
                  </a:lnTo>
                  <a:lnTo>
                    <a:pt x="0" y="13147217"/>
                  </a:lnTo>
                  <a:lnTo>
                    <a:pt x="0" y="0"/>
                  </a:lnTo>
                  <a:close/>
                </a:path>
              </a:pathLst>
            </a:custGeom>
            <a:solidFill>
              <a:srgbClr val="FFFFFF"/>
            </a:solidFill>
          </p:spPr>
        </p:sp>
        <p:sp>
          <p:nvSpPr>
            <p:cNvPr id="35" name="Freeform 35"/>
            <p:cNvSpPr/>
            <p:nvPr/>
          </p:nvSpPr>
          <p:spPr>
            <a:xfrm>
              <a:off x="0" y="0"/>
              <a:ext cx="21712780" cy="13291996"/>
            </a:xfrm>
            <a:custGeom>
              <a:avLst/>
              <a:gdLst/>
              <a:ahLst/>
              <a:cxnLst/>
              <a:rect l="l" t="t" r="r" b="b"/>
              <a:pathLst>
                <a:path w="21712780" h="13291996">
                  <a:moveTo>
                    <a:pt x="21568000" y="13147218"/>
                  </a:moveTo>
                  <a:lnTo>
                    <a:pt x="21712780" y="13147218"/>
                  </a:lnTo>
                  <a:lnTo>
                    <a:pt x="21712780" y="13291996"/>
                  </a:lnTo>
                  <a:lnTo>
                    <a:pt x="21568000" y="13291996"/>
                  </a:lnTo>
                  <a:lnTo>
                    <a:pt x="21568000" y="13147216"/>
                  </a:lnTo>
                  <a:close/>
                  <a:moveTo>
                    <a:pt x="0" y="144780"/>
                  </a:moveTo>
                  <a:lnTo>
                    <a:pt x="144780" y="144780"/>
                  </a:lnTo>
                  <a:lnTo>
                    <a:pt x="144780" y="13147218"/>
                  </a:lnTo>
                  <a:lnTo>
                    <a:pt x="0" y="13147218"/>
                  </a:lnTo>
                  <a:lnTo>
                    <a:pt x="0" y="144780"/>
                  </a:lnTo>
                  <a:close/>
                  <a:moveTo>
                    <a:pt x="0" y="13147218"/>
                  </a:moveTo>
                  <a:lnTo>
                    <a:pt x="144780" y="13147218"/>
                  </a:lnTo>
                  <a:lnTo>
                    <a:pt x="144780" y="13291996"/>
                  </a:lnTo>
                  <a:lnTo>
                    <a:pt x="0" y="13291996"/>
                  </a:lnTo>
                  <a:lnTo>
                    <a:pt x="0" y="13147216"/>
                  </a:lnTo>
                  <a:close/>
                  <a:moveTo>
                    <a:pt x="21568000" y="144780"/>
                  </a:moveTo>
                  <a:lnTo>
                    <a:pt x="21712780" y="144780"/>
                  </a:lnTo>
                  <a:lnTo>
                    <a:pt x="21712780" y="13147218"/>
                  </a:lnTo>
                  <a:lnTo>
                    <a:pt x="21568000" y="13147218"/>
                  </a:lnTo>
                  <a:lnTo>
                    <a:pt x="21568000" y="144780"/>
                  </a:lnTo>
                  <a:close/>
                  <a:moveTo>
                    <a:pt x="144780" y="13147218"/>
                  </a:moveTo>
                  <a:lnTo>
                    <a:pt x="21568000" y="13147218"/>
                  </a:lnTo>
                  <a:lnTo>
                    <a:pt x="21568000" y="13291996"/>
                  </a:lnTo>
                  <a:lnTo>
                    <a:pt x="144780" y="13291996"/>
                  </a:lnTo>
                  <a:lnTo>
                    <a:pt x="144780" y="13147216"/>
                  </a:lnTo>
                  <a:close/>
                  <a:moveTo>
                    <a:pt x="21568000" y="0"/>
                  </a:moveTo>
                  <a:lnTo>
                    <a:pt x="21712780" y="0"/>
                  </a:lnTo>
                  <a:lnTo>
                    <a:pt x="21712780" y="144780"/>
                  </a:lnTo>
                  <a:lnTo>
                    <a:pt x="21568000" y="144780"/>
                  </a:lnTo>
                  <a:lnTo>
                    <a:pt x="21568000" y="0"/>
                  </a:lnTo>
                  <a:close/>
                  <a:moveTo>
                    <a:pt x="0" y="0"/>
                  </a:moveTo>
                  <a:lnTo>
                    <a:pt x="144780" y="0"/>
                  </a:lnTo>
                  <a:lnTo>
                    <a:pt x="144780" y="144780"/>
                  </a:lnTo>
                  <a:lnTo>
                    <a:pt x="0" y="144780"/>
                  </a:lnTo>
                  <a:lnTo>
                    <a:pt x="0" y="0"/>
                  </a:lnTo>
                  <a:close/>
                  <a:moveTo>
                    <a:pt x="144780" y="0"/>
                  </a:moveTo>
                  <a:lnTo>
                    <a:pt x="21568000" y="0"/>
                  </a:lnTo>
                  <a:lnTo>
                    <a:pt x="21568000" y="144780"/>
                  </a:lnTo>
                  <a:lnTo>
                    <a:pt x="144780" y="144780"/>
                  </a:lnTo>
                  <a:lnTo>
                    <a:pt x="144780" y="0"/>
                  </a:lnTo>
                  <a:close/>
                </a:path>
              </a:pathLst>
            </a:custGeom>
            <a:solidFill>
              <a:srgbClr val="003432"/>
            </a:solidFill>
          </p:spPr>
        </p:sp>
      </p:grpSp>
      <p:grpSp>
        <p:nvGrpSpPr>
          <p:cNvPr id="36" name="Group 36"/>
          <p:cNvGrpSpPr/>
          <p:nvPr/>
        </p:nvGrpSpPr>
        <p:grpSpPr>
          <a:xfrm>
            <a:off x="793469" y="5211169"/>
            <a:ext cx="1644231" cy="264650"/>
            <a:chOff x="0" y="0"/>
            <a:chExt cx="2192307" cy="352866"/>
          </a:xfrm>
        </p:grpSpPr>
        <p:grpSp>
          <p:nvGrpSpPr>
            <p:cNvPr id="37" name="Group 37"/>
            <p:cNvGrpSpPr/>
            <p:nvPr/>
          </p:nvGrpSpPr>
          <p:grpSpPr>
            <a:xfrm>
              <a:off x="0" y="0"/>
              <a:ext cx="2192307" cy="352866"/>
              <a:chOff x="0" y="0"/>
              <a:chExt cx="17966524" cy="2891829"/>
            </a:xfrm>
          </p:grpSpPr>
          <p:sp>
            <p:nvSpPr>
              <p:cNvPr id="38" name="Freeform 38"/>
              <p:cNvSpPr/>
              <p:nvPr/>
            </p:nvSpPr>
            <p:spPr>
              <a:xfrm>
                <a:off x="72390" y="72390"/>
                <a:ext cx="17821744" cy="2747049"/>
              </a:xfrm>
              <a:custGeom>
                <a:avLst/>
                <a:gdLst/>
                <a:ahLst/>
                <a:cxnLst/>
                <a:rect l="l" t="t" r="r" b="b"/>
                <a:pathLst>
                  <a:path w="17821744" h="2747049">
                    <a:moveTo>
                      <a:pt x="0" y="0"/>
                    </a:moveTo>
                    <a:lnTo>
                      <a:pt x="17821744" y="0"/>
                    </a:lnTo>
                    <a:lnTo>
                      <a:pt x="17821744" y="2747049"/>
                    </a:lnTo>
                    <a:lnTo>
                      <a:pt x="0" y="2747049"/>
                    </a:lnTo>
                    <a:lnTo>
                      <a:pt x="0" y="0"/>
                    </a:lnTo>
                    <a:close/>
                  </a:path>
                </a:pathLst>
              </a:custGeom>
              <a:solidFill>
                <a:srgbClr val="FF914D"/>
              </a:solidFill>
            </p:spPr>
          </p:sp>
          <p:sp>
            <p:nvSpPr>
              <p:cNvPr id="39" name="Freeform 39"/>
              <p:cNvSpPr/>
              <p:nvPr/>
            </p:nvSpPr>
            <p:spPr>
              <a:xfrm>
                <a:off x="0" y="0"/>
                <a:ext cx="17966523" cy="2891829"/>
              </a:xfrm>
              <a:custGeom>
                <a:avLst/>
                <a:gdLst/>
                <a:ahLst/>
                <a:cxnLst/>
                <a:rect l="l" t="t" r="r" b="b"/>
                <a:pathLst>
                  <a:path w="17966523" h="2891829">
                    <a:moveTo>
                      <a:pt x="17821745" y="2747049"/>
                    </a:moveTo>
                    <a:lnTo>
                      <a:pt x="17966523" y="2747049"/>
                    </a:lnTo>
                    <a:lnTo>
                      <a:pt x="17966523" y="2891829"/>
                    </a:lnTo>
                    <a:lnTo>
                      <a:pt x="17821743" y="2891829"/>
                    </a:lnTo>
                    <a:lnTo>
                      <a:pt x="17821743" y="2747049"/>
                    </a:lnTo>
                    <a:close/>
                    <a:moveTo>
                      <a:pt x="0" y="144780"/>
                    </a:moveTo>
                    <a:lnTo>
                      <a:pt x="144780" y="144780"/>
                    </a:lnTo>
                    <a:lnTo>
                      <a:pt x="144780" y="2747049"/>
                    </a:lnTo>
                    <a:lnTo>
                      <a:pt x="0" y="2747049"/>
                    </a:lnTo>
                    <a:lnTo>
                      <a:pt x="0" y="144780"/>
                    </a:lnTo>
                    <a:close/>
                    <a:moveTo>
                      <a:pt x="0" y="2747049"/>
                    </a:moveTo>
                    <a:lnTo>
                      <a:pt x="144780" y="2747049"/>
                    </a:lnTo>
                    <a:lnTo>
                      <a:pt x="144780" y="2891829"/>
                    </a:lnTo>
                    <a:lnTo>
                      <a:pt x="0" y="2891829"/>
                    </a:lnTo>
                    <a:lnTo>
                      <a:pt x="0" y="2747049"/>
                    </a:lnTo>
                    <a:close/>
                    <a:moveTo>
                      <a:pt x="17821745" y="144780"/>
                    </a:moveTo>
                    <a:lnTo>
                      <a:pt x="17966523" y="144780"/>
                    </a:lnTo>
                    <a:lnTo>
                      <a:pt x="17966523" y="2747049"/>
                    </a:lnTo>
                    <a:lnTo>
                      <a:pt x="17821743" y="2747049"/>
                    </a:lnTo>
                    <a:lnTo>
                      <a:pt x="17821743" y="144780"/>
                    </a:lnTo>
                    <a:close/>
                    <a:moveTo>
                      <a:pt x="144780" y="2747049"/>
                    </a:moveTo>
                    <a:lnTo>
                      <a:pt x="17821745" y="2747049"/>
                    </a:lnTo>
                    <a:lnTo>
                      <a:pt x="17821745" y="2891829"/>
                    </a:lnTo>
                    <a:lnTo>
                      <a:pt x="144780" y="2891829"/>
                    </a:lnTo>
                    <a:lnTo>
                      <a:pt x="144780" y="2747049"/>
                    </a:lnTo>
                    <a:close/>
                    <a:moveTo>
                      <a:pt x="17821745" y="0"/>
                    </a:moveTo>
                    <a:lnTo>
                      <a:pt x="17966523" y="0"/>
                    </a:lnTo>
                    <a:lnTo>
                      <a:pt x="17966523" y="144780"/>
                    </a:lnTo>
                    <a:lnTo>
                      <a:pt x="17821743" y="144780"/>
                    </a:lnTo>
                    <a:lnTo>
                      <a:pt x="17821743" y="0"/>
                    </a:lnTo>
                    <a:close/>
                    <a:moveTo>
                      <a:pt x="0" y="0"/>
                    </a:moveTo>
                    <a:lnTo>
                      <a:pt x="144780" y="0"/>
                    </a:lnTo>
                    <a:lnTo>
                      <a:pt x="144780" y="144780"/>
                    </a:lnTo>
                    <a:lnTo>
                      <a:pt x="0" y="144780"/>
                    </a:lnTo>
                    <a:lnTo>
                      <a:pt x="0" y="0"/>
                    </a:lnTo>
                    <a:close/>
                    <a:moveTo>
                      <a:pt x="144780" y="0"/>
                    </a:moveTo>
                    <a:lnTo>
                      <a:pt x="17821745" y="0"/>
                    </a:lnTo>
                    <a:lnTo>
                      <a:pt x="17821745" y="144780"/>
                    </a:lnTo>
                    <a:lnTo>
                      <a:pt x="144780" y="144780"/>
                    </a:lnTo>
                    <a:lnTo>
                      <a:pt x="144780" y="0"/>
                    </a:lnTo>
                    <a:close/>
                  </a:path>
                </a:pathLst>
              </a:custGeom>
              <a:solidFill>
                <a:srgbClr val="003432"/>
              </a:solidFill>
            </p:spPr>
          </p:sp>
        </p:grpSp>
        <p:sp>
          <p:nvSpPr>
            <p:cNvPr id="40" name="TextBox 40"/>
            <p:cNvSpPr txBox="1"/>
            <p:nvPr/>
          </p:nvSpPr>
          <p:spPr>
            <a:xfrm>
              <a:off x="170957" y="59493"/>
              <a:ext cx="1850394" cy="240199"/>
            </a:xfrm>
            <a:prstGeom prst="rect">
              <a:avLst/>
            </a:prstGeom>
          </p:spPr>
          <p:txBody>
            <a:bodyPr lIns="0" tIns="0" rIns="0" bIns="0" rtlCol="0" anchor="t">
              <a:spAutoFit/>
            </a:bodyPr>
            <a:lstStyle/>
            <a:p>
              <a:pPr marL="0" lvl="0" indent="0" algn="ctr">
                <a:lnSpc>
                  <a:spcPts val="1280"/>
                </a:lnSpc>
                <a:spcBef>
                  <a:spcPct val="0"/>
                </a:spcBef>
              </a:pPr>
              <a:r>
                <a:rPr lang="en-US" sz="1280">
                  <a:solidFill>
                    <a:srgbClr val="003432"/>
                  </a:solidFill>
                  <a:latin typeface="Barlow SemiCondensed Bold"/>
                </a:rPr>
                <a:t>CLIP Instruments </a:t>
              </a:r>
            </a:p>
          </p:txBody>
        </p:sp>
      </p:grpSp>
      <p:grpSp>
        <p:nvGrpSpPr>
          <p:cNvPr id="41" name="Group 41"/>
          <p:cNvGrpSpPr/>
          <p:nvPr/>
        </p:nvGrpSpPr>
        <p:grpSpPr>
          <a:xfrm>
            <a:off x="645192" y="7178105"/>
            <a:ext cx="2905866" cy="3390063"/>
            <a:chOff x="0" y="0"/>
            <a:chExt cx="21730189" cy="25351033"/>
          </a:xfrm>
        </p:grpSpPr>
        <p:sp>
          <p:nvSpPr>
            <p:cNvPr id="42" name="Freeform 42"/>
            <p:cNvSpPr/>
            <p:nvPr/>
          </p:nvSpPr>
          <p:spPr>
            <a:xfrm>
              <a:off x="72390" y="72390"/>
              <a:ext cx="21585409" cy="25206253"/>
            </a:xfrm>
            <a:custGeom>
              <a:avLst/>
              <a:gdLst/>
              <a:ahLst/>
              <a:cxnLst/>
              <a:rect l="l" t="t" r="r" b="b"/>
              <a:pathLst>
                <a:path w="21585409" h="25206253">
                  <a:moveTo>
                    <a:pt x="0" y="0"/>
                  </a:moveTo>
                  <a:lnTo>
                    <a:pt x="21585409" y="0"/>
                  </a:lnTo>
                  <a:lnTo>
                    <a:pt x="21585409" y="25206253"/>
                  </a:lnTo>
                  <a:lnTo>
                    <a:pt x="0" y="25206253"/>
                  </a:lnTo>
                  <a:lnTo>
                    <a:pt x="0" y="0"/>
                  </a:lnTo>
                  <a:close/>
                </a:path>
              </a:pathLst>
            </a:custGeom>
            <a:solidFill>
              <a:srgbClr val="FFFFFF"/>
            </a:solidFill>
          </p:spPr>
        </p:sp>
        <p:sp>
          <p:nvSpPr>
            <p:cNvPr id="43" name="Freeform 43"/>
            <p:cNvSpPr/>
            <p:nvPr/>
          </p:nvSpPr>
          <p:spPr>
            <a:xfrm>
              <a:off x="0" y="0"/>
              <a:ext cx="21730190" cy="25351032"/>
            </a:xfrm>
            <a:custGeom>
              <a:avLst/>
              <a:gdLst/>
              <a:ahLst/>
              <a:cxnLst/>
              <a:rect l="l" t="t" r="r" b="b"/>
              <a:pathLst>
                <a:path w="21730190" h="25351032">
                  <a:moveTo>
                    <a:pt x="21585410" y="25206254"/>
                  </a:moveTo>
                  <a:lnTo>
                    <a:pt x="21730190" y="25206254"/>
                  </a:lnTo>
                  <a:lnTo>
                    <a:pt x="21730190" y="25351032"/>
                  </a:lnTo>
                  <a:lnTo>
                    <a:pt x="21585410" y="25351032"/>
                  </a:lnTo>
                  <a:lnTo>
                    <a:pt x="21585410" y="25206254"/>
                  </a:lnTo>
                  <a:close/>
                  <a:moveTo>
                    <a:pt x="0" y="144780"/>
                  </a:moveTo>
                  <a:lnTo>
                    <a:pt x="144780" y="144780"/>
                  </a:lnTo>
                  <a:lnTo>
                    <a:pt x="144780" y="25206254"/>
                  </a:lnTo>
                  <a:lnTo>
                    <a:pt x="0" y="25206254"/>
                  </a:lnTo>
                  <a:lnTo>
                    <a:pt x="0" y="144780"/>
                  </a:lnTo>
                  <a:close/>
                  <a:moveTo>
                    <a:pt x="0" y="25206254"/>
                  </a:moveTo>
                  <a:lnTo>
                    <a:pt x="144780" y="25206254"/>
                  </a:lnTo>
                  <a:lnTo>
                    <a:pt x="144780" y="25351032"/>
                  </a:lnTo>
                  <a:lnTo>
                    <a:pt x="0" y="25351032"/>
                  </a:lnTo>
                  <a:lnTo>
                    <a:pt x="0" y="25206254"/>
                  </a:lnTo>
                  <a:close/>
                  <a:moveTo>
                    <a:pt x="21585410" y="144780"/>
                  </a:moveTo>
                  <a:lnTo>
                    <a:pt x="21730190" y="144780"/>
                  </a:lnTo>
                  <a:lnTo>
                    <a:pt x="21730190" y="25206254"/>
                  </a:lnTo>
                  <a:lnTo>
                    <a:pt x="21585410" y="25206254"/>
                  </a:lnTo>
                  <a:lnTo>
                    <a:pt x="21585410" y="144780"/>
                  </a:lnTo>
                  <a:close/>
                  <a:moveTo>
                    <a:pt x="144780" y="25206254"/>
                  </a:moveTo>
                  <a:lnTo>
                    <a:pt x="21585410" y="25206254"/>
                  </a:lnTo>
                  <a:lnTo>
                    <a:pt x="21585410" y="25351032"/>
                  </a:lnTo>
                  <a:lnTo>
                    <a:pt x="144780" y="25351032"/>
                  </a:lnTo>
                  <a:lnTo>
                    <a:pt x="144780" y="25206254"/>
                  </a:lnTo>
                  <a:close/>
                  <a:moveTo>
                    <a:pt x="21585410" y="0"/>
                  </a:moveTo>
                  <a:lnTo>
                    <a:pt x="21730190" y="0"/>
                  </a:lnTo>
                  <a:lnTo>
                    <a:pt x="21730190" y="144780"/>
                  </a:lnTo>
                  <a:lnTo>
                    <a:pt x="21585410" y="144780"/>
                  </a:lnTo>
                  <a:lnTo>
                    <a:pt x="21585410" y="0"/>
                  </a:lnTo>
                  <a:close/>
                  <a:moveTo>
                    <a:pt x="0" y="0"/>
                  </a:moveTo>
                  <a:lnTo>
                    <a:pt x="144780" y="0"/>
                  </a:lnTo>
                  <a:lnTo>
                    <a:pt x="144780" y="144780"/>
                  </a:lnTo>
                  <a:lnTo>
                    <a:pt x="0" y="144780"/>
                  </a:lnTo>
                  <a:lnTo>
                    <a:pt x="0" y="0"/>
                  </a:lnTo>
                  <a:close/>
                  <a:moveTo>
                    <a:pt x="144780" y="0"/>
                  </a:moveTo>
                  <a:lnTo>
                    <a:pt x="21585410" y="0"/>
                  </a:lnTo>
                  <a:lnTo>
                    <a:pt x="21585410" y="144780"/>
                  </a:lnTo>
                  <a:lnTo>
                    <a:pt x="144780" y="144780"/>
                  </a:lnTo>
                  <a:lnTo>
                    <a:pt x="144780" y="0"/>
                  </a:lnTo>
                  <a:close/>
                </a:path>
              </a:pathLst>
            </a:custGeom>
            <a:solidFill>
              <a:srgbClr val="003432"/>
            </a:solidFill>
          </p:spPr>
        </p:sp>
      </p:grpSp>
      <p:pic>
        <p:nvPicPr>
          <p:cNvPr id="44" name="Picture 4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892135" y="7293856"/>
            <a:ext cx="272968" cy="345132"/>
          </a:xfrm>
          <a:prstGeom prst="rect">
            <a:avLst/>
          </a:prstGeom>
        </p:spPr>
      </p:pic>
      <p:sp>
        <p:nvSpPr>
          <p:cNvPr id="45" name="TextBox 45"/>
          <p:cNvSpPr txBox="1"/>
          <p:nvPr/>
        </p:nvSpPr>
        <p:spPr>
          <a:xfrm>
            <a:off x="4202999" y="6719237"/>
            <a:ext cx="2638851" cy="502412"/>
          </a:xfrm>
          <a:prstGeom prst="rect">
            <a:avLst/>
          </a:prstGeom>
        </p:spPr>
        <p:txBody>
          <a:bodyPr lIns="0" tIns="0" rIns="0" bIns="0" rtlCol="0" anchor="t">
            <a:spAutoFit/>
          </a:bodyPr>
          <a:lstStyle/>
          <a:p>
            <a:pPr>
              <a:lnSpc>
                <a:spcPts val="1029"/>
              </a:lnSpc>
            </a:pPr>
            <a:r>
              <a:rPr lang="en-US" sz="1029" dirty="0">
                <a:solidFill>
                  <a:srgbClr val="000000"/>
                </a:solidFill>
                <a:latin typeface="Barlow SemiCondensed"/>
              </a:rPr>
              <a:t>Ensuring freedom from all forms of gender-based violence (and access to justice)</a:t>
            </a:r>
          </a:p>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p:txBody>
      </p:sp>
      <p:sp>
        <p:nvSpPr>
          <p:cNvPr id="46" name="TextBox 46"/>
          <p:cNvSpPr txBox="1"/>
          <p:nvPr/>
        </p:nvSpPr>
        <p:spPr>
          <a:xfrm>
            <a:off x="4202999" y="7214585"/>
            <a:ext cx="2721815" cy="502412"/>
          </a:xfrm>
          <a:prstGeom prst="rect">
            <a:avLst/>
          </a:prstGeom>
        </p:spPr>
        <p:txBody>
          <a:bodyPr lIns="0" tIns="0" rIns="0" bIns="0" rtlCol="0" anchor="t">
            <a:spAutoFit/>
          </a:bodyPr>
          <a:lstStyle/>
          <a:p>
            <a:pPr>
              <a:lnSpc>
                <a:spcPts val="1029"/>
              </a:lnSpc>
            </a:pPr>
            <a:r>
              <a:rPr lang="en-US" sz="1029" dirty="0">
                <a:solidFill>
                  <a:srgbClr val="000000"/>
                </a:solidFill>
                <a:latin typeface="Barlow SemiCondensed"/>
              </a:rPr>
              <a:t>Promoting sexual and reproductive health and rights</a:t>
            </a:r>
          </a:p>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p:txBody>
      </p:sp>
      <p:sp>
        <p:nvSpPr>
          <p:cNvPr id="47" name="TextBox 47"/>
          <p:cNvSpPr txBox="1"/>
          <p:nvPr/>
        </p:nvSpPr>
        <p:spPr>
          <a:xfrm>
            <a:off x="4287178" y="7718345"/>
            <a:ext cx="2554671" cy="626237"/>
          </a:xfrm>
          <a:prstGeom prst="rect">
            <a:avLst/>
          </a:prstGeom>
        </p:spPr>
        <p:txBody>
          <a:bodyPr lIns="0" tIns="0" rIns="0" bIns="0" rtlCol="0" anchor="t">
            <a:spAutoFit/>
          </a:bodyPr>
          <a:lstStyle/>
          <a:p>
            <a:pPr>
              <a:lnSpc>
                <a:spcPts val="1029"/>
              </a:lnSpc>
            </a:pPr>
            <a:r>
              <a:rPr lang="en-US" sz="1029">
                <a:solidFill>
                  <a:srgbClr val="000000"/>
                </a:solidFill>
                <a:latin typeface="Barlow SemiCondensed"/>
              </a:rPr>
              <a:t>Promoting equal participation and leadership</a:t>
            </a:r>
          </a:p>
          <a:p>
            <a:pPr>
              <a:lnSpc>
                <a:spcPts val="1029"/>
              </a:lnSpc>
            </a:pPr>
            <a:endParaRPr lang="en-US" sz="1029">
              <a:solidFill>
                <a:srgbClr val="000000"/>
              </a:solidFill>
              <a:latin typeface="Barlow SemiCondensed"/>
            </a:endParaRPr>
          </a:p>
          <a:p>
            <a:pPr>
              <a:lnSpc>
                <a:spcPts val="1029"/>
              </a:lnSpc>
            </a:pPr>
            <a:endParaRPr lang="en-US" sz="1029">
              <a:solidFill>
                <a:srgbClr val="000000"/>
              </a:solidFill>
              <a:latin typeface="Barlow SemiCondensed"/>
            </a:endParaRPr>
          </a:p>
          <a:p>
            <a:pPr>
              <a:lnSpc>
                <a:spcPts val="1029"/>
              </a:lnSpc>
            </a:pPr>
            <a:endParaRPr lang="en-US" sz="1029">
              <a:solidFill>
                <a:srgbClr val="000000"/>
              </a:solidFill>
              <a:latin typeface="Barlow SemiCondensed"/>
            </a:endParaRPr>
          </a:p>
          <a:p>
            <a:pPr>
              <a:lnSpc>
                <a:spcPts val="1029"/>
              </a:lnSpc>
            </a:pPr>
            <a:endParaRPr lang="en-US" sz="1029">
              <a:solidFill>
                <a:srgbClr val="000000"/>
              </a:solidFill>
              <a:latin typeface="Barlow SemiCondensed"/>
            </a:endParaRPr>
          </a:p>
        </p:txBody>
      </p:sp>
      <p:grpSp>
        <p:nvGrpSpPr>
          <p:cNvPr id="48" name="Group 48"/>
          <p:cNvGrpSpPr/>
          <p:nvPr/>
        </p:nvGrpSpPr>
        <p:grpSpPr>
          <a:xfrm>
            <a:off x="3734253" y="8137476"/>
            <a:ext cx="3271438" cy="1504728"/>
            <a:chOff x="0" y="0"/>
            <a:chExt cx="25370442" cy="11669369"/>
          </a:xfrm>
        </p:grpSpPr>
        <p:sp>
          <p:nvSpPr>
            <p:cNvPr id="49" name="Freeform 49"/>
            <p:cNvSpPr/>
            <p:nvPr/>
          </p:nvSpPr>
          <p:spPr>
            <a:xfrm>
              <a:off x="72390" y="72390"/>
              <a:ext cx="25225663" cy="11524589"/>
            </a:xfrm>
            <a:custGeom>
              <a:avLst/>
              <a:gdLst/>
              <a:ahLst/>
              <a:cxnLst/>
              <a:rect l="l" t="t" r="r" b="b"/>
              <a:pathLst>
                <a:path w="25225663" h="11524589">
                  <a:moveTo>
                    <a:pt x="0" y="0"/>
                  </a:moveTo>
                  <a:lnTo>
                    <a:pt x="25225663" y="0"/>
                  </a:lnTo>
                  <a:lnTo>
                    <a:pt x="25225663" y="11524589"/>
                  </a:lnTo>
                  <a:lnTo>
                    <a:pt x="0" y="11524589"/>
                  </a:lnTo>
                  <a:lnTo>
                    <a:pt x="0" y="0"/>
                  </a:lnTo>
                  <a:close/>
                </a:path>
              </a:pathLst>
            </a:custGeom>
            <a:solidFill>
              <a:srgbClr val="FFFFFF"/>
            </a:solidFill>
          </p:spPr>
        </p:sp>
        <p:sp>
          <p:nvSpPr>
            <p:cNvPr id="50" name="Freeform 50"/>
            <p:cNvSpPr/>
            <p:nvPr/>
          </p:nvSpPr>
          <p:spPr>
            <a:xfrm>
              <a:off x="0" y="0"/>
              <a:ext cx="25370442" cy="11669368"/>
            </a:xfrm>
            <a:custGeom>
              <a:avLst/>
              <a:gdLst/>
              <a:ahLst/>
              <a:cxnLst/>
              <a:rect l="l" t="t" r="r" b="b"/>
              <a:pathLst>
                <a:path w="25370442" h="11669368">
                  <a:moveTo>
                    <a:pt x="25225662" y="11524589"/>
                  </a:moveTo>
                  <a:lnTo>
                    <a:pt x="25370442" y="11524589"/>
                  </a:lnTo>
                  <a:lnTo>
                    <a:pt x="25370442" y="11669368"/>
                  </a:lnTo>
                  <a:lnTo>
                    <a:pt x="25225662" y="11669368"/>
                  </a:lnTo>
                  <a:lnTo>
                    <a:pt x="25225662" y="11524589"/>
                  </a:lnTo>
                  <a:close/>
                  <a:moveTo>
                    <a:pt x="0" y="144780"/>
                  </a:moveTo>
                  <a:lnTo>
                    <a:pt x="144780" y="144780"/>
                  </a:lnTo>
                  <a:lnTo>
                    <a:pt x="144780" y="11524589"/>
                  </a:lnTo>
                  <a:lnTo>
                    <a:pt x="0" y="11524589"/>
                  </a:lnTo>
                  <a:lnTo>
                    <a:pt x="0" y="144780"/>
                  </a:lnTo>
                  <a:close/>
                  <a:moveTo>
                    <a:pt x="0" y="11524589"/>
                  </a:moveTo>
                  <a:lnTo>
                    <a:pt x="144780" y="11524589"/>
                  </a:lnTo>
                  <a:lnTo>
                    <a:pt x="144780" y="11669368"/>
                  </a:lnTo>
                  <a:lnTo>
                    <a:pt x="0" y="11669368"/>
                  </a:lnTo>
                  <a:lnTo>
                    <a:pt x="0" y="11524589"/>
                  </a:lnTo>
                  <a:close/>
                  <a:moveTo>
                    <a:pt x="25225662" y="144780"/>
                  </a:moveTo>
                  <a:lnTo>
                    <a:pt x="25370442" y="144780"/>
                  </a:lnTo>
                  <a:lnTo>
                    <a:pt x="25370442" y="11524589"/>
                  </a:lnTo>
                  <a:lnTo>
                    <a:pt x="25225662" y="11524589"/>
                  </a:lnTo>
                  <a:lnTo>
                    <a:pt x="25225662" y="144780"/>
                  </a:lnTo>
                  <a:close/>
                  <a:moveTo>
                    <a:pt x="144780" y="11524589"/>
                  </a:moveTo>
                  <a:lnTo>
                    <a:pt x="25225662" y="11524589"/>
                  </a:lnTo>
                  <a:lnTo>
                    <a:pt x="25225662" y="11669368"/>
                  </a:lnTo>
                  <a:lnTo>
                    <a:pt x="144780" y="11669368"/>
                  </a:lnTo>
                  <a:lnTo>
                    <a:pt x="144780" y="11524589"/>
                  </a:lnTo>
                  <a:close/>
                  <a:moveTo>
                    <a:pt x="25225662" y="0"/>
                  </a:moveTo>
                  <a:lnTo>
                    <a:pt x="25370442" y="0"/>
                  </a:lnTo>
                  <a:lnTo>
                    <a:pt x="25370442" y="144780"/>
                  </a:lnTo>
                  <a:lnTo>
                    <a:pt x="25225662" y="144780"/>
                  </a:lnTo>
                  <a:lnTo>
                    <a:pt x="25225662" y="0"/>
                  </a:lnTo>
                  <a:close/>
                  <a:moveTo>
                    <a:pt x="0" y="0"/>
                  </a:moveTo>
                  <a:lnTo>
                    <a:pt x="144780" y="0"/>
                  </a:lnTo>
                  <a:lnTo>
                    <a:pt x="144780" y="144780"/>
                  </a:lnTo>
                  <a:lnTo>
                    <a:pt x="0" y="144780"/>
                  </a:lnTo>
                  <a:lnTo>
                    <a:pt x="0" y="0"/>
                  </a:lnTo>
                  <a:close/>
                  <a:moveTo>
                    <a:pt x="144780" y="0"/>
                  </a:moveTo>
                  <a:lnTo>
                    <a:pt x="25225662" y="0"/>
                  </a:lnTo>
                  <a:lnTo>
                    <a:pt x="25225662" y="144780"/>
                  </a:lnTo>
                  <a:lnTo>
                    <a:pt x="144780" y="144780"/>
                  </a:lnTo>
                  <a:lnTo>
                    <a:pt x="144780" y="0"/>
                  </a:lnTo>
                  <a:close/>
                </a:path>
              </a:pathLst>
            </a:custGeom>
            <a:solidFill>
              <a:srgbClr val="003432"/>
            </a:solidFill>
          </p:spPr>
        </p:sp>
      </p:grpSp>
      <p:pic>
        <p:nvPicPr>
          <p:cNvPr id="51" name="Picture 51"/>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3898969" y="8191374"/>
            <a:ext cx="242349" cy="306418"/>
          </a:xfrm>
          <a:prstGeom prst="rect">
            <a:avLst/>
          </a:prstGeom>
        </p:spPr>
      </p:pic>
      <p:grpSp>
        <p:nvGrpSpPr>
          <p:cNvPr id="52" name="Group 52"/>
          <p:cNvGrpSpPr/>
          <p:nvPr/>
        </p:nvGrpSpPr>
        <p:grpSpPr>
          <a:xfrm>
            <a:off x="3734253" y="9702722"/>
            <a:ext cx="3259646" cy="961394"/>
            <a:chOff x="0" y="0"/>
            <a:chExt cx="25278991" cy="7455738"/>
          </a:xfrm>
        </p:grpSpPr>
        <p:sp>
          <p:nvSpPr>
            <p:cNvPr id="53" name="Freeform 53"/>
            <p:cNvSpPr/>
            <p:nvPr/>
          </p:nvSpPr>
          <p:spPr>
            <a:xfrm>
              <a:off x="72390" y="72390"/>
              <a:ext cx="25134211" cy="7310958"/>
            </a:xfrm>
            <a:custGeom>
              <a:avLst/>
              <a:gdLst/>
              <a:ahLst/>
              <a:cxnLst/>
              <a:rect l="l" t="t" r="r" b="b"/>
              <a:pathLst>
                <a:path w="25134211" h="7310958">
                  <a:moveTo>
                    <a:pt x="0" y="0"/>
                  </a:moveTo>
                  <a:lnTo>
                    <a:pt x="25134211" y="0"/>
                  </a:lnTo>
                  <a:lnTo>
                    <a:pt x="25134211" y="7310958"/>
                  </a:lnTo>
                  <a:lnTo>
                    <a:pt x="0" y="7310958"/>
                  </a:lnTo>
                  <a:lnTo>
                    <a:pt x="0" y="0"/>
                  </a:lnTo>
                  <a:close/>
                </a:path>
              </a:pathLst>
            </a:custGeom>
            <a:solidFill>
              <a:srgbClr val="FFFFFF"/>
            </a:solidFill>
          </p:spPr>
        </p:sp>
        <p:sp>
          <p:nvSpPr>
            <p:cNvPr id="54" name="Freeform 54"/>
            <p:cNvSpPr/>
            <p:nvPr/>
          </p:nvSpPr>
          <p:spPr>
            <a:xfrm>
              <a:off x="0" y="0"/>
              <a:ext cx="25278990" cy="7455738"/>
            </a:xfrm>
            <a:custGeom>
              <a:avLst/>
              <a:gdLst/>
              <a:ahLst/>
              <a:cxnLst/>
              <a:rect l="l" t="t" r="r" b="b"/>
              <a:pathLst>
                <a:path w="25278990" h="7455738">
                  <a:moveTo>
                    <a:pt x="25134212" y="7310958"/>
                  </a:moveTo>
                  <a:lnTo>
                    <a:pt x="25278990" y="7310958"/>
                  </a:lnTo>
                  <a:lnTo>
                    <a:pt x="25278990" y="7455738"/>
                  </a:lnTo>
                  <a:lnTo>
                    <a:pt x="25134212" y="7455738"/>
                  </a:lnTo>
                  <a:lnTo>
                    <a:pt x="25134212" y="7310958"/>
                  </a:lnTo>
                  <a:close/>
                  <a:moveTo>
                    <a:pt x="0" y="144780"/>
                  </a:moveTo>
                  <a:lnTo>
                    <a:pt x="144780" y="144780"/>
                  </a:lnTo>
                  <a:lnTo>
                    <a:pt x="144780" y="7310958"/>
                  </a:lnTo>
                  <a:lnTo>
                    <a:pt x="0" y="7310958"/>
                  </a:lnTo>
                  <a:lnTo>
                    <a:pt x="0" y="144780"/>
                  </a:lnTo>
                  <a:close/>
                  <a:moveTo>
                    <a:pt x="0" y="7310958"/>
                  </a:moveTo>
                  <a:lnTo>
                    <a:pt x="144780" y="7310958"/>
                  </a:lnTo>
                  <a:lnTo>
                    <a:pt x="144780" y="7455738"/>
                  </a:lnTo>
                  <a:lnTo>
                    <a:pt x="0" y="7455738"/>
                  </a:lnTo>
                  <a:lnTo>
                    <a:pt x="0" y="7310958"/>
                  </a:lnTo>
                  <a:close/>
                  <a:moveTo>
                    <a:pt x="25134212" y="144780"/>
                  </a:moveTo>
                  <a:lnTo>
                    <a:pt x="25278990" y="144780"/>
                  </a:lnTo>
                  <a:lnTo>
                    <a:pt x="25278990" y="7310958"/>
                  </a:lnTo>
                  <a:lnTo>
                    <a:pt x="25134212" y="7310958"/>
                  </a:lnTo>
                  <a:lnTo>
                    <a:pt x="25134212" y="144780"/>
                  </a:lnTo>
                  <a:close/>
                  <a:moveTo>
                    <a:pt x="144780" y="7310958"/>
                  </a:moveTo>
                  <a:lnTo>
                    <a:pt x="25134212" y="7310958"/>
                  </a:lnTo>
                  <a:lnTo>
                    <a:pt x="25134212" y="7455738"/>
                  </a:lnTo>
                  <a:lnTo>
                    <a:pt x="144780" y="7455738"/>
                  </a:lnTo>
                  <a:lnTo>
                    <a:pt x="144780" y="7310958"/>
                  </a:lnTo>
                  <a:close/>
                  <a:moveTo>
                    <a:pt x="25134212" y="0"/>
                  </a:moveTo>
                  <a:lnTo>
                    <a:pt x="25278990" y="0"/>
                  </a:lnTo>
                  <a:lnTo>
                    <a:pt x="25278990" y="144780"/>
                  </a:lnTo>
                  <a:lnTo>
                    <a:pt x="25134212" y="144780"/>
                  </a:lnTo>
                  <a:lnTo>
                    <a:pt x="25134212" y="0"/>
                  </a:lnTo>
                  <a:close/>
                  <a:moveTo>
                    <a:pt x="0" y="0"/>
                  </a:moveTo>
                  <a:lnTo>
                    <a:pt x="144780" y="0"/>
                  </a:lnTo>
                  <a:lnTo>
                    <a:pt x="144780" y="144780"/>
                  </a:lnTo>
                  <a:lnTo>
                    <a:pt x="0" y="144780"/>
                  </a:lnTo>
                  <a:lnTo>
                    <a:pt x="0" y="0"/>
                  </a:lnTo>
                  <a:close/>
                  <a:moveTo>
                    <a:pt x="144780" y="0"/>
                  </a:moveTo>
                  <a:lnTo>
                    <a:pt x="25134212" y="0"/>
                  </a:lnTo>
                  <a:lnTo>
                    <a:pt x="25134212" y="144780"/>
                  </a:lnTo>
                  <a:lnTo>
                    <a:pt x="144780" y="144780"/>
                  </a:lnTo>
                  <a:lnTo>
                    <a:pt x="144780" y="0"/>
                  </a:lnTo>
                  <a:close/>
                </a:path>
              </a:pathLst>
            </a:custGeom>
            <a:solidFill>
              <a:srgbClr val="003432"/>
            </a:solidFill>
          </p:spPr>
        </p:sp>
      </p:grpSp>
      <p:pic>
        <p:nvPicPr>
          <p:cNvPr id="55" name="Picture 55"/>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4015953" y="9718922"/>
            <a:ext cx="208882" cy="264103"/>
          </a:xfrm>
          <a:prstGeom prst="rect">
            <a:avLst/>
          </a:prstGeom>
        </p:spPr>
      </p:pic>
      <p:grpSp>
        <p:nvGrpSpPr>
          <p:cNvPr id="56" name="Group 56"/>
          <p:cNvGrpSpPr/>
          <p:nvPr/>
        </p:nvGrpSpPr>
        <p:grpSpPr>
          <a:xfrm>
            <a:off x="3734253" y="3487270"/>
            <a:ext cx="3271438" cy="1858730"/>
            <a:chOff x="0" y="0"/>
            <a:chExt cx="24463954" cy="13899665"/>
          </a:xfrm>
        </p:grpSpPr>
        <p:sp>
          <p:nvSpPr>
            <p:cNvPr id="57" name="Freeform 57"/>
            <p:cNvSpPr/>
            <p:nvPr/>
          </p:nvSpPr>
          <p:spPr>
            <a:xfrm>
              <a:off x="72390" y="72390"/>
              <a:ext cx="24319174" cy="13754885"/>
            </a:xfrm>
            <a:custGeom>
              <a:avLst/>
              <a:gdLst/>
              <a:ahLst/>
              <a:cxnLst/>
              <a:rect l="l" t="t" r="r" b="b"/>
              <a:pathLst>
                <a:path w="24319174" h="13754885">
                  <a:moveTo>
                    <a:pt x="0" y="0"/>
                  </a:moveTo>
                  <a:lnTo>
                    <a:pt x="24319174" y="0"/>
                  </a:lnTo>
                  <a:lnTo>
                    <a:pt x="24319174" y="13754885"/>
                  </a:lnTo>
                  <a:lnTo>
                    <a:pt x="0" y="13754885"/>
                  </a:lnTo>
                  <a:lnTo>
                    <a:pt x="0" y="0"/>
                  </a:lnTo>
                  <a:close/>
                </a:path>
              </a:pathLst>
            </a:custGeom>
            <a:solidFill>
              <a:srgbClr val="FFFFFF"/>
            </a:solidFill>
          </p:spPr>
        </p:sp>
        <p:sp>
          <p:nvSpPr>
            <p:cNvPr id="58" name="Freeform 58"/>
            <p:cNvSpPr/>
            <p:nvPr/>
          </p:nvSpPr>
          <p:spPr>
            <a:xfrm>
              <a:off x="0" y="0"/>
              <a:ext cx="24463953" cy="13899665"/>
            </a:xfrm>
            <a:custGeom>
              <a:avLst/>
              <a:gdLst/>
              <a:ahLst/>
              <a:cxnLst/>
              <a:rect l="l" t="t" r="r" b="b"/>
              <a:pathLst>
                <a:path w="24463953" h="13899665">
                  <a:moveTo>
                    <a:pt x="24319174" y="13754884"/>
                  </a:moveTo>
                  <a:lnTo>
                    <a:pt x="24463953" y="13754884"/>
                  </a:lnTo>
                  <a:lnTo>
                    <a:pt x="24463953" y="13899665"/>
                  </a:lnTo>
                  <a:lnTo>
                    <a:pt x="24319174" y="13899665"/>
                  </a:lnTo>
                  <a:lnTo>
                    <a:pt x="24319174" y="13754884"/>
                  </a:lnTo>
                  <a:close/>
                  <a:moveTo>
                    <a:pt x="0" y="144780"/>
                  </a:moveTo>
                  <a:lnTo>
                    <a:pt x="144780" y="144780"/>
                  </a:lnTo>
                  <a:lnTo>
                    <a:pt x="144780" y="13754884"/>
                  </a:lnTo>
                  <a:lnTo>
                    <a:pt x="0" y="13754884"/>
                  </a:lnTo>
                  <a:lnTo>
                    <a:pt x="0" y="144780"/>
                  </a:lnTo>
                  <a:close/>
                  <a:moveTo>
                    <a:pt x="0" y="13754884"/>
                  </a:moveTo>
                  <a:lnTo>
                    <a:pt x="144780" y="13754884"/>
                  </a:lnTo>
                  <a:lnTo>
                    <a:pt x="144780" y="13899665"/>
                  </a:lnTo>
                  <a:lnTo>
                    <a:pt x="0" y="13899665"/>
                  </a:lnTo>
                  <a:lnTo>
                    <a:pt x="0" y="13754884"/>
                  </a:lnTo>
                  <a:close/>
                  <a:moveTo>
                    <a:pt x="24319174" y="144780"/>
                  </a:moveTo>
                  <a:lnTo>
                    <a:pt x="24463953" y="144780"/>
                  </a:lnTo>
                  <a:lnTo>
                    <a:pt x="24463953" y="13754884"/>
                  </a:lnTo>
                  <a:lnTo>
                    <a:pt x="24319174" y="13754884"/>
                  </a:lnTo>
                  <a:lnTo>
                    <a:pt x="24319174" y="144780"/>
                  </a:lnTo>
                  <a:close/>
                  <a:moveTo>
                    <a:pt x="144780" y="13754884"/>
                  </a:moveTo>
                  <a:lnTo>
                    <a:pt x="24319174" y="13754884"/>
                  </a:lnTo>
                  <a:lnTo>
                    <a:pt x="24319174" y="13899665"/>
                  </a:lnTo>
                  <a:lnTo>
                    <a:pt x="144780" y="13899665"/>
                  </a:lnTo>
                  <a:lnTo>
                    <a:pt x="144780" y="13754884"/>
                  </a:lnTo>
                  <a:close/>
                  <a:moveTo>
                    <a:pt x="24319174" y="0"/>
                  </a:moveTo>
                  <a:lnTo>
                    <a:pt x="24463953" y="0"/>
                  </a:lnTo>
                  <a:lnTo>
                    <a:pt x="24463953" y="144780"/>
                  </a:lnTo>
                  <a:lnTo>
                    <a:pt x="24319174" y="144780"/>
                  </a:lnTo>
                  <a:lnTo>
                    <a:pt x="24319174" y="0"/>
                  </a:lnTo>
                  <a:close/>
                  <a:moveTo>
                    <a:pt x="0" y="0"/>
                  </a:moveTo>
                  <a:lnTo>
                    <a:pt x="144780" y="0"/>
                  </a:lnTo>
                  <a:lnTo>
                    <a:pt x="144780" y="144780"/>
                  </a:lnTo>
                  <a:lnTo>
                    <a:pt x="0" y="144780"/>
                  </a:lnTo>
                  <a:lnTo>
                    <a:pt x="0" y="0"/>
                  </a:lnTo>
                  <a:close/>
                  <a:moveTo>
                    <a:pt x="144780" y="0"/>
                  </a:moveTo>
                  <a:lnTo>
                    <a:pt x="24319174" y="0"/>
                  </a:lnTo>
                  <a:lnTo>
                    <a:pt x="24319174" y="144780"/>
                  </a:lnTo>
                  <a:lnTo>
                    <a:pt x="144780" y="144780"/>
                  </a:lnTo>
                  <a:lnTo>
                    <a:pt x="144780" y="0"/>
                  </a:lnTo>
                  <a:close/>
                </a:path>
              </a:pathLst>
            </a:custGeom>
            <a:solidFill>
              <a:srgbClr val="003432"/>
            </a:solidFill>
          </p:spPr>
        </p:sp>
      </p:grpSp>
      <p:grpSp>
        <p:nvGrpSpPr>
          <p:cNvPr id="59" name="Group 59"/>
          <p:cNvGrpSpPr/>
          <p:nvPr/>
        </p:nvGrpSpPr>
        <p:grpSpPr>
          <a:xfrm>
            <a:off x="3951781" y="3359768"/>
            <a:ext cx="1831330" cy="266559"/>
            <a:chOff x="0" y="0"/>
            <a:chExt cx="2441774" cy="355412"/>
          </a:xfrm>
        </p:grpSpPr>
        <p:grpSp>
          <p:nvGrpSpPr>
            <p:cNvPr id="60" name="Group 60"/>
            <p:cNvGrpSpPr/>
            <p:nvPr/>
          </p:nvGrpSpPr>
          <p:grpSpPr>
            <a:xfrm>
              <a:off x="0" y="0"/>
              <a:ext cx="2441774" cy="355412"/>
              <a:chOff x="0" y="0"/>
              <a:chExt cx="20010965" cy="2912696"/>
            </a:xfrm>
          </p:grpSpPr>
          <p:sp>
            <p:nvSpPr>
              <p:cNvPr id="61" name="Freeform 61"/>
              <p:cNvSpPr/>
              <p:nvPr/>
            </p:nvSpPr>
            <p:spPr>
              <a:xfrm>
                <a:off x="72390" y="72390"/>
                <a:ext cx="19866185" cy="2767916"/>
              </a:xfrm>
              <a:custGeom>
                <a:avLst/>
                <a:gdLst/>
                <a:ahLst/>
                <a:cxnLst/>
                <a:rect l="l" t="t" r="r" b="b"/>
                <a:pathLst>
                  <a:path w="19866185" h="2767916">
                    <a:moveTo>
                      <a:pt x="0" y="0"/>
                    </a:moveTo>
                    <a:lnTo>
                      <a:pt x="19866185" y="0"/>
                    </a:lnTo>
                    <a:lnTo>
                      <a:pt x="19866185" y="2767916"/>
                    </a:lnTo>
                    <a:lnTo>
                      <a:pt x="0" y="2767916"/>
                    </a:lnTo>
                    <a:lnTo>
                      <a:pt x="0" y="0"/>
                    </a:lnTo>
                    <a:close/>
                  </a:path>
                </a:pathLst>
              </a:custGeom>
              <a:solidFill>
                <a:srgbClr val="FF914D"/>
              </a:solidFill>
            </p:spPr>
          </p:sp>
          <p:sp>
            <p:nvSpPr>
              <p:cNvPr id="62" name="Freeform 62"/>
              <p:cNvSpPr/>
              <p:nvPr/>
            </p:nvSpPr>
            <p:spPr>
              <a:xfrm>
                <a:off x="0" y="0"/>
                <a:ext cx="20010965" cy="2912696"/>
              </a:xfrm>
              <a:custGeom>
                <a:avLst/>
                <a:gdLst/>
                <a:ahLst/>
                <a:cxnLst/>
                <a:rect l="l" t="t" r="r" b="b"/>
                <a:pathLst>
                  <a:path w="20010965" h="2912696">
                    <a:moveTo>
                      <a:pt x="19866184" y="2767917"/>
                    </a:moveTo>
                    <a:lnTo>
                      <a:pt x="20010965" y="2767917"/>
                    </a:lnTo>
                    <a:lnTo>
                      <a:pt x="20010965" y="2912696"/>
                    </a:lnTo>
                    <a:lnTo>
                      <a:pt x="19866184" y="2912696"/>
                    </a:lnTo>
                    <a:lnTo>
                      <a:pt x="19866184" y="2767917"/>
                    </a:lnTo>
                    <a:close/>
                    <a:moveTo>
                      <a:pt x="0" y="144780"/>
                    </a:moveTo>
                    <a:lnTo>
                      <a:pt x="144780" y="144780"/>
                    </a:lnTo>
                    <a:lnTo>
                      <a:pt x="144780" y="2767917"/>
                    </a:lnTo>
                    <a:lnTo>
                      <a:pt x="0" y="2767917"/>
                    </a:lnTo>
                    <a:lnTo>
                      <a:pt x="0" y="144780"/>
                    </a:lnTo>
                    <a:close/>
                    <a:moveTo>
                      <a:pt x="0" y="2767917"/>
                    </a:moveTo>
                    <a:lnTo>
                      <a:pt x="144780" y="2767917"/>
                    </a:lnTo>
                    <a:lnTo>
                      <a:pt x="144780" y="2912696"/>
                    </a:lnTo>
                    <a:lnTo>
                      <a:pt x="0" y="2912696"/>
                    </a:lnTo>
                    <a:lnTo>
                      <a:pt x="0" y="2767917"/>
                    </a:lnTo>
                    <a:close/>
                    <a:moveTo>
                      <a:pt x="19866184" y="144780"/>
                    </a:moveTo>
                    <a:lnTo>
                      <a:pt x="20010965" y="144780"/>
                    </a:lnTo>
                    <a:lnTo>
                      <a:pt x="20010965" y="2767917"/>
                    </a:lnTo>
                    <a:lnTo>
                      <a:pt x="19866184" y="2767917"/>
                    </a:lnTo>
                    <a:lnTo>
                      <a:pt x="19866184" y="144780"/>
                    </a:lnTo>
                    <a:close/>
                    <a:moveTo>
                      <a:pt x="144780" y="2767917"/>
                    </a:moveTo>
                    <a:lnTo>
                      <a:pt x="19866186" y="2767917"/>
                    </a:lnTo>
                    <a:lnTo>
                      <a:pt x="19866186" y="2912696"/>
                    </a:lnTo>
                    <a:lnTo>
                      <a:pt x="144780" y="2912696"/>
                    </a:lnTo>
                    <a:lnTo>
                      <a:pt x="144780" y="2767917"/>
                    </a:lnTo>
                    <a:close/>
                    <a:moveTo>
                      <a:pt x="19866184" y="0"/>
                    </a:moveTo>
                    <a:lnTo>
                      <a:pt x="20010965" y="0"/>
                    </a:lnTo>
                    <a:lnTo>
                      <a:pt x="20010965" y="144780"/>
                    </a:lnTo>
                    <a:lnTo>
                      <a:pt x="19866184" y="144780"/>
                    </a:lnTo>
                    <a:lnTo>
                      <a:pt x="19866184" y="0"/>
                    </a:lnTo>
                    <a:close/>
                    <a:moveTo>
                      <a:pt x="0" y="0"/>
                    </a:moveTo>
                    <a:lnTo>
                      <a:pt x="144780" y="0"/>
                    </a:lnTo>
                    <a:lnTo>
                      <a:pt x="144780" y="144780"/>
                    </a:lnTo>
                    <a:lnTo>
                      <a:pt x="0" y="144780"/>
                    </a:lnTo>
                    <a:lnTo>
                      <a:pt x="0" y="0"/>
                    </a:lnTo>
                    <a:close/>
                    <a:moveTo>
                      <a:pt x="144780" y="0"/>
                    </a:moveTo>
                    <a:lnTo>
                      <a:pt x="19866186" y="0"/>
                    </a:lnTo>
                    <a:lnTo>
                      <a:pt x="19866186" y="144780"/>
                    </a:lnTo>
                    <a:lnTo>
                      <a:pt x="144780" y="144780"/>
                    </a:lnTo>
                    <a:lnTo>
                      <a:pt x="144780" y="0"/>
                    </a:lnTo>
                    <a:close/>
                  </a:path>
                </a:pathLst>
              </a:custGeom>
              <a:solidFill>
                <a:srgbClr val="003432"/>
              </a:solidFill>
            </p:spPr>
          </p:sp>
        </p:grpSp>
        <p:sp>
          <p:nvSpPr>
            <p:cNvPr id="63" name="TextBox 63"/>
            <p:cNvSpPr txBox="1"/>
            <p:nvPr/>
          </p:nvSpPr>
          <p:spPr>
            <a:xfrm>
              <a:off x="190410" y="59493"/>
              <a:ext cx="2060953" cy="240199"/>
            </a:xfrm>
            <a:prstGeom prst="rect">
              <a:avLst/>
            </a:prstGeom>
          </p:spPr>
          <p:txBody>
            <a:bodyPr lIns="0" tIns="0" rIns="0" bIns="0" rtlCol="0" anchor="t">
              <a:spAutoFit/>
            </a:bodyPr>
            <a:lstStyle/>
            <a:p>
              <a:pPr marL="0" lvl="0" indent="0">
                <a:lnSpc>
                  <a:spcPts val="1280"/>
                </a:lnSpc>
                <a:spcBef>
                  <a:spcPct val="0"/>
                </a:spcBef>
              </a:pPr>
              <a:r>
                <a:rPr lang="en-US" sz="1280">
                  <a:solidFill>
                    <a:srgbClr val="003432"/>
                  </a:solidFill>
                  <a:latin typeface="Barlow SemiCondensed Bold"/>
                </a:rPr>
                <a:t>Rationale for the CLIP</a:t>
              </a:r>
            </a:p>
          </p:txBody>
        </p:sp>
      </p:grpSp>
      <p:pic>
        <p:nvPicPr>
          <p:cNvPr id="64" name="Picture 6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863930" y="6700187"/>
            <a:ext cx="277388" cy="269636"/>
          </a:xfrm>
          <a:prstGeom prst="rect">
            <a:avLst/>
          </a:prstGeom>
        </p:spPr>
      </p:pic>
      <p:pic>
        <p:nvPicPr>
          <p:cNvPr id="65" name="Picture 65">
            <a:hlinkClick r:id="rId20"/>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5668285" y="70257"/>
            <a:ext cx="379504" cy="379504"/>
          </a:xfrm>
          <a:prstGeom prst="rect">
            <a:avLst/>
          </a:prstGeom>
        </p:spPr>
      </p:pic>
      <p:pic>
        <p:nvPicPr>
          <p:cNvPr id="66" name="Picture 66">
            <a:hlinkClick r:id="rId23"/>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6126095" y="71164"/>
            <a:ext cx="384963" cy="384963"/>
          </a:xfrm>
          <a:prstGeom prst="rect">
            <a:avLst/>
          </a:prstGeom>
        </p:spPr>
      </p:pic>
      <p:pic>
        <p:nvPicPr>
          <p:cNvPr id="67" name="Picture 67">
            <a:hlinkClick r:id="rId26"/>
          </p:cNvPr>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6549084" y="71164"/>
            <a:ext cx="390592" cy="390592"/>
          </a:xfrm>
          <a:prstGeom prst="rect">
            <a:avLst/>
          </a:prstGeom>
        </p:spPr>
      </p:pic>
      <p:pic>
        <p:nvPicPr>
          <p:cNvPr id="68" name="Picture 68">
            <a:hlinkClick r:id="rId29"/>
          </p:cNvPr>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a:off x="6993899" y="71164"/>
            <a:ext cx="396006" cy="396006"/>
          </a:xfrm>
          <a:prstGeom prst="rect">
            <a:avLst/>
          </a:prstGeom>
        </p:spPr>
      </p:pic>
      <p:sp>
        <p:nvSpPr>
          <p:cNvPr id="69" name="TextBox 69"/>
          <p:cNvSpPr txBox="1"/>
          <p:nvPr/>
        </p:nvSpPr>
        <p:spPr>
          <a:xfrm>
            <a:off x="716967" y="5542503"/>
            <a:ext cx="2703326" cy="2218556"/>
          </a:xfrm>
          <a:prstGeom prst="rect">
            <a:avLst/>
          </a:prstGeom>
        </p:spPr>
        <p:txBody>
          <a:bodyPr lIns="0" tIns="0" rIns="0" bIns="0" rtlCol="0" anchor="t">
            <a:spAutoFit/>
          </a:bodyPr>
          <a:lstStyle/>
          <a:p>
            <a:pPr>
              <a:lnSpc>
                <a:spcPts val="1679"/>
              </a:lnSpc>
            </a:pPr>
            <a:endParaRPr dirty="0"/>
          </a:p>
          <a:p>
            <a:pPr algn="just">
              <a:lnSpc>
                <a:spcPts val="1235"/>
              </a:lnSpc>
            </a:pPr>
            <a:endParaRPr dirty="0"/>
          </a:p>
          <a:p>
            <a:pPr algn="just">
              <a:lnSpc>
                <a:spcPts val="1235"/>
              </a:lnSpc>
            </a:pPr>
            <a:r>
              <a:rPr lang="en-US" sz="1029" dirty="0">
                <a:solidFill>
                  <a:srgbClr val="000000"/>
                </a:solidFill>
                <a:latin typeface="Barlow SemiCondensed"/>
              </a:rPr>
              <a:t> - Gender mainstreaming</a:t>
            </a:r>
          </a:p>
          <a:p>
            <a:pPr algn="just">
              <a:lnSpc>
                <a:spcPts val="1235"/>
              </a:lnSpc>
            </a:pPr>
            <a:r>
              <a:rPr lang="en-US" sz="1029" dirty="0">
                <a:solidFill>
                  <a:srgbClr val="000000"/>
                </a:solidFill>
                <a:latin typeface="Barlow SemiCondensed"/>
              </a:rPr>
              <a:t> - Targeted actions with support to </a:t>
            </a:r>
            <a:r>
              <a:rPr lang="en-US" sz="1029" dirty="0" smtClean="0">
                <a:solidFill>
                  <a:srgbClr val="000000"/>
                </a:solidFill>
                <a:latin typeface="Barlow SemiCondensed"/>
              </a:rPr>
              <a:t>the Government         of Malawi to projects </a:t>
            </a:r>
            <a:r>
              <a:rPr lang="en-US" sz="1029" dirty="0">
                <a:solidFill>
                  <a:srgbClr val="000000"/>
                </a:solidFill>
                <a:latin typeface="Barlow SemiCondensed"/>
              </a:rPr>
              <a:t>designed and implemented by    </a:t>
            </a:r>
          </a:p>
          <a:p>
            <a:pPr algn="just">
              <a:lnSpc>
                <a:spcPts val="1235"/>
              </a:lnSpc>
            </a:pPr>
            <a:r>
              <a:rPr lang="en-US" sz="1029" dirty="0">
                <a:solidFill>
                  <a:srgbClr val="000000"/>
                </a:solidFill>
                <a:latin typeface="Barlow SemiCondensed"/>
              </a:rPr>
              <a:t>    </a:t>
            </a:r>
            <a:r>
              <a:rPr lang="en-US" sz="1029" dirty="0" err="1">
                <a:solidFill>
                  <a:srgbClr val="000000"/>
                </a:solidFill>
                <a:latin typeface="Barlow SemiCondensed"/>
              </a:rPr>
              <a:t>organisations</a:t>
            </a:r>
            <a:r>
              <a:rPr lang="en-US" sz="1029" dirty="0">
                <a:solidFill>
                  <a:srgbClr val="000000"/>
                </a:solidFill>
                <a:latin typeface="Barlow SemiCondensed"/>
              </a:rPr>
              <a:t>  working on gender equality and    </a:t>
            </a:r>
          </a:p>
          <a:p>
            <a:pPr algn="just">
              <a:lnSpc>
                <a:spcPts val="1235"/>
              </a:lnSpc>
            </a:pPr>
            <a:r>
              <a:rPr lang="en-US" sz="1029" dirty="0">
                <a:solidFill>
                  <a:srgbClr val="000000"/>
                </a:solidFill>
                <a:latin typeface="Barlow SemiCondensed"/>
              </a:rPr>
              <a:t>    women </a:t>
            </a:r>
            <a:r>
              <a:rPr lang="en-US" sz="1029" dirty="0" err="1" smtClean="0">
                <a:solidFill>
                  <a:srgbClr val="000000"/>
                </a:solidFill>
                <a:latin typeface="Barlow SemiCondensed"/>
              </a:rPr>
              <a:t>organisations</a:t>
            </a:r>
            <a:r>
              <a:rPr lang="en-US" sz="1029" dirty="0" smtClean="0">
                <a:solidFill>
                  <a:srgbClr val="000000"/>
                </a:solidFill>
                <a:latin typeface="Barlow SemiCondensed"/>
              </a:rPr>
              <a:t> </a:t>
            </a:r>
            <a:endParaRPr lang="en-US" sz="1029" dirty="0">
              <a:solidFill>
                <a:srgbClr val="000000"/>
              </a:solidFill>
              <a:latin typeface="Barlow SemiCondensed"/>
            </a:endParaRPr>
          </a:p>
          <a:p>
            <a:pPr algn="just">
              <a:lnSpc>
                <a:spcPts val="1235"/>
              </a:lnSpc>
            </a:pPr>
            <a:r>
              <a:rPr lang="en-US" sz="1029" dirty="0">
                <a:solidFill>
                  <a:srgbClr val="000000"/>
                </a:solidFill>
                <a:latin typeface="Barlow SemiCondensed"/>
              </a:rPr>
              <a:t>-  </a:t>
            </a:r>
            <a:r>
              <a:rPr lang="en-US" sz="1029" dirty="0" smtClean="0">
                <a:solidFill>
                  <a:srgbClr val="000000"/>
                </a:solidFill>
                <a:latin typeface="Barlow SemiCondensed"/>
              </a:rPr>
              <a:t>Political Dialogue </a:t>
            </a:r>
            <a:r>
              <a:rPr lang="en-US" sz="1029" dirty="0">
                <a:solidFill>
                  <a:srgbClr val="000000"/>
                </a:solidFill>
                <a:latin typeface="Barlow SemiCondensed"/>
              </a:rPr>
              <a:t>with different stakeholders</a:t>
            </a:r>
          </a:p>
          <a:p>
            <a:pPr algn="just">
              <a:lnSpc>
                <a:spcPts val="1235"/>
              </a:lnSpc>
            </a:pPr>
            <a:r>
              <a:rPr lang="en-US" sz="1029" dirty="0">
                <a:solidFill>
                  <a:srgbClr val="000000"/>
                </a:solidFill>
                <a:latin typeface="Barlow SemiCondensed"/>
              </a:rPr>
              <a:t>-  Public diplomacy campaigns </a:t>
            </a:r>
          </a:p>
          <a:p>
            <a:pPr algn="just">
              <a:lnSpc>
                <a:spcPts val="1235"/>
              </a:lnSpc>
            </a:pPr>
            <a:endParaRPr lang="en-US" sz="1029" dirty="0">
              <a:solidFill>
                <a:srgbClr val="000000"/>
              </a:solidFill>
              <a:latin typeface="Barlow SemiCondensed"/>
            </a:endParaRPr>
          </a:p>
          <a:p>
            <a:pPr algn="just">
              <a:lnSpc>
                <a:spcPts val="1235"/>
              </a:lnSpc>
            </a:pPr>
            <a:endParaRPr lang="en-US" sz="1029" dirty="0">
              <a:solidFill>
                <a:srgbClr val="000000"/>
              </a:solidFill>
              <a:latin typeface="Barlow SemiCondensed"/>
            </a:endParaRPr>
          </a:p>
          <a:p>
            <a:pPr algn="just">
              <a:lnSpc>
                <a:spcPts val="1235"/>
              </a:lnSpc>
            </a:pPr>
            <a:endParaRPr lang="en-US" sz="1029" dirty="0">
              <a:solidFill>
                <a:srgbClr val="000000"/>
              </a:solidFill>
              <a:latin typeface="Barlow SemiCondensed"/>
            </a:endParaRPr>
          </a:p>
          <a:p>
            <a:pPr algn="just">
              <a:lnSpc>
                <a:spcPts val="1235"/>
              </a:lnSpc>
            </a:pPr>
            <a:endParaRPr lang="en-US" sz="1029" dirty="0">
              <a:solidFill>
                <a:srgbClr val="000000"/>
              </a:solidFill>
              <a:latin typeface="Barlow SemiCondensed"/>
            </a:endParaRPr>
          </a:p>
          <a:p>
            <a:pPr algn="just">
              <a:lnSpc>
                <a:spcPts val="1235"/>
              </a:lnSpc>
            </a:pPr>
            <a:endParaRPr lang="en-US" sz="1029" dirty="0">
              <a:solidFill>
                <a:srgbClr val="000000"/>
              </a:solidFill>
              <a:latin typeface="Barlow SemiCondensed"/>
            </a:endParaRPr>
          </a:p>
        </p:txBody>
      </p:sp>
      <p:sp>
        <p:nvSpPr>
          <p:cNvPr id="70" name="TextBox 70"/>
          <p:cNvSpPr txBox="1"/>
          <p:nvPr/>
        </p:nvSpPr>
        <p:spPr>
          <a:xfrm>
            <a:off x="4131634" y="6309721"/>
            <a:ext cx="2701847" cy="384721"/>
          </a:xfrm>
          <a:prstGeom prst="rect">
            <a:avLst/>
          </a:prstGeom>
        </p:spPr>
        <p:txBody>
          <a:bodyPr lIns="0" tIns="0" rIns="0" bIns="0" rtlCol="0" anchor="t">
            <a:spAutoFit/>
          </a:bodyPr>
          <a:lstStyle/>
          <a:p>
            <a:pPr>
              <a:lnSpc>
                <a:spcPts val="1029"/>
              </a:lnSpc>
            </a:pPr>
            <a:r>
              <a:rPr lang="en-GB" sz="1029" dirty="0" smtClean="0">
                <a:solidFill>
                  <a:srgbClr val="000000"/>
                </a:solidFill>
                <a:latin typeface="Barlow SemiCondensed"/>
              </a:rPr>
              <a:t>Strengthening </a:t>
            </a:r>
            <a:r>
              <a:rPr lang="en-GB" sz="1029" dirty="0">
                <a:solidFill>
                  <a:srgbClr val="000000"/>
                </a:solidFill>
                <a:latin typeface="Barlow SemiCondensed"/>
              </a:rPr>
              <a:t>of economic and social rights and empowerment of women and girls </a:t>
            </a:r>
            <a:endParaRPr lang="en-US" sz="1029" dirty="0">
              <a:solidFill>
                <a:srgbClr val="000000"/>
              </a:solidFill>
              <a:latin typeface="Barlow SemiCondensed"/>
            </a:endParaRPr>
          </a:p>
          <a:p>
            <a:pPr algn="ctr">
              <a:lnSpc>
                <a:spcPts val="1029"/>
              </a:lnSpc>
            </a:pPr>
            <a:endParaRPr lang="en-US" sz="1029" dirty="0">
              <a:solidFill>
                <a:srgbClr val="000000"/>
              </a:solidFill>
              <a:latin typeface="Barlow SemiCondensed"/>
            </a:endParaRPr>
          </a:p>
        </p:txBody>
      </p:sp>
      <p:sp>
        <p:nvSpPr>
          <p:cNvPr id="71" name="TextBox 71"/>
          <p:cNvSpPr txBox="1"/>
          <p:nvPr/>
        </p:nvSpPr>
        <p:spPr>
          <a:xfrm>
            <a:off x="1512410" y="854360"/>
            <a:ext cx="4632007" cy="379095"/>
          </a:xfrm>
          <a:prstGeom prst="rect">
            <a:avLst/>
          </a:prstGeom>
        </p:spPr>
        <p:txBody>
          <a:bodyPr lIns="0" tIns="0" rIns="0" bIns="0" rtlCol="0" anchor="t">
            <a:spAutoFit/>
          </a:bodyPr>
          <a:lstStyle/>
          <a:p>
            <a:pPr marL="0" lvl="0" indent="0" algn="just">
              <a:lnSpc>
                <a:spcPts val="2800"/>
              </a:lnSpc>
            </a:pPr>
            <a:r>
              <a:rPr lang="en-US" sz="2799" spc="117">
                <a:solidFill>
                  <a:srgbClr val="001489"/>
                </a:solidFill>
                <a:latin typeface="Barlow SemiCondensed Bold Bold"/>
              </a:rPr>
              <a:t> EU GENDER ACTION PLAN  III </a:t>
            </a:r>
          </a:p>
        </p:txBody>
      </p:sp>
      <p:sp>
        <p:nvSpPr>
          <p:cNvPr id="72" name="TextBox 72"/>
          <p:cNvSpPr txBox="1"/>
          <p:nvPr/>
        </p:nvSpPr>
        <p:spPr>
          <a:xfrm>
            <a:off x="751668" y="2525258"/>
            <a:ext cx="6173146" cy="628015"/>
          </a:xfrm>
          <a:prstGeom prst="rect">
            <a:avLst/>
          </a:prstGeom>
        </p:spPr>
        <p:txBody>
          <a:bodyPr lIns="0" tIns="0" rIns="0" bIns="0" rtlCol="0" anchor="t">
            <a:spAutoFit/>
          </a:bodyPr>
          <a:lstStyle/>
          <a:p>
            <a:pPr marL="0" lvl="0" indent="0" algn="ctr">
              <a:lnSpc>
                <a:spcPts val="1235"/>
              </a:lnSpc>
            </a:pPr>
            <a:r>
              <a:rPr lang="en-US" sz="1029" dirty="0">
                <a:solidFill>
                  <a:srgbClr val="003432"/>
                </a:solidFill>
                <a:latin typeface="Barlow SemiCondensed Bold"/>
              </a:rPr>
              <a:t>GENDER ACTION PLAN  III</a:t>
            </a:r>
            <a:r>
              <a:rPr lang="en-US" sz="1029" dirty="0">
                <a:solidFill>
                  <a:srgbClr val="003432"/>
                </a:solidFill>
                <a:latin typeface="Barlow SemiCondensed"/>
              </a:rPr>
              <a:t> aims to accelerate progress on empowering women and girls, and safeguard gains made on gender equality during the 25 years since the adoption of the Beijing Declaration and its Platform for Action. </a:t>
            </a:r>
            <a:r>
              <a:rPr lang="en-US" sz="1029" dirty="0">
                <a:solidFill>
                  <a:srgbClr val="001489"/>
                </a:solidFill>
                <a:latin typeface="Barlow SemiCondensed"/>
              </a:rPr>
              <a:t>It aims to contribute to empowering women, girls and young people to fully use their rights and increase their participation in political, economic, social and cultural life. </a:t>
            </a:r>
          </a:p>
        </p:txBody>
      </p:sp>
      <p:sp>
        <p:nvSpPr>
          <p:cNvPr id="73" name="TextBox 73"/>
          <p:cNvSpPr txBox="1"/>
          <p:nvPr/>
        </p:nvSpPr>
        <p:spPr>
          <a:xfrm>
            <a:off x="755828" y="3820367"/>
            <a:ext cx="2648059" cy="1141338"/>
          </a:xfrm>
          <a:prstGeom prst="rect">
            <a:avLst/>
          </a:prstGeom>
        </p:spPr>
        <p:txBody>
          <a:bodyPr lIns="0" tIns="0" rIns="0" bIns="0" rtlCol="0" anchor="t">
            <a:spAutoFit/>
          </a:bodyPr>
          <a:lstStyle/>
          <a:p>
            <a:pPr algn="ctr">
              <a:lnSpc>
                <a:spcPts val="1132"/>
              </a:lnSpc>
            </a:pPr>
            <a:r>
              <a:rPr lang="en-US" sz="1029" dirty="0">
                <a:solidFill>
                  <a:srgbClr val="001489"/>
                </a:solidFill>
                <a:latin typeface="Barlow SemiCondensed Bold"/>
              </a:rPr>
              <a:t>The Country Level implementation plan (CLIP) for </a:t>
            </a:r>
            <a:r>
              <a:rPr lang="en-US" sz="1029" dirty="0" smtClean="0">
                <a:solidFill>
                  <a:srgbClr val="001489"/>
                </a:solidFill>
                <a:latin typeface="Barlow SemiCondensed Bold"/>
              </a:rPr>
              <a:t>Malawi:</a:t>
            </a:r>
            <a:r>
              <a:rPr lang="en-US" sz="1029" dirty="0" smtClean="0">
                <a:solidFill>
                  <a:srgbClr val="001489"/>
                </a:solidFill>
                <a:latin typeface="Barlow SemiCondensed"/>
              </a:rPr>
              <a:t> </a:t>
            </a:r>
            <a:endParaRPr lang="en-US" sz="1029" dirty="0">
              <a:solidFill>
                <a:srgbClr val="001489"/>
              </a:solidFill>
              <a:latin typeface="Barlow SemiCondensed"/>
            </a:endParaRPr>
          </a:p>
          <a:p>
            <a:pPr algn="ctr">
              <a:lnSpc>
                <a:spcPts val="1132"/>
              </a:lnSpc>
            </a:pPr>
            <a:endParaRPr lang="en-US" sz="1029" dirty="0">
              <a:solidFill>
                <a:srgbClr val="001489"/>
              </a:solidFill>
              <a:latin typeface="Barlow SemiCondensed"/>
            </a:endParaRPr>
          </a:p>
          <a:p>
            <a:pPr algn="just">
              <a:lnSpc>
                <a:spcPts val="1132"/>
              </a:lnSpc>
            </a:pPr>
            <a:r>
              <a:rPr lang="en-US" sz="1029" dirty="0">
                <a:solidFill>
                  <a:srgbClr val="003432"/>
                </a:solidFill>
                <a:latin typeface="Barlow SemiCondensed"/>
              </a:rPr>
              <a:t>- translates the EU Gender Action Plan III into priorities and actions for </a:t>
            </a:r>
            <a:r>
              <a:rPr lang="en-US" sz="1029" dirty="0" smtClean="0">
                <a:solidFill>
                  <a:srgbClr val="003432"/>
                </a:solidFill>
                <a:latin typeface="Barlow SemiCondensed"/>
              </a:rPr>
              <a:t>Malawi</a:t>
            </a:r>
            <a:endParaRPr lang="en-US" sz="1029" dirty="0">
              <a:solidFill>
                <a:srgbClr val="003432"/>
              </a:solidFill>
              <a:latin typeface="Barlow SemiCondensed"/>
            </a:endParaRPr>
          </a:p>
          <a:p>
            <a:pPr algn="just">
              <a:lnSpc>
                <a:spcPts val="1132"/>
              </a:lnSpc>
            </a:pPr>
            <a:r>
              <a:rPr lang="en-US" sz="1029" dirty="0">
                <a:solidFill>
                  <a:srgbClr val="003432"/>
                </a:solidFill>
                <a:latin typeface="Barlow SemiCondensed"/>
              </a:rPr>
              <a:t>- was prepared by Team Europe (EU Delegation and EU Member States</a:t>
            </a:r>
            <a:r>
              <a:rPr lang="en-US" sz="1029" dirty="0" smtClean="0">
                <a:solidFill>
                  <a:srgbClr val="003432"/>
                </a:solidFill>
                <a:latin typeface="Barlow SemiCondensed"/>
              </a:rPr>
              <a:t>)</a:t>
            </a:r>
            <a:endParaRPr lang="en-US" sz="1029" dirty="0">
              <a:solidFill>
                <a:srgbClr val="003432"/>
              </a:solidFill>
              <a:latin typeface="Barlow SemiCondensed"/>
            </a:endParaRPr>
          </a:p>
          <a:p>
            <a:pPr marL="0" lvl="0" indent="0" algn="just">
              <a:lnSpc>
                <a:spcPts val="1155"/>
              </a:lnSpc>
            </a:pPr>
            <a:endParaRPr lang="en-US" sz="1029" dirty="0">
              <a:solidFill>
                <a:srgbClr val="003432"/>
              </a:solidFill>
              <a:latin typeface="Barlow SemiCondensed"/>
            </a:endParaRPr>
          </a:p>
        </p:txBody>
      </p:sp>
      <p:sp>
        <p:nvSpPr>
          <p:cNvPr id="74" name="TextBox 74"/>
          <p:cNvSpPr txBox="1"/>
          <p:nvPr/>
        </p:nvSpPr>
        <p:spPr>
          <a:xfrm>
            <a:off x="305467" y="756000"/>
            <a:ext cx="679450" cy="262890"/>
          </a:xfrm>
          <a:prstGeom prst="rect">
            <a:avLst/>
          </a:prstGeom>
        </p:spPr>
        <p:txBody>
          <a:bodyPr lIns="0" tIns="0" rIns="0" bIns="0" rtlCol="0" anchor="t">
            <a:spAutoFit/>
          </a:bodyPr>
          <a:lstStyle/>
          <a:p>
            <a:pPr algn="ctr">
              <a:lnSpc>
                <a:spcPts val="990"/>
              </a:lnSpc>
            </a:pPr>
            <a:r>
              <a:rPr lang="en-US" sz="900">
                <a:solidFill>
                  <a:srgbClr val="000000"/>
                </a:solidFill>
                <a:latin typeface="Arialle Bold"/>
              </a:rPr>
              <a:t>EUROPEAN </a:t>
            </a:r>
          </a:p>
          <a:p>
            <a:pPr algn="ctr">
              <a:lnSpc>
                <a:spcPts val="990"/>
              </a:lnSpc>
            </a:pPr>
            <a:r>
              <a:rPr lang="en-US" sz="900">
                <a:solidFill>
                  <a:srgbClr val="000000"/>
                </a:solidFill>
                <a:latin typeface="Arialle Bold"/>
              </a:rPr>
              <a:t>UNION</a:t>
            </a:r>
          </a:p>
        </p:txBody>
      </p:sp>
      <p:sp>
        <p:nvSpPr>
          <p:cNvPr id="75" name="TextBox 75"/>
          <p:cNvSpPr txBox="1"/>
          <p:nvPr/>
        </p:nvSpPr>
        <p:spPr>
          <a:xfrm>
            <a:off x="1028619" y="1204880"/>
            <a:ext cx="5599588" cy="241935"/>
          </a:xfrm>
          <a:prstGeom prst="rect">
            <a:avLst/>
          </a:prstGeom>
        </p:spPr>
        <p:txBody>
          <a:bodyPr lIns="0" tIns="0" rIns="0" bIns="0" rtlCol="0" anchor="t">
            <a:spAutoFit/>
          </a:bodyPr>
          <a:lstStyle/>
          <a:p>
            <a:pPr algn="just">
              <a:lnSpc>
                <a:spcPts val="1960"/>
              </a:lnSpc>
            </a:pPr>
            <a:r>
              <a:rPr lang="en-US" sz="1400" dirty="0">
                <a:solidFill>
                  <a:srgbClr val="000000"/>
                </a:solidFill>
                <a:latin typeface="Inter Italics"/>
              </a:rPr>
              <a:t>Country Level Implementation Plan for </a:t>
            </a:r>
            <a:r>
              <a:rPr lang="en-US" sz="1400" dirty="0" smtClean="0">
                <a:solidFill>
                  <a:srgbClr val="000000"/>
                </a:solidFill>
                <a:latin typeface="Inter Italics"/>
              </a:rPr>
              <a:t>Malawi </a:t>
            </a:r>
            <a:r>
              <a:rPr lang="en-US" sz="1400" dirty="0">
                <a:solidFill>
                  <a:srgbClr val="000000"/>
                </a:solidFill>
                <a:latin typeface="Inter Italics"/>
              </a:rPr>
              <a:t>(2021-2025)</a:t>
            </a:r>
          </a:p>
        </p:txBody>
      </p:sp>
      <p:sp>
        <p:nvSpPr>
          <p:cNvPr id="76" name="TextBox 76"/>
          <p:cNvSpPr txBox="1"/>
          <p:nvPr/>
        </p:nvSpPr>
        <p:spPr>
          <a:xfrm>
            <a:off x="853453" y="1566919"/>
            <a:ext cx="6533882" cy="666849"/>
          </a:xfrm>
          <a:prstGeom prst="rect">
            <a:avLst/>
          </a:prstGeom>
        </p:spPr>
        <p:txBody>
          <a:bodyPr lIns="0" tIns="0" rIns="0" bIns="0" rtlCol="0" anchor="t">
            <a:spAutoFit/>
          </a:bodyPr>
          <a:lstStyle/>
          <a:p>
            <a:pPr algn="ctr">
              <a:lnSpc>
                <a:spcPts val="1260"/>
              </a:lnSpc>
            </a:pPr>
            <a:r>
              <a:rPr lang="en-US" sz="1050" dirty="0">
                <a:solidFill>
                  <a:srgbClr val="000000"/>
                </a:solidFill>
                <a:latin typeface="Alata"/>
              </a:rPr>
              <a:t>The </a:t>
            </a:r>
            <a:r>
              <a:rPr lang="en-US" sz="1050" dirty="0">
                <a:solidFill>
                  <a:srgbClr val="001489"/>
                </a:solidFill>
                <a:latin typeface="Alata"/>
              </a:rPr>
              <a:t>European Union</a:t>
            </a:r>
            <a:r>
              <a:rPr lang="en-US" sz="1050" dirty="0">
                <a:solidFill>
                  <a:srgbClr val="000000"/>
                </a:solidFill>
                <a:latin typeface="Alata"/>
              </a:rPr>
              <a:t> and its </a:t>
            </a:r>
            <a:r>
              <a:rPr lang="en-US" sz="1050" dirty="0">
                <a:solidFill>
                  <a:srgbClr val="001489"/>
                </a:solidFill>
                <a:latin typeface="Alata"/>
              </a:rPr>
              <a:t>Member States</a:t>
            </a:r>
            <a:r>
              <a:rPr lang="en-US" sz="1050" dirty="0">
                <a:solidFill>
                  <a:srgbClr val="000000"/>
                </a:solidFill>
                <a:latin typeface="Alata"/>
              </a:rPr>
              <a:t> are vigorously promoting </a:t>
            </a:r>
            <a:r>
              <a:rPr lang="en-US" sz="1050" dirty="0">
                <a:solidFill>
                  <a:srgbClr val="FF914D"/>
                </a:solidFill>
                <a:latin typeface="Alata"/>
              </a:rPr>
              <a:t>g</a:t>
            </a:r>
            <a:r>
              <a:rPr lang="en-US" sz="1050" dirty="0">
                <a:solidFill>
                  <a:srgbClr val="FA660A"/>
                </a:solidFill>
                <a:latin typeface="Alata"/>
              </a:rPr>
              <a:t>ender equality and women empowerment</a:t>
            </a:r>
            <a:r>
              <a:rPr lang="en-US" sz="1050" dirty="0">
                <a:solidFill>
                  <a:srgbClr val="FF914D"/>
                </a:solidFill>
                <a:latin typeface="Alata"/>
              </a:rPr>
              <a:t> </a:t>
            </a:r>
            <a:r>
              <a:rPr lang="en-US" sz="1050" dirty="0">
                <a:solidFill>
                  <a:srgbClr val="000000"/>
                </a:solidFill>
                <a:latin typeface="Alata"/>
              </a:rPr>
              <a:t>in their relations with partner countries.  The new </a:t>
            </a:r>
            <a:r>
              <a:rPr lang="en-US" sz="1050" dirty="0">
                <a:solidFill>
                  <a:srgbClr val="FF1616"/>
                </a:solidFill>
                <a:latin typeface="Alata"/>
              </a:rPr>
              <a:t>EU's  Action Plan on Gender Equality and Women Empowerment in External Action (2021-2025)</a:t>
            </a:r>
            <a:r>
              <a:rPr lang="en-US" sz="1050" dirty="0">
                <a:solidFill>
                  <a:srgbClr val="000000"/>
                </a:solidFill>
                <a:latin typeface="Alata"/>
              </a:rPr>
              <a:t> is now operational in </a:t>
            </a:r>
            <a:r>
              <a:rPr lang="en-US" sz="1050" dirty="0" smtClean="0">
                <a:solidFill>
                  <a:srgbClr val="000000"/>
                </a:solidFill>
                <a:latin typeface="Alata"/>
              </a:rPr>
              <a:t>Malawi</a:t>
            </a:r>
            <a:endParaRPr lang="en-US" sz="1050" dirty="0">
              <a:solidFill>
                <a:srgbClr val="000000"/>
              </a:solidFill>
              <a:latin typeface="Alata"/>
            </a:endParaRPr>
          </a:p>
          <a:p>
            <a:pPr algn="ctr">
              <a:lnSpc>
                <a:spcPts val="1260"/>
              </a:lnSpc>
            </a:pPr>
            <a:endParaRPr lang="en-US" sz="1050" dirty="0">
              <a:solidFill>
                <a:srgbClr val="000000"/>
              </a:solidFill>
              <a:latin typeface="Alata"/>
            </a:endParaRPr>
          </a:p>
        </p:txBody>
      </p:sp>
      <p:sp>
        <p:nvSpPr>
          <p:cNvPr id="77" name="TextBox 77"/>
          <p:cNvSpPr txBox="1"/>
          <p:nvPr/>
        </p:nvSpPr>
        <p:spPr>
          <a:xfrm>
            <a:off x="4202999" y="5723130"/>
            <a:ext cx="2790900" cy="502412"/>
          </a:xfrm>
          <a:prstGeom prst="rect">
            <a:avLst/>
          </a:prstGeom>
        </p:spPr>
        <p:txBody>
          <a:bodyPr lIns="0" tIns="0" rIns="0" bIns="0" rtlCol="0" anchor="t">
            <a:spAutoFit/>
          </a:bodyPr>
          <a:lstStyle/>
          <a:p>
            <a:pPr>
              <a:lnSpc>
                <a:spcPts val="1029"/>
              </a:lnSpc>
            </a:pPr>
            <a:r>
              <a:rPr lang="en-US" sz="1029" dirty="0">
                <a:solidFill>
                  <a:srgbClr val="000000"/>
                </a:solidFill>
                <a:latin typeface="Barlow SemiCondensed"/>
              </a:rPr>
              <a:t>Addressing the challenges and harnessing the opportunities offered by the green transition and the digital transformation</a:t>
            </a:r>
          </a:p>
          <a:p>
            <a:pPr>
              <a:lnSpc>
                <a:spcPts val="1029"/>
              </a:lnSpc>
            </a:pPr>
            <a:endParaRPr lang="en-US" sz="1029" dirty="0">
              <a:solidFill>
                <a:srgbClr val="000000"/>
              </a:solidFill>
              <a:latin typeface="Barlow SemiCondensed"/>
            </a:endParaRPr>
          </a:p>
        </p:txBody>
      </p:sp>
      <p:sp>
        <p:nvSpPr>
          <p:cNvPr id="78" name="TextBox 78"/>
          <p:cNvSpPr txBox="1"/>
          <p:nvPr/>
        </p:nvSpPr>
        <p:spPr>
          <a:xfrm>
            <a:off x="1142001" y="7173500"/>
            <a:ext cx="1871554" cy="575056"/>
          </a:xfrm>
          <a:prstGeom prst="rect">
            <a:avLst/>
          </a:prstGeom>
        </p:spPr>
        <p:txBody>
          <a:bodyPr lIns="0" tIns="0" rIns="0" bIns="0" rtlCol="0" anchor="t">
            <a:spAutoFit/>
          </a:bodyPr>
          <a:lstStyle/>
          <a:p>
            <a:pPr algn="ctr">
              <a:lnSpc>
                <a:spcPts val="1132"/>
              </a:lnSpc>
            </a:pPr>
            <a:endParaRPr/>
          </a:p>
          <a:p>
            <a:pPr algn="ctr">
              <a:lnSpc>
                <a:spcPts val="1132"/>
              </a:lnSpc>
            </a:pPr>
            <a:r>
              <a:rPr lang="en-US" sz="1029">
                <a:solidFill>
                  <a:srgbClr val="001489"/>
                </a:solidFill>
                <a:latin typeface="Barlow SemiCondensed Bold"/>
              </a:rPr>
              <a:t>Gender mainstreaming and </a:t>
            </a:r>
          </a:p>
          <a:p>
            <a:pPr algn="ctr">
              <a:lnSpc>
                <a:spcPts val="1132"/>
              </a:lnSpc>
            </a:pPr>
            <a:r>
              <a:rPr lang="en-US" sz="1029">
                <a:solidFill>
                  <a:srgbClr val="001489"/>
                </a:solidFill>
                <a:latin typeface="Barlow SemiCondensed Bold"/>
              </a:rPr>
              <a:t>targeted actions </a:t>
            </a:r>
          </a:p>
          <a:p>
            <a:pPr algn="ctr">
              <a:lnSpc>
                <a:spcPts val="1132"/>
              </a:lnSpc>
            </a:pPr>
            <a:endParaRPr lang="en-US" sz="1029">
              <a:solidFill>
                <a:srgbClr val="001489"/>
              </a:solidFill>
              <a:latin typeface="Barlow SemiCondensed Bold"/>
            </a:endParaRPr>
          </a:p>
        </p:txBody>
      </p:sp>
      <p:sp>
        <p:nvSpPr>
          <p:cNvPr id="79" name="TextBox 79"/>
          <p:cNvSpPr txBox="1"/>
          <p:nvPr/>
        </p:nvSpPr>
        <p:spPr>
          <a:xfrm>
            <a:off x="4059309" y="8246585"/>
            <a:ext cx="2782540" cy="559372"/>
          </a:xfrm>
          <a:prstGeom prst="rect">
            <a:avLst/>
          </a:prstGeom>
        </p:spPr>
        <p:txBody>
          <a:bodyPr lIns="0" tIns="0" rIns="0" bIns="0" rtlCol="0" anchor="t">
            <a:spAutoFit/>
          </a:bodyPr>
          <a:lstStyle/>
          <a:p>
            <a:pPr algn="ctr">
              <a:lnSpc>
                <a:spcPts val="1132"/>
              </a:lnSpc>
            </a:pPr>
            <a:r>
              <a:rPr lang="en-US" sz="1029" dirty="0">
                <a:solidFill>
                  <a:srgbClr val="001489"/>
                </a:solidFill>
                <a:latin typeface="Barlow SemiCondensed Bold"/>
              </a:rPr>
              <a:t>Engagement in dialogue for gender equality and women empowerment</a:t>
            </a:r>
          </a:p>
          <a:p>
            <a:pPr algn="ctr">
              <a:lnSpc>
                <a:spcPts val="1029"/>
              </a:lnSpc>
            </a:pPr>
            <a:endParaRPr lang="en-US" sz="1029" dirty="0">
              <a:solidFill>
                <a:srgbClr val="001489"/>
              </a:solidFill>
              <a:latin typeface="Barlow SemiCondensed Bold"/>
            </a:endParaRPr>
          </a:p>
          <a:p>
            <a:pPr algn="ctr">
              <a:lnSpc>
                <a:spcPts val="1029"/>
              </a:lnSpc>
            </a:pPr>
            <a:endParaRPr lang="en-US" sz="1029" dirty="0">
              <a:solidFill>
                <a:srgbClr val="001489"/>
              </a:solidFill>
              <a:latin typeface="Barlow SemiCondensed Bold"/>
            </a:endParaRPr>
          </a:p>
        </p:txBody>
      </p:sp>
      <p:sp>
        <p:nvSpPr>
          <p:cNvPr id="80" name="TextBox 80"/>
          <p:cNvSpPr txBox="1"/>
          <p:nvPr/>
        </p:nvSpPr>
        <p:spPr>
          <a:xfrm>
            <a:off x="4287178" y="9795030"/>
            <a:ext cx="2386672" cy="256480"/>
          </a:xfrm>
          <a:prstGeom prst="rect">
            <a:avLst/>
          </a:prstGeom>
        </p:spPr>
        <p:txBody>
          <a:bodyPr wrap="square" lIns="0" tIns="0" rIns="0" bIns="0" rtlCol="0" anchor="t">
            <a:spAutoFit/>
          </a:bodyPr>
          <a:lstStyle/>
          <a:p>
            <a:pPr algn="just">
              <a:lnSpc>
                <a:spcPts val="1029"/>
              </a:lnSpc>
            </a:pPr>
            <a:r>
              <a:rPr lang="en-US" sz="1029" dirty="0" smtClean="0">
                <a:solidFill>
                  <a:srgbClr val="001489"/>
                </a:solidFill>
                <a:latin typeface="Barlow SemiCondensed Bold"/>
              </a:rPr>
              <a:t>Strategic Communication &amp; Public Diplomacy Activities</a:t>
            </a:r>
            <a:endParaRPr lang="en-US" sz="1029" dirty="0">
              <a:solidFill>
                <a:srgbClr val="001489"/>
              </a:solidFill>
              <a:latin typeface="Barlow SemiCondensed Bold"/>
            </a:endParaRPr>
          </a:p>
        </p:txBody>
      </p:sp>
      <p:sp>
        <p:nvSpPr>
          <p:cNvPr id="81" name="TextBox 81"/>
          <p:cNvSpPr txBox="1"/>
          <p:nvPr/>
        </p:nvSpPr>
        <p:spPr>
          <a:xfrm>
            <a:off x="3778407" y="10068359"/>
            <a:ext cx="3177727" cy="384721"/>
          </a:xfrm>
          <a:prstGeom prst="rect">
            <a:avLst/>
          </a:prstGeom>
        </p:spPr>
        <p:txBody>
          <a:bodyPr lIns="0" tIns="0" rIns="0" bIns="0" rtlCol="0" anchor="t">
            <a:spAutoFit/>
          </a:bodyPr>
          <a:lstStyle/>
          <a:p>
            <a:pPr algn="just">
              <a:lnSpc>
                <a:spcPts val="1030"/>
              </a:lnSpc>
            </a:pPr>
            <a:r>
              <a:rPr lang="en-US" sz="1030" dirty="0">
                <a:solidFill>
                  <a:srgbClr val="000000"/>
                </a:solidFill>
                <a:latin typeface="Barlow SemiCondensed"/>
              </a:rPr>
              <a:t>EU MS  and the EU Delegation will use public diplomacy activities to raise awareness on gender equality issues </a:t>
            </a:r>
            <a:r>
              <a:rPr lang="en-US" sz="1030">
                <a:solidFill>
                  <a:srgbClr val="000000"/>
                </a:solidFill>
                <a:latin typeface="Barlow SemiCondensed"/>
              </a:rPr>
              <a:t>in </a:t>
            </a:r>
            <a:r>
              <a:rPr lang="en-US" sz="1030" smtClean="0">
                <a:solidFill>
                  <a:srgbClr val="000000"/>
                </a:solidFill>
                <a:latin typeface="Barlow SemiCondensed"/>
              </a:rPr>
              <a:t>Malawi</a:t>
            </a:r>
            <a:endParaRPr lang="en-US" sz="1030" dirty="0">
              <a:solidFill>
                <a:srgbClr val="000000"/>
              </a:solidFill>
              <a:latin typeface="Barlow SemiCondensed"/>
            </a:endParaRPr>
          </a:p>
        </p:txBody>
      </p:sp>
      <p:sp>
        <p:nvSpPr>
          <p:cNvPr id="82" name="TextBox 82"/>
          <p:cNvSpPr txBox="1"/>
          <p:nvPr/>
        </p:nvSpPr>
        <p:spPr>
          <a:xfrm>
            <a:off x="3836502" y="3688458"/>
            <a:ext cx="3119631" cy="1436291"/>
          </a:xfrm>
          <a:prstGeom prst="rect">
            <a:avLst/>
          </a:prstGeom>
        </p:spPr>
        <p:txBody>
          <a:bodyPr lIns="0" tIns="0" rIns="0" bIns="0" rtlCol="0" anchor="t">
            <a:spAutoFit/>
          </a:bodyPr>
          <a:lstStyle/>
          <a:p>
            <a:pPr algn="just">
              <a:lnSpc>
                <a:spcPts val="1132"/>
              </a:lnSpc>
            </a:pPr>
            <a:r>
              <a:rPr lang="en-US" sz="1029" dirty="0">
                <a:solidFill>
                  <a:srgbClr val="001489"/>
                </a:solidFill>
                <a:latin typeface="Barlow SemiCondensed Bold"/>
              </a:rPr>
              <a:t>                 The CLIP areas of engagement are based on:</a:t>
            </a:r>
          </a:p>
          <a:p>
            <a:pPr algn="just">
              <a:lnSpc>
                <a:spcPts val="1155"/>
              </a:lnSpc>
            </a:pPr>
            <a:endParaRPr lang="en-US" sz="1029" dirty="0">
              <a:solidFill>
                <a:srgbClr val="001489"/>
              </a:solidFill>
              <a:latin typeface="Barlow SemiCondensed Bold"/>
            </a:endParaRPr>
          </a:p>
          <a:p>
            <a:pPr algn="just">
              <a:lnSpc>
                <a:spcPts val="1132"/>
              </a:lnSpc>
            </a:pPr>
            <a:r>
              <a:rPr lang="en-US" sz="1050" dirty="0">
                <a:solidFill>
                  <a:srgbClr val="000000"/>
                </a:solidFill>
                <a:latin typeface="Barlow SemiCondensed"/>
              </a:rPr>
              <a:t>- </a:t>
            </a:r>
            <a:r>
              <a:rPr lang="en-US" sz="1029" dirty="0">
                <a:solidFill>
                  <a:srgbClr val="000000"/>
                </a:solidFill>
                <a:latin typeface="Barlow SemiCondensed"/>
              </a:rPr>
              <a:t>The EU Multiannual Indicative </a:t>
            </a:r>
            <a:r>
              <a:rPr lang="en-US" sz="1029" dirty="0" err="1">
                <a:solidFill>
                  <a:srgbClr val="000000"/>
                </a:solidFill>
                <a:latin typeface="Barlow SemiCondensed"/>
              </a:rPr>
              <a:t>Programme</a:t>
            </a:r>
            <a:r>
              <a:rPr lang="en-US" sz="1029" dirty="0">
                <a:solidFill>
                  <a:srgbClr val="000000"/>
                </a:solidFill>
                <a:latin typeface="Barlow SemiCondensed"/>
              </a:rPr>
              <a:t> (MIP) 2021-2027</a:t>
            </a:r>
            <a:r>
              <a:rPr lang="en-US" sz="1029" dirty="0">
                <a:solidFill>
                  <a:srgbClr val="FF1616"/>
                </a:solidFill>
                <a:latin typeface="Barlow SemiCondensed"/>
              </a:rPr>
              <a:t> </a:t>
            </a:r>
            <a:r>
              <a:rPr lang="en-US" sz="1029" dirty="0">
                <a:solidFill>
                  <a:srgbClr val="000000"/>
                </a:solidFill>
                <a:latin typeface="Barlow SemiCondensed"/>
              </a:rPr>
              <a:t>for </a:t>
            </a:r>
            <a:r>
              <a:rPr lang="en-US" sz="1029" dirty="0" smtClean="0">
                <a:solidFill>
                  <a:srgbClr val="000000"/>
                </a:solidFill>
                <a:latin typeface="Barlow SemiCondensed"/>
              </a:rPr>
              <a:t>Malawi </a:t>
            </a:r>
            <a:r>
              <a:rPr lang="en-US" sz="1029" dirty="0">
                <a:solidFill>
                  <a:srgbClr val="000000"/>
                </a:solidFill>
                <a:latin typeface="Barlow SemiCondensed"/>
              </a:rPr>
              <a:t>areas of </a:t>
            </a:r>
            <a:r>
              <a:rPr lang="en-US" sz="1029" u="sng" dirty="0">
                <a:solidFill>
                  <a:srgbClr val="000000"/>
                </a:solidFill>
                <a:latin typeface="Barlow SemiCondensed"/>
              </a:rPr>
              <a:t>green </a:t>
            </a:r>
            <a:r>
              <a:rPr lang="en-US" sz="1029" u="sng" dirty="0" smtClean="0">
                <a:solidFill>
                  <a:srgbClr val="000000"/>
                </a:solidFill>
                <a:latin typeface="Barlow SemiCondensed"/>
              </a:rPr>
              <a:t>and resilient economic transformation, democratic and economic governance and human development and social inclusion</a:t>
            </a:r>
            <a:endParaRPr lang="en-US" sz="1029" dirty="0">
              <a:solidFill>
                <a:srgbClr val="000000"/>
              </a:solidFill>
              <a:latin typeface="Barlow SemiCondensed"/>
            </a:endParaRPr>
          </a:p>
          <a:p>
            <a:pPr algn="just">
              <a:lnSpc>
                <a:spcPts val="1132"/>
              </a:lnSpc>
            </a:pPr>
            <a:r>
              <a:rPr lang="en-US" sz="1029" dirty="0">
                <a:solidFill>
                  <a:srgbClr val="000000"/>
                </a:solidFill>
                <a:latin typeface="Barlow SemiCondensed"/>
              </a:rPr>
              <a:t>- The national gender-related plans; the findings of the </a:t>
            </a:r>
            <a:r>
              <a:rPr lang="en-US" sz="1029" dirty="0" smtClean="0">
                <a:solidFill>
                  <a:srgbClr val="000000"/>
                </a:solidFill>
                <a:latin typeface="Barlow SemiCondensed"/>
              </a:rPr>
              <a:t>2020 Gender country profile (UNWOMEN</a:t>
            </a:r>
            <a:r>
              <a:rPr lang="en-US" sz="1029" smtClean="0">
                <a:solidFill>
                  <a:srgbClr val="000000"/>
                </a:solidFill>
                <a:latin typeface="Barlow SemiCondensed"/>
              </a:rPr>
              <a:t>); consultation </a:t>
            </a:r>
            <a:r>
              <a:rPr lang="en-US" sz="1029" dirty="0">
                <a:solidFill>
                  <a:srgbClr val="000000"/>
                </a:solidFill>
                <a:latin typeface="Barlow SemiCondensed"/>
              </a:rPr>
              <a:t>of civil society </a:t>
            </a:r>
            <a:r>
              <a:rPr lang="en-US" sz="1029" dirty="0" err="1" smtClean="0">
                <a:solidFill>
                  <a:srgbClr val="000000"/>
                </a:solidFill>
                <a:latin typeface="Barlow SemiCondensed"/>
              </a:rPr>
              <a:t>organisations</a:t>
            </a:r>
            <a:r>
              <a:rPr lang="en-US" sz="1029" dirty="0" smtClean="0">
                <a:solidFill>
                  <a:srgbClr val="000000"/>
                </a:solidFill>
                <a:latin typeface="Barlow SemiCondensed"/>
              </a:rPr>
              <a:t>, and </a:t>
            </a:r>
            <a:r>
              <a:rPr lang="en-US" sz="1029" dirty="0">
                <a:solidFill>
                  <a:srgbClr val="000000"/>
                </a:solidFill>
                <a:latin typeface="Barlow SemiCondensed"/>
              </a:rPr>
              <a:t>the UN.</a:t>
            </a:r>
          </a:p>
          <a:p>
            <a:pPr algn="just">
              <a:lnSpc>
                <a:spcPts val="1155"/>
              </a:lnSpc>
            </a:pPr>
            <a:endParaRPr lang="en-US" sz="1029" dirty="0">
              <a:solidFill>
                <a:srgbClr val="000000"/>
              </a:solidFill>
              <a:latin typeface="Barlow SemiCondensed"/>
            </a:endParaRPr>
          </a:p>
        </p:txBody>
      </p:sp>
      <p:sp>
        <p:nvSpPr>
          <p:cNvPr id="83" name="TextBox 83"/>
          <p:cNvSpPr txBox="1"/>
          <p:nvPr/>
        </p:nvSpPr>
        <p:spPr>
          <a:xfrm>
            <a:off x="761358" y="7699718"/>
            <a:ext cx="2652220" cy="1154162"/>
          </a:xfrm>
          <a:prstGeom prst="rect">
            <a:avLst/>
          </a:prstGeom>
        </p:spPr>
        <p:txBody>
          <a:bodyPr lIns="0" tIns="0" rIns="0" bIns="0" rtlCol="0" anchor="t">
            <a:spAutoFit/>
          </a:bodyPr>
          <a:lstStyle/>
          <a:p>
            <a:pPr lvl="0" algn="just">
              <a:lnSpc>
                <a:spcPts val="1029"/>
              </a:lnSpc>
            </a:pPr>
            <a:endParaRPr lang="fr-BE" sz="1029" dirty="0" smtClean="0">
              <a:solidFill>
                <a:srgbClr val="000000"/>
              </a:solidFill>
              <a:latin typeface="Barlow SemiCondensed"/>
            </a:endParaRPr>
          </a:p>
          <a:p>
            <a:pPr lvl="0" algn="just">
              <a:lnSpc>
                <a:spcPts val="1029"/>
              </a:lnSpc>
            </a:pPr>
            <a:r>
              <a:rPr lang="fr-BE" sz="1029" dirty="0" err="1" smtClean="0">
                <a:solidFill>
                  <a:srgbClr val="000000"/>
                </a:solidFill>
                <a:latin typeface="Barlow SemiCondensed"/>
              </a:rPr>
              <a:t>Mainstreamed</a:t>
            </a:r>
            <a:r>
              <a:rPr lang="fr-BE" sz="1029" dirty="0" smtClean="0">
                <a:solidFill>
                  <a:srgbClr val="000000"/>
                </a:solidFill>
                <a:latin typeface="Barlow SemiCondensed"/>
              </a:rPr>
              <a:t> in</a:t>
            </a:r>
            <a:r>
              <a:rPr lang="en-GB" sz="1029" dirty="0" smtClean="0">
                <a:solidFill>
                  <a:srgbClr val="000000"/>
                </a:solidFill>
                <a:latin typeface="Barlow SemiCondensed"/>
              </a:rPr>
              <a:t> </a:t>
            </a:r>
            <a:r>
              <a:rPr lang="en-GB" sz="1029" dirty="0">
                <a:solidFill>
                  <a:srgbClr val="000000"/>
                </a:solidFill>
                <a:latin typeface="Barlow SemiCondensed"/>
              </a:rPr>
              <a:t>the different </a:t>
            </a:r>
            <a:r>
              <a:rPr lang="en-GB" sz="1029" dirty="0" smtClean="0">
                <a:solidFill>
                  <a:srgbClr val="000000"/>
                </a:solidFill>
                <a:latin typeface="Barlow SemiCondensed"/>
              </a:rPr>
              <a:t>projects with a focus on </a:t>
            </a:r>
            <a:r>
              <a:rPr lang="en-GB" sz="1029" dirty="0">
                <a:solidFill>
                  <a:srgbClr val="000000"/>
                </a:solidFill>
                <a:latin typeface="Barlow SemiCondensed"/>
              </a:rPr>
              <a:t>girls’ and women empowerment throughout the life cycle, from early childhood development, nutrition and school meals (primary education), over access to sexual and reproductive health services, secondary education and TEVET (adolescent girls) up to economic and political empowerment.</a:t>
            </a:r>
          </a:p>
          <a:p>
            <a:pPr algn="just">
              <a:lnSpc>
                <a:spcPts val="1029"/>
              </a:lnSpc>
            </a:pPr>
            <a:endParaRPr lang="en-US" sz="1029" dirty="0">
              <a:solidFill>
                <a:srgbClr val="000000"/>
              </a:solidFill>
              <a:latin typeface="Barlow SemiCondensed"/>
            </a:endParaRPr>
          </a:p>
        </p:txBody>
      </p:sp>
      <p:sp>
        <p:nvSpPr>
          <p:cNvPr id="84" name="TextBox 84"/>
          <p:cNvSpPr txBox="1"/>
          <p:nvPr/>
        </p:nvSpPr>
        <p:spPr>
          <a:xfrm>
            <a:off x="708593" y="8811483"/>
            <a:ext cx="2720074" cy="1282402"/>
          </a:xfrm>
          <a:prstGeom prst="rect">
            <a:avLst/>
          </a:prstGeom>
        </p:spPr>
        <p:txBody>
          <a:bodyPr lIns="0" tIns="0" rIns="0" bIns="0" rtlCol="0" anchor="t">
            <a:spAutoFit/>
          </a:bodyPr>
          <a:lstStyle/>
          <a:p>
            <a:pPr algn="just">
              <a:lnSpc>
                <a:spcPts val="1029"/>
              </a:lnSpc>
            </a:pPr>
            <a:r>
              <a:rPr lang="en-US" sz="1029" dirty="0">
                <a:solidFill>
                  <a:srgbClr val="000000"/>
                </a:solidFill>
                <a:latin typeface="Barlow SemiCondensed"/>
              </a:rPr>
              <a:t>- Supporting </a:t>
            </a:r>
            <a:r>
              <a:rPr lang="en-US" sz="1029" u="sng" dirty="0">
                <a:solidFill>
                  <a:srgbClr val="000000"/>
                </a:solidFill>
                <a:latin typeface="Barlow SemiCondensed"/>
              </a:rPr>
              <a:t>women </a:t>
            </a:r>
            <a:r>
              <a:rPr lang="en-US" sz="1029" u="sng" dirty="0" err="1">
                <a:solidFill>
                  <a:srgbClr val="000000"/>
                </a:solidFill>
                <a:latin typeface="Barlow SemiCondensed"/>
              </a:rPr>
              <a:t>organisations</a:t>
            </a:r>
            <a:r>
              <a:rPr lang="en-US" sz="1029" u="sng" dirty="0">
                <a:solidFill>
                  <a:srgbClr val="000000"/>
                </a:solidFill>
                <a:latin typeface="Barlow SemiCondensed"/>
              </a:rPr>
              <a:t> and CSO projects </a:t>
            </a:r>
            <a:r>
              <a:rPr lang="en-US" sz="1029" dirty="0">
                <a:solidFill>
                  <a:srgbClr val="000000"/>
                </a:solidFill>
                <a:latin typeface="Barlow SemiCondensed"/>
              </a:rPr>
              <a:t>aiming at women empowerment through various funding </a:t>
            </a:r>
            <a:r>
              <a:rPr lang="en-US" sz="1029" dirty="0" err="1">
                <a:solidFill>
                  <a:srgbClr val="000000"/>
                </a:solidFill>
                <a:latin typeface="Barlow SemiCondensed"/>
              </a:rPr>
              <a:t>programmes</a:t>
            </a:r>
            <a:r>
              <a:rPr lang="en-US" sz="1029" dirty="0">
                <a:solidFill>
                  <a:srgbClr val="000000"/>
                </a:solidFill>
                <a:latin typeface="Barlow SemiCondensed"/>
              </a:rPr>
              <a:t> (CSO-LA, EIDHR, EU MS funding schemes). Currently EU sports projects in sexual and reproductive health, leadership and participation, social and economic empowerment, </a:t>
            </a:r>
            <a:r>
              <a:rPr lang="en-US" sz="1029" dirty="0" smtClean="0">
                <a:solidFill>
                  <a:srgbClr val="000000"/>
                </a:solidFill>
                <a:latin typeface="Barlow SemiCondensed"/>
              </a:rPr>
              <a:t>violence </a:t>
            </a:r>
            <a:r>
              <a:rPr lang="en-US" sz="1029" dirty="0">
                <a:solidFill>
                  <a:srgbClr val="000000"/>
                </a:solidFill>
                <a:latin typeface="Barlow SemiCondensed"/>
              </a:rPr>
              <a:t>against </a:t>
            </a:r>
            <a:r>
              <a:rPr lang="en-US" sz="1029" dirty="0" smtClean="0">
                <a:solidFill>
                  <a:srgbClr val="000000"/>
                </a:solidFill>
                <a:latin typeface="Barlow SemiCondensed"/>
              </a:rPr>
              <a:t>women. </a:t>
            </a:r>
            <a:r>
              <a:rPr lang="en-US" sz="1029" dirty="0">
                <a:solidFill>
                  <a:srgbClr val="000000"/>
                </a:solidFill>
                <a:latin typeface="Barlow SemiCondensed"/>
              </a:rPr>
              <a:t>The EU will continue supporting CSO projects with a focus on the priority areas identified in the CLIP.</a:t>
            </a:r>
          </a:p>
          <a:p>
            <a:pPr algn="just">
              <a:lnSpc>
                <a:spcPts val="1029"/>
              </a:lnSpc>
            </a:pPr>
            <a:endParaRPr lang="en-US" sz="1029" dirty="0">
              <a:solidFill>
                <a:srgbClr val="000000"/>
              </a:solidFill>
              <a:latin typeface="Barlow SemiCondensed"/>
            </a:endParaRPr>
          </a:p>
        </p:txBody>
      </p:sp>
      <p:sp>
        <p:nvSpPr>
          <p:cNvPr id="85" name="TextBox 85"/>
          <p:cNvSpPr txBox="1"/>
          <p:nvPr/>
        </p:nvSpPr>
        <p:spPr>
          <a:xfrm>
            <a:off x="716967" y="10133764"/>
            <a:ext cx="2686920" cy="512961"/>
          </a:xfrm>
          <a:prstGeom prst="rect">
            <a:avLst/>
          </a:prstGeom>
        </p:spPr>
        <p:txBody>
          <a:bodyPr lIns="0" tIns="0" rIns="0" bIns="0" rtlCol="0" anchor="t">
            <a:spAutoFit/>
          </a:bodyPr>
          <a:lstStyle/>
          <a:p>
            <a:pPr algn="just">
              <a:lnSpc>
                <a:spcPts val="1029"/>
              </a:lnSpc>
            </a:pPr>
            <a:r>
              <a:rPr lang="en-US" sz="1029" dirty="0">
                <a:solidFill>
                  <a:srgbClr val="000000"/>
                </a:solidFill>
                <a:latin typeface="Barlow SemiCondensed"/>
              </a:rPr>
              <a:t>- Currently also </a:t>
            </a:r>
            <a:r>
              <a:rPr lang="en-US" sz="1029" dirty="0" smtClean="0">
                <a:solidFill>
                  <a:srgbClr val="000000"/>
                </a:solidFill>
                <a:latin typeface="Barlow SemiCondensed"/>
              </a:rPr>
              <a:t>beneficiary of the EU/UN Spotlight Initiative to eradicate violence against women and girls.</a:t>
            </a:r>
            <a:endParaRPr lang="en-US" sz="1029" dirty="0">
              <a:solidFill>
                <a:srgbClr val="000000"/>
              </a:solidFill>
              <a:latin typeface="Barlow SemiCondensed"/>
            </a:endParaRPr>
          </a:p>
          <a:p>
            <a:pPr algn="just">
              <a:lnSpc>
                <a:spcPts val="1029"/>
              </a:lnSpc>
            </a:pPr>
            <a:endParaRPr lang="en-US" sz="1029" dirty="0">
              <a:solidFill>
                <a:srgbClr val="000000"/>
              </a:solidFill>
              <a:latin typeface="Barlow SemiCondensed"/>
            </a:endParaRPr>
          </a:p>
        </p:txBody>
      </p:sp>
      <p:sp>
        <p:nvSpPr>
          <p:cNvPr id="86" name="TextBox 86"/>
          <p:cNvSpPr txBox="1"/>
          <p:nvPr/>
        </p:nvSpPr>
        <p:spPr>
          <a:xfrm>
            <a:off x="3794864" y="8664298"/>
            <a:ext cx="3144813" cy="769441"/>
          </a:xfrm>
          <a:prstGeom prst="rect">
            <a:avLst/>
          </a:prstGeom>
        </p:spPr>
        <p:txBody>
          <a:bodyPr lIns="0" tIns="0" rIns="0" bIns="0" rtlCol="0" anchor="t">
            <a:spAutoFit/>
          </a:bodyPr>
          <a:lstStyle/>
          <a:p>
            <a:pPr algn="just">
              <a:lnSpc>
                <a:spcPts val="1029"/>
              </a:lnSpc>
            </a:pPr>
            <a:r>
              <a:rPr lang="en-US" sz="1029" dirty="0">
                <a:solidFill>
                  <a:srgbClr val="000000"/>
                </a:solidFill>
                <a:latin typeface="Barlow SemiCondensed"/>
              </a:rPr>
              <a:t>-  Dialogue engaged </a:t>
            </a:r>
            <a:r>
              <a:rPr lang="en-US" sz="1029" u="sng" dirty="0">
                <a:solidFill>
                  <a:srgbClr val="000000"/>
                </a:solidFill>
                <a:latin typeface="Barlow SemiCondensed"/>
              </a:rPr>
              <a:t>with the </a:t>
            </a:r>
            <a:r>
              <a:rPr lang="en-US" sz="1029" u="sng" dirty="0" smtClean="0">
                <a:solidFill>
                  <a:srgbClr val="000000"/>
                </a:solidFill>
                <a:latin typeface="Barlow SemiCondensed"/>
              </a:rPr>
              <a:t>Government of Malawi</a:t>
            </a:r>
            <a:r>
              <a:rPr lang="en-US" sz="1029" dirty="0" smtClean="0">
                <a:solidFill>
                  <a:srgbClr val="000000"/>
                </a:solidFill>
                <a:latin typeface="Barlow SemiCondensed"/>
              </a:rPr>
              <a:t> </a:t>
            </a:r>
            <a:r>
              <a:rPr lang="en-US" sz="1029" dirty="0">
                <a:solidFill>
                  <a:srgbClr val="000000"/>
                </a:solidFill>
                <a:latin typeface="Barlow SemiCondensed"/>
              </a:rPr>
              <a:t>through various </a:t>
            </a:r>
            <a:r>
              <a:rPr lang="en-US" sz="1029" dirty="0" smtClean="0">
                <a:solidFill>
                  <a:srgbClr val="000000"/>
                </a:solidFill>
                <a:latin typeface="Barlow SemiCondensed"/>
              </a:rPr>
              <a:t>projects and policy dialogue: High level political dialogue, Spotlight Initiative,  projects steering committees </a:t>
            </a:r>
            <a:endParaRPr lang="en-US" sz="1029" dirty="0">
              <a:solidFill>
                <a:srgbClr val="000000"/>
              </a:solidFill>
              <a:latin typeface="Barlow SemiCondensed"/>
            </a:endParaRPr>
          </a:p>
          <a:p>
            <a:pPr algn="just">
              <a:lnSpc>
                <a:spcPts val="1029"/>
              </a:lnSpc>
            </a:pPr>
            <a:endParaRPr lang="en-US" sz="1029" dirty="0">
              <a:solidFill>
                <a:srgbClr val="000000"/>
              </a:solidFill>
              <a:latin typeface="Barlow SemiCondensed"/>
            </a:endParaRPr>
          </a:p>
          <a:p>
            <a:pPr algn="just">
              <a:lnSpc>
                <a:spcPts val="1029"/>
              </a:lnSpc>
            </a:pPr>
            <a:endParaRPr lang="en-US" sz="1029" dirty="0">
              <a:solidFill>
                <a:srgbClr val="000000"/>
              </a:solidFill>
              <a:latin typeface="Barlow SemiCondensed"/>
            </a:endParaRPr>
          </a:p>
          <a:p>
            <a:pPr algn="just">
              <a:lnSpc>
                <a:spcPts val="1029"/>
              </a:lnSpc>
            </a:pPr>
            <a:endParaRPr lang="en-US" sz="1029" dirty="0">
              <a:solidFill>
                <a:srgbClr val="000000"/>
              </a:solidFill>
              <a:latin typeface="Barlow SemiCondensed"/>
            </a:endParaRPr>
          </a:p>
        </p:txBody>
      </p:sp>
      <p:sp>
        <p:nvSpPr>
          <p:cNvPr id="87" name="TextBox 87"/>
          <p:cNvSpPr txBox="1"/>
          <p:nvPr/>
        </p:nvSpPr>
        <p:spPr>
          <a:xfrm>
            <a:off x="3783847" y="9217149"/>
            <a:ext cx="3144813" cy="512961"/>
          </a:xfrm>
          <a:prstGeom prst="rect">
            <a:avLst/>
          </a:prstGeom>
        </p:spPr>
        <p:txBody>
          <a:bodyPr lIns="0" tIns="0" rIns="0" bIns="0" rtlCol="0" anchor="t">
            <a:spAutoFit/>
          </a:bodyPr>
          <a:lstStyle/>
          <a:p>
            <a:pPr>
              <a:lnSpc>
                <a:spcPts val="1029"/>
              </a:lnSpc>
            </a:pPr>
            <a:r>
              <a:rPr lang="en-US" sz="1029" dirty="0">
                <a:solidFill>
                  <a:srgbClr val="000000"/>
                </a:solidFill>
                <a:latin typeface="Barlow SemiCondensed"/>
              </a:rPr>
              <a:t>-  Dialogue with </a:t>
            </a:r>
            <a:r>
              <a:rPr lang="en-US" sz="1029" u="sng" dirty="0">
                <a:solidFill>
                  <a:srgbClr val="000000"/>
                </a:solidFill>
                <a:latin typeface="Barlow SemiCondensed"/>
              </a:rPr>
              <a:t>national and local CSOs</a:t>
            </a:r>
            <a:r>
              <a:rPr lang="en-US" sz="1029" dirty="0">
                <a:solidFill>
                  <a:srgbClr val="000000"/>
                </a:solidFill>
                <a:latin typeface="Barlow SemiCondensed"/>
              </a:rPr>
              <a:t> using the framework of the EU roadmap for engagement with civil society </a:t>
            </a:r>
            <a:r>
              <a:rPr lang="en-US" sz="1029" dirty="0" smtClean="0">
                <a:solidFill>
                  <a:srgbClr val="000000"/>
                </a:solidFill>
                <a:latin typeface="Barlow SemiCondensed"/>
              </a:rPr>
              <a:t>2021-2024 and the CLIP annual meeting</a:t>
            </a: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p:txBody>
      </p:sp>
      <p:sp>
        <p:nvSpPr>
          <p:cNvPr id="88" name="TextBox 88"/>
          <p:cNvSpPr txBox="1"/>
          <p:nvPr/>
        </p:nvSpPr>
        <p:spPr>
          <a:xfrm>
            <a:off x="4348136" y="543845"/>
            <a:ext cx="4325844" cy="262890"/>
          </a:xfrm>
          <a:prstGeom prst="rect">
            <a:avLst/>
          </a:prstGeom>
        </p:spPr>
        <p:txBody>
          <a:bodyPr lIns="0" tIns="0" rIns="0" bIns="0" rtlCol="0" anchor="t">
            <a:spAutoFit/>
          </a:bodyPr>
          <a:lstStyle/>
          <a:p>
            <a:pPr algn="ctr">
              <a:lnSpc>
                <a:spcPts val="990"/>
              </a:lnSpc>
            </a:pPr>
            <a:r>
              <a:rPr lang="en-US" sz="900" dirty="0">
                <a:solidFill>
                  <a:srgbClr val="000000"/>
                </a:solidFill>
                <a:latin typeface="Arialle"/>
              </a:rPr>
              <a:t>Delegation of the European Union </a:t>
            </a:r>
          </a:p>
          <a:p>
            <a:pPr algn="ctr">
              <a:lnSpc>
                <a:spcPts val="990"/>
              </a:lnSpc>
            </a:pPr>
            <a:r>
              <a:rPr lang="en-US" sz="900" dirty="0">
                <a:solidFill>
                  <a:srgbClr val="000000"/>
                </a:solidFill>
                <a:latin typeface="Arialle"/>
              </a:rPr>
              <a:t>to </a:t>
            </a:r>
            <a:r>
              <a:rPr lang="en-US" sz="900" dirty="0" smtClean="0">
                <a:solidFill>
                  <a:srgbClr val="000000"/>
                </a:solidFill>
                <a:latin typeface="Arialle"/>
              </a:rPr>
              <a:t>Malawi</a:t>
            </a:r>
            <a:endParaRPr lang="en-US" sz="900" dirty="0">
              <a:solidFill>
                <a:srgbClr val="000000"/>
              </a:solidFill>
              <a:latin typeface="Arialle"/>
            </a:endParaRPr>
          </a:p>
        </p:txBody>
      </p:sp>
      <p:sp>
        <p:nvSpPr>
          <p:cNvPr id="89" name="TextBox 89"/>
          <p:cNvSpPr txBox="1"/>
          <p:nvPr/>
        </p:nvSpPr>
        <p:spPr>
          <a:xfrm>
            <a:off x="746462" y="5539284"/>
            <a:ext cx="2703326" cy="291211"/>
          </a:xfrm>
          <a:prstGeom prst="rect">
            <a:avLst/>
          </a:prstGeom>
        </p:spPr>
        <p:txBody>
          <a:bodyPr lIns="0" tIns="0" rIns="0" bIns="0" rtlCol="0" anchor="t">
            <a:spAutoFit/>
          </a:bodyPr>
          <a:lstStyle/>
          <a:p>
            <a:pPr algn="ctr">
              <a:lnSpc>
                <a:spcPts val="1132"/>
              </a:lnSpc>
            </a:pPr>
            <a:r>
              <a:rPr lang="en-US" sz="1029">
                <a:solidFill>
                  <a:srgbClr val="001489"/>
                </a:solidFill>
                <a:latin typeface="Barlow SemiCondensed Bold"/>
              </a:rPr>
              <a:t>Different instrument will be used in the implementation of the CLIP: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C_Collab_DocumentLanguage xmlns="0e9b3a82-106d-4dfc-8b5c-c32b856c7021">EN</EC_Collab_DocumentLanguage>
    <_Status xmlns="http://schemas.microsoft.com/sharepoint/v3/fields">Not Started</_Status>
    <EC_Collab_Status xmlns="0e9b3a82-106d-4dfc-8b5c-c32b856c7021">Not Started</EC_Collab_Status>
    <EC_Collab_Reference xmlns="0e9b3a82-106d-4dfc-8b5c-c32b856c702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EC Document" ma:contentTypeID="0x010100258AA79CEB83498886A3A0868112325000CA42DB76DAD6E9438FD279FF066C23A0" ma:contentTypeVersion="0" ma:contentTypeDescription="Create a new document in this library." ma:contentTypeScope="" ma:versionID="dd63c766204002101201103b2a4234a7">
  <xsd:schema xmlns:xsd="http://www.w3.org/2001/XMLSchema" xmlns:xs="http://www.w3.org/2001/XMLSchema" xmlns:p="http://schemas.microsoft.com/office/2006/metadata/properties" xmlns:ns2="http://schemas.microsoft.com/sharepoint/v3/fields" xmlns:ns3="0e9b3a82-106d-4dfc-8b5c-c32b856c7021" targetNamespace="http://schemas.microsoft.com/office/2006/metadata/properties" ma:root="true" ma:fieldsID="232a2c83788e53de5beab89d61ec3799" ns2:_="" ns3:_="">
    <xsd:import namespace="http://schemas.microsoft.com/sharepoint/v3/fields"/>
    <xsd:import namespace="0e9b3a82-106d-4dfc-8b5c-c32b856c7021"/>
    <xsd:element name="properties">
      <xsd:complexType>
        <xsd:sequence>
          <xsd:element name="documentManagement">
            <xsd:complexType>
              <xsd:all>
                <xsd:element ref="ns3:EC_Collab_Reference" minOccurs="0"/>
                <xsd:element ref="ns2:_Status" minOccurs="0"/>
                <xsd:element ref="ns3:EC_Collab_DocumentLanguage"/>
                <xsd:element ref="ns3:EC_Collab_Status"/>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3" nillable="true" ma:displayName="Status" ma:default="Not Started" ma:hidden="true"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0e9b3a82-106d-4dfc-8b5c-c32b856c7021" elementFormDefault="qualified">
    <xsd:import namespace="http://schemas.microsoft.com/office/2006/documentManagement/types"/>
    <xsd:import namespace="http://schemas.microsoft.com/office/infopath/2007/PartnerControls"/>
    <xsd:element name="EC_Collab_Reference" ma:index="12" nillable="true" ma:displayName="Reference" ma:internalName="EC_Collab_Reference">
      <xsd:simpleType>
        <xsd:restriction base="dms:Text"/>
      </xsd:simpleType>
    </xsd:element>
    <xsd:element name="EC_Collab_DocumentLanguage" ma:index="14" ma:displayName="Language" ma:default="EN" ma:internalName="EC_Collab_DocumentLanguage">
      <xsd:simpleType>
        <xsd:restriction base="dms:Choice">
          <xsd:enumeration value="BG"/>
          <xsd:enumeration value="ES"/>
          <xsd:enumeration value="CS"/>
          <xsd:enumeration value="DA"/>
          <xsd:enumeration value="DE"/>
          <xsd:enumeration value="ET"/>
          <xsd:enumeration value="EL"/>
          <xsd:enumeration value="EN"/>
          <xsd:enumeration value="FR"/>
          <xsd:enumeration value="GA"/>
          <xsd:enumeration value="IT"/>
          <xsd:enumeration value="LT"/>
          <xsd:enumeration value="LV"/>
          <xsd:enumeration value="HU"/>
          <xsd:enumeration value="MT"/>
          <xsd:enumeration value="NL"/>
          <xsd:enumeration value="PL"/>
          <xsd:enumeration value="PT"/>
          <xsd:enumeration value="RO"/>
          <xsd:enumeration value="SK"/>
          <xsd:enumeration value="SL"/>
          <xsd:enumeration value="FI"/>
          <xsd:enumeration value="SV"/>
          <xsd:enumeration value="HR"/>
          <xsd:enumeration value="MK"/>
          <xsd:enumeration value="TR"/>
          <xsd:enumeration value="EU"/>
          <xsd:enumeration value="CA"/>
          <xsd:enumeration value="GL"/>
          <xsd:enumeration value="AB"/>
          <xsd:enumeration value="AA"/>
          <xsd:enumeration value="AF"/>
          <xsd:enumeration value="AK"/>
          <xsd:enumeration value="SQ"/>
          <xsd:enumeration value="AM"/>
          <xsd:enumeration value="AR"/>
          <xsd:enumeration value="AN"/>
          <xsd:enumeration value="HY"/>
          <xsd:enumeration value="AS"/>
          <xsd:enumeration value="AV"/>
          <xsd:enumeration value="AE"/>
          <xsd:enumeration value="AY"/>
          <xsd:enumeration value="AZ"/>
          <xsd:enumeration value="BM"/>
          <xsd:enumeration value="BA"/>
          <xsd:enumeration value="BE"/>
          <xsd:enumeration value="BN"/>
          <xsd:enumeration value="BH"/>
          <xsd:enumeration value="BI"/>
          <xsd:enumeration value="NB"/>
          <xsd:enumeration value="BS"/>
          <xsd:enumeration value="BR"/>
          <xsd:enumeration value="MY"/>
          <xsd:enumeration value="KM"/>
          <xsd:enumeration value="CH"/>
          <xsd:enumeration value="CE"/>
          <xsd:enumeration value="NY"/>
          <xsd:enumeration value="ZH"/>
          <xsd:enumeration value="CU"/>
          <xsd:enumeration value="CV"/>
          <xsd:enumeration value="KW"/>
          <xsd:enumeration value="CO"/>
          <xsd:enumeration value="CR"/>
          <xsd:enumeration value="DV"/>
          <xsd:enumeration value="DZ"/>
          <xsd:enumeration value="EO"/>
          <xsd:enumeration value="EE"/>
          <xsd:enumeration value="FO"/>
          <xsd:enumeration value="FJ"/>
          <xsd:enumeration value="FF"/>
          <xsd:enumeration value="GD"/>
          <xsd:enumeration value="LG"/>
          <xsd:enumeration value="KA"/>
          <xsd:enumeration value="GN"/>
          <xsd:enumeration value="GU"/>
          <xsd:enumeration value="HT"/>
          <xsd:enumeration value="HA"/>
          <xsd:enumeration value="HE"/>
          <xsd:enumeration value="HZ"/>
          <xsd:enumeration value="HI"/>
          <xsd:enumeration value="HO"/>
          <xsd:enumeration value="IS"/>
          <xsd:enumeration value="IO"/>
          <xsd:enumeration value="IG"/>
          <xsd:enumeration value="ID"/>
          <xsd:enumeration value="IA"/>
          <xsd:enumeration value="IE"/>
          <xsd:enumeration value="IU"/>
          <xsd:enumeration value="IK"/>
          <xsd:enumeration value="JA"/>
          <xsd:enumeration value="JV"/>
          <xsd:enumeration value="KL"/>
          <xsd:enumeration value="KN"/>
          <xsd:enumeration value="KR"/>
          <xsd:enumeration value="KS"/>
          <xsd:enumeration value="KK"/>
          <xsd:enumeration value="KI"/>
          <xsd:enumeration value="RW"/>
          <xsd:enumeration value="KY"/>
          <xsd:enumeration value="KV"/>
          <xsd:enumeration value="KG"/>
          <xsd:enumeration value="KO"/>
          <xsd:enumeration value="KJ"/>
          <xsd:enumeration value="KU"/>
          <xsd:enumeration value="LO"/>
          <xsd:enumeration value="LA"/>
          <xsd:enumeration value="LI"/>
          <xsd:enumeration value="LN"/>
          <xsd:enumeration value="LU"/>
          <xsd:enumeration value="LB"/>
          <xsd:enumeration value="MG"/>
          <xsd:enumeration value="MS"/>
          <xsd:enumeration value="ML"/>
          <xsd:enumeration value="GV"/>
          <xsd:enumeration value="MI"/>
          <xsd:enumeration value="MR"/>
          <xsd:enumeration value="MH"/>
          <xsd:enumeration value="MN"/>
          <xsd:enumeration value="NA"/>
          <xsd:enumeration value="NV"/>
          <xsd:enumeration value="ND"/>
          <xsd:enumeration value="NR"/>
          <xsd:enumeration value="NG"/>
          <xsd:enumeration value="NE"/>
          <xsd:enumeration value="SE"/>
          <xsd:enumeration value="NO"/>
          <xsd:enumeration value="NN"/>
          <xsd:enumeration value="OC"/>
          <xsd:enumeration value="OJ"/>
          <xsd:enumeration value="OR"/>
          <xsd:enumeration value="OM"/>
          <xsd:enumeration value="OS"/>
          <xsd:enumeration value="PI"/>
          <xsd:enumeration value="PA"/>
          <xsd:enumeration value="FA"/>
          <xsd:enumeration value="PS"/>
          <xsd:enumeration value="QU"/>
          <xsd:enumeration value="RM"/>
          <xsd:enumeration value="RN"/>
          <xsd:enumeration value="RU"/>
          <xsd:enumeration value="SM"/>
          <xsd:enumeration value="SG"/>
          <xsd:enumeration value="SA"/>
          <xsd:enumeration value="SC"/>
          <xsd:enumeration value="SR"/>
          <xsd:enumeration value="SN"/>
          <xsd:enumeration value="II"/>
          <xsd:enumeration value="SD"/>
          <xsd:enumeration value="SI"/>
          <xsd:enumeration value="SO"/>
          <xsd:enumeration value="ST"/>
          <xsd:enumeration value="SU"/>
          <xsd:enumeration value="SW"/>
          <xsd:enumeration value="SS"/>
          <xsd:enumeration value="TL"/>
          <xsd:enumeration value="TY"/>
          <xsd:enumeration value="TG"/>
          <xsd:enumeration value="TA"/>
          <xsd:enumeration value="TT"/>
          <xsd:enumeration value="TE"/>
          <xsd:enumeration value="TH"/>
          <xsd:enumeration value="BO"/>
          <xsd:enumeration value="TI"/>
          <xsd:enumeration value="TO"/>
          <xsd:enumeration value="TS"/>
          <xsd:enumeration value="TN"/>
          <xsd:enumeration value="TK"/>
          <xsd:enumeration value="TW"/>
          <xsd:enumeration value="UG"/>
          <xsd:enumeration value="UK"/>
          <xsd:enumeration value="UR"/>
          <xsd:enumeration value="UZ"/>
          <xsd:enumeration value="VE"/>
          <xsd:enumeration value="VI"/>
          <xsd:enumeration value="VO"/>
          <xsd:enumeration value="WA"/>
          <xsd:enumeration value="CY"/>
          <xsd:enumeration value="FY"/>
          <xsd:enumeration value="WO"/>
          <xsd:enumeration value="XH"/>
          <xsd:enumeration value="YI"/>
          <xsd:enumeration value="YO"/>
          <xsd:enumeration value="ZA"/>
          <xsd:enumeration value="ZU"/>
        </xsd:restriction>
      </xsd:simpleType>
    </xsd:element>
    <xsd:element name="EC_Collab_Status" ma:index="15" ma:displayName="EC Status" ma:default="Not Started" ma:internalName="EC_Collab_Status">
      <xsd:simpleType>
        <xsd:restriction base="dms:Choice">
          <xsd:enumeration value="Not Started"/>
          <xsd:enumeration value="Draft"/>
          <xsd:enumeration value="Reviewed"/>
          <xsd:enumeration value="Scheduled"/>
          <xsd:enumeration value="Published"/>
          <xsd:enumeration value="Final"/>
          <xsd:enumeration value="Expir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9" ma:displayName="Author"/>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ma:index="8" ma:displayName="Subject"/>
        <xsd:element ref="dc:description" minOccurs="0" maxOccurs="1" ma:index="11" ma:displayName="Comments"/>
        <xsd:element name="keywords" minOccurs="0" maxOccurs="1" type="xsd:string" ma:index="1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4369BE-9C84-4D8D-AC00-8C265C7FC873}">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0e9b3a82-106d-4dfc-8b5c-c32b856c7021"/>
    <ds:schemaRef ds:uri="http://schemas.microsoft.com/sharepoint/v3/fields"/>
    <ds:schemaRef ds:uri="http://www.w3.org/XML/1998/namespace"/>
  </ds:schemaRefs>
</ds:datastoreItem>
</file>

<file path=customXml/itemProps2.xml><?xml version="1.0" encoding="utf-8"?>
<ds:datastoreItem xmlns:ds="http://schemas.openxmlformats.org/officeDocument/2006/customXml" ds:itemID="{25B828F2-CB64-47EE-A928-8AB8214CF108}">
  <ds:schemaRefs>
    <ds:schemaRef ds:uri="http://schemas.microsoft.com/sharepoint/v3/contenttype/forms"/>
  </ds:schemaRefs>
</ds:datastoreItem>
</file>

<file path=customXml/itemProps3.xml><?xml version="1.0" encoding="utf-8"?>
<ds:datastoreItem xmlns:ds="http://schemas.openxmlformats.org/officeDocument/2006/customXml" ds:itemID="{67C96FED-EF0F-42B4-954A-64CE26FE69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0e9b3a82-106d-4dfc-8b5c-c32b856c70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340</TotalTime>
  <Words>600</Words>
  <Application>Microsoft Office PowerPoint</Application>
  <PresentationFormat>Custom</PresentationFormat>
  <Paragraphs>54</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Barlow SemiCondensed Bold Bold</vt:lpstr>
      <vt:lpstr>Arial</vt:lpstr>
      <vt:lpstr>Calibri</vt:lpstr>
      <vt:lpstr>Arialle Bold</vt:lpstr>
      <vt:lpstr>Alata</vt:lpstr>
      <vt:lpstr>Barlow SemiCondensed</vt:lpstr>
      <vt:lpstr>Barlow SemiCondensed Bold</vt:lpstr>
      <vt:lpstr>Arialle</vt:lpstr>
      <vt:lpstr>Inter Italics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 GAP III</dc:title>
  <dc:subject/>
  <dc:creator>RAMIREZ Ma Elaine (EEAS-MANILA)</dc:creator>
  <cp:keywords/>
  <dc:description/>
  <cp:lastModifiedBy>BASSE Dior (INTPA-EXT)</cp:lastModifiedBy>
  <cp:revision>11</cp:revision>
  <cp:lastPrinted>2021-11-17T12:09:21Z</cp:lastPrinted>
  <dcterms:created xsi:type="dcterms:W3CDTF">2006-08-16T00:00:00Z</dcterms:created>
  <dcterms:modified xsi:type="dcterms:W3CDTF">2022-06-21T13:07:38Z</dcterms:modified>
  <dc:identifier>DAEsea91qeI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0x010100258AA79CEB83498886A3A0868112325000CA42DB76DAD6E9438FD279FF066C23A0</vt:lpwstr>
  </property>
</Properties>
</file>