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comments/modernComment_100_0.xml" ContentType="application/vnd.ms-powerpoint.comments+xml"/>
  <Override PartName="/ppt/authors.xml" ContentType="application/vnd.ms-powerpoint.author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858000" cy="9144000"/>
  <p:embeddedFontLst>
    <p:embeddedFont>
      <p:font typeface="Alata" panose="020B0604020202020204" charset="0"/>
      <p:regular r:id="rId3"/>
    </p:embeddedFont>
    <p:embeddedFont>
      <p:font typeface="Barlow SemiCondensed Bold" panose="020B0604020202020204" charset="0"/>
      <p:regular r:id="rId4"/>
      <p:bold r:id="rId5"/>
    </p:embeddedFont>
    <p:embeddedFont>
      <p:font typeface="Inter Italics" panose="020B0604020202020204" charset="0"/>
      <p:regular r:id="rId6"/>
      <p:italic r:id="rId7"/>
    </p:embeddedFont>
    <p:embeddedFont>
      <p:font typeface="Calibri" panose="020F0502020204030204" pitchFamily="34" charset="0"/>
      <p:regular r:id="rId8"/>
      <p:bold r:id="rId9"/>
      <p:italic r:id="rId10"/>
      <p:boldItalic r:id="rId11"/>
    </p:embeddedFont>
    <p:embeddedFont>
      <p:font typeface="Barlow SemiCondensed Bold Bold" panose="020B0604020202020204" charset="0"/>
      <p:regular r:id="rId12"/>
      <p:bold r:id="rId13"/>
    </p:embeddedFont>
    <p:embeddedFont>
      <p:font typeface="Arialle" panose="020B0604020202020204" charset="0"/>
      <p:regular r:id="rId14"/>
    </p:embeddedFont>
    <p:embeddedFont>
      <p:font typeface="Barlow SemiCondensed" panose="020B0604020202020204" charset="0"/>
      <p:regular r:id="rId15"/>
    </p:embeddedFont>
    <p:embeddedFont>
      <p:font typeface="Arialle Bold" panose="020B0604020202020204"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838690-61D6-650F-9021-C62475161F56}" name="Blerina Vila" initials="BV" userId="S::blerina.vila@wexam.be::906cfde3-9af9-469a-ad7c-32bd7285c5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03" autoAdjust="0"/>
    <p:restoredTop sz="94577" autoAdjust="0"/>
  </p:normalViewPr>
  <p:slideViewPr>
    <p:cSldViewPr>
      <p:cViewPr>
        <p:scale>
          <a:sx n="100" d="100"/>
          <a:sy n="100" d="100"/>
        </p:scale>
        <p:origin x="2814" y="-19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presProps" Target="presProps.xml"/><Relationship Id="rId3" Type="http://schemas.openxmlformats.org/officeDocument/2006/relationships/font" Target="fonts/font1.fntdata"/><Relationship Id="rId21" Type="http://schemas.openxmlformats.org/officeDocument/2006/relationships/tableStyles" Target="tableStyles.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24" Type="http://schemas.openxmlformats.org/officeDocument/2006/relationships/customXml" Target="../customXml/item2.xml"/><Relationship Id="rId5" Type="http://schemas.openxmlformats.org/officeDocument/2006/relationships/font" Target="fonts/font3.fntdata"/><Relationship Id="rId15" Type="http://schemas.openxmlformats.org/officeDocument/2006/relationships/font" Target="fonts/font13.fntdata"/><Relationship Id="rId23" Type="http://schemas.openxmlformats.org/officeDocument/2006/relationships/customXml" Target="../customXml/item1.xml"/><Relationship Id="rId10" Type="http://schemas.openxmlformats.org/officeDocument/2006/relationships/font" Target="fonts/font8.fntdata"/><Relationship Id="rId19"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AA0-46D8-A674-2B1447CD2E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AA0-46D8-A674-2B1447CD2E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A0-46D8-A674-2B1447CD2E7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AA0-46D8-A674-2B1447CD2E7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AA0-46D8-A674-2B1447CD2E7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0_0.xml><?xml version="1.0" encoding="utf-8"?>
<p188:cmLst xmlns:a="http://schemas.openxmlformats.org/drawingml/2006/main" xmlns:r="http://schemas.openxmlformats.org/officeDocument/2006/relationships" xmlns:p188="http://schemas.microsoft.com/office/powerpoint/2018/8/main">
  <p188:cm id="{FB52A48E-6A73-574A-967C-071F56A58061}" authorId="{BF838690-61D6-650F-9021-C62475161F56}" created="2021-11-08T10:34:41.803">
    <ac:deMkLst xmlns:ac="http://schemas.microsoft.com/office/drawing/2013/main/command">
      <pc:docMk xmlns:pc="http://schemas.microsoft.com/office/powerpoint/2013/main/command"/>
      <pc:sldMk xmlns:pc="http://schemas.microsoft.com/office/powerpoint/2013/main/command" cId="0" sldId="256"/>
      <ac:grpSpMk id="52" creationId="{00000000-0000-0000-0000-000000000000}"/>
    </ac:deMkLst>
    <p188:txBody>
      <a:bodyPr/>
      <a:lstStyle/>
      <a:p>
        <a:r>
          <a:rPr lang="en-BE"/>
          <a:t>it is not clear what this section refers to: the consultation that supported the CLIP or the consultation/ dialogue going forward. If the first — modify the sub-title in blue. 
If the later: join with the box “engagement in dialogue…”</a:t>
        </a:r>
      </a:p>
    </p188:txBody>
  </p188:cm>
  <p188:cm id="{94523407-4D14-334D-BB6F-B588B1E2C543}" authorId="{BF838690-61D6-650F-9021-C62475161F56}" created="2021-11-08T10:35:51.231">
    <ac:deMkLst xmlns:ac="http://schemas.microsoft.com/office/drawing/2013/main/command">
      <pc:docMk xmlns:pc="http://schemas.microsoft.com/office/powerpoint/2013/main/command"/>
      <pc:sldMk xmlns:pc="http://schemas.microsoft.com/office/powerpoint/2013/main/command" cId="0" sldId="256"/>
      <ac:grpSpMk id="41" creationId="{00000000-0000-0000-0000-000000000000}"/>
    </ac:deMkLst>
    <p188:txBody>
      <a:bodyPr/>
      <a:lstStyle/>
      <a:p>
        <a:r>
          <a:rPr lang="en-BE"/>
          <a:t>Please consider changing title into “communication and accountability” </a:t>
        </a:r>
      </a:p>
    </p188:txBody>
  </p188:cm>
  <p188:cm id="{46DC2994-9B3C-A549-9208-C57E949C6A08}" authorId="{BF838690-61D6-650F-9021-C62475161F56}" created="2021-11-08T10:37:57.288">
    <ac:deMkLst xmlns:ac="http://schemas.microsoft.com/office/drawing/2013/main/command">
      <pc:docMk xmlns:pc="http://schemas.microsoft.com/office/powerpoint/2013/main/command"/>
      <pc:sldMk xmlns:pc="http://schemas.microsoft.com/office/powerpoint/2013/main/command" cId="0" sldId="256"/>
      <ac:grpSpMk id="41" creationId="{00000000-0000-0000-0000-000000000000}"/>
    </ac:deMkLst>
    <p188:txBody>
      <a:bodyPr/>
      <a:lstStyle/>
      <a:p>
        <a:r>
          <a:rPr lang="en-BE"/>
          <a:t>Please consider changing title into: 
- mainstreaming gender into COUNTRY - EU partnership
- focused interventions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hyperlink" Target="https://www.facebook.com/EUDelegationToThePhilippines" TargetMode="External"/><Relationship Id="rId18" Type="http://schemas.openxmlformats.org/officeDocument/2006/relationships/image" Target="../media/image14.svg"/><Relationship Id="rId26" Type="http://schemas.openxmlformats.org/officeDocument/2006/relationships/image" Target="../media/image60.svg"/><Relationship Id="rId3" Type="http://schemas.openxmlformats.org/officeDocument/2006/relationships/image" Target="../media/image2.png"/><Relationship Id="rId21" Type="http://schemas.openxmlformats.org/officeDocument/2006/relationships/image" Target="../media/image16.svg"/><Relationship Id="rId34" Type="http://schemas.openxmlformats.org/officeDocument/2006/relationships/image" Target="../media/image10.svg"/><Relationship Id="rId7" Type="http://schemas.openxmlformats.org/officeDocument/2006/relationships/image" Target="../media/image4.png"/><Relationship Id="rId12" Type="http://schemas.openxmlformats.org/officeDocument/2006/relationships/image" Target="../media/image6.png"/><Relationship Id="rId17" Type="http://schemas.openxmlformats.org/officeDocument/2006/relationships/image" Target="../media/image8.png"/><Relationship Id="rId25" Type="http://schemas.openxmlformats.org/officeDocument/2006/relationships/image" Target="../media/image11.png"/><Relationship Id="rId33" Type="http://schemas.openxmlformats.org/officeDocument/2006/relationships/image" Target="../media/image15.png"/><Relationship Id="rId2" Type="http://schemas.openxmlformats.org/officeDocument/2006/relationships/image" Target="../media/image1.jpeg"/><Relationship Id="rId16" Type="http://schemas.openxmlformats.org/officeDocument/2006/relationships/hyperlink" Target="https://www.instagram.com/euinthephilippines/" TargetMode="External"/><Relationship Id="rId20" Type="http://schemas.openxmlformats.org/officeDocument/2006/relationships/image" Target="../media/image9.png"/><Relationship Id="rId29"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24" Type="http://schemas.openxmlformats.org/officeDocument/2006/relationships/image" Target="../media/image18.svg"/><Relationship Id="rId32" Type="http://schemas.openxmlformats.org/officeDocument/2006/relationships/image" Target="../media/image140.svg"/><Relationship Id="rId5" Type="http://schemas.openxmlformats.org/officeDocument/2006/relationships/image" Target="../media/image3.png"/><Relationship Id="rId15" Type="http://schemas.openxmlformats.org/officeDocument/2006/relationships/image" Target="../media/image12.svg"/><Relationship Id="rId23" Type="http://schemas.openxmlformats.org/officeDocument/2006/relationships/image" Target="../media/image10.png"/><Relationship Id="rId28" Type="http://schemas.openxmlformats.org/officeDocument/2006/relationships/image" Target="../media/image80.svg"/><Relationship Id="rId36" Type="http://schemas.microsoft.com/office/2018/10/relationships/comments" Target="../comments/modernComment_100_0.xml"/><Relationship Id="rId10" Type="http://schemas.openxmlformats.org/officeDocument/2006/relationships/image" Target="../media/image8.svg"/><Relationship Id="rId19" Type="http://schemas.openxmlformats.org/officeDocument/2006/relationships/hyperlink" Target="https://twitter.com/EUinthePH" TargetMode="External"/><Relationship Id="rId31" Type="http://schemas.openxmlformats.org/officeDocument/2006/relationships/image" Target="../media/image14.png"/><Relationship Id="rId4" Type="http://schemas.openxmlformats.org/officeDocument/2006/relationships/image" Target="../media/image2.svg"/><Relationship Id="rId14" Type="http://schemas.openxmlformats.org/officeDocument/2006/relationships/image" Target="../media/image7.png"/><Relationship Id="rId22" Type="http://schemas.openxmlformats.org/officeDocument/2006/relationships/hyperlink" Target="https://eeas.europa.eu/delegations/philippines_en" TargetMode="External"/><Relationship Id="rId27" Type="http://schemas.openxmlformats.org/officeDocument/2006/relationships/image" Target="../media/image12.png"/><Relationship Id="rId30" Type="http://schemas.openxmlformats.org/officeDocument/2006/relationships/image" Target="../media/image120.svg"/><Relationship Id="rId35"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2827866"/>
            <a:ext cx="7556500" cy="5037667"/>
          </a:xfrm>
          <a:prstGeom prst="rect">
            <a:avLst/>
          </a:prstGeom>
        </p:spPr>
      </p:pic>
      <p:grpSp>
        <p:nvGrpSpPr>
          <p:cNvPr id="2" name="Group 2"/>
          <p:cNvGrpSpPr/>
          <p:nvPr/>
        </p:nvGrpSpPr>
        <p:grpSpPr>
          <a:xfrm>
            <a:off x="666638" y="2355694"/>
            <a:ext cx="6327261" cy="936033"/>
            <a:chOff x="0" y="0"/>
            <a:chExt cx="71414971" cy="10564879"/>
          </a:xfrm>
          <a:noFill/>
        </p:grpSpPr>
        <p:sp>
          <p:nvSpPr>
            <p:cNvPr id="3" name="Freeform 3"/>
            <p:cNvSpPr/>
            <p:nvPr/>
          </p:nvSpPr>
          <p:spPr>
            <a:xfrm>
              <a:off x="72390" y="72390"/>
              <a:ext cx="71270189" cy="10420099"/>
            </a:xfrm>
            <a:custGeom>
              <a:avLst/>
              <a:gdLst/>
              <a:ahLst/>
              <a:cxnLst/>
              <a:rect l="l" t="t" r="r" b="b"/>
              <a:pathLst>
                <a:path w="71270189" h="10420099">
                  <a:moveTo>
                    <a:pt x="0" y="0"/>
                  </a:moveTo>
                  <a:lnTo>
                    <a:pt x="71270189" y="0"/>
                  </a:lnTo>
                  <a:lnTo>
                    <a:pt x="71270189" y="10420099"/>
                  </a:lnTo>
                  <a:lnTo>
                    <a:pt x="0" y="10420099"/>
                  </a:lnTo>
                  <a:lnTo>
                    <a:pt x="0" y="0"/>
                  </a:lnTo>
                  <a:close/>
                </a:path>
              </a:pathLst>
            </a:custGeom>
            <a:grpFill/>
          </p:spPr>
        </p:sp>
        <p:sp>
          <p:nvSpPr>
            <p:cNvPr id="4" name="Freeform 4"/>
            <p:cNvSpPr/>
            <p:nvPr/>
          </p:nvSpPr>
          <p:spPr>
            <a:xfrm>
              <a:off x="0" y="0"/>
              <a:ext cx="71414971" cy="10564879"/>
            </a:xfrm>
            <a:custGeom>
              <a:avLst/>
              <a:gdLst/>
              <a:ahLst/>
              <a:cxnLst/>
              <a:rect l="l" t="t" r="r" b="b"/>
              <a:pathLst>
                <a:path w="71414971" h="10564879">
                  <a:moveTo>
                    <a:pt x="71270192" y="10420100"/>
                  </a:moveTo>
                  <a:lnTo>
                    <a:pt x="71414971" y="10420100"/>
                  </a:lnTo>
                  <a:lnTo>
                    <a:pt x="71414971" y="10564879"/>
                  </a:lnTo>
                  <a:lnTo>
                    <a:pt x="71270192" y="10564879"/>
                  </a:lnTo>
                  <a:lnTo>
                    <a:pt x="71270192" y="10420100"/>
                  </a:lnTo>
                  <a:close/>
                  <a:moveTo>
                    <a:pt x="0" y="144780"/>
                  </a:moveTo>
                  <a:lnTo>
                    <a:pt x="144780" y="144780"/>
                  </a:lnTo>
                  <a:lnTo>
                    <a:pt x="144780" y="10420100"/>
                  </a:lnTo>
                  <a:lnTo>
                    <a:pt x="0" y="10420100"/>
                  </a:lnTo>
                  <a:lnTo>
                    <a:pt x="0" y="144780"/>
                  </a:lnTo>
                  <a:close/>
                  <a:moveTo>
                    <a:pt x="0" y="10420100"/>
                  </a:moveTo>
                  <a:lnTo>
                    <a:pt x="144780" y="10420100"/>
                  </a:lnTo>
                  <a:lnTo>
                    <a:pt x="144780" y="10564879"/>
                  </a:lnTo>
                  <a:lnTo>
                    <a:pt x="0" y="10564879"/>
                  </a:lnTo>
                  <a:lnTo>
                    <a:pt x="0" y="10420100"/>
                  </a:lnTo>
                  <a:close/>
                  <a:moveTo>
                    <a:pt x="71270192" y="144780"/>
                  </a:moveTo>
                  <a:lnTo>
                    <a:pt x="71414971" y="144780"/>
                  </a:lnTo>
                  <a:lnTo>
                    <a:pt x="71414971" y="10420100"/>
                  </a:lnTo>
                  <a:lnTo>
                    <a:pt x="71270192" y="10420100"/>
                  </a:lnTo>
                  <a:lnTo>
                    <a:pt x="71270192" y="144780"/>
                  </a:lnTo>
                  <a:close/>
                  <a:moveTo>
                    <a:pt x="144780" y="10420100"/>
                  </a:moveTo>
                  <a:lnTo>
                    <a:pt x="71270192" y="10420100"/>
                  </a:lnTo>
                  <a:lnTo>
                    <a:pt x="71270192" y="10564879"/>
                  </a:lnTo>
                  <a:lnTo>
                    <a:pt x="144780" y="10564879"/>
                  </a:lnTo>
                  <a:lnTo>
                    <a:pt x="144780" y="10420100"/>
                  </a:lnTo>
                  <a:close/>
                  <a:moveTo>
                    <a:pt x="71270192" y="0"/>
                  </a:moveTo>
                  <a:lnTo>
                    <a:pt x="71414971" y="0"/>
                  </a:lnTo>
                  <a:lnTo>
                    <a:pt x="71414971" y="144780"/>
                  </a:lnTo>
                  <a:lnTo>
                    <a:pt x="71270192" y="144780"/>
                  </a:lnTo>
                  <a:lnTo>
                    <a:pt x="71270192" y="0"/>
                  </a:lnTo>
                  <a:close/>
                  <a:moveTo>
                    <a:pt x="0" y="0"/>
                  </a:moveTo>
                  <a:lnTo>
                    <a:pt x="144780" y="0"/>
                  </a:lnTo>
                  <a:lnTo>
                    <a:pt x="144780" y="144780"/>
                  </a:lnTo>
                  <a:lnTo>
                    <a:pt x="0" y="144780"/>
                  </a:lnTo>
                  <a:lnTo>
                    <a:pt x="0" y="0"/>
                  </a:lnTo>
                  <a:close/>
                  <a:moveTo>
                    <a:pt x="144780" y="0"/>
                  </a:moveTo>
                  <a:lnTo>
                    <a:pt x="71270192" y="0"/>
                  </a:lnTo>
                  <a:lnTo>
                    <a:pt x="71270192" y="144780"/>
                  </a:lnTo>
                  <a:lnTo>
                    <a:pt x="144780" y="144780"/>
                  </a:lnTo>
                  <a:lnTo>
                    <a:pt x="144780" y="0"/>
                  </a:lnTo>
                  <a:close/>
                </a:path>
              </a:pathLst>
            </a:custGeom>
            <a:grpFill/>
          </p:spPr>
        </p:sp>
      </p:grpSp>
      <p:grpSp>
        <p:nvGrpSpPr>
          <p:cNvPr id="5" name="Group 5"/>
          <p:cNvGrpSpPr/>
          <p:nvPr/>
        </p:nvGrpSpPr>
        <p:grpSpPr>
          <a:xfrm>
            <a:off x="631937" y="3487270"/>
            <a:ext cx="2903538" cy="1681161"/>
            <a:chOff x="0" y="0"/>
            <a:chExt cx="21712780" cy="12571790"/>
          </a:xfrm>
          <a:noFill/>
        </p:grpSpPr>
        <p:sp>
          <p:nvSpPr>
            <p:cNvPr id="6" name="Freeform 6"/>
            <p:cNvSpPr/>
            <p:nvPr/>
          </p:nvSpPr>
          <p:spPr>
            <a:xfrm>
              <a:off x="72390" y="72390"/>
              <a:ext cx="21568001" cy="12427011"/>
            </a:xfrm>
            <a:custGeom>
              <a:avLst/>
              <a:gdLst/>
              <a:ahLst/>
              <a:cxnLst/>
              <a:rect l="l" t="t" r="r" b="b"/>
              <a:pathLst>
                <a:path w="21568001" h="12427011">
                  <a:moveTo>
                    <a:pt x="0" y="0"/>
                  </a:moveTo>
                  <a:lnTo>
                    <a:pt x="21568001" y="0"/>
                  </a:lnTo>
                  <a:lnTo>
                    <a:pt x="21568001" y="12427011"/>
                  </a:lnTo>
                  <a:lnTo>
                    <a:pt x="0" y="12427011"/>
                  </a:lnTo>
                  <a:lnTo>
                    <a:pt x="0" y="0"/>
                  </a:lnTo>
                  <a:close/>
                </a:path>
              </a:pathLst>
            </a:custGeom>
            <a:grpFill/>
          </p:spPr>
        </p:sp>
        <p:sp>
          <p:nvSpPr>
            <p:cNvPr id="7" name="Freeform 7"/>
            <p:cNvSpPr/>
            <p:nvPr/>
          </p:nvSpPr>
          <p:spPr>
            <a:xfrm>
              <a:off x="0" y="0"/>
              <a:ext cx="21712780" cy="12571790"/>
            </a:xfrm>
            <a:custGeom>
              <a:avLst/>
              <a:gdLst/>
              <a:ahLst/>
              <a:cxnLst/>
              <a:rect l="l" t="t" r="r" b="b"/>
              <a:pathLst>
                <a:path w="21712780" h="12571790">
                  <a:moveTo>
                    <a:pt x="21568000" y="12427010"/>
                  </a:moveTo>
                  <a:lnTo>
                    <a:pt x="21712780" y="12427010"/>
                  </a:lnTo>
                  <a:lnTo>
                    <a:pt x="21712780" y="12571790"/>
                  </a:lnTo>
                  <a:lnTo>
                    <a:pt x="21568000" y="12571790"/>
                  </a:lnTo>
                  <a:lnTo>
                    <a:pt x="21568000" y="12427010"/>
                  </a:lnTo>
                  <a:close/>
                  <a:moveTo>
                    <a:pt x="0" y="144780"/>
                  </a:moveTo>
                  <a:lnTo>
                    <a:pt x="144780" y="144780"/>
                  </a:lnTo>
                  <a:lnTo>
                    <a:pt x="144780" y="12427010"/>
                  </a:lnTo>
                  <a:lnTo>
                    <a:pt x="0" y="12427010"/>
                  </a:lnTo>
                  <a:lnTo>
                    <a:pt x="0" y="144780"/>
                  </a:lnTo>
                  <a:close/>
                  <a:moveTo>
                    <a:pt x="0" y="12427010"/>
                  </a:moveTo>
                  <a:lnTo>
                    <a:pt x="144780" y="12427010"/>
                  </a:lnTo>
                  <a:lnTo>
                    <a:pt x="144780" y="12571790"/>
                  </a:lnTo>
                  <a:lnTo>
                    <a:pt x="0" y="12571790"/>
                  </a:lnTo>
                  <a:lnTo>
                    <a:pt x="0" y="12427010"/>
                  </a:lnTo>
                  <a:close/>
                  <a:moveTo>
                    <a:pt x="21568000" y="144780"/>
                  </a:moveTo>
                  <a:lnTo>
                    <a:pt x="21712780" y="144780"/>
                  </a:lnTo>
                  <a:lnTo>
                    <a:pt x="21712780" y="12427010"/>
                  </a:lnTo>
                  <a:lnTo>
                    <a:pt x="21568000" y="12427010"/>
                  </a:lnTo>
                  <a:lnTo>
                    <a:pt x="21568000" y="144780"/>
                  </a:lnTo>
                  <a:close/>
                  <a:moveTo>
                    <a:pt x="144780" y="12427010"/>
                  </a:moveTo>
                  <a:lnTo>
                    <a:pt x="21568000" y="12427010"/>
                  </a:lnTo>
                  <a:lnTo>
                    <a:pt x="21568000" y="12571790"/>
                  </a:lnTo>
                  <a:lnTo>
                    <a:pt x="144780" y="12571790"/>
                  </a:lnTo>
                  <a:lnTo>
                    <a:pt x="144780" y="12427010"/>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grpFill/>
          </p:spPr>
        </p:sp>
      </p:grpSp>
      <p:grpSp>
        <p:nvGrpSpPr>
          <p:cNvPr id="8" name="Group 8"/>
          <p:cNvGrpSpPr/>
          <p:nvPr/>
        </p:nvGrpSpPr>
        <p:grpSpPr>
          <a:xfrm>
            <a:off x="756000" y="3342483"/>
            <a:ext cx="1788808" cy="312109"/>
            <a:chOff x="0" y="0"/>
            <a:chExt cx="2385077" cy="571312"/>
          </a:xfrm>
        </p:grpSpPr>
        <p:grpSp>
          <p:nvGrpSpPr>
            <p:cNvPr id="9" name="Group 9"/>
            <p:cNvGrpSpPr/>
            <p:nvPr/>
          </p:nvGrpSpPr>
          <p:grpSpPr>
            <a:xfrm>
              <a:off x="0" y="0"/>
              <a:ext cx="2385077" cy="571312"/>
              <a:chOff x="0" y="0"/>
              <a:chExt cx="19546319" cy="4682053"/>
            </a:xfrm>
          </p:grpSpPr>
          <p:sp>
            <p:nvSpPr>
              <p:cNvPr id="10" name="Freeform 10"/>
              <p:cNvSpPr/>
              <p:nvPr/>
            </p:nvSpPr>
            <p:spPr>
              <a:xfrm>
                <a:off x="72390" y="72390"/>
                <a:ext cx="19401539" cy="4537273"/>
              </a:xfrm>
              <a:custGeom>
                <a:avLst/>
                <a:gdLst/>
                <a:ahLst/>
                <a:cxnLst/>
                <a:rect l="l" t="t" r="r" b="b"/>
                <a:pathLst>
                  <a:path w="19401539" h="4537273">
                    <a:moveTo>
                      <a:pt x="0" y="0"/>
                    </a:moveTo>
                    <a:lnTo>
                      <a:pt x="19401539" y="0"/>
                    </a:lnTo>
                    <a:lnTo>
                      <a:pt x="19401539" y="4537273"/>
                    </a:lnTo>
                    <a:lnTo>
                      <a:pt x="0" y="4537273"/>
                    </a:lnTo>
                    <a:lnTo>
                      <a:pt x="0" y="0"/>
                    </a:lnTo>
                    <a:close/>
                  </a:path>
                </a:pathLst>
              </a:custGeom>
              <a:solidFill>
                <a:srgbClr val="FF914D"/>
              </a:solidFill>
            </p:spPr>
          </p:sp>
          <p:sp>
            <p:nvSpPr>
              <p:cNvPr id="11" name="Freeform 11"/>
              <p:cNvSpPr/>
              <p:nvPr/>
            </p:nvSpPr>
            <p:spPr>
              <a:xfrm>
                <a:off x="0" y="0"/>
                <a:ext cx="19546319" cy="4682053"/>
              </a:xfrm>
              <a:custGeom>
                <a:avLst/>
                <a:gdLst/>
                <a:ahLst/>
                <a:cxnLst/>
                <a:rect l="l" t="t" r="r" b="b"/>
                <a:pathLst>
                  <a:path w="19546319" h="4682053">
                    <a:moveTo>
                      <a:pt x="19401540" y="4537273"/>
                    </a:moveTo>
                    <a:lnTo>
                      <a:pt x="19546319" y="4537273"/>
                    </a:lnTo>
                    <a:lnTo>
                      <a:pt x="19546319" y="4682053"/>
                    </a:lnTo>
                    <a:lnTo>
                      <a:pt x="19401540" y="4682053"/>
                    </a:lnTo>
                    <a:lnTo>
                      <a:pt x="19401540" y="4537273"/>
                    </a:lnTo>
                    <a:close/>
                    <a:moveTo>
                      <a:pt x="0" y="144780"/>
                    </a:moveTo>
                    <a:lnTo>
                      <a:pt x="144780" y="144780"/>
                    </a:lnTo>
                    <a:lnTo>
                      <a:pt x="144780" y="4537273"/>
                    </a:lnTo>
                    <a:lnTo>
                      <a:pt x="0" y="4537273"/>
                    </a:lnTo>
                    <a:lnTo>
                      <a:pt x="0" y="144780"/>
                    </a:lnTo>
                    <a:close/>
                    <a:moveTo>
                      <a:pt x="0" y="4537273"/>
                    </a:moveTo>
                    <a:lnTo>
                      <a:pt x="144780" y="4537273"/>
                    </a:lnTo>
                    <a:lnTo>
                      <a:pt x="144780" y="4682053"/>
                    </a:lnTo>
                    <a:lnTo>
                      <a:pt x="0" y="4682053"/>
                    </a:lnTo>
                    <a:lnTo>
                      <a:pt x="0" y="4537273"/>
                    </a:lnTo>
                    <a:close/>
                    <a:moveTo>
                      <a:pt x="19401540" y="144780"/>
                    </a:moveTo>
                    <a:lnTo>
                      <a:pt x="19546319" y="144780"/>
                    </a:lnTo>
                    <a:lnTo>
                      <a:pt x="19546319" y="4537273"/>
                    </a:lnTo>
                    <a:lnTo>
                      <a:pt x="19401540" y="4537273"/>
                    </a:lnTo>
                    <a:lnTo>
                      <a:pt x="19401540" y="144780"/>
                    </a:lnTo>
                    <a:close/>
                    <a:moveTo>
                      <a:pt x="144780" y="4537273"/>
                    </a:moveTo>
                    <a:lnTo>
                      <a:pt x="19401540" y="4537273"/>
                    </a:lnTo>
                    <a:lnTo>
                      <a:pt x="19401540" y="4682053"/>
                    </a:lnTo>
                    <a:lnTo>
                      <a:pt x="144780" y="4682053"/>
                    </a:lnTo>
                    <a:lnTo>
                      <a:pt x="144780" y="4537273"/>
                    </a:lnTo>
                    <a:close/>
                    <a:moveTo>
                      <a:pt x="19401540" y="0"/>
                    </a:moveTo>
                    <a:lnTo>
                      <a:pt x="19546319" y="0"/>
                    </a:lnTo>
                    <a:lnTo>
                      <a:pt x="19546319" y="144780"/>
                    </a:lnTo>
                    <a:lnTo>
                      <a:pt x="19401540" y="144780"/>
                    </a:lnTo>
                    <a:lnTo>
                      <a:pt x="19401540" y="0"/>
                    </a:lnTo>
                    <a:close/>
                    <a:moveTo>
                      <a:pt x="0" y="0"/>
                    </a:moveTo>
                    <a:lnTo>
                      <a:pt x="144780" y="0"/>
                    </a:lnTo>
                    <a:lnTo>
                      <a:pt x="144780" y="144780"/>
                    </a:lnTo>
                    <a:lnTo>
                      <a:pt x="0" y="144780"/>
                    </a:lnTo>
                    <a:lnTo>
                      <a:pt x="0" y="0"/>
                    </a:lnTo>
                    <a:close/>
                    <a:moveTo>
                      <a:pt x="144780" y="0"/>
                    </a:moveTo>
                    <a:lnTo>
                      <a:pt x="19401540" y="0"/>
                    </a:lnTo>
                    <a:lnTo>
                      <a:pt x="19401540" y="144780"/>
                    </a:lnTo>
                    <a:lnTo>
                      <a:pt x="144780" y="144780"/>
                    </a:lnTo>
                    <a:lnTo>
                      <a:pt x="144780" y="0"/>
                    </a:lnTo>
                    <a:close/>
                  </a:path>
                </a:pathLst>
              </a:custGeom>
              <a:solidFill>
                <a:srgbClr val="003432"/>
              </a:solidFill>
            </p:spPr>
          </p:sp>
        </p:grpSp>
        <p:sp>
          <p:nvSpPr>
            <p:cNvPr id="12" name="TextBox 12"/>
            <p:cNvSpPr txBox="1"/>
            <p:nvPr/>
          </p:nvSpPr>
          <p:spPr>
            <a:xfrm>
              <a:off x="185989" y="59493"/>
              <a:ext cx="2013098" cy="222283"/>
            </a:xfrm>
            <a:prstGeom prst="rect">
              <a:avLst/>
            </a:prstGeom>
          </p:spPr>
          <p:txBody>
            <a:bodyPr lIns="0" tIns="0" rIns="0" bIns="0" rtlCol="0" anchor="t">
              <a:spAutoFit/>
            </a:bodyPr>
            <a:lstStyle/>
            <a:p>
              <a:pPr marL="0" lvl="0" indent="0" algn="ctr">
                <a:lnSpc>
                  <a:spcPts val="1280"/>
                </a:lnSpc>
                <a:spcBef>
                  <a:spcPct val="0"/>
                </a:spcBef>
              </a:pPr>
              <a:r>
                <a:rPr lang="en-US" sz="1280" dirty="0">
                  <a:solidFill>
                    <a:srgbClr val="003432"/>
                  </a:solidFill>
                  <a:latin typeface="Barlow SemiCondensed Bold"/>
                </a:rPr>
                <a:t>Vision </a:t>
              </a:r>
            </a:p>
          </p:txBody>
        </p:sp>
      </p:grpSp>
      <p:grpSp>
        <p:nvGrpSpPr>
          <p:cNvPr id="13" name="Group 13"/>
          <p:cNvGrpSpPr/>
          <p:nvPr/>
        </p:nvGrpSpPr>
        <p:grpSpPr>
          <a:xfrm>
            <a:off x="756000" y="2223192"/>
            <a:ext cx="1644231" cy="265004"/>
            <a:chOff x="0" y="0"/>
            <a:chExt cx="2192307" cy="353339"/>
          </a:xfrm>
        </p:grpSpPr>
        <p:grpSp>
          <p:nvGrpSpPr>
            <p:cNvPr id="14" name="Group 14"/>
            <p:cNvGrpSpPr/>
            <p:nvPr/>
          </p:nvGrpSpPr>
          <p:grpSpPr>
            <a:xfrm>
              <a:off x="0" y="0"/>
              <a:ext cx="2192307" cy="353339"/>
              <a:chOff x="0" y="0"/>
              <a:chExt cx="17966524" cy="2895704"/>
            </a:xfrm>
          </p:grpSpPr>
          <p:sp>
            <p:nvSpPr>
              <p:cNvPr id="15" name="Freeform 15"/>
              <p:cNvSpPr/>
              <p:nvPr/>
            </p:nvSpPr>
            <p:spPr>
              <a:xfrm>
                <a:off x="72390" y="72390"/>
                <a:ext cx="17821744" cy="2750924"/>
              </a:xfrm>
              <a:custGeom>
                <a:avLst/>
                <a:gdLst/>
                <a:ahLst/>
                <a:cxnLst/>
                <a:rect l="l" t="t" r="r" b="b"/>
                <a:pathLst>
                  <a:path w="17821744" h="2750924">
                    <a:moveTo>
                      <a:pt x="0" y="0"/>
                    </a:moveTo>
                    <a:lnTo>
                      <a:pt x="17821744" y="0"/>
                    </a:lnTo>
                    <a:lnTo>
                      <a:pt x="17821744" y="2750924"/>
                    </a:lnTo>
                    <a:lnTo>
                      <a:pt x="0" y="2750924"/>
                    </a:lnTo>
                    <a:lnTo>
                      <a:pt x="0" y="0"/>
                    </a:lnTo>
                    <a:close/>
                  </a:path>
                </a:pathLst>
              </a:custGeom>
              <a:solidFill>
                <a:srgbClr val="FF914D"/>
              </a:solidFill>
            </p:spPr>
          </p:sp>
          <p:sp>
            <p:nvSpPr>
              <p:cNvPr id="16" name="Freeform 16"/>
              <p:cNvSpPr/>
              <p:nvPr/>
            </p:nvSpPr>
            <p:spPr>
              <a:xfrm>
                <a:off x="0" y="0"/>
                <a:ext cx="17966523" cy="2895704"/>
              </a:xfrm>
              <a:custGeom>
                <a:avLst/>
                <a:gdLst/>
                <a:ahLst/>
                <a:cxnLst/>
                <a:rect l="l" t="t" r="r" b="b"/>
                <a:pathLst>
                  <a:path w="17966523" h="2895704">
                    <a:moveTo>
                      <a:pt x="17821745" y="2750924"/>
                    </a:moveTo>
                    <a:lnTo>
                      <a:pt x="17966523" y="2750924"/>
                    </a:lnTo>
                    <a:lnTo>
                      <a:pt x="17966523" y="2895704"/>
                    </a:lnTo>
                    <a:lnTo>
                      <a:pt x="17821743" y="2895704"/>
                    </a:lnTo>
                    <a:lnTo>
                      <a:pt x="17821743" y="2750924"/>
                    </a:lnTo>
                    <a:close/>
                    <a:moveTo>
                      <a:pt x="0" y="144780"/>
                    </a:moveTo>
                    <a:lnTo>
                      <a:pt x="144780" y="144780"/>
                    </a:lnTo>
                    <a:lnTo>
                      <a:pt x="144780" y="2750924"/>
                    </a:lnTo>
                    <a:lnTo>
                      <a:pt x="0" y="2750924"/>
                    </a:lnTo>
                    <a:lnTo>
                      <a:pt x="0" y="144780"/>
                    </a:lnTo>
                    <a:close/>
                    <a:moveTo>
                      <a:pt x="0" y="2750924"/>
                    </a:moveTo>
                    <a:lnTo>
                      <a:pt x="144780" y="2750924"/>
                    </a:lnTo>
                    <a:lnTo>
                      <a:pt x="144780" y="2895704"/>
                    </a:lnTo>
                    <a:lnTo>
                      <a:pt x="0" y="2895704"/>
                    </a:lnTo>
                    <a:lnTo>
                      <a:pt x="0" y="2750924"/>
                    </a:lnTo>
                    <a:close/>
                    <a:moveTo>
                      <a:pt x="17821745" y="144780"/>
                    </a:moveTo>
                    <a:lnTo>
                      <a:pt x="17966523" y="144780"/>
                    </a:lnTo>
                    <a:lnTo>
                      <a:pt x="17966523" y="2750924"/>
                    </a:lnTo>
                    <a:lnTo>
                      <a:pt x="17821743" y="2750924"/>
                    </a:lnTo>
                    <a:lnTo>
                      <a:pt x="17821743" y="144780"/>
                    </a:lnTo>
                    <a:close/>
                    <a:moveTo>
                      <a:pt x="144780" y="2750924"/>
                    </a:moveTo>
                    <a:lnTo>
                      <a:pt x="17821745" y="2750924"/>
                    </a:lnTo>
                    <a:lnTo>
                      <a:pt x="17821745" y="2895704"/>
                    </a:lnTo>
                    <a:lnTo>
                      <a:pt x="144780" y="2895704"/>
                    </a:lnTo>
                    <a:lnTo>
                      <a:pt x="144780" y="2750924"/>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17" name="TextBox 17"/>
            <p:cNvSpPr txBox="1"/>
            <p:nvPr/>
          </p:nvSpPr>
          <p:spPr>
            <a:xfrm>
              <a:off x="170957" y="59493"/>
              <a:ext cx="1850394" cy="240672"/>
            </a:xfrm>
            <a:prstGeom prst="rect">
              <a:avLst/>
            </a:prstGeom>
          </p:spPr>
          <p:txBody>
            <a:bodyPr lIns="0" tIns="0" rIns="0" bIns="0" rtlCol="0" anchor="t">
              <a:spAutoFit/>
            </a:bodyPr>
            <a:lstStyle/>
            <a:p>
              <a:pPr marL="0" lvl="0" indent="0" algn="ctr">
                <a:lnSpc>
                  <a:spcPts val="1278"/>
                </a:lnSpc>
              </a:pPr>
              <a:r>
                <a:rPr lang="en-US" sz="1278">
                  <a:solidFill>
                    <a:srgbClr val="003432"/>
                  </a:solidFill>
                  <a:latin typeface="Barlow SemiCondensed Bold"/>
                </a:rPr>
                <a:t>GAP III</a:t>
              </a:r>
            </a:p>
          </p:txBody>
        </p:sp>
      </p:grpSp>
      <p:pic>
        <p:nvPicPr>
          <p:cNvPr id="18" name="Picture 1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71783" y="71164"/>
            <a:ext cx="920309" cy="612423"/>
          </a:xfrm>
          <a:prstGeom prst="rect">
            <a:avLst/>
          </a:prstGeom>
        </p:spPr>
      </p:pic>
      <p:pic>
        <p:nvPicPr>
          <p:cNvPr id="19" name="Picture 1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71018" y="1446815"/>
            <a:ext cx="621117" cy="616502"/>
          </a:xfrm>
          <a:prstGeom prst="rect">
            <a:avLst/>
          </a:prstGeom>
        </p:spPr>
      </p:pic>
      <p:grpSp>
        <p:nvGrpSpPr>
          <p:cNvPr id="36" name="Group 36"/>
          <p:cNvGrpSpPr/>
          <p:nvPr/>
        </p:nvGrpSpPr>
        <p:grpSpPr>
          <a:xfrm>
            <a:off x="793469" y="5211169"/>
            <a:ext cx="1644231" cy="264650"/>
            <a:chOff x="0" y="0"/>
            <a:chExt cx="2192307" cy="352866"/>
          </a:xfrm>
        </p:grpSpPr>
        <p:grpSp>
          <p:nvGrpSpPr>
            <p:cNvPr id="37" name="Group 37"/>
            <p:cNvGrpSpPr/>
            <p:nvPr/>
          </p:nvGrpSpPr>
          <p:grpSpPr>
            <a:xfrm>
              <a:off x="0" y="0"/>
              <a:ext cx="2192307" cy="352866"/>
              <a:chOff x="0" y="0"/>
              <a:chExt cx="17966524" cy="2891829"/>
            </a:xfrm>
          </p:grpSpPr>
          <p:sp>
            <p:nvSpPr>
              <p:cNvPr id="38" name="Freeform 38"/>
              <p:cNvSpPr/>
              <p:nvPr/>
            </p:nvSpPr>
            <p:spPr>
              <a:xfrm>
                <a:off x="72390" y="72390"/>
                <a:ext cx="17821744" cy="2747049"/>
              </a:xfrm>
              <a:custGeom>
                <a:avLst/>
                <a:gdLst/>
                <a:ahLst/>
                <a:cxnLst/>
                <a:rect l="l" t="t" r="r" b="b"/>
                <a:pathLst>
                  <a:path w="17821744" h="2747049">
                    <a:moveTo>
                      <a:pt x="0" y="0"/>
                    </a:moveTo>
                    <a:lnTo>
                      <a:pt x="17821744" y="0"/>
                    </a:lnTo>
                    <a:lnTo>
                      <a:pt x="17821744" y="2747049"/>
                    </a:lnTo>
                    <a:lnTo>
                      <a:pt x="0" y="2747049"/>
                    </a:lnTo>
                    <a:lnTo>
                      <a:pt x="0" y="0"/>
                    </a:lnTo>
                    <a:close/>
                  </a:path>
                </a:pathLst>
              </a:custGeom>
              <a:solidFill>
                <a:srgbClr val="FF914D"/>
              </a:solidFill>
            </p:spPr>
          </p:sp>
          <p:sp>
            <p:nvSpPr>
              <p:cNvPr id="39" name="Freeform 39"/>
              <p:cNvSpPr/>
              <p:nvPr/>
            </p:nvSpPr>
            <p:spPr>
              <a:xfrm>
                <a:off x="0" y="0"/>
                <a:ext cx="17966523" cy="2891829"/>
              </a:xfrm>
              <a:custGeom>
                <a:avLst/>
                <a:gdLst/>
                <a:ahLst/>
                <a:cxnLst/>
                <a:rect l="l" t="t" r="r" b="b"/>
                <a:pathLst>
                  <a:path w="17966523" h="2891829">
                    <a:moveTo>
                      <a:pt x="17821745" y="2747049"/>
                    </a:moveTo>
                    <a:lnTo>
                      <a:pt x="17966523" y="2747049"/>
                    </a:lnTo>
                    <a:lnTo>
                      <a:pt x="17966523" y="2891829"/>
                    </a:lnTo>
                    <a:lnTo>
                      <a:pt x="17821743" y="2891829"/>
                    </a:lnTo>
                    <a:lnTo>
                      <a:pt x="17821743"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17821745" y="144780"/>
                    </a:moveTo>
                    <a:lnTo>
                      <a:pt x="17966523" y="144780"/>
                    </a:lnTo>
                    <a:lnTo>
                      <a:pt x="17966523" y="2747049"/>
                    </a:lnTo>
                    <a:lnTo>
                      <a:pt x="17821743" y="2747049"/>
                    </a:lnTo>
                    <a:lnTo>
                      <a:pt x="17821743" y="144780"/>
                    </a:lnTo>
                    <a:close/>
                    <a:moveTo>
                      <a:pt x="144780" y="2747049"/>
                    </a:moveTo>
                    <a:lnTo>
                      <a:pt x="17821745" y="2747049"/>
                    </a:lnTo>
                    <a:lnTo>
                      <a:pt x="17821745" y="2891829"/>
                    </a:lnTo>
                    <a:lnTo>
                      <a:pt x="144780" y="2891829"/>
                    </a:lnTo>
                    <a:lnTo>
                      <a:pt x="144780" y="2747049"/>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40" name="TextBox 40"/>
            <p:cNvSpPr txBox="1"/>
            <p:nvPr/>
          </p:nvSpPr>
          <p:spPr>
            <a:xfrm>
              <a:off x="170957" y="59493"/>
              <a:ext cx="1850394" cy="222282"/>
            </a:xfrm>
            <a:prstGeom prst="rect">
              <a:avLst/>
            </a:prstGeom>
          </p:spPr>
          <p:txBody>
            <a:bodyPr lIns="0" tIns="0" rIns="0" bIns="0" rtlCol="0" anchor="t">
              <a:spAutoFit/>
            </a:bodyPr>
            <a:lstStyle/>
            <a:p>
              <a:pPr marL="0" lvl="0" indent="0" algn="ctr">
                <a:lnSpc>
                  <a:spcPts val="1280"/>
                </a:lnSpc>
                <a:spcBef>
                  <a:spcPct val="0"/>
                </a:spcBef>
              </a:pPr>
              <a:r>
                <a:rPr lang="en-US" sz="1280" dirty="0">
                  <a:solidFill>
                    <a:srgbClr val="003432"/>
                  </a:solidFill>
                  <a:latin typeface="Barlow SemiCondensed Bold"/>
                </a:rPr>
                <a:t>Consultation </a:t>
              </a:r>
            </a:p>
          </p:txBody>
        </p:sp>
      </p:grpSp>
      <p:grpSp>
        <p:nvGrpSpPr>
          <p:cNvPr id="41" name="Group 41"/>
          <p:cNvGrpSpPr/>
          <p:nvPr/>
        </p:nvGrpSpPr>
        <p:grpSpPr>
          <a:xfrm>
            <a:off x="645192" y="7178105"/>
            <a:ext cx="2905866" cy="3390063"/>
            <a:chOff x="0" y="0"/>
            <a:chExt cx="21730189" cy="25351033"/>
          </a:xfrm>
          <a:noFill/>
        </p:grpSpPr>
        <p:sp>
          <p:nvSpPr>
            <p:cNvPr id="42" name="Freeform 42"/>
            <p:cNvSpPr/>
            <p:nvPr/>
          </p:nvSpPr>
          <p:spPr>
            <a:xfrm>
              <a:off x="72390" y="72390"/>
              <a:ext cx="21585409" cy="25206253"/>
            </a:xfrm>
            <a:custGeom>
              <a:avLst/>
              <a:gdLst/>
              <a:ahLst/>
              <a:cxnLst/>
              <a:rect l="l" t="t" r="r" b="b"/>
              <a:pathLst>
                <a:path w="21585409" h="25206253">
                  <a:moveTo>
                    <a:pt x="0" y="0"/>
                  </a:moveTo>
                  <a:lnTo>
                    <a:pt x="21585409" y="0"/>
                  </a:lnTo>
                  <a:lnTo>
                    <a:pt x="21585409" y="25206253"/>
                  </a:lnTo>
                  <a:lnTo>
                    <a:pt x="0" y="25206253"/>
                  </a:lnTo>
                  <a:lnTo>
                    <a:pt x="0" y="0"/>
                  </a:lnTo>
                  <a:close/>
                </a:path>
              </a:pathLst>
            </a:custGeom>
            <a:grpFill/>
          </p:spPr>
        </p:sp>
        <p:sp>
          <p:nvSpPr>
            <p:cNvPr id="43" name="Freeform 43"/>
            <p:cNvSpPr/>
            <p:nvPr/>
          </p:nvSpPr>
          <p:spPr>
            <a:xfrm>
              <a:off x="0" y="0"/>
              <a:ext cx="21730190" cy="25351032"/>
            </a:xfrm>
            <a:custGeom>
              <a:avLst/>
              <a:gdLst/>
              <a:ahLst/>
              <a:cxnLst/>
              <a:rect l="l" t="t" r="r" b="b"/>
              <a:pathLst>
                <a:path w="21730190" h="25351032">
                  <a:moveTo>
                    <a:pt x="21585410" y="25206254"/>
                  </a:moveTo>
                  <a:lnTo>
                    <a:pt x="21730190" y="25206254"/>
                  </a:lnTo>
                  <a:lnTo>
                    <a:pt x="21730190" y="25351032"/>
                  </a:lnTo>
                  <a:lnTo>
                    <a:pt x="21585410" y="25351032"/>
                  </a:lnTo>
                  <a:lnTo>
                    <a:pt x="21585410" y="25206254"/>
                  </a:lnTo>
                  <a:close/>
                  <a:moveTo>
                    <a:pt x="0" y="144780"/>
                  </a:moveTo>
                  <a:lnTo>
                    <a:pt x="144780" y="144780"/>
                  </a:lnTo>
                  <a:lnTo>
                    <a:pt x="144780" y="25206254"/>
                  </a:lnTo>
                  <a:lnTo>
                    <a:pt x="0" y="25206254"/>
                  </a:lnTo>
                  <a:lnTo>
                    <a:pt x="0" y="144780"/>
                  </a:lnTo>
                  <a:close/>
                  <a:moveTo>
                    <a:pt x="0" y="25206254"/>
                  </a:moveTo>
                  <a:lnTo>
                    <a:pt x="144780" y="25206254"/>
                  </a:lnTo>
                  <a:lnTo>
                    <a:pt x="144780" y="25351032"/>
                  </a:lnTo>
                  <a:lnTo>
                    <a:pt x="0" y="25351032"/>
                  </a:lnTo>
                  <a:lnTo>
                    <a:pt x="0" y="25206254"/>
                  </a:lnTo>
                  <a:close/>
                  <a:moveTo>
                    <a:pt x="21585410" y="144780"/>
                  </a:moveTo>
                  <a:lnTo>
                    <a:pt x="21730190" y="144780"/>
                  </a:lnTo>
                  <a:lnTo>
                    <a:pt x="21730190" y="25206254"/>
                  </a:lnTo>
                  <a:lnTo>
                    <a:pt x="21585410" y="25206254"/>
                  </a:lnTo>
                  <a:lnTo>
                    <a:pt x="21585410" y="144780"/>
                  </a:lnTo>
                  <a:close/>
                  <a:moveTo>
                    <a:pt x="144780" y="25206254"/>
                  </a:moveTo>
                  <a:lnTo>
                    <a:pt x="21585410" y="25206254"/>
                  </a:lnTo>
                  <a:lnTo>
                    <a:pt x="21585410" y="25351032"/>
                  </a:lnTo>
                  <a:lnTo>
                    <a:pt x="144780" y="25351032"/>
                  </a:lnTo>
                  <a:lnTo>
                    <a:pt x="144780" y="25206254"/>
                  </a:lnTo>
                  <a:close/>
                  <a:moveTo>
                    <a:pt x="21585410" y="0"/>
                  </a:moveTo>
                  <a:lnTo>
                    <a:pt x="21730190" y="0"/>
                  </a:lnTo>
                  <a:lnTo>
                    <a:pt x="21730190" y="144780"/>
                  </a:lnTo>
                  <a:lnTo>
                    <a:pt x="21585410" y="144780"/>
                  </a:lnTo>
                  <a:lnTo>
                    <a:pt x="21585410" y="0"/>
                  </a:lnTo>
                  <a:close/>
                  <a:moveTo>
                    <a:pt x="0" y="0"/>
                  </a:moveTo>
                  <a:lnTo>
                    <a:pt x="144780" y="0"/>
                  </a:lnTo>
                  <a:lnTo>
                    <a:pt x="144780" y="144780"/>
                  </a:lnTo>
                  <a:lnTo>
                    <a:pt x="0" y="144780"/>
                  </a:lnTo>
                  <a:lnTo>
                    <a:pt x="0" y="0"/>
                  </a:lnTo>
                  <a:close/>
                  <a:moveTo>
                    <a:pt x="144780" y="0"/>
                  </a:moveTo>
                  <a:lnTo>
                    <a:pt x="21585410" y="0"/>
                  </a:lnTo>
                  <a:lnTo>
                    <a:pt x="21585410" y="144780"/>
                  </a:lnTo>
                  <a:lnTo>
                    <a:pt x="144780" y="144780"/>
                  </a:lnTo>
                  <a:lnTo>
                    <a:pt x="144780" y="0"/>
                  </a:lnTo>
                  <a:close/>
                </a:path>
              </a:pathLst>
            </a:custGeom>
            <a:grpFill/>
          </p:spPr>
        </p:sp>
      </p:grpSp>
      <p:pic>
        <p:nvPicPr>
          <p:cNvPr id="44" name="Picture 4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92135" y="7293856"/>
            <a:ext cx="272968" cy="345132"/>
          </a:xfrm>
          <a:prstGeom prst="rect">
            <a:avLst/>
          </a:prstGeom>
        </p:spPr>
      </p:pic>
      <p:sp>
        <p:nvSpPr>
          <p:cNvPr id="46" name="TextBox 46"/>
          <p:cNvSpPr txBox="1"/>
          <p:nvPr/>
        </p:nvSpPr>
        <p:spPr>
          <a:xfrm>
            <a:off x="4202999" y="7214585"/>
            <a:ext cx="2721815" cy="384721"/>
          </a:xfrm>
          <a:prstGeom prst="rect">
            <a:avLst/>
          </a:prstGeom>
        </p:spPr>
        <p:txBody>
          <a:bodyPr lIns="0" tIns="0" rIns="0" bIns="0" rtlCol="0" anchor="t">
            <a:spAutoFit/>
          </a:bodyPr>
          <a:lstStyle/>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47" name="TextBox 47"/>
          <p:cNvSpPr txBox="1"/>
          <p:nvPr/>
        </p:nvSpPr>
        <p:spPr>
          <a:xfrm>
            <a:off x="4287178" y="7718345"/>
            <a:ext cx="2554671" cy="512961"/>
          </a:xfrm>
          <a:prstGeom prst="rect">
            <a:avLst/>
          </a:prstGeom>
        </p:spPr>
        <p:txBody>
          <a:bodyPr lIns="0" tIns="0" rIns="0" bIns="0" rtlCol="0" anchor="t">
            <a:spAutoFit/>
          </a:bodyPr>
          <a:lstStyle/>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pic>
        <p:nvPicPr>
          <p:cNvPr id="51" name="Picture 5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898969" y="8191374"/>
            <a:ext cx="242349" cy="306418"/>
          </a:xfrm>
          <a:prstGeom prst="rect">
            <a:avLst/>
          </a:prstGeom>
        </p:spPr>
      </p:pic>
      <p:pic>
        <p:nvPicPr>
          <p:cNvPr id="55" name="Picture 5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015953" y="9718922"/>
            <a:ext cx="208882" cy="264103"/>
          </a:xfrm>
          <a:prstGeom prst="rect">
            <a:avLst/>
          </a:prstGeom>
        </p:spPr>
      </p:pic>
      <p:grpSp>
        <p:nvGrpSpPr>
          <p:cNvPr id="56" name="Group 56"/>
          <p:cNvGrpSpPr/>
          <p:nvPr/>
        </p:nvGrpSpPr>
        <p:grpSpPr>
          <a:xfrm>
            <a:off x="3734253" y="3487270"/>
            <a:ext cx="3271438" cy="1858730"/>
            <a:chOff x="0" y="0"/>
            <a:chExt cx="24463954" cy="13899665"/>
          </a:xfrm>
          <a:noFill/>
        </p:grpSpPr>
        <p:sp>
          <p:nvSpPr>
            <p:cNvPr id="57" name="Freeform 57"/>
            <p:cNvSpPr/>
            <p:nvPr/>
          </p:nvSpPr>
          <p:spPr>
            <a:xfrm>
              <a:off x="72390" y="72390"/>
              <a:ext cx="24319174" cy="13754885"/>
            </a:xfrm>
            <a:custGeom>
              <a:avLst/>
              <a:gdLst/>
              <a:ahLst/>
              <a:cxnLst/>
              <a:rect l="l" t="t" r="r" b="b"/>
              <a:pathLst>
                <a:path w="24319174" h="13754885">
                  <a:moveTo>
                    <a:pt x="0" y="0"/>
                  </a:moveTo>
                  <a:lnTo>
                    <a:pt x="24319174" y="0"/>
                  </a:lnTo>
                  <a:lnTo>
                    <a:pt x="24319174" y="13754885"/>
                  </a:lnTo>
                  <a:lnTo>
                    <a:pt x="0" y="13754885"/>
                  </a:lnTo>
                  <a:lnTo>
                    <a:pt x="0" y="0"/>
                  </a:lnTo>
                  <a:close/>
                </a:path>
              </a:pathLst>
            </a:custGeom>
            <a:grpFill/>
          </p:spPr>
        </p:sp>
        <p:sp>
          <p:nvSpPr>
            <p:cNvPr id="58" name="Freeform 58"/>
            <p:cNvSpPr/>
            <p:nvPr/>
          </p:nvSpPr>
          <p:spPr>
            <a:xfrm>
              <a:off x="0" y="0"/>
              <a:ext cx="24463953" cy="13899665"/>
            </a:xfrm>
            <a:custGeom>
              <a:avLst/>
              <a:gdLst/>
              <a:ahLst/>
              <a:cxnLst/>
              <a:rect l="l" t="t" r="r" b="b"/>
              <a:pathLst>
                <a:path w="24463953" h="13899665">
                  <a:moveTo>
                    <a:pt x="24319174" y="13754884"/>
                  </a:moveTo>
                  <a:lnTo>
                    <a:pt x="24463953" y="13754884"/>
                  </a:lnTo>
                  <a:lnTo>
                    <a:pt x="24463953" y="13899665"/>
                  </a:lnTo>
                  <a:lnTo>
                    <a:pt x="24319174" y="13899665"/>
                  </a:lnTo>
                  <a:lnTo>
                    <a:pt x="24319174" y="13754884"/>
                  </a:lnTo>
                  <a:close/>
                  <a:moveTo>
                    <a:pt x="0" y="144780"/>
                  </a:moveTo>
                  <a:lnTo>
                    <a:pt x="144780" y="144780"/>
                  </a:lnTo>
                  <a:lnTo>
                    <a:pt x="144780" y="13754884"/>
                  </a:lnTo>
                  <a:lnTo>
                    <a:pt x="0" y="13754884"/>
                  </a:lnTo>
                  <a:lnTo>
                    <a:pt x="0" y="144780"/>
                  </a:lnTo>
                  <a:close/>
                  <a:moveTo>
                    <a:pt x="0" y="13754884"/>
                  </a:moveTo>
                  <a:lnTo>
                    <a:pt x="144780" y="13754884"/>
                  </a:lnTo>
                  <a:lnTo>
                    <a:pt x="144780" y="13899665"/>
                  </a:lnTo>
                  <a:lnTo>
                    <a:pt x="0" y="13899665"/>
                  </a:lnTo>
                  <a:lnTo>
                    <a:pt x="0" y="13754884"/>
                  </a:lnTo>
                  <a:close/>
                  <a:moveTo>
                    <a:pt x="24319174" y="144780"/>
                  </a:moveTo>
                  <a:lnTo>
                    <a:pt x="24463953" y="144780"/>
                  </a:lnTo>
                  <a:lnTo>
                    <a:pt x="24463953" y="13754884"/>
                  </a:lnTo>
                  <a:lnTo>
                    <a:pt x="24319174" y="13754884"/>
                  </a:lnTo>
                  <a:lnTo>
                    <a:pt x="24319174" y="144780"/>
                  </a:lnTo>
                  <a:close/>
                  <a:moveTo>
                    <a:pt x="144780" y="13754884"/>
                  </a:moveTo>
                  <a:lnTo>
                    <a:pt x="24319174" y="13754884"/>
                  </a:lnTo>
                  <a:lnTo>
                    <a:pt x="24319174" y="13899665"/>
                  </a:lnTo>
                  <a:lnTo>
                    <a:pt x="144780" y="13899665"/>
                  </a:lnTo>
                  <a:lnTo>
                    <a:pt x="144780" y="13754884"/>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grpFill/>
          </p:spPr>
        </p:sp>
      </p:grpSp>
      <p:grpSp>
        <p:nvGrpSpPr>
          <p:cNvPr id="59" name="Group 59"/>
          <p:cNvGrpSpPr/>
          <p:nvPr/>
        </p:nvGrpSpPr>
        <p:grpSpPr>
          <a:xfrm>
            <a:off x="3951781" y="3359768"/>
            <a:ext cx="1831330" cy="266559"/>
            <a:chOff x="0" y="0"/>
            <a:chExt cx="2441774" cy="355412"/>
          </a:xfrm>
        </p:grpSpPr>
        <p:grpSp>
          <p:nvGrpSpPr>
            <p:cNvPr id="60" name="Group 60"/>
            <p:cNvGrpSpPr/>
            <p:nvPr/>
          </p:nvGrpSpPr>
          <p:grpSpPr>
            <a:xfrm>
              <a:off x="0" y="0"/>
              <a:ext cx="2441774" cy="355412"/>
              <a:chOff x="0" y="0"/>
              <a:chExt cx="20010965" cy="2912696"/>
            </a:xfrm>
          </p:grpSpPr>
          <p:sp>
            <p:nvSpPr>
              <p:cNvPr id="61" name="Freeform 61"/>
              <p:cNvSpPr/>
              <p:nvPr/>
            </p:nvSpPr>
            <p:spPr>
              <a:xfrm>
                <a:off x="72390" y="72390"/>
                <a:ext cx="19866185" cy="2767916"/>
              </a:xfrm>
              <a:custGeom>
                <a:avLst/>
                <a:gdLst/>
                <a:ahLst/>
                <a:cxnLst/>
                <a:rect l="l" t="t" r="r" b="b"/>
                <a:pathLst>
                  <a:path w="19866185" h="2767916">
                    <a:moveTo>
                      <a:pt x="0" y="0"/>
                    </a:moveTo>
                    <a:lnTo>
                      <a:pt x="19866185" y="0"/>
                    </a:lnTo>
                    <a:lnTo>
                      <a:pt x="19866185" y="2767916"/>
                    </a:lnTo>
                    <a:lnTo>
                      <a:pt x="0" y="2767916"/>
                    </a:lnTo>
                    <a:lnTo>
                      <a:pt x="0" y="0"/>
                    </a:lnTo>
                    <a:close/>
                  </a:path>
                </a:pathLst>
              </a:custGeom>
              <a:solidFill>
                <a:srgbClr val="FF914D"/>
              </a:solidFill>
            </p:spPr>
          </p:sp>
          <p:sp>
            <p:nvSpPr>
              <p:cNvPr id="62" name="Freeform 62"/>
              <p:cNvSpPr/>
              <p:nvPr/>
            </p:nvSpPr>
            <p:spPr>
              <a:xfrm>
                <a:off x="0" y="0"/>
                <a:ext cx="20010965" cy="2912696"/>
              </a:xfrm>
              <a:custGeom>
                <a:avLst/>
                <a:gdLst/>
                <a:ahLst/>
                <a:cxnLst/>
                <a:rect l="l" t="t" r="r" b="b"/>
                <a:pathLst>
                  <a:path w="20010965" h="2912696">
                    <a:moveTo>
                      <a:pt x="19866184" y="2767917"/>
                    </a:moveTo>
                    <a:lnTo>
                      <a:pt x="20010965" y="2767917"/>
                    </a:lnTo>
                    <a:lnTo>
                      <a:pt x="20010965" y="2912696"/>
                    </a:lnTo>
                    <a:lnTo>
                      <a:pt x="19866184" y="2912696"/>
                    </a:lnTo>
                    <a:lnTo>
                      <a:pt x="19866184" y="2767917"/>
                    </a:lnTo>
                    <a:close/>
                    <a:moveTo>
                      <a:pt x="0" y="144780"/>
                    </a:moveTo>
                    <a:lnTo>
                      <a:pt x="144780" y="144780"/>
                    </a:lnTo>
                    <a:lnTo>
                      <a:pt x="144780" y="2767917"/>
                    </a:lnTo>
                    <a:lnTo>
                      <a:pt x="0" y="2767917"/>
                    </a:lnTo>
                    <a:lnTo>
                      <a:pt x="0" y="144780"/>
                    </a:lnTo>
                    <a:close/>
                    <a:moveTo>
                      <a:pt x="0" y="2767917"/>
                    </a:moveTo>
                    <a:lnTo>
                      <a:pt x="144780" y="2767917"/>
                    </a:lnTo>
                    <a:lnTo>
                      <a:pt x="144780" y="2912696"/>
                    </a:lnTo>
                    <a:lnTo>
                      <a:pt x="0" y="2912696"/>
                    </a:lnTo>
                    <a:lnTo>
                      <a:pt x="0" y="2767917"/>
                    </a:lnTo>
                    <a:close/>
                    <a:moveTo>
                      <a:pt x="19866184" y="144780"/>
                    </a:moveTo>
                    <a:lnTo>
                      <a:pt x="20010965" y="144780"/>
                    </a:lnTo>
                    <a:lnTo>
                      <a:pt x="20010965" y="2767917"/>
                    </a:lnTo>
                    <a:lnTo>
                      <a:pt x="19866184" y="2767917"/>
                    </a:lnTo>
                    <a:lnTo>
                      <a:pt x="19866184" y="144780"/>
                    </a:lnTo>
                    <a:close/>
                    <a:moveTo>
                      <a:pt x="144780" y="2767917"/>
                    </a:moveTo>
                    <a:lnTo>
                      <a:pt x="19866186" y="2767917"/>
                    </a:lnTo>
                    <a:lnTo>
                      <a:pt x="19866186" y="2912696"/>
                    </a:lnTo>
                    <a:lnTo>
                      <a:pt x="144780" y="2912696"/>
                    </a:lnTo>
                    <a:lnTo>
                      <a:pt x="144780" y="2767917"/>
                    </a:lnTo>
                    <a:close/>
                    <a:moveTo>
                      <a:pt x="19866184" y="0"/>
                    </a:moveTo>
                    <a:lnTo>
                      <a:pt x="20010965" y="0"/>
                    </a:lnTo>
                    <a:lnTo>
                      <a:pt x="20010965" y="144780"/>
                    </a:lnTo>
                    <a:lnTo>
                      <a:pt x="19866184" y="144780"/>
                    </a:lnTo>
                    <a:lnTo>
                      <a:pt x="19866184" y="0"/>
                    </a:lnTo>
                    <a:close/>
                    <a:moveTo>
                      <a:pt x="0" y="0"/>
                    </a:moveTo>
                    <a:lnTo>
                      <a:pt x="144780" y="0"/>
                    </a:lnTo>
                    <a:lnTo>
                      <a:pt x="144780" y="144780"/>
                    </a:lnTo>
                    <a:lnTo>
                      <a:pt x="0" y="144780"/>
                    </a:lnTo>
                    <a:lnTo>
                      <a:pt x="0" y="0"/>
                    </a:lnTo>
                    <a:close/>
                    <a:moveTo>
                      <a:pt x="144780" y="0"/>
                    </a:moveTo>
                    <a:lnTo>
                      <a:pt x="19866186" y="0"/>
                    </a:lnTo>
                    <a:lnTo>
                      <a:pt x="19866186" y="144780"/>
                    </a:lnTo>
                    <a:lnTo>
                      <a:pt x="144780" y="144780"/>
                    </a:lnTo>
                    <a:lnTo>
                      <a:pt x="144780" y="0"/>
                    </a:lnTo>
                    <a:close/>
                  </a:path>
                </a:pathLst>
              </a:custGeom>
              <a:solidFill>
                <a:srgbClr val="003432"/>
              </a:solidFill>
            </p:spPr>
          </p:sp>
        </p:grpSp>
        <p:sp>
          <p:nvSpPr>
            <p:cNvPr id="63" name="TextBox 63"/>
            <p:cNvSpPr txBox="1"/>
            <p:nvPr/>
          </p:nvSpPr>
          <p:spPr>
            <a:xfrm>
              <a:off x="190409" y="59493"/>
              <a:ext cx="2060953" cy="222283"/>
            </a:xfrm>
            <a:prstGeom prst="rect">
              <a:avLst/>
            </a:prstGeom>
          </p:spPr>
          <p:txBody>
            <a:bodyPr lIns="0" tIns="0" rIns="0" bIns="0" rtlCol="0" anchor="t">
              <a:spAutoFit/>
            </a:bodyPr>
            <a:lstStyle/>
            <a:p>
              <a:pPr marL="0" lvl="0" indent="0">
                <a:lnSpc>
                  <a:spcPts val="1280"/>
                </a:lnSpc>
                <a:spcBef>
                  <a:spcPct val="0"/>
                </a:spcBef>
              </a:pPr>
              <a:r>
                <a:rPr lang="en-US" sz="1280" dirty="0">
                  <a:solidFill>
                    <a:srgbClr val="003432"/>
                  </a:solidFill>
                  <a:latin typeface="Barlow SemiCondensed Bold"/>
                </a:rPr>
                <a:t>Rationale for the </a:t>
              </a:r>
              <a:r>
                <a:rPr lang="en-US" sz="1280" dirty="0" smtClean="0">
                  <a:solidFill>
                    <a:srgbClr val="003432"/>
                  </a:solidFill>
                  <a:latin typeface="Barlow SemiCondensed Bold"/>
                </a:rPr>
                <a:t>RLIP</a:t>
              </a:r>
              <a:endParaRPr lang="en-US" sz="1280" dirty="0">
                <a:solidFill>
                  <a:srgbClr val="003432"/>
                </a:solidFill>
                <a:latin typeface="Barlow SemiCondensed Bold"/>
              </a:endParaRPr>
            </a:p>
          </p:txBody>
        </p:sp>
      </p:grpSp>
      <p:pic>
        <p:nvPicPr>
          <p:cNvPr id="65" name="Picture 65">
            <a:hlinkClick r:id="rId13"/>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668285" y="70257"/>
            <a:ext cx="379504" cy="379504"/>
          </a:xfrm>
          <a:prstGeom prst="rect">
            <a:avLst/>
          </a:prstGeom>
        </p:spPr>
      </p:pic>
      <p:pic>
        <p:nvPicPr>
          <p:cNvPr id="66" name="Picture 66">
            <a:hlinkClick r:id="rId16"/>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6126095" y="71164"/>
            <a:ext cx="384963" cy="384963"/>
          </a:xfrm>
          <a:prstGeom prst="rect">
            <a:avLst/>
          </a:prstGeom>
        </p:spPr>
      </p:pic>
      <p:pic>
        <p:nvPicPr>
          <p:cNvPr id="67" name="Picture 67">
            <a:hlinkClick r:id="rId19"/>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549084" y="71164"/>
            <a:ext cx="390592" cy="390592"/>
          </a:xfrm>
          <a:prstGeom prst="rect">
            <a:avLst/>
          </a:prstGeom>
        </p:spPr>
      </p:pic>
      <p:pic>
        <p:nvPicPr>
          <p:cNvPr id="68" name="Picture 68">
            <a:hlinkClick r:id="rId22"/>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6993899" y="71164"/>
            <a:ext cx="396006" cy="396006"/>
          </a:xfrm>
          <a:prstGeom prst="rect">
            <a:avLst/>
          </a:prstGeom>
        </p:spPr>
      </p:pic>
      <p:sp>
        <p:nvSpPr>
          <p:cNvPr id="69" name="TextBox 69"/>
          <p:cNvSpPr txBox="1"/>
          <p:nvPr/>
        </p:nvSpPr>
        <p:spPr>
          <a:xfrm>
            <a:off x="716967" y="5542503"/>
            <a:ext cx="2703326" cy="1141338"/>
          </a:xfrm>
          <a:prstGeom prst="rect">
            <a:avLst/>
          </a:prstGeom>
        </p:spPr>
        <p:txBody>
          <a:bodyPr lIns="0" tIns="0" rIns="0" bIns="0" rtlCol="0" anchor="t">
            <a:spAutoFit/>
          </a:bodyPr>
          <a:lstStyle/>
          <a:p>
            <a:pPr>
              <a:lnSpc>
                <a:spcPts val="1679"/>
              </a:lnSpc>
            </a:pPr>
            <a:endParaRPr dirty="0"/>
          </a:p>
          <a:p>
            <a:pPr algn="just">
              <a:lnSpc>
                <a:spcPts val="1235"/>
              </a:lnSpc>
            </a:pPr>
            <a:endParaRPr dirty="0"/>
          </a:p>
          <a:p>
            <a:pPr algn="just">
              <a:lnSpc>
                <a:spcPts val="1235"/>
              </a:lnSpc>
            </a:pPr>
            <a:r>
              <a:rPr lang="en-US" sz="1029" dirty="0">
                <a:solidFill>
                  <a:srgbClr val="000000"/>
                </a:solidFill>
                <a:latin typeface="Barlow SemiCondensed"/>
              </a:rPr>
              <a:t> </a:t>
            </a: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p:txBody>
      </p:sp>
      <p:sp>
        <p:nvSpPr>
          <p:cNvPr id="71" name="TextBox 71"/>
          <p:cNvSpPr txBox="1"/>
          <p:nvPr/>
        </p:nvSpPr>
        <p:spPr>
          <a:xfrm>
            <a:off x="1512410" y="854360"/>
            <a:ext cx="4632007" cy="379095"/>
          </a:xfrm>
          <a:prstGeom prst="rect">
            <a:avLst/>
          </a:prstGeom>
        </p:spPr>
        <p:txBody>
          <a:bodyPr lIns="0" tIns="0" rIns="0" bIns="0" rtlCol="0" anchor="t">
            <a:spAutoFit/>
          </a:bodyPr>
          <a:lstStyle/>
          <a:p>
            <a:pPr marL="0" lvl="0" indent="0" algn="just">
              <a:lnSpc>
                <a:spcPts val="2800"/>
              </a:lnSpc>
            </a:pPr>
            <a:r>
              <a:rPr lang="en-US" sz="2799" spc="117">
                <a:solidFill>
                  <a:srgbClr val="001489"/>
                </a:solidFill>
                <a:latin typeface="Barlow SemiCondensed Bold Bold"/>
              </a:rPr>
              <a:t> EU GENDER ACTION PLAN  III </a:t>
            </a:r>
          </a:p>
        </p:txBody>
      </p:sp>
      <p:sp>
        <p:nvSpPr>
          <p:cNvPr id="73" name="TextBox 73"/>
          <p:cNvSpPr txBox="1"/>
          <p:nvPr/>
        </p:nvSpPr>
        <p:spPr>
          <a:xfrm>
            <a:off x="755828" y="3820367"/>
            <a:ext cx="2648059" cy="294953"/>
          </a:xfrm>
          <a:prstGeom prst="rect">
            <a:avLst/>
          </a:prstGeom>
        </p:spPr>
        <p:txBody>
          <a:bodyPr lIns="0" tIns="0" rIns="0" bIns="0" rtlCol="0" anchor="t">
            <a:spAutoFit/>
          </a:bodyPr>
          <a:lstStyle/>
          <a:p>
            <a:pPr algn="ctr">
              <a:lnSpc>
                <a:spcPts val="1132"/>
              </a:lnSpc>
            </a:pPr>
            <a:endParaRPr lang="en-US" sz="1029" dirty="0">
              <a:solidFill>
                <a:srgbClr val="001489"/>
              </a:solidFill>
              <a:latin typeface="Barlow SemiCondensed"/>
            </a:endParaRPr>
          </a:p>
          <a:p>
            <a:pPr marL="0" lvl="0" indent="0" algn="just">
              <a:lnSpc>
                <a:spcPts val="1155"/>
              </a:lnSpc>
            </a:pPr>
            <a:endParaRPr lang="en-US" sz="1029" dirty="0">
              <a:solidFill>
                <a:srgbClr val="003432"/>
              </a:solidFill>
              <a:latin typeface="Barlow SemiCondensed"/>
            </a:endParaRPr>
          </a:p>
        </p:txBody>
      </p:sp>
      <p:sp>
        <p:nvSpPr>
          <p:cNvPr id="74" name="TextBox 74"/>
          <p:cNvSpPr txBox="1"/>
          <p:nvPr/>
        </p:nvSpPr>
        <p:spPr>
          <a:xfrm>
            <a:off x="305467" y="756000"/>
            <a:ext cx="679450" cy="262890"/>
          </a:xfrm>
          <a:prstGeom prst="rect">
            <a:avLst/>
          </a:prstGeom>
        </p:spPr>
        <p:txBody>
          <a:bodyPr lIns="0" tIns="0" rIns="0" bIns="0" rtlCol="0" anchor="t">
            <a:spAutoFit/>
          </a:bodyPr>
          <a:lstStyle/>
          <a:p>
            <a:pPr algn="ctr">
              <a:lnSpc>
                <a:spcPts val="990"/>
              </a:lnSpc>
            </a:pPr>
            <a:r>
              <a:rPr lang="en-US" sz="900" dirty="0">
                <a:solidFill>
                  <a:srgbClr val="000000"/>
                </a:solidFill>
                <a:latin typeface="Arialle Bold"/>
              </a:rPr>
              <a:t>EUROPEAN </a:t>
            </a:r>
          </a:p>
          <a:p>
            <a:pPr algn="ctr">
              <a:lnSpc>
                <a:spcPts val="990"/>
              </a:lnSpc>
            </a:pPr>
            <a:r>
              <a:rPr lang="en-US" sz="900" dirty="0">
                <a:solidFill>
                  <a:srgbClr val="000000"/>
                </a:solidFill>
                <a:latin typeface="Arialle Bold"/>
              </a:rPr>
              <a:t>UNION</a:t>
            </a:r>
          </a:p>
        </p:txBody>
      </p:sp>
      <p:sp>
        <p:nvSpPr>
          <p:cNvPr id="75" name="TextBox 75"/>
          <p:cNvSpPr txBox="1"/>
          <p:nvPr/>
        </p:nvSpPr>
        <p:spPr>
          <a:xfrm>
            <a:off x="1028619" y="1204880"/>
            <a:ext cx="5599588" cy="256480"/>
          </a:xfrm>
          <a:prstGeom prst="rect">
            <a:avLst/>
          </a:prstGeom>
        </p:spPr>
        <p:txBody>
          <a:bodyPr lIns="0" tIns="0" rIns="0" bIns="0" rtlCol="0" anchor="t">
            <a:spAutoFit/>
          </a:bodyPr>
          <a:lstStyle/>
          <a:p>
            <a:pPr algn="just">
              <a:lnSpc>
                <a:spcPts val="1960"/>
              </a:lnSpc>
            </a:pPr>
            <a:r>
              <a:rPr lang="en-US" sz="1400" dirty="0" smtClean="0">
                <a:solidFill>
                  <a:srgbClr val="000000"/>
                </a:solidFill>
                <a:latin typeface="Inter Italics"/>
              </a:rPr>
              <a:t>Regional Level </a:t>
            </a:r>
            <a:r>
              <a:rPr lang="en-US" sz="1400" dirty="0">
                <a:solidFill>
                  <a:srgbClr val="000000"/>
                </a:solidFill>
                <a:latin typeface="Inter Italics"/>
              </a:rPr>
              <a:t>Implementation Plan </a:t>
            </a:r>
            <a:r>
              <a:rPr lang="en-US" sz="1400" dirty="0" smtClean="0">
                <a:solidFill>
                  <a:srgbClr val="000000"/>
                </a:solidFill>
                <a:latin typeface="Inter Italics"/>
              </a:rPr>
              <a:t>for the Pacific   </a:t>
            </a:r>
            <a:r>
              <a:rPr lang="en-US" sz="1400" dirty="0">
                <a:solidFill>
                  <a:srgbClr val="000000"/>
                </a:solidFill>
                <a:latin typeface="Inter Italics"/>
              </a:rPr>
              <a:t>(2021-2025)</a:t>
            </a:r>
          </a:p>
        </p:txBody>
      </p:sp>
      <p:sp>
        <p:nvSpPr>
          <p:cNvPr id="76" name="TextBox 76"/>
          <p:cNvSpPr txBox="1"/>
          <p:nvPr/>
        </p:nvSpPr>
        <p:spPr>
          <a:xfrm>
            <a:off x="853453" y="1566919"/>
            <a:ext cx="6533882" cy="666849"/>
          </a:xfrm>
          <a:prstGeom prst="rect">
            <a:avLst/>
          </a:prstGeom>
        </p:spPr>
        <p:txBody>
          <a:bodyPr lIns="0" tIns="0" rIns="0" bIns="0" rtlCol="0" anchor="t">
            <a:spAutoFit/>
          </a:bodyPr>
          <a:lstStyle/>
          <a:p>
            <a:pPr algn="ctr">
              <a:lnSpc>
                <a:spcPts val="1260"/>
              </a:lnSpc>
            </a:pPr>
            <a:r>
              <a:rPr lang="en-US" sz="1050" dirty="0">
                <a:latin typeface="Alata"/>
              </a:rPr>
              <a:t>The European Union and its Member States are vigorously promoting gender equality and women empowerment in their relations with partner countries.  The new EU's  Action Plan on Gender Equality and Women Empowerment in External Action (2021-2025) is now operational in </a:t>
            </a:r>
            <a:r>
              <a:rPr lang="en-US" sz="1050" dirty="0" smtClean="0">
                <a:latin typeface="Alata"/>
              </a:rPr>
              <a:t>the Pacific</a:t>
            </a:r>
            <a:endParaRPr lang="en-US" sz="1050" dirty="0">
              <a:latin typeface="Alata"/>
            </a:endParaRPr>
          </a:p>
          <a:p>
            <a:pPr algn="ctr">
              <a:lnSpc>
                <a:spcPts val="1260"/>
              </a:lnSpc>
            </a:pPr>
            <a:endParaRPr lang="en-US" sz="1050" dirty="0">
              <a:solidFill>
                <a:srgbClr val="000000"/>
              </a:solidFill>
              <a:latin typeface="Alata"/>
            </a:endParaRPr>
          </a:p>
        </p:txBody>
      </p:sp>
      <p:sp>
        <p:nvSpPr>
          <p:cNvPr id="78" name="TextBox 78"/>
          <p:cNvSpPr txBox="1"/>
          <p:nvPr/>
        </p:nvSpPr>
        <p:spPr>
          <a:xfrm>
            <a:off x="1142001" y="7173500"/>
            <a:ext cx="1871554" cy="575056"/>
          </a:xfrm>
          <a:prstGeom prst="rect">
            <a:avLst/>
          </a:prstGeom>
        </p:spPr>
        <p:txBody>
          <a:bodyPr lIns="0" tIns="0" rIns="0" bIns="0" rtlCol="0" anchor="t">
            <a:spAutoFit/>
          </a:bodyPr>
          <a:lstStyle/>
          <a:p>
            <a:pPr algn="ctr">
              <a:lnSpc>
                <a:spcPts val="1132"/>
              </a:lnSpc>
            </a:pPr>
            <a:endParaRPr dirty="0"/>
          </a:p>
          <a:p>
            <a:pPr algn="ctr">
              <a:lnSpc>
                <a:spcPts val="1132"/>
              </a:lnSpc>
            </a:pPr>
            <a:r>
              <a:rPr lang="en-US" sz="1029" dirty="0">
                <a:solidFill>
                  <a:srgbClr val="001489"/>
                </a:solidFill>
                <a:latin typeface="Barlow SemiCondensed Bold"/>
              </a:rPr>
              <a:t>Gender mainstreaming and </a:t>
            </a:r>
          </a:p>
          <a:p>
            <a:pPr algn="ctr">
              <a:lnSpc>
                <a:spcPts val="1132"/>
              </a:lnSpc>
            </a:pPr>
            <a:r>
              <a:rPr lang="en-US" sz="1029" dirty="0">
                <a:solidFill>
                  <a:srgbClr val="001489"/>
                </a:solidFill>
                <a:latin typeface="Barlow SemiCondensed Bold"/>
              </a:rPr>
              <a:t>targeted actions </a:t>
            </a:r>
          </a:p>
          <a:p>
            <a:pPr algn="ctr">
              <a:lnSpc>
                <a:spcPts val="1132"/>
              </a:lnSpc>
            </a:pPr>
            <a:endParaRPr lang="en-US" sz="1029" dirty="0">
              <a:solidFill>
                <a:srgbClr val="001489"/>
              </a:solidFill>
              <a:latin typeface="Barlow SemiCondensed Bold"/>
            </a:endParaRPr>
          </a:p>
        </p:txBody>
      </p:sp>
      <p:sp>
        <p:nvSpPr>
          <p:cNvPr id="79" name="TextBox 79"/>
          <p:cNvSpPr txBox="1"/>
          <p:nvPr/>
        </p:nvSpPr>
        <p:spPr>
          <a:xfrm>
            <a:off x="4059309" y="8246585"/>
            <a:ext cx="2782540" cy="559372"/>
          </a:xfrm>
          <a:prstGeom prst="rect">
            <a:avLst/>
          </a:prstGeom>
        </p:spPr>
        <p:txBody>
          <a:bodyPr lIns="0" tIns="0" rIns="0" bIns="0" rtlCol="0" anchor="t">
            <a:spAutoFit/>
          </a:bodyPr>
          <a:lstStyle/>
          <a:p>
            <a:pPr algn="ctr">
              <a:lnSpc>
                <a:spcPts val="1132"/>
              </a:lnSpc>
            </a:pPr>
            <a:r>
              <a:rPr lang="en-US" sz="1029" dirty="0">
                <a:solidFill>
                  <a:srgbClr val="001489"/>
                </a:solidFill>
                <a:latin typeface="Barlow SemiCondensed Bold"/>
              </a:rPr>
              <a:t>Engagement in dialogue for gender equality and women empowerment</a:t>
            </a:r>
          </a:p>
          <a:p>
            <a:pPr algn="ctr">
              <a:lnSpc>
                <a:spcPts val="1029"/>
              </a:lnSpc>
            </a:pPr>
            <a:endParaRPr lang="en-US" sz="1029" dirty="0">
              <a:solidFill>
                <a:srgbClr val="001489"/>
              </a:solidFill>
              <a:latin typeface="Barlow SemiCondensed Bold"/>
            </a:endParaRPr>
          </a:p>
          <a:p>
            <a:pPr algn="ctr">
              <a:lnSpc>
                <a:spcPts val="1029"/>
              </a:lnSpc>
            </a:pPr>
            <a:endParaRPr lang="en-US" sz="1029" dirty="0">
              <a:solidFill>
                <a:srgbClr val="001489"/>
              </a:solidFill>
              <a:latin typeface="Barlow SemiCondensed Bold"/>
            </a:endParaRPr>
          </a:p>
        </p:txBody>
      </p:sp>
      <p:sp>
        <p:nvSpPr>
          <p:cNvPr id="80" name="TextBox 80"/>
          <p:cNvSpPr txBox="1"/>
          <p:nvPr/>
        </p:nvSpPr>
        <p:spPr>
          <a:xfrm>
            <a:off x="4287178" y="9808710"/>
            <a:ext cx="1495933" cy="128240"/>
          </a:xfrm>
          <a:prstGeom prst="rect">
            <a:avLst/>
          </a:prstGeom>
        </p:spPr>
        <p:txBody>
          <a:bodyPr wrap="square" lIns="0" tIns="0" rIns="0" bIns="0" rtlCol="0" anchor="t">
            <a:spAutoFit/>
          </a:bodyPr>
          <a:lstStyle/>
          <a:p>
            <a:pPr algn="just">
              <a:lnSpc>
                <a:spcPts val="1029"/>
              </a:lnSpc>
            </a:pPr>
            <a:r>
              <a:rPr lang="en-US" sz="1029" dirty="0">
                <a:solidFill>
                  <a:srgbClr val="001489"/>
                </a:solidFill>
                <a:latin typeface="Barlow SemiCondensed Bold"/>
              </a:rPr>
              <a:t>Public Diplomacy Activities</a:t>
            </a:r>
          </a:p>
        </p:txBody>
      </p:sp>
      <p:sp>
        <p:nvSpPr>
          <p:cNvPr id="82" name="TextBox 82"/>
          <p:cNvSpPr txBox="1"/>
          <p:nvPr/>
        </p:nvSpPr>
        <p:spPr>
          <a:xfrm>
            <a:off x="3836502" y="3688458"/>
            <a:ext cx="3119631" cy="282129"/>
          </a:xfrm>
          <a:prstGeom prst="rect">
            <a:avLst/>
          </a:prstGeom>
        </p:spPr>
        <p:txBody>
          <a:bodyPr lIns="0" tIns="0" rIns="0" bIns="0" rtlCol="0" anchor="t">
            <a:spAutoFit/>
          </a:bodyPr>
          <a:lstStyle/>
          <a:p>
            <a:pPr algn="just">
              <a:lnSpc>
                <a:spcPts val="1132"/>
              </a:lnSpc>
            </a:pPr>
            <a:r>
              <a:rPr lang="en-US" sz="1029" dirty="0">
                <a:solidFill>
                  <a:srgbClr val="001489"/>
                </a:solidFill>
                <a:latin typeface="Barlow SemiCondensed Bold"/>
              </a:rPr>
              <a:t>                 The </a:t>
            </a:r>
            <a:r>
              <a:rPr lang="en-US" sz="1029" dirty="0" smtClean="0">
                <a:solidFill>
                  <a:srgbClr val="001489"/>
                </a:solidFill>
                <a:latin typeface="Barlow SemiCondensed Bold"/>
              </a:rPr>
              <a:t>RLIP </a:t>
            </a:r>
            <a:r>
              <a:rPr lang="en-US" sz="1029" dirty="0">
                <a:solidFill>
                  <a:srgbClr val="001489"/>
                </a:solidFill>
                <a:latin typeface="Barlow SemiCondensed Bold"/>
              </a:rPr>
              <a:t>areas of engagement are based on:</a:t>
            </a:r>
          </a:p>
          <a:p>
            <a:pPr algn="just">
              <a:lnSpc>
                <a:spcPts val="1132"/>
              </a:lnSpc>
            </a:pPr>
            <a:endParaRPr lang="en-US" sz="1029" dirty="0">
              <a:solidFill>
                <a:srgbClr val="000000"/>
              </a:solidFill>
              <a:latin typeface="Barlow SemiCondensed"/>
            </a:endParaRPr>
          </a:p>
        </p:txBody>
      </p:sp>
      <p:sp>
        <p:nvSpPr>
          <p:cNvPr id="88" name="TextBox 88"/>
          <p:cNvSpPr txBox="1"/>
          <p:nvPr/>
        </p:nvSpPr>
        <p:spPr>
          <a:xfrm>
            <a:off x="4348136" y="543845"/>
            <a:ext cx="4325844" cy="256480"/>
          </a:xfrm>
          <a:prstGeom prst="rect">
            <a:avLst/>
          </a:prstGeom>
        </p:spPr>
        <p:txBody>
          <a:bodyPr lIns="0" tIns="0" rIns="0" bIns="0" rtlCol="0" anchor="t">
            <a:spAutoFit/>
          </a:bodyPr>
          <a:lstStyle/>
          <a:p>
            <a:pPr algn="ctr">
              <a:lnSpc>
                <a:spcPts val="990"/>
              </a:lnSpc>
            </a:pPr>
            <a:r>
              <a:rPr lang="en-US" sz="900" dirty="0">
                <a:solidFill>
                  <a:srgbClr val="000000"/>
                </a:solidFill>
                <a:latin typeface="Arialle"/>
              </a:rPr>
              <a:t>Delegation of the European Union </a:t>
            </a:r>
          </a:p>
          <a:p>
            <a:pPr algn="ctr">
              <a:lnSpc>
                <a:spcPts val="990"/>
              </a:lnSpc>
            </a:pPr>
            <a:r>
              <a:rPr lang="en-US" sz="900" dirty="0">
                <a:solidFill>
                  <a:srgbClr val="000000"/>
                </a:solidFill>
                <a:latin typeface="Arialle"/>
              </a:rPr>
              <a:t>to the </a:t>
            </a:r>
            <a:r>
              <a:rPr lang="en-US" sz="900" dirty="0" smtClean="0">
                <a:solidFill>
                  <a:srgbClr val="000000"/>
                </a:solidFill>
                <a:latin typeface="Arialle"/>
              </a:rPr>
              <a:t>Pacific</a:t>
            </a:r>
          </a:p>
        </p:txBody>
      </p:sp>
      <p:sp>
        <p:nvSpPr>
          <p:cNvPr id="81" name="TextBox 72"/>
          <p:cNvSpPr txBox="1"/>
          <p:nvPr/>
        </p:nvSpPr>
        <p:spPr>
          <a:xfrm>
            <a:off x="751668" y="2525258"/>
            <a:ext cx="6173146" cy="628015"/>
          </a:xfrm>
          <a:prstGeom prst="rect">
            <a:avLst/>
          </a:prstGeom>
        </p:spPr>
        <p:txBody>
          <a:bodyPr lIns="0" tIns="0" rIns="0" bIns="0" rtlCol="0" anchor="t">
            <a:spAutoFit/>
          </a:bodyPr>
          <a:lstStyle/>
          <a:p>
            <a:pPr marL="0" lvl="0" indent="0" algn="ctr">
              <a:lnSpc>
                <a:spcPts val="1235"/>
              </a:lnSpc>
            </a:pPr>
            <a:r>
              <a:rPr lang="en-US" sz="1029" dirty="0">
                <a:solidFill>
                  <a:srgbClr val="003432"/>
                </a:solidFill>
                <a:latin typeface="Barlow SemiCondensed Bold"/>
              </a:rPr>
              <a:t>GENDER ACTION PLAN  III</a:t>
            </a:r>
            <a:r>
              <a:rPr lang="en-US" sz="1029" dirty="0">
                <a:solidFill>
                  <a:srgbClr val="003432"/>
                </a:solidFill>
                <a:latin typeface="Barlow SemiCondensed"/>
              </a:rPr>
              <a:t> aims to accelerate progress on empowering women and girls, and safeguard gains made on gender equality during the 25 years since the adoption of the Beijing Declaration and its Platform for Action. </a:t>
            </a:r>
            <a:r>
              <a:rPr lang="en-US" sz="1029" dirty="0">
                <a:solidFill>
                  <a:srgbClr val="001489"/>
                </a:solidFill>
                <a:latin typeface="Barlow SemiCondensed"/>
              </a:rPr>
              <a:t>It aims to contribute to empowering women, girls and young people to fully use their rights and increase their participation in political, economic, social and cultural life. </a:t>
            </a:r>
          </a:p>
        </p:txBody>
      </p:sp>
      <p:sp>
        <p:nvSpPr>
          <p:cNvPr id="84" name="TextBox 72"/>
          <p:cNvSpPr txBox="1"/>
          <p:nvPr/>
        </p:nvSpPr>
        <p:spPr>
          <a:xfrm>
            <a:off x="673052" y="3807507"/>
            <a:ext cx="2784500" cy="1231106"/>
          </a:xfrm>
          <a:prstGeom prst="rect">
            <a:avLst/>
          </a:prstGeom>
        </p:spPr>
        <p:txBody>
          <a:bodyPr wrap="square" lIns="0" tIns="0" rIns="0" bIns="0" rtlCol="0" anchor="t">
            <a:spAutoFit/>
          </a:bodyPr>
          <a:lstStyle/>
          <a:p>
            <a:pPr lvl="0" algn="just">
              <a:lnSpc>
                <a:spcPts val="1235"/>
              </a:lnSpc>
            </a:pPr>
            <a:r>
              <a:rPr lang="en-GB" sz="1029" dirty="0" smtClean="0">
                <a:latin typeface="Barlow SemiCondensed"/>
              </a:rPr>
              <a:t>In </a:t>
            </a:r>
            <a:r>
              <a:rPr lang="en-GB" sz="1029" dirty="0">
                <a:latin typeface="Barlow SemiCondensed"/>
              </a:rPr>
              <a:t>line with the EU GAP III, gender action, including measures to protect vulnerable women such as those with disabilities should be mainstreamed across all priority </a:t>
            </a:r>
            <a:r>
              <a:rPr lang="en-GB" sz="1029" dirty="0" smtClean="0">
                <a:latin typeface="Barlow SemiCondensed"/>
              </a:rPr>
              <a:t>areas </a:t>
            </a:r>
            <a:r>
              <a:rPr lang="en-GB" sz="1029" dirty="0">
                <a:latin typeface="Barlow SemiCondensed"/>
              </a:rPr>
              <a:t>of the Pacific Multi-Country Multi-Annual Indicative Programme 2021-2027. Based on lessons learnt from previous gender specific programmes in the Pacific, dedicated multi-country action with gender as its main objective will be considered.</a:t>
            </a:r>
          </a:p>
        </p:txBody>
      </p:sp>
      <p:sp>
        <p:nvSpPr>
          <p:cNvPr id="87" name="TextBox 72"/>
          <p:cNvSpPr txBox="1"/>
          <p:nvPr/>
        </p:nvSpPr>
        <p:spPr>
          <a:xfrm>
            <a:off x="3951781" y="3932951"/>
            <a:ext cx="2784500" cy="1384995"/>
          </a:xfrm>
          <a:prstGeom prst="rect">
            <a:avLst/>
          </a:prstGeom>
        </p:spPr>
        <p:txBody>
          <a:bodyPr wrap="square" lIns="0" tIns="0" rIns="0" bIns="0" rtlCol="0" anchor="t">
            <a:spAutoFit/>
          </a:bodyPr>
          <a:lstStyle/>
          <a:p>
            <a:pPr lvl="0" algn="just">
              <a:lnSpc>
                <a:spcPts val="1235"/>
              </a:lnSpc>
            </a:pPr>
            <a:r>
              <a:rPr lang="en-GB" sz="1029" dirty="0" smtClean="0">
                <a:latin typeface="Barlow SemiCondensed"/>
              </a:rPr>
              <a:t>The Pacific </a:t>
            </a:r>
            <a:r>
              <a:rPr lang="en-GB" sz="1029" dirty="0">
                <a:latin typeface="Barlow SemiCondensed"/>
              </a:rPr>
              <a:t>Gender Region Profile. </a:t>
            </a:r>
            <a:r>
              <a:rPr lang="en-GB" sz="1029" dirty="0" smtClean="0">
                <a:latin typeface="Barlow SemiCondensed"/>
              </a:rPr>
              <a:t>It aims </a:t>
            </a:r>
            <a:r>
              <a:rPr lang="en-GB" sz="1029" dirty="0">
                <a:latin typeface="Barlow SemiCondensed"/>
              </a:rPr>
              <a:t>to describe Pacific women’s condition and rights, and assess how far Pacific governments have progressed in achieving gender equality through promoting women’s leadership and participation in the political and legislative processes; ending violence against </a:t>
            </a:r>
            <a:r>
              <a:rPr lang="en-GB" sz="1029" dirty="0" smtClean="0">
                <a:latin typeface="Barlow SemiCondensed"/>
              </a:rPr>
              <a:t>women; </a:t>
            </a:r>
            <a:r>
              <a:rPr lang="en-GB" sz="1029" dirty="0">
                <a:latin typeface="Barlow SemiCondensed"/>
              </a:rPr>
              <a:t>enhancing women’s economic empowerment; and making gender equality central to national development planning and </a:t>
            </a:r>
            <a:r>
              <a:rPr lang="en-GB" sz="1029" dirty="0" smtClean="0">
                <a:latin typeface="Barlow SemiCondensed"/>
              </a:rPr>
              <a:t>budgeting</a:t>
            </a:r>
            <a:endParaRPr lang="en-GB" sz="1029" dirty="0">
              <a:latin typeface="Barlow SemiCondensed"/>
            </a:endParaRPr>
          </a:p>
        </p:txBody>
      </p:sp>
      <p:sp>
        <p:nvSpPr>
          <p:cNvPr id="90" name="TextBox 72"/>
          <p:cNvSpPr txBox="1"/>
          <p:nvPr/>
        </p:nvSpPr>
        <p:spPr>
          <a:xfrm>
            <a:off x="705874" y="5584571"/>
            <a:ext cx="2784500" cy="1384995"/>
          </a:xfrm>
          <a:prstGeom prst="rect">
            <a:avLst/>
          </a:prstGeom>
        </p:spPr>
        <p:txBody>
          <a:bodyPr wrap="square" lIns="0" tIns="0" rIns="0" bIns="0" rtlCol="0" anchor="t">
            <a:spAutoFit/>
          </a:bodyPr>
          <a:lstStyle/>
          <a:p>
            <a:pPr lvl="0" algn="just">
              <a:lnSpc>
                <a:spcPts val="1235"/>
              </a:lnSpc>
            </a:pPr>
            <a:r>
              <a:rPr lang="en-GB" sz="1029" dirty="0">
                <a:latin typeface="Barlow SemiCondensed"/>
              </a:rPr>
              <a:t>The </a:t>
            </a:r>
            <a:r>
              <a:rPr lang="en-GB" sz="1029" dirty="0" smtClean="0">
                <a:latin typeface="Barlow SemiCondensed"/>
              </a:rPr>
              <a:t>RLIP benefited </a:t>
            </a:r>
            <a:r>
              <a:rPr lang="en-GB" sz="1029" dirty="0">
                <a:latin typeface="Barlow SemiCondensed"/>
              </a:rPr>
              <a:t>from the inputs and consultations with a number of individuals and institutions, at national and regional level, including EU Member States and Civil Society Organizations. Other sources consulted include online materials, national/regional reports relating to gender equality, sustainable development and human rights as well as virtual archive documentation of the EU Delegation for the Pacific.</a:t>
            </a:r>
          </a:p>
        </p:txBody>
      </p:sp>
      <p:sp>
        <p:nvSpPr>
          <p:cNvPr id="92" name="TextBox 72"/>
          <p:cNvSpPr txBox="1"/>
          <p:nvPr/>
        </p:nvSpPr>
        <p:spPr>
          <a:xfrm>
            <a:off x="705874" y="7535505"/>
            <a:ext cx="2784500" cy="3077766"/>
          </a:xfrm>
          <a:prstGeom prst="rect">
            <a:avLst/>
          </a:prstGeom>
        </p:spPr>
        <p:txBody>
          <a:bodyPr wrap="square" lIns="0" tIns="0" rIns="0" bIns="0" rtlCol="0" anchor="t">
            <a:spAutoFit/>
          </a:bodyPr>
          <a:lstStyle/>
          <a:p>
            <a:pPr lvl="0" algn="just">
              <a:lnSpc>
                <a:spcPts val="1235"/>
              </a:lnSpc>
            </a:pPr>
            <a:endParaRPr lang="en-GB" sz="1029" dirty="0" smtClean="0">
              <a:latin typeface="Barlow SemiCondensed"/>
            </a:endParaRPr>
          </a:p>
          <a:p>
            <a:pPr lvl="0" algn="just">
              <a:lnSpc>
                <a:spcPts val="1235"/>
              </a:lnSpc>
            </a:pPr>
            <a:r>
              <a:rPr lang="en-GB" sz="1029" dirty="0" smtClean="0">
                <a:latin typeface="Barlow SemiCondensed"/>
              </a:rPr>
              <a:t>- AAP 2021, new Action </a:t>
            </a:r>
            <a:r>
              <a:rPr lang="en-GB" sz="1029" dirty="0">
                <a:latin typeface="Barlow SemiCondensed"/>
              </a:rPr>
              <a:t>‘Pacific Transformative Gender Equality Programme</a:t>
            </a:r>
            <a:r>
              <a:rPr lang="en-GB" sz="1029" dirty="0" smtClean="0">
                <a:latin typeface="Barlow SemiCondensed"/>
              </a:rPr>
              <a:t>’, contributing to </a:t>
            </a:r>
            <a:r>
              <a:rPr lang="en-GB" sz="1029" dirty="0">
                <a:latin typeface="Barlow SemiCondensed"/>
              </a:rPr>
              <a:t>the MIP Priority Area 3 ‘Fundamental Values, Human Development, Peace and Security’, Sector 3.2 Mainstreaming Gender and Addressing Violence against Women and Children (Gender marker; DAC 151 - Government &amp; Civil Society-general</a:t>
            </a:r>
            <a:r>
              <a:rPr lang="en-GB" sz="1029" dirty="0" smtClean="0">
                <a:latin typeface="Barlow SemiCondensed"/>
              </a:rPr>
              <a:t>).</a:t>
            </a:r>
          </a:p>
          <a:p>
            <a:pPr lvl="0" algn="ctr">
              <a:lnSpc>
                <a:spcPts val="1235"/>
              </a:lnSpc>
            </a:pPr>
            <a:endParaRPr lang="en-GB" sz="1029" dirty="0">
              <a:latin typeface="Barlow SemiCondensed"/>
            </a:endParaRPr>
          </a:p>
          <a:p>
            <a:pPr algn="just">
              <a:lnSpc>
                <a:spcPts val="1235"/>
              </a:lnSpc>
            </a:pPr>
            <a:r>
              <a:rPr lang="en-US" sz="1029" dirty="0" smtClean="0">
                <a:solidFill>
                  <a:srgbClr val="000000"/>
                </a:solidFill>
                <a:latin typeface="Barlow SemiCondensed"/>
              </a:rPr>
              <a:t>- Screening </a:t>
            </a:r>
            <a:r>
              <a:rPr lang="en-US" sz="1029" dirty="0">
                <a:solidFill>
                  <a:srgbClr val="000000"/>
                </a:solidFill>
                <a:latin typeface="Barlow SemiCondensed"/>
              </a:rPr>
              <a:t>EU bilateral </a:t>
            </a:r>
            <a:r>
              <a:rPr lang="en-US" sz="1029" dirty="0" err="1">
                <a:solidFill>
                  <a:srgbClr val="000000"/>
                </a:solidFill>
                <a:latin typeface="Barlow SemiCondensed"/>
              </a:rPr>
              <a:t>programmes</a:t>
            </a:r>
            <a:r>
              <a:rPr lang="en-US" sz="1029" dirty="0">
                <a:solidFill>
                  <a:srgbClr val="000000"/>
                </a:solidFill>
                <a:latin typeface="Barlow SemiCondensed"/>
              </a:rPr>
              <a:t> with a gender lens and continuing to do so to help </a:t>
            </a:r>
            <a:r>
              <a:rPr lang="en-US" sz="1029" dirty="0" err="1">
                <a:solidFill>
                  <a:srgbClr val="000000"/>
                </a:solidFill>
                <a:latin typeface="Barlow SemiCondensed"/>
              </a:rPr>
              <a:t>maximise</a:t>
            </a:r>
            <a:r>
              <a:rPr lang="en-US" sz="1029" dirty="0">
                <a:solidFill>
                  <a:srgbClr val="000000"/>
                </a:solidFill>
                <a:latin typeface="Barlow SemiCondensed"/>
              </a:rPr>
              <a:t> the role and capacities of women in the design, implementation and evaluation phases of the </a:t>
            </a:r>
            <a:r>
              <a:rPr lang="en-US" sz="1029" dirty="0" err="1">
                <a:solidFill>
                  <a:srgbClr val="000000"/>
                </a:solidFill>
                <a:latin typeface="Barlow SemiCondensed"/>
              </a:rPr>
              <a:t>programmes</a:t>
            </a:r>
            <a:r>
              <a:rPr lang="en-US" sz="1029" dirty="0">
                <a:solidFill>
                  <a:srgbClr val="000000"/>
                </a:solidFill>
                <a:latin typeface="Barlow SemiCondensed"/>
              </a:rPr>
              <a:t>. The new </a:t>
            </a:r>
            <a:r>
              <a:rPr lang="en-US" sz="1029" dirty="0" err="1">
                <a:solidFill>
                  <a:srgbClr val="000000"/>
                </a:solidFill>
                <a:latin typeface="Barlow SemiCondensed"/>
              </a:rPr>
              <a:t>programmes</a:t>
            </a:r>
            <a:r>
              <a:rPr lang="en-US" sz="1029" dirty="0">
                <a:solidFill>
                  <a:srgbClr val="000000"/>
                </a:solidFill>
                <a:latin typeface="Barlow SemiCondensed"/>
              </a:rPr>
              <a:t> will also encompass specific actions to empower women</a:t>
            </a:r>
            <a:r>
              <a:rPr lang="en-US" sz="1029" dirty="0" smtClean="0">
                <a:solidFill>
                  <a:srgbClr val="000000"/>
                </a:solidFill>
                <a:latin typeface="Barlow SemiCondensed"/>
              </a:rPr>
              <a:t>.</a:t>
            </a:r>
          </a:p>
          <a:p>
            <a:pPr algn="ctr">
              <a:lnSpc>
                <a:spcPts val="1235"/>
              </a:lnSpc>
            </a:pPr>
            <a:endParaRPr lang="en-US" sz="1029" dirty="0" smtClean="0">
              <a:solidFill>
                <a:srgbClr val="000000"/>
              </a:solidFill>
              <a:latin typeface="Barlow SemiCondensed"/>
            </a:endParaRPr>
          </a:p>
          <a:p>
            <a:pPr algn="just">
              <a:lnSpc>
                <a:spcPts val="1235"/>
              </a:lnSpc>
            </a:pPr>
            <a:r>
              <a:rPr lang="en-US" sz="1029" dirty="0" smtClean="0">
                <a:solidFill>
                  <a:srgbClr val="000000"/>
                </a:solidFill>
                <a:latin typeface="Barlow SemiCondensed"/>
              </a:rPr>
              <a:t>- Supporting </a:t>
            </a:r>
            <a:r>
              <a:rPr lang="en-US" sz="1029" dirty="0">
                <a:solidFill>
                  <a:srgbClr val="000000"/>
                </a:solidFill>
                <a:latin typeface="Barlow SemiCondensed"/>
              </a:rPr>
              <a:t>women </a:t>
            </a:r>
            <a:r>
              <a:rPr lang="en-US" sz="1029" dirty="0" err="1">
                <a:solidFill>
                  <a:srgbClr val="000000"/>
                </a:solidFill>
                <a:latin typeface="Barlow SemiCondensed"/>
              </a:rPr>
              <a:t>organisations</a:t>
            </a:r>
            <a:r>
              <a:rPr lang="en-US" sz="1029" dirty="0">
                <a:solidFill>
                  <a:srgbClr val="000000"/>
                </a:solidFill>
                <a:latin typeface="Barlow SemiCondensed"/>
              </a:rPr>
              <a:t> and CSO projects aiming at women </a:t>
            </a:r>
            <a:r>
              <a:rPr lang="en-US" sz="1029" dirty="0" smtClean="0">
                <a:solidFill>
                  <a:srgbClr val="000000"/>
                </a:solidFill>
                <a:latin typeface="Barlow SemiCondensed"/>
              </a:rPr>
              <a:t>empowerment.</a:t>
            </a:r>
          </a:p>
          <a:p>
            <a:pPr algn="ctr">
              <a:lnSpc>
                <a:spcPts val="1235"/>
              </a:lnSpc>
            </a:pPr>
            <a:endParaRPr lang="en-US" sz="1029" dirty="0" smtClean="0">
              <a:solidFill>
                <a:srgbClr val="000000"/>
              </a:solidFill>
              <a:latin typeface="Barlow SemiCondensed"/>
            </a:endParaRPr>
          </a:p>
          <a:p>
            <a:pPr algn="just">
              <a:lnSpc>
                <a:spcPts val="1235"/>
              </a:lnSpc>
            </a:pPr>
            <a:r>
              <a:rPr lang="en-US" sz="1029" dirty="0" smtClean="0">
                <a:solidFill>
                  <a:srgbClr val="000000"/>
                </a:solidFill>
                <a:latin typeface="Barlow SemiCondensed"/>
              </a:rPr>
              <a:t>- Supporting existing regional </a:t>
            </a:r>
            <a:r>
              <a:rPr lang="en-US" sz="1029" dirty="0" err="1" smtClean="0">
                <a:solidFill>
                  <a:srgbClr val="000000"/>
                </a:solidFill>
                <a:latin typeface="Barlow SemiCondensed"/>
              </a:rPr>
              <a:t>programmes</a:t>
            </a:r>
            <a:r>
              <a:rPr lang="en-US" sz="1029" dirty="0" smtClean="0">
                <a:solidFill>
                  <a:srgbClr val="000000"/>
                </a:solidFill>
                <a:latin typeface="Barlow SemiCondensed"/>
              </a:rPr>
              <a:t>.</a:t>
            </a:r>
            <a:endParaRPr lang="en-US" sz="1029" dirty="0">
              <a:solidFill>
                <a:srgbClr val="000000"/>
              </a:solidFill>
              <a:latin typeface="Barlow SemiCondensed"/>
            </a:endParaRPr>
          </a:p>
        </p:txBody>
      </p:sp>
      <p:grpSp>
        <p:nvGrpSpPr>
          <p:cNvPr id="94" name="Group 20"/>
          <p:cNvGrpSpPr/>
          <p:nvPr/>
        </p:nvGrpSpPr>
        <p:grpSpPr>
          <a:xfrm>
            <a:off x="3700869" y="5462269"/>
            <a:ext cx="3271438" cy="2578720"/>
            <a:chOff x="0" y="0"/>
            <a:chExt cx="24463954" cy="19283776"/>
          </a:xfrm>
          <a:noFill/>
        </p:grpSpPr>
        <p:sp>
          <p:nvSpPr>
            <p:cNvPr id="95" name="Freeform 21"/>
            <p:cNvSpPr/>
            <p:nvPr/>
          </p:nvSpPr>
          <p:spPr>
            <a:xfrm>
              <a:off x="72390" y="72390"/>
              <a:ext cx="24319174" cy="19138996"/>
            </a:xfrm>
            <a:custGeom>
              <a:avLst/>
              <a:gdLst/>
              <a:ahLst/>
              <a:cxnLst/>
              <a:rect l="l" t="t" r="r" b="b"/>
              <a:pathLst>
                <a:path w="24319174" h="19138996">
                  <a:moveTo>
                    <a:pt x="0" y="0"/>
                  </a:moveTo>
                  <a:lnTo>
                    <a:pt x="24319174" y="0"/>
                  </a:lnTo>
                  <a:lnTo>
                    <a:pt x="24319174" y="19138995"/>
                  </a:lnTo>
                  <a:lnTo>
                    <a:pt x="0" y="19138995"/>
                  </a:lnTo>
                  <a:lnTo>
                    <a:pt x="0" y="0"/>
                  </a:lnTo>
                  <a:close/>
                </a:path>
              </a:pathLst>
            </a:custGeom>
            <a:grpFill/>
          </p:spPr>
        </p:sp>
        <p:sp>
          <p:nvSpPr>
            <p:cNvPr id="96" name="Freeform 22"/>
            <p:cNvSpPr/>
            <p:nvPr/>
          </p:nvSpPr>
          <p:spPr>
            <a:xfrm>
              <a:off x="0" y="0"/>
              <a:ext cx="24463953" cy="19283775"/>
            </a:xfrm>
            <a:custGeom>
              <a:avLst/>
              <a:gdLst/>
              <a:ahLst/>
              <a:cxnLst/>
              <a:rect l="l" t="t" r="r" b="b"/>
              <a:pathLst>
                <a:path w="24463953" h="19283775">
                  <a:moveTo>
                    <a:pt x="24319174" y="19138996"/>
                  </a:moveTo>
                  <a:lnTo>
                    <a:pt x="24463953" y="19138996"/>
                  </a:lnTo>
                  <a:lnTo>
                    <a:pt x="24463953" y="19283775"/>
                  </a:lnTo>
                  <a:lnTo>
                    <a:pt x="24319174" y="19283775"/>
                  </a:lnTo>
                  <a:lnTo>
                    <a:pt x="24319174" y="19138996"/>
                  </a:lnTo>
                  <a:close/>
                  <a:moveTo>
                    <a:pt x="0" y="144780"/>
                  </a:moveTo>
                  <a:lnTo>
                    <a:pt x="144780" y="144780"/>
                  </a:lnTo>
                  <a:lnTo>
                    <a:pt x="144780" y="19138996"/>
                  </a:lnTo>
                  <a:lnTo>
                    <a:pt x="0" y="19138996"/>
                  </a:lnTo>
                  <a:lnTo>
                    <a:pt x="0" y="144780"/>
                  </a:lnTo>
                  <a:close/>
                  <a:moveTo>
                    <a:pt x="0" y="19138996"/>
                  </a:moveTo>
                  <a:lnTo>
                    <a:pt x="144780" y="19138996"/>
                  </a:lnTo>
                  <a:lnTo>
                    <a:pt x="144780" y="19283775"/>
                  </a:lnTo>
                  <a:lnTo>
                    <a:pt x="0" y="19283775"/>
                  </a:lnTo>
                  <a:lnTo>
                    <a:pt x="0" y="19138996"/>
                  </a:lnTo>
                  <a:close/>
                  <a:moveTo>
                    <a:pt x="24319174" y="144780"/>
                  </a:moveTo>
                  <a:lnTo>
                    <a:pt x="24463953" y="144780"/>
                  </a:lnTo>
                  <a:lnTo>
                    <a:pt x="24463953" y="19138996"/>
                  </a:lnTo>
                  <a:lnTo>
                    <a:pt x="24319174" y="19138996"/>
                  </a:lnTo>
                  <a:lnTo>
                    <a:pt x="24319174" y="144780"/>
                  </a:lnTo>
                  <a:close/>
                  <a:moveTo>
                    <a:pt x="144780" y="19138996"/>
                  </a:moveTo>
                  <a:lnTo>
                    <a:pt x="24319174" y="19138996"/>
                  </a:lnTo>
                  <a:lnTo>
                    <a:pt x="24319174" y="19283775"/>
                  </a:lnTo>
                  <a:lnTo>
                    <a:pt x="144780" y="19283775"/>
                  </a:lnTo>
                  <a:lnTo>
                    <a:pt x="144780" y="19138996"/>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grpFill/>
          </p:spPr>
        </p:sp>
      </p:grpSp>
      <p:grpSp>
        <p:nvGrpSpPr>
          <p:cNvPr id="97" name="Group 23"/>
          <p:cNvGrpSpPr/>
          <p:nvPr/>
        </p:nvGrpSpPr>
        <p:grpSpPr>
          <a:xfrm>
            <a:off x="4178411" y="5397434"/>
            <a:ext cx="2332647" cy="264650"/>
            <a:chOff x="0" y="0"/>
            <a:chExt cx="3110196" cy="352866"/>
          </a:xfrm>
        </p:grpSpPr>
        <p:grpSp>
          <p:nvGrpSpPr>
            <p:cNvPr id="98" name="Group 24"/>
            <p:cNvGrpSpPr/>
            <p:nvPr/>
          </p:nvGrpSpPr>
          <p:grpSpPr>
            <a:xfrm>
              <a:off x="0" y="0"/>
              <a:ext cx="3110196" cy="352866"/>
              <a:chOff x="0" y="0"/>
              <a:chExt cx="25488860" cy="2891829"/>
            </a:xfrm>
          </p:grpSpPr>
          <p:sp>
            <p:nvSpPr>
              <p:cNvPr id="100" name="Freeform 25"/>
              <p:cNvSpPr/>
              <p:nvPr/>
            </p:nvSpPr>
            <p:spPr>
              <a:xfrm>
                <a:off x="72390" y="72390"/>
                <a:ext cx="25344080" cy="2747049"/>
              </a:xfrm>
              <a:custGeom>
                <a:avLst/>
                <a:gdLst/>
                <a:ahLst/>
                <a:cxnLst/>
                <a:rect l="l" t="t" r="r" b="b"/>
                <a:pathLst>
                  <a:path w="25344080" h="2747049">
                    <a:moveTo>
                      <a:pt x="0" y="0"/>
                    </a:moveTo>
                    <a:lnTo>
                      <a:pt x="25344080" y="0"/>
                    </a:lnTo>
                    <a:lnTo>
                      <a:pt x="25344080" y="2747049"/>
                    </a:lnTo>
                    <a:lnTo>
                      <a:pt x="0" y="2747049"/>
                    </a:lnTo>
                    <a:lnTo>
                      <a:pt x="0" y="0"/>
                    </a:lnTo>
                    <a:close/>
                  </a:path>
                </a:pathLst>
              </a:custGeom>
              <a:solidFill>
                <a:srgbClr val="FF914D"/>
              </a:solidFill>
            </p:spPr>
          </p:sp>
          <p:sp>
            <p:nvSpPr>
              <p:cNvPr id="101" name="Freeform 26"/>
              <p:cNvSpPr/>
              <p:nvPr/>
            </p:nvSpPr>
            <p:spPr>
              <a:xfrm>
                <a:off x="0" y="0"/>
                <a:ext cx="25488860" cy="2891829"/>
              </a:xfrm>
              <a:custGeom>
                <a:avLst/>
                <a:gdLst/>
                <a:ahLst/>
                <a:cxnLst/>
                <a:rect l="l" t="t" r="r" b="b"/>
                <a:pathLst>
                  <a:path w="25488860" h="2891829">
                    <a:moveTo>
                      <a:pt x="25344081" y="2747049"/>
                    </a:moveTo>
                    <a:lnTo>
                      <a:pt x="25488860" y="2747049"/>
                    </a:lnTo>
                    <a:lnTo>
                      <a:pt x="25488860" y="2891829"/>
                    </a:lnTo>
                    <a:lnTo>
                      <a:pt x="25344081" y="2891829"/>
                    </a:lnTo>
                    <a:lnTo>
                      <a:pt x="25344081"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25344081" y="144780"/>
                    </a:moveTo>
                    <a:lnTo>
                      <a:pt x="25488860" y="144780"/>
                    </a:lnTo>
                    <a:lnTo>
                      <a:pt x="25488860" y="2747049"/>
                    </a:lnTo>
                    <a:lnTo>
                      <a:pt x="25344081" y="2747049"/>
                    </a:lnTo>
                    <a:lnTo>
                      <a:pt x="25344081" y="144780"/>
                    </a:lnTo>
                    <a:close/>
                    <a:moveTo>
                      <a:pt x="144780" y="2747049"/>
                    </a:moveTo>
                    <a:lnTo>
                      <a:pt x="25344081" y="2747049"/>
                    </a:lnTo>
                    <a:lnTo>
                      <a:pt x="25344081" y="2891829"/>
                    </a:lnTo>
                    <a:lnTo>
                      <a:pt x="144780" y="2891829"/>
                    </a:lnTo>
                    <a:lnTo>
                      <a:pt x="144780" y="2747049"/>
                    </a:lnTo>
                    <a:close/>
                    <a:moveTo>
                      <a:pt x="25344081" y="0"/>
                    </a:moveTo>
                    <a:lnTo>
                      <a:pt x="25488860" y="0"/>
                    </a:lnTo>
                    <a:lnTo>
                      <a:pt x="25488860" y="144780"/>
                    </a:lnTo>
                    <a:lnTo>
                      <a:pt x="25344081" y="144780"/>
                    </a:lnTo>
                    <a:lnTo>
                      <a:pt x="25344081" y="0"/>
                    </a:lnTo>
                    <a:close/>
                    <a:moveTo>
                      <a:pt x="0" y="0"/>
                    </a:moveTo>
                    <a:lnTo>
                      <a:pt x="144780" y="0"/>
                    </a:lnTo>
                    <a:lnTo>
                      <a:pt x="144780" y="144780"/>
                    </a:lnTo>
                    <a:lnTo>
                      <a:pt x="0" y="144780"/>
                    </a:lnTo>
                    <a:lnTo>
                      <a:pt x="0" y="0"/>
                    </a:lnTo>
                    <a:close/>
                    <a:moveTo>
                      <a:pt x="144780" y="0"/>
                    </a:moveTo>
                    <a:lnTo>
                      <a:pt x="25344081" y="0"/>
                    </a:lnTo>
                    <a:lnTo>
                      <a:pt x="25344081" y="144780"/>
                    </a:lnTo>
                    <a:lnTo>
                      <a:pt x="144780" y="144780"/>
                    </a:lnTo>
                    <a:lnTo>
                      <a:pt x="144780" y="0"/>
                    </a:lnTo>
                    <a:close/>
                  </a:path>
                </a:pathLst>
              </a:custGeom>
              <a:solidFill>
                <a:srgbClr val="003432"/>
              </a:solidFill>
            </p:spPr>
          </p:sp>
        </p:grpSp>
        <p:sp>
          <p:nvSpPr>
            <p:cNvPr id="99" name="TextBox 27"/>
            <p:cNvSpPr txBox="1"/>
            <p:nvPr/>
          </p:nvSpPr>
          <p:spPr>
            <a:xfrm>
              <a:off x="242535" y="59493"/>
              <a:ext cx="2625128" cy="222282"/>
            </a:xfrm>
            <a:prstGeom prst="rect">
              <a:avLst/>
            </a:prstGeom>
          </p:spPr>
          <p:txBody>
            <a:bodyPr lIns="0" tIns="0" rIns="0" bIns="0" rtlCol="0" anchor="t">
              <a:spAutoFit/>
            </a:bodyPr>
            <a:lstStyle/>
            <a:p>
              <a:pPr marL="0" lvl="0" indent="0" algn="ctr">
                <a:lnSpc>
                  <a:spcPts val="1280"/>
                </a:lnSpc>
                <a:spcBef>
                  <a:spcPct val="0"/>
                </a:spcBef>
              </a:pPr>
              <a:r>
                <a:rPr lang="en-US" sz="1280" dirty="0" smtClean="0">
                  <a:solidFill>
                    <a:srgbClr val="003432"/>
                  </a:solidFill>
                  <a:latin typeface="Barlow SemiCondensed Bold"/>
                </a:rPr>
                <a:t>RLIP </a:t>
              </a:r>
              <a:r>
                <a:rPr lang="en-US" sz="1280" dirty="0">
                  <a:solidFill>
                    <a:srgbClr val="003432"/>
                  </a:solidFill>
                  <a:latin typeface="Barlow SemiCondensed Bold"/>
                </a:rPr>
                <a:t>- Areas of Engagement </a:t>
              </a:r>
            </a:p>
          </p:txBody>
        </p:sp>
      </p:grpSp>
      <p:pic>
        <p:nvPicPr>
          <p:cNvPr id="102" name="Picture 2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3836502" y="5733646"/>
            <a:ext cx="283892" cy="270471"/>
          </a:xfrm>
          <a:prstGeom prst="rect">
            <a:avLst/>
          </a:prstGeom>
        </p:spPr>
      </p:pic>
      <p:pic>
        <p:nvPicPr>
          <p:cNvPr id="103" name="Picture 29"/>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3836866" y="6112969"/>
            <a:ext cx="304834" cy="304834"/>
          </a:xfrm>
          <a:prstGeom prst="rect">
            <a:avLst/>
          </a:prstGeom>
        </p:spPr>
      </p:pic>
      <p:pic>
        <p:nvPicPr>
          <p:cNvPr id="104" name="Picture 3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30"/>
              </a:ext>
            </a:extLst>
          </a:blip>
          <a:srcRect/>
          <a:stretch>
            <a:fillRect/>
          </a:stretch>
        </p:blipFill>
        <p:spPr>
          <a:xfrm>
            <a:off x="3886190" y="6914192"/>
            <a:ext cx="307128" cy="295401"/>
          </a:xfrm>
          <a:prstGeom prst="rect">
            <a:avLst/>
          </a:prstGeom>
        </p:spPr>
      </p:pic>
      <p:pic>
        <p:nvPicPr>
          <p:cNvPr id="105" name="Picture 32"/>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3883492" y="7216459"/>
            <a:ext cx="311154" cy="370422"/>
          </a:xfrm>
          <a:prstGeom prst="rect">
            <a:avLst/>
          </a:prstGeom>
        </p:spPr>
      </p:pic>
      <p:sp>
        <p:nvSpPr>
          <p:cNvPr id="106" name="TextBox 45"/>
          <p:cNvSpPr txBox="1"/>
          <p:nvPr/>
        </p:nvSpPr>
        <p:spPr>
          <a:xfrm>
            <a:off x="4197252" y="6498836"/>
            <a:ext cx="2638851" cy="502412"/>
          </a:xfrm>
          <a:prstGeom prst="rect">
            <a:avLst/>
          </a:prstGeom>
        </p:spPr>
        <p:txBody>
          <a:bodyPr lIns="0" tIns="0" rIns="0" bIns="0" rtlCol="0" anchor="t">
            <a:spAutoFit/>
          </a:bodyPr>
          <a:lstStyle/>
          <a:p>
            <a:pPr>
              <a:lnSpc>
                <a:spcPts val="1029"/>
              </a:lnSpc>
            </a:pPr>
            <a:r>
              <a:rPr lang="en-US" sz="1029" dirty="0">
                <a:solidFill>
                  <a:srgbClr val="000000"/>
                </a:solidFill>
                <a:latin typeface="Barlow SemiCondensed"/>
              </a:rPr>
              <a:t>Ensuring freedom from all forms of gender-based violence (and access to justice)</a:t>
            </a: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107" name="TextBox 46"/>
          <p:cNvSpPr txBox="1"/>
          <p:nvPr/>
        </p:nvSpPr>
        <p:spPr>
          <a:xfrm>
            <a:off x="4202999" y="6938932"/>
            <a:ext cx="2721815" cy="502412"/>
          </a:xfrm>
          <a:prstGeom prst="rect">
            <a:avLst/>
          </a:prstGeom>
        </p:spPr>
        <p:txBody>
          <a:bodyPr lIns="0" tIns="0" rIns="0" bIns="0" rtlCol="0" anchor="t">
            <a:spAutoFit/>
          </a:bodyPr>
          <a:lstStyle/>
          <a:p>
            <a:pPr>
              <a:lnSpc>
                <a:spcPts val="1029"/>
              </a:lnSpc>
            </a:pPr>
            <a:r>
              <a:rPr lang="en-US" sz="1029" dirty="0">
                <a:solidFill>
                  <a:srgbClr val="000000"/>
                </a:solidFill>
                <a:latin typeface="Barlow SemiCondensed"/>
              </a:rPr>
              <a:t>Promoting sexual and reproductive health and rights</a:t>
            </a: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pic>
        <p:nvPicPr>
          <p:cNvPr id="108" name="Picture 64"/>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 xmlns:asvg="http://schemas.microsoft.com/office/drawing/2016/SVG/main" r:embed="rId34"/>
              </a:ext>
            </a:extLst>
          </a:blip>
          <a:srcRect/>
          <a:stretch>
            <a:fillRect/>
          </a:stretch>
        </p:blipFill>
        <p:spPr>
          <a:xfrm>
            <a:off x="3871283" y="6515554"/>
            <a:ext cx="277388" cy="269636"/>
          </a:xfrm>
          <a:prstGeom prst="rect">
            <a:avLst/>
          </a:prstGeom>
        </p:spPr>
      </p:pic>
      <p:sp>
        <p:nvSpPr>
          <p:cNvPr id="109" name="TextBox 70"/>
          <p:cNvSpPr txBox="1"/>
          <p:nvPr/>
        </p:nvSpPr>
        <p:spPr>
          <a:xfrm>
            <a:off x="4120394" y="6224085"/>
            <a:ext cx="2701847" cy="378587"/>
          </a:xfrm>
          <a:prstGeom prst="rect">
            <a:avLst/>
          </a:prstGeom>
        </p:spPr>
        <p:txBody>
          <a:bodyPr lIns="0" tIns="0" rIns="0" bIns="0" rtlCol="0" anchor="t">
            <a:spAutoFit/>
          </a:bodyPr>
          <a:lstStyle/>
          <a:p>
            <a:pPr algn="ctr">
              <a:lnSpc>
                <a:spcPts val="1029"/>
              </a:lnSpc>
            </a:pPr>
            <a:r>
              <a:rPr lang="en-US" sz="1029" dirty="0">
                <a:solidFill>
                  <a:srgbClr val="000000"/>
                </a:solidFill>
                <a:latin typeface="Barlow SemiCondensed"/>
              </a:rPr>
              <a:t>Integrating the women, peace and security agenda</a:t>
            </a:r>
          </a:p>
          <a:p>
            <a:pPr algn="ctr">
              <a:lnSpc>
                <a:spcPts val="1029"/>
              </a:lnSpc>
            </a:pPr>
            <a:endParaRPr lang="en-US" sz="1029" dirty="0">
              <a:solidFill>
                <a:srgbClr val="000000"/>
              </a:solidFill>
              <a:latin typeface="Barlow SemiCondensed"/>
            </a:endParaRPr>
          </a:p>
          <a:p>
            <a:pPr algn="ctr">
              <a:lnSpc>
                <a:spcPts val="1029"/>
              </a:lnSpc>
            </a:pPr>
            <a:endParaRPr lang="en-US" sz="1029" dirty="0">
              <a:solidFill>
                <a:srgbClr val="000000"/>
              </a:solidFill>
              <a:latin typeface="Barlow SemiCondensed"/>
            </a:endParaRPr>
          </a:p>
        </p:txBody>
      </p:sp>
      <p:sp>
        <p:nvSpPr>
          <p:cNvPr id="110" name="TextBox 77"/>
          <p:cNvSpPr txBox="1"/>
          <p:nvPr/>
        </p:nvSpPr>
        <p:spPr>
          <a:xfrm>
            <a:off x="4202999" y="5723130"/>
            <a:ext cx="2790900" cy="502412"/>
          </a:xfrm>
          <a:prstGeom prst="rect">
            <a:avLst/>
          </a:prstGeom>
        </p:spPr>
        <p:txBody>
          <a:bodyPr lIns="0" tIns="0" rIns="0" bIns="0" rtlCol="0" anchor="t">
            <a:spAutoFit/>
          </a:bodyPr>
          <a:lstStyle/>
          <a:p>
            <a:pPr>
              <a:lnSpc>
                <a:spcPts val="1029"/>
              </a:lnSpc>
            </a:pPr>
            <a:r>
              <a:rPr lang="en-US" sz="1029" dirty="0">
                <a:solidFill>
                  <a:srgbClr val="000000"/>
                </a:solidFill>
                <a:latin typeface="Barlow SemiCondensed"/>
              </a:rPr>
              <a:t>Addressing the challenges and harnessing the opportunities offered by the green transition and the digital transformation</a:t>
            </a:r>
          </a:p>
          <a:p>
            <a:pPr>
              <a:lnSpc>
                <a:spcPts val="1029"/>
              </a:lnSpc>
            </a:pPr>
            <a:endParaRPr lang="en-US" sz="1029" dirty="0">
              <a:solidFill>
                <a:srgbClr val="000000"/>
              </a:solidFill>
              <a:latin typeface="Barlow SemiCondensed"/>
            </a:endParaRPr>
          </a:p>
        </p:txBody>
      </p:sp>
      <p:sp>
        <p:nvSpPr>
          <p:cNvPr id="128" name="TextBox 47"/>
          <p:cNvSpPr txBox="1"/>
          <p:nvPr/>
        </p:nvSpPr>
        <p:spPr>
          <a:xfrm>
            <a:off x="4204918" y="7293053"/>
            <a:ext cx="2554671" cy="897682"/>
          </a:xfrm>
          <a:prstGeom prst="rect">
            <a:avLst/>
          </a:prstGeom>
        </p:spPr>
        <p:txBody>
          <a:bodyPr lIns="0" tIns="0" rIns="0" bIns="0" rtlCol="0" anchor="t">
            <a:spAutoFit/>
          </a:bodyPr>
          <a:lstStyle/>
          <a:p>
            <a:pPr>
              <a:lnSpc>
                <a:spcPts val="1029"/>
              </a:lnSpc>
            </a:pPr>
            <a:r>
              <a:rPr lang="en-US" sz="1029" dirty="0">
                <a:solidFill>
                  <a:srgbClr val="000000"/>
                </a:solidFill>
                <a:latin typeface="Barlow SemiCondensed"/>
              </a:rPr>
              <a:t>Promoting equal participation and leadership</a:t>
            </a:r>
          </a:p>
          <a:p>
            <a:pPr>
              <a:lnSpc>
                <a:spcPts val="1029"/>
              </a:lnSpc>
            </a:pPr>
            <a:endParaRPr lang="en-US" sz="1029" dirty="0">
              <a:solidFill>
                <a:srgbClr val="000000"/>
              </a:solidFill>
              <a:latin typeface="Barlow SemiCondensed"/>
            </a:endParaRPr>
          </a:p>
          <a:p>
            <a:pPr>
              <a:lnSpc>
                <a:spcPts val="1029"/>
              </a:lnSpc>
            </a:pPr>
            <a:endParaRPr lang="en-GB" sz="1029" dirty="0" smtClean="0">
              <a:solidFill>
                <a:srgbClr val="000000"/>
              </a:solidFill>
              <a:latin typeface="Barlow SemiCondensed"/>
            </a:endParaRPr>
          </a:p>
          <a:p>
            <a:pPr>
              <a:lnSpc>
                <a:spcPts val="1029"/>
              </a:lnSpc>
            </a:pPr>
            <a:r>
              <a:rPr lang="en-GB" sz="1029" dirty="0" smtClean="0">
                <a:solidFill>
                  <a:srgbClr val="000000"/>
                </a:solidFill>
                <a:latin typeface="Barlow SemiCondensed"/>
              </a:rPr>
              <a:t>Strengthening  </a:t>
            </a:r>
            <a:r>
              <a:rPr lang="en-GB" sz="1029" dirty="0">
                <a:solidFill>
                  <a:srgbClr val="000000"/>
                </a:solidFill>
                <a:latin typeface="Barlow SemiCondensed"/>
              </a:rPr>
              <a:t>economic  and  social  rights  and  the  empowerment of girls and women</a:t>
            </a: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graphicFrame>
        <p:nvGraphicFramePr>
          <p:cNvPr id="129" name="Chart 128"/>
          <p:cNvGraphicFramePr/>
          <p:nvPr>
            <p:extLst>
              <p:ext uri="{D42A27DB-BD31-4B8C-83A1-F6EECF244321}">
                <p14:modId xmlns:p14="http://schemas.microsoft.com/office/powerpoint/2010/main" val="1452774936"/>
              </p:ext>
            </p:extLst>
          </p:nvPr>
        </p:nvGraphicFramePr>
        <p:xfrm>
          <a:off x="3685979" y="7408956"/>
          <a:ext cx="624669" cy="759185"/>
        </p:xfrm>
        <a:graphic>
          <a:graphicData uri="http://schemas.openxmlformats.org/drawingml/2006/chart">
            <c:chart xmlns:c="http://schemas.openxmlformats.org/drawingml/2006/chart" xmlns:r="http://schemas.openxmlformats.org/officeDocument/2006/relationships" r:id="rId35"/>
          </a:graphicData>
        </a:graphic>
      </p:graphicFrame>
      <p:sp>
        <p:nvSpPr>
          <p:cNvPr id="132" name="TextBox 72"/>
          <p:cNvSpPr txBox="1"/>
          <p:nvPr/>
        </p:nvSpPr>
        <p:spPr>
          <a:xfrm>
            <a:off x="3843706" y="10085854"/>
            <a:ext cx="3081107" cy="461665"/>
          </a:xfrm>
          <a:prstGeom prst="rect">
            <a:avLst/>
          </a:prstGeom>
        </p:spPr>
        <p:txBody>
          <a:bodyPr wrap="square" lIns="0" tIns="0" rIns="0" bIns="0" rtlCol="0" anchor="t">
            <a:spAutoFit/>
          </a:bodyPr>
          <a:lstStyle/>
          <a:p>
            <a:pPr lvl="0" algn="just">
              <a:lnSpc>
                <a:spcPts val="1235"/>
              </a:lnSpc>
            </a:pPr>
            <a:r>
              <a:rPr lang="en-GB" sz="1029" dirty="0" smtClean="0">
                <a:latin typeface="Barlow SemiCondensed"/>
              </a:rPr>
              <a:t>Meetings </a:t>
            </a:r>
            <a:r>
              <a:rPr lang="en-GB" sz="1029" dirty="0">
                <a:latin typeface="Barlow SemiCondensed"/>
              </a:rPr>
              <a:t>with multiple stakeholders, activities and campaigns at various levels, broadly covered in the regional media and social </a:t>
            </a:r>
            <a:r>
              <a:rPr lang="en-GB" sz="1029" dirty="0" smtClean="0">
                <a:latin typeface="Barlow SemiCondensed"/>
              </a:rPr>
              <a:t>networks</a:t>
            </a:r>
            <a:endParaRPr lang="en-GB" sz="1029" dirty="0">
              <a:latin typeface="Barlow SemiCondensed"/>
            </a:endParaRPr>
          </a:p>
        </p:txBody>
      </p:sp>
      <p:sp>
        <p:nvSpPr>
          <p:cNvPr id="133" name="TextBox 72"/>
          <p:cNvSpPr txBox="1"/>
          <p:nvPr/>
        </p:nvSpPr>
        <p:spPr>
          <a:xfrm>
            <a:off x="3830836" y="8567928"/>
            <a:ext cx="3093977" cy="1077218"/>
          </a:xfrm>
          <a:prstGeom prst="rect">
            <a:avLst/>
          </a:prstGeom>
        </p:spPr>
        <p:txBody>
          <a:bodyPr wrap="square" lIns="0" tIns="0" rIns="0" bIns="0" rtlCol="0" anchor="t">
            <a:spAutoFit/>
          </a:bodyPr>
          <a:lstStyle/>
          <a:p>
            <a:pPr lvl="0" algn="just">
              <a:lnSpc>
                <a:spcPts val="1235"/>
              </a:lnSpc>
            </a:pPr>
            <a:r>
              <a:rPr lang="en-GB" sz="1029" dirty="0">
                <a:latin typeface="Barlow SemiCondensed"/>
              </a:rPr>
              <a:t>The EU consistently promotes gender equality, empowerment of women and their increased participation in decision-making in the region through Political Dialogues with the Governments of the Pacific Islands Countries, including at highest level. </a:t>
            </a:r>
            <a:endParaRPr lang="en-GB" sz="1029" dirty="0" smtClean="0">
              <a:latin typeface="Barlow SemiCondensed"/>
            </a:endParaRPr>
          </a:p>
          <a:p>
            <a:pPr lvl="0" algn="just">
              <a:lnSpc>
                <a:spcPts val="1235"/>
              </a:lnSpc>
            </a:pPr>
            <a:r>
              <a:rPr lang="en-GB" sz="1029" dirty="0" smtClean="0">
                <a:latin typeface="Barlow SemiCondensed"/>
              </a:rPr>
              <a:t>The </a:t>
            </a:r>
            <a:r>
              <a:rPr lang="en-GB" sz="1029" dirty="0">
                <a:latin typeface="Barlow SemiCondensed"/>
              </a:rPr>
              <a:t>EU also engages in exchanges with CSOs, human rights activists and other relevant </a:t>
            </a:r>
            <a:r>
              <a:rPr lang="en-GB" sz="1029" dirty="0" smtClean="0">
                <a:latin typeface="Barlow SemiCondensed"/>
              </a:rPr>
              <a:t>stakeholders.</a:t>
            </a:r>
          </a:p>
        </p:txBody>
      </p:sp>
    </p:spTree>
  </p:cSld>
  <p:clrMapOvr>
    <a:masterClrMapping/>
  </p:clrMapOvr>
  <p:extLst mod="1">
    <p:ext uri="{6950BFC3-D8DA-4A85-94F7-54DA5524770B}">
      <p188:commentRel xmlns="" xmlns:p188="http://schemas.microsoft.com/office/powerpoint/2018/8/main" r:id="rId36"/>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C Document" ma:contentTypeID="0x010100258AA79CEB83498886A3A0868112325000CA42DB76DAD6E9438FD279FF066C23A0" ma:contentTypeVersion="0" ma:contentTypeDescription="Create a new document in this library." ma:contentTypeScope="" ma:versionID="dd63c766204002101201103b2a4234a7">
  <xsd:schema xmlns:xsd="http://www.w3.org/2001/XMLSchema" xmlns:xs="http://www.w3.org/2001/XMLSchema" xmlns:p="http://schemas.microsoft.com/office/2006/metadata/properties" xmlns:ns2="http://schemas.microsoft.com/sharepoint/v3/fields" xmlns:ns3="0e9b3a82-106d-4dfc-8b5c-c32b856c7021" targetNamespace="http://schemas.microsoft.com/office/2006/metadata/properties" ma:root="true" ma:fieldsID="232a2c83788e53de5beab89d61ec3799" ns2:_="" ns3:_="">
    <xsd:import namespace="http://schemas.microsoft.com/sharepoint/v3/fields"/>
    <xsd:import namespace="0e9b3a82-106d-4dfc-8b5c-c32b856c7021"/>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e9b3a82-106d-4dfc-8b5c-c32b856c7021"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C_Collab_DocumentLanguage xmlns="0e9b3a82-106d-4dfc-8b5c-c32b856c7021">EN</EC_Collab_DocumentLanguage>
    <_Status xmlns="http://schemas.microsoft.com/sharepoint/v3/fields">Not Started</_Status>
    <EC_Collab_Status xmlns="0e9b3a82-106d-4dfc-8b5c-c32b856c7021">Not Started</EC_Collab_Status>
    <EC_Collab_Reference xmlns="0e9b3a82-106d-4dfc-8b5c-c32b856c7021" xsi:nil="true"/>
  </documentManagement>
</p:properties>
</file>

<file path=customXml/itemProps1.xml><?xml version="1.0" encoding="utf-8"?>
<ds:datastoreItem xmlns:ds="http://schemas.openxmlformats.org/officeDocument/2006/customXml" ds:itemID="{C958FC7B-8466-4D5F-9782-F5369A029EBD}"/>
</file>

<file path=customXml/itemProps2.xml><?xml version="1.0" encoding="utf-8"?>
<ds:datastoreItem xmlns:ds="http://schemas.openxmlformats.org/officeDocument/2006/customXml" ds:itemID="{2D36A665-CF39-498D-B7EF-2D5EDE833AFD}"/>
</file>

<file path=customXml/itemProps3.xml><?xml version="1.0" encoding="utf-8"?>
<ds:datastoreItem xmlns:ds="http://schemas.openxmlformats.org/officeDocument/2006/customXml" ds:itemID="{07889EC2-B233-45E7-AB29-2F70F4F553CB}"/>
</file>

<file path=docProps/app.xml><?xml version="1.0" encoding="utf-8"?>
<Properties xmlns="http://schemas.openxmlformats.org/officeDocument/2006/extended-properties" xmlns:vt="http://schemas.openxmlformats.org/officeDocument/2006/docPropsVTypes">
  <TotalTime>146</TotalTime>
  <Words>626</Words>
  <Application>Microsoft Office PowerPoint</Application>
  <PresentationFormat>Custom</PresentationFormat>
  <Paragraphs>50</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Alata</vt:lpstr>
      <vt:lpstr>Arial</vt:lpstr>
      <vt:lpstr>Barlow SemiCondensed Bold</vt:lpstr>
      <vt:lpstr>Inter Italics</vt:lpstr>
      <vt:lpstr>Calibri</vt:lpstr>
      <vt:lpstr>Barlow SemiCondensed Bold Bold</vt:lpstr>
      <vt:lpstr>Arialle</vt:lpstr>
      <vt:lpstr>Barlow SemiCondensed</vt:lpstr>
      <vt:lpstr>Arialle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GAP III</dc:title>
  <dc:subject/>
  <dc:creator>RAMIREZ Ma Elaine (EEAS-MANILA)</dc:creator>
  <cp:keywords/>
  <dc:description/>
  <cp:lastModifiedBy>VELAZQUEZ HERNANDEZ Pedro (EEAS-SUVA)</cp:lastModifiedBy>
  <cp:revision>31</cp:revision>
  <dcterms:created xsi:type="dcterms:W3CDTF">2006-08-16T00:00:00Z</dcterms:created>
  <dcterms:modified xsi:type="dcterms:W3CDTF">2021-11-10T04:23:03Z</dcterms:modified>
  <dc:identifier>DAEsea91qeI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0x010100258AA79CEB83498886A3A0868112325000CA42DB76DAD6E9438FD279FF066C23A0</vt:lpwstr>
  </property>
</Properties>
</file>