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797675" cy="9928225"/>
  <p:embeddedFontLst>
    <p:embeddedFont>
      <p:font typeface="Barlow SemiCondensed Bold Bold" panose="020B0604020202020204" charset="0"/>
      <p:regular r:id="rId3"/>
    </p:embeddedFont>
    <p:embeddedFont>
      <p:font typeface="Arialle" panose="020B0604020202020204" charset="0"/>
      <p:regular r:id="rId4"/>
    </p:embeddedFont>
    <p:embeddedFont>
      <p:font typeface="Barlow SemiCondensed" panose="020B0604020202020204" charset="0"/>
      <p:regular r:id="rId5"/>
    </p:embeddedFont>
    <p:embeddedFont>
      <p:font typeface="Alata" panose="020B0604020202020204" charset="0"/>
      <p:regular r:id="rId6"/>
    </p:embeddedFont>
    <p:embeddedFont>
      <p:font typeface="Barlow SemiCondensed Bold" panose="020B0604020202020204" charset="0"/>
      <p:regular r:id="rId7"/>
    </p:embeddedFont>
    <p:embeddedFont>
      <p:font typeface="Inter Italics" panose="020B0604020202020204" charset="0"/>
      <p:regular r:id="rId8"/>
    </p:embeddedFont>
    <p:embeddedFont>
      <p:font typeface="Calibri" panose="020F0502020204030204" pitchFamily="34" charset="0"/>
      <p:regular r:id="rId9"/>
      <p:bold r:id="rId10"/>
      <p:italic r:id="rId11"/>
      <p:boldItalic r:id="rId12"/>
    </p:embeddedFont>
    <p:embeddedFont>
      <p:font typeface="Arialle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30" d="100"/>
          <a:sy n="130" d="100"/>
        </p:scale>
        <p:origin x="17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6.png"/><Relationship Id="rId26" Type="http://schemas.openxmlformats.org/officeDocument/2006/relationships/hyperlink" Target="https://twitter.com/EUinthePH" TargetMode="External"/><Relationship Id="rId3" Type="http://schemas.openxmlformats.org/officeDocument/2006/relationships/image" Target="../media/image2.svg"/><Relationship Id="rId21" Type="http://schemas.openxmlformats.org/officeDocument/2006/relationships/image" Target="../media/image8.png"/><Relationship Id="rId12" Type="http://schemas.openxmlformats.org/officeDocument/2006/relationships/image" Target="../media/image3.png"/><Relationship Id="rId17" Type="http://schemas.openxmlformats.org/officeDocument/2006/relationships/image" Target="../media/image16.svg"/><Relationship Id="rId25" Type="http://schemas.openxmlformats.org/officeDocument/2006/relationships/image" Target="../media/image20.svg"/><Relationship Id="rId33" Type="http://schemas.openxmlformats.org/officeDocument/2006/relationships/image" Target="../media/image13.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hyperlink" Target="https://www.facebook.com/EUDelegationToThePhilippines" TargetMode="External"/><Relationship Id="rId29" Type="http://schemas.openxmlformats.org/officeDocument/2006/relationships/hyperlink" Target="https://eeas.europa.eu/delegations/philippines_en" TargetMode="External"/><Relationship Id="rId1" Type="http://schemas.openxmlformats.org/officeDocument/2006/relationships/slideLayout" Target="../slideLayouts/slideLayout7.xml"/><Relationship Id="rId11" Type="http://schemas.openxmlformats.org/officeDocument/2006/relationships/image" Target="../media/image10.svg"/><Relationship Id="rId24" Type="http://schemas.openxmlformats.org/officeDocument/2006/relationships/image" Target="../media/image9.png"/><Relationship Id="rId32" Type="http://schemas.openxmlformats.org/officeDocument/2006/relationships/image" Target="../media/image12.png"/><Relationship Id="rId15" Type="http://schemas.openxmlformats.org/officeDocument/2006/relationships/image" Target="../media/image14.svg"/><Relationship Id="rId23" Type="http://schemas.openxmlformats.org/officeDocument/2006/relationships/hyperlink" Target="https://www.instagram.com/euinthephilippines/" TargetMode="External"/><Relationship Id="rId28" Type="http://schemas.openxmlformats.org/officeDocument/2006/relationships/image" Target="../media/image22.svg"/><Relationship Id="rId19" Type="http://schemas.openxmlformats.org/officeDocument/2006/relationships/image" Target="../media/image7.png"/><Relationship Id="rId31" Type="http://schemas.openxmlformats.org/officeDocument/2006/relationships/image" Target="../media/image24.svg"/><Relationship Id="rId4" Type="http://schemas.openxmlformats.org/officeDocument/2006/relationships/image" Target="../media/image2.png"/><Relationship Id="rId14" Type="http://schemas.openxmlformats.org/officeDocument/2006/relationships/image" Target="../media/image4.png"/><Relationship Id="rId22" Type="http://schemas.openxmlformats.org/officeDocument/2006/relationships/image" Target="../media/image18.svg"/><Relationship Id="rId27" Type="http://schemas.openxmlformats.org/officeDocument/2006/relationships/image" Target="../media/image10.png"/><Relationship Id="rId3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6638" y="2355694"/>
            <a:ext cx="6327261" cy="936033"/>
            <a:chOff x="0" y="0"/>
            <a:chExt cx="71414971" cy="10564879"/>
          </a:xfrm>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9" cy="4560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Translating the GAP III into action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1783" y="71164"/>
            <a:ext cx="920309" cy="612423"/>
          </a:xfrm>
          <a:prstGeom prst="rect">
            <a:avLst/>
          </a:prstGeom>
        </p:spPr>
      </p:pic>
      <p:grpSp>
        <p:nvGrpSpPr>
          <p:cNvPr id="20" name="Group 20"/>
          <p:cNvGrpSpPr/>
          <p:nvPr/>
        </p:nvGrpSpPr>
        <p:grpSpPr>
          <a:xfrm>
            <a:off x="3734253" y="5389939"/>
            <a:ext cx="3271438" cy="2578720"/>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 Areas of Engagement </a:t>
              </a:r>
            </a:p>
          </p:txBody>
        </p:sp>
      </p:grpSp>
      <p:pic>
        <p:nvPicPr>
          <p:cNvPr id="30" name="Picture 3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80164" y="8191374"/>
            <a:ext cx="277388" cy="269636"/>
          </a:xfrm>
          <a:prstGeom prst="rect">
            <a:avLst/>
          </a:prstGeom>
        </p:spPr>
      </p:pic>
      <p:pic>
        <p:nvPicPr>
          <p:cNvPr id="31" name="Picture 3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804842" y="6178417"/>
            <a:ext cx="307128" cy="295401"/>
          </a:xfrm>
          <a:prstGeom prst="rect">
            <a:avLst/>
          </a:prstGeom>
        </p:spPr>
      </p:pic>
      <p:pic>
        <p:nvPicPr>
          <p:cNvPr id="32" name="Picture 3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02829" y="6954397"/>
            <a:ext cx="311154" cy="370422"/>
          </a:xfrm>
          <a:prstGeom prst="rect">
            <a:avLst/>
          </a:prstGeom>
        </p:spPr>
      </p:pic>
      <p:grpSp>
        <p:nvGrpSpPr>
          <p:cNvPr id="33" name="Group 33"/>
          <p:cNvGrpSpPr/>
          <p:nvPr/>
        </p:nvGrpSpPr>
        <p:grpSpPr>
          <a:xfrm>
            <a:off x="631990" y="5299458"/>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40199"/>
            </a:xfrm>
            <a:prstGeom prst="rect">
              <a:avLst/>
            </a:prstGeom>
          </p:spPr>
          <p:txBody>
            <a:bodyPr lIns="0" tIns="0" rIns="0" bIns="0" rtlCol="0" anchor="t">
              <a:spAutoFit/>
            </a:bodyPr>
            <a:lstStyle/>
            <a:p>
              <a:pPr marL="0" lvl="0" indent="0" algn="ctr">
                <a:lnSpc>
                  <a:spcPts val="1280"/>
                </a:lnSpc>
                <a:spcBef>
                  <a:spcPct val="0"/>
                </a:spcBef>
              </a:pPr>
              <a:r>
                <a:rPr lang="en-US" sz="1280">
                  <a:solidFill>
                    <a:srgbClr val="003432"/>
                  </a:solidFill>
                  <a:latin typeface="Barlow SemiCondensed Bold"/>
                </a:rPr>
                <a:t>CLIP Instruments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92135" y="7293856"/>
            <a:ext cx="272968" cy="345132"/>
          </a:xfrm>
          <a:prstGeom prst="rect">
            <a:avLst/>
          </a:prstGeom>
        </p:spPr>
      </p:pic>
      <p:sp>
        <p:nvSpPr>
          <p:cNvPr id="45" name="TextBox 45"/>
          <p:cNvSpPr txBox="1"/>
          <p:nvPr/>
        </p:nvSpPr>
        <p:spPr>
          <a:xfrm>
            <a:off x="4174455" y="5830495"/>
            <a:ext cx="2638851" cy="512961"/>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Ensuring freedom from all forms of gender-based violence (and access to </a:t>
            </a:r>
            <a:r>
              <a:rPr lang="en-US" sz="1029" dirty="0" smtClean="0">
                <a:solidFill>
                  <a:srgbClr val="000000"/>
                </a:solidFill>
                <a:latin typeface="Barlow SemiCondensed"/>
              </a:rPr>
              <a:t>justice for women and girls)</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6" name="TextBox 46"/>
          <p:cNvSpPr txBox="1"/>
          <p:nvPr/>
        </p:nvSpPr>
        <p:spPr>
          <a:xfrm>
            <a:off x="4147668" y="6232906"/>
            <a:ext cx="2721815" cy="512961"/>
          </a:xfrm>
          <a:prstGeom prst="rect">
            <a:avLst/>
          </a:prstGeom>
        </p:spPr>
        <p:txBody>
          <a:bodyPr lIns="0" tIns="0" rIns="0" bIns="0" rtlCol="0" anchor="t">
            <a:spAutoFit/>
          </a:bodyPr>
          <a:lstStyle/>
          <a:p>
            <a:pPr>
              <a:lnSpc>
                <a:spcPts val="1029"/>
              </a:lnSpc>
            </a:pPr>
            <a:r>
              <a:rPr lang="en-US" sz="1029" dirty="0" smtClean="0">
                <a:solidFill>
                  <a:srgbClr val="000000"/>
                </a:solidFill>
                <a:latin typeface="Barlow SemiCondensed"/>
              </a:rPr>
              <a:t> Promoting </a:t>
            </a:r>
            <a:r>
              <a:rPr lang="en-US" sz="1029" dirty="0">
                <a:solidFill>
                  <a:srgbClr val="000000"/>
                </a:solidFill>
                <a:latin typeface="Barlow SemiCondensed"/>
              </a:rPr>
              <a:t>sexual and reproductive health and rights</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152221" y="7036879"/>
            <a:ext cx="2787455" cy="897682"/>
          </a:xfrm>
          <a:prstGeom prst="rect">
            <a:avLst/>
          </a:prstGeom>
        </p:spPr>
        <p:txBody>
          <a:bodyPr wrap="square" lIns="0" tIns="0" rIns="0" bIns="0" rtlCol="0" anchor="t">
            <a:spAutoFit/>
          </a:bodyPr>
          <a:lstStyle/>
          <a:p>
            <a:pPr>
              <a:lnSpc>
                <a:spcPts val="1029"/>
              </a:lnSpc>
            </a:pPr>
            <a:r>
              <a:rPr lang="en-US" sz="1029" dirty="0">
                <a:solidFill>
                  <a:srgbClr val="000000"/>
                </a:solidFill>
                <a:latin typeface="Barlow SemiCondensed"/>
              </a:rPr>
              <a:t>Promoting equal participation and leadership</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r>
              <a:rPr lang="en-GB" sz="1029" dirty="0">
                <a:solidFill>
                  <a:srgbClr val="000000"/>
                </a:solidFill>
                <a:latin typeface="Barlow SemiCondensed"/>
              </a:rPr>
              <a:t>Addressing the challenges and harnessing the opportunities offered by the green energy transition and the digital transformation</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43587" y="8041878"/>
            <a:ext cx="3271438" cy="1504728"/>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98969" y="8191374"/>
            <a:ext cx="242349" cy="306418"/>
          </a:xfrm>
          <a:prstGeom prst="rect">
            <a:avLst/>
          </a:prstGeom>
        </p:spPr>
      </p:pic>
      <p:grpSp>
        <p:nvGrpSpPr>
          <p:cNvPr id="52" name="Group 52"/>
          <p:cNvGrpSpPr/>
          <p:nvPr/>
        </p:nvGrpSpPr>
        <p:grpSpPr>
          <a:xfrm>
            <a:off x="3743587" y="958766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979525" y="9666380"/>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a:solidFill>
                    <a:srgbClr val="003432"/>
                  </a:solidFill>
                  <a:latin typeface="Barlow SemiCondensed Bold"/>
                </a:rPr>
                <a:t>Rationale for the CLIP</a:t>
              </a:r>
            </a:p>
          </p:txBody>
        </p:sp>
      </p:grpSp>
      <p:pic>
        <p:nvPicPr>
          <p:cNvPr id="64" name="Picture 6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06418" y="5814731"/>
            <a:ext cx="277388" cy="269636"/>
          </a:xfrm>
          <a:prstGeom prst="rect">
            <a:avLst/>
          </a:prstGeom>
        </p:spPr>
      </p:pic>
      <p:pic>
        <p:nvPicPr>
          <p:cNvPr id="65" name="Picture 65">
            <a:hlinkClick r:id="rId20"/>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668285" y="70257"/>
            <a:ext cx="379504" cy="379504"/>
          </a:xfrm>
          <a:prstGeom prst="rect">
            <a:avLst/>
          </a:prstGeom>
        </p:spPr>
      </p:pic>
      <p:pic>
        <p:nvPicPr>
          <p:cNvPr id="66" name="Picture 66">
            <a:hlinkClick r:id="rId23"/>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6126095" y="71164"/>
            <a:ext cx="384963" cy="384963"/>
          </a:xfrm>
          <a:prstGeom prst="rect">
            <a:avLst/>
          </a:prstGeom>
        </p:spPr>
      </p:pic>
      <p:pic>
        <p:nvPicPr>
          <p:cNvPr id="67" name="Picture 67">
            <a:hlinkClick r:id="rId26"/>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6549084" y="71164"/>
            <a:ext cx="390592" cy="390592"/>
          </a:xfrm>
          <a:prstGeom prst="rect">
            <a:avLst/>
          </a:prstGeom>
        </p:spPr>
      </p:pic>
      <p:pic>
        <p:nvPicPr>
          <p:cNvPr id="68" name="Picture 68">
            <a:hlinkClick r:id="rId29"/>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2218556"/>
          </a:xfrm>
          <a:prstGeom prst="rect">
            <a:avLst/>
          </a:prstGeom>
        </p:spPr>
        <p:txBody>
          <a:bodyPr lIns="0" tIns="0" rIns="0" bIns="0" rtlCol="0" anchor="t">
            <a:spAutoFit/>
          </a:bodyPr>
          <a:lstStyle/>
          <a:p>
            <a:pPr>
              <a:lnSpc>
                <a:spcPts val="1679"/>
              </a:lnSpc>
            </a:pPr>
            <a:endParaRPr dirty="0"/>
          </a:p>
          <a:p>
            <a:pPr marL="171450" indent="-171450" algn="just">
              <a:buFont typeface="Arial" panose="020B0604020202020204" pitchFamily="34" charset="0"/>
              <a:buChar char="•"/>
            </a:pPr>
            <a:r>
              <a:rPr lang="en-US" sz="1000" dirty="0" smtClean="0">
                <a:solidFill>
                  <a:srgbClr val="000000"/>
                </a:solidFill>
                <a:latin typeface="Barlow SemiCondensed"/>
              </a:rPr>
              <a:t>Gender </a:t>
            </a:r>
            <a:r>
              <a:rPr lang="en-US" sz="1000" dirty="0" smtClean="0">
                <a:solidFill>
                  <a:srgbClr val="000000"/>
                </a:solidFill>
                <a:latin typeface="Barlow SemiCondensed"/>
              </a:rPr>
              <a:t>mainstreaming in all </a:t>
            </a:r>
            <a:r>
              <a:rPr lang="en-US" sz="1000" dirty="0" smtClean="0">
                <a:solidFill>
                  <a:srgbClr val="000000"/>
                </a:solidFill>
                <a:latin typeface="Barlow SemiCondensed"/>
              </a:rPr>
              <a:t>EU actions.</a:t>
            </a:r>
            <a:endParaRPr lang="en-US" sz="1000" dirty="0">
              <a:solidFill>
                <a:srgbClr val="000000"/>
              </a:solidFill>
              <a:latin typeface="Barlow SemiCondensed"/>
            </a:endParaRPr>
          </a:p>
          <a:p>
            <a:pPr marL="171450" indent="-171450" algn="just">
              <a:buFont typeface="Arial" panose="020B0604020202020204" pitchFamily="34" charset="0"/>
              <a:buChar char="•"/>
            </a:pPr>
            <a:r>
              <a:rPr lang="en-GB" sz="1000" dirty="0" smtClean="0">
                <a:solidFill>
                  <a:srgbClr val="000000"/>
                </a:solidFill>
                <a:latin typeface="Barlow SemiCondensed"/>
              </a:rPr>
              <a:t>Design </a:t>
            </a:r>
            <a:r>
              <a:rPr lang="en-GB" sz="1000" dirty="0">
                <a:solidFill>
                  <a:srgbClr val="000000"/>
                </a:solidFill>
                <a:latin typeface="Barlow SemiCondensed"/>
              </a:rPr>
              <a:t>and implement one stand-alone gender-targeted action (G2). </a:t>
            </a:r>
          </a:p>
          <a:p>
            <a:pPr marL="171450" indent="-171450" algn="just">
              <a:buFont typeface="Arial" panose="020B0604020202020204" pitchFamily="34" charset="0"/>
              <a:buChar char="•"/>
            </a:pPr>
            <a:r>
              <a:rPr lang="en-GB" sz="1000" dirty="0">
                <a:solidFill>
                  <a:srgbClr val="000000"/>
                </a:solidFill>
                <a:latin typeface="Barlow SemiCondensed"/>
              </a:rPr>
              <a:t>Policy dialogue </a:t>
            </a:r>
            <a:r>
              <a:rPr lang="en-GB" sz="1000" dirty="0" smtClean="0">
                <a:solidFill>
                  <a:srgbClr val="000000"/>
                </a:solidFill>
                <a:latin typeface="Barlow SemiCondensed"/>
              </a:rPr>
              <a:t>with </a:t>
            </a:r>
            <a:r>
              <a:rPr lang="en-GB" sz="1000" dirty="0">
                <a:solidFill>
                  <a:srgbClr val="000000"/>
                </a:solidFill>
                <a:latin typeface="Barlow SemiCondensed"/>
              </a:rPr>
              <a:t>governments and national gender equality </a:t>
            </a:r>
            <a:r>
              <a:rPr lang="en-GB" sz="1000" dirty="0" smtClean="0">
                <a:solidFill>
                  <a:srgbClr val="000000"/>
                </a:solidFill>
                <a:latin typeface="Barlow SemiCondensed"/>
              </a:rPr>
              <a:t>mechanisms (</a:t>
            </a:r>
            <a:r>
              <a:rPr lang="en-GB" sz="1000" dirty="0" err="1" smtClean="0">
                <a:solidFill>
                  <a:srgbClr val="000000"/>
                </a:solidFill>
                <a:latin typeface="Barlow SemiCondensed"/>
              </a:rPr>
              <a:t>MoWCA</a:t>
            </a:r>
            <a:r>
              <a:rPr lang="en-GB" sz="1000" dirty="0" smtClean="0">
                <a:solidFill>
                  <a:srgbClr val="000000"/>
                </a:solidFill>
                <a:latin typeface="Barlow SemiCondensed"/>
              </a:rPr>
              <a:t>).</a:t>
            </a:r>
            <a:endParaRPr lang="en-GB" sz="1000" dirty="0">
              <a:solidFill>
                <a:srgbClr val="000000"/>
              </a:solidFill>
              <a:latin typeface="Barlow SemiCondensed"/>
            </a:endParaRPr>
          </a:p>
          <a:p>
            <a:pPr marL="171450" indent="-171450" algn="just">
              <a:buFont typeface="Arial" panose="020B0604020202020204" pitchFamily="34" charset="0"/>
              <a:buChar char="•"/>
            </a:pPr>
            <a:r>
              <a:rPr lang="en-GB" sz="1000" dirty="0">
                <a:solidFill>
                  <a:srgbClr val="000000"/>
                </a:solidFill>
                <a:latin typeface="Barlow SemiCondensed"/>
              </a:rPr>
              <a:t>Dialogue </a:t>
            </a:r>
            <a:r>
              <a:rPr lang="en-GB" sz="1000" dirty="0" smtClean="0">
                <a:solidFill>
                  <a:srgbClr val="000000"/>
                </a:solidFill>
                <a:latin typeface="Barlow SemiCondensed"/>
              </a:rPr>
              <a:t>with </a:t>
            </a:r>
            <a:r>
              <a:rPr lang="en-GB" sz="1000" dirty="0">
                <a:solidFill>
                  <a:srgbClr val="000000"/>
                </a:solidFill>
                <a:latin typeface="Barlow SemiCondensed"/>
              </a:rPr>
              <a:t>CSOs </a:t>
            </a:r>
            <a:r>
              <a:rPr lang="en-GB" sz="1000" dirty="0" smtClean="0">
                <a:solidFill>
                  <a:srgbClr val="000000"/>
                </a:solidFill>
                <a:latin typeface="Barlow SemiCondensed"/>
              </a:rPr>
              <a:t>including </a:t>
            </a:r>
            <a:r>
              <a:rPr lang="en-GB" sz="1000" dirty="0">
                <a:solidFill>
                  <a:srgbClr val="000000"/>
                </a:solidFill>
                <a:latin typeface="Barlow SemiCondensed"/>
              </a:rPr>
              <a:t>women </a:t>
            </a:r>
            <a:r>
              <a:rPr lang="en-GB" sz="1000" dirty="0" smtClean="0">
                <a:solidFill>
                  <a:srgbClr val="000000"/>
                </a:solidFill>
                <a:latin typeface="Barlow SemiCondensed"/>
              </a:rPr>
              <a:t>organisations </a:t>
            </a:r>
            <a:r>
              <a:rPr lang="en-GB" sz="1000" dirty="0">
                <a:solidFill>
                  <a:srgbClr val="000000"/>
                </a:solidFill>
                <a:latin typeface="Barlow SemiCondensed"/>
              </a:rPr>
              <a:t>in the framework of EU Roadmaps for </a:t>
            </a:r>
            <a:r>
              <a:rPr lang="en-GB" sz="1000" dirty="0" smtClean="0">
                <a:solidFill>
                  <a:srgbClr val="000000"/>
                </a:solidFill>
                <a:latin typeface="Barlow SemiCondensed"/>
              </a:rPr>
              <a:t>engagement.</a:t>
            </a:r>
            <a:endParaRPr lang="en-GB" sz="1000" dirty="0">
              <a:solidFill>
                <a:srgbClr val="000000"/>
              </a:solidFill>
              <a:latin typeface="Barlow SemiCondensed"/>
            </a:endParaRPr>
          </a:p>
          <a:p>
            <a:pPr marL="171450" indent="-171450" algn="just">
              <a:lnSpc>
                <a:spcPts val="1235"/>
              </a:lnSpc>
              <a:buFont typeface="Arial" panose="020B0604020202020204" pitchFamily="34" charset="0"/>
              <a:buChar char="•"/>
            </a:pPr>
            <a:r>
              <a:rPr lang="en-US" sz="1029" dirty="0" smtClean="0">
                <a:solidFill>
                  <a:srgbClr val="000000"/>
                </a:solidFill>
                <a:latin typeface="Barlow SemiCondensed"/>
              </a:rPr>
              <a:t>Public </a:t>
            </a:r>
            <a:r>
              <a:rPr lang="en-US" sz="1029" dirty="0">
                <a:solidFill>
                  <a:srgbClr val="000000"/>
                </a:solidFill>
                <a:latin typeface="Barlow SemiCondensed"/>
              </a:rPr>
              <a:t>diplomacy campaigns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dirty="0">
                <a:solidFill>
                  <a:srgbClr val="001489"/>
                </a:solidFill>
                <a:latin typeface="Barlow SemiCondensed Bold Bold"/>
              </a:rPr>
              <a:t> EU GENDER ACTION PLAN  III </a:t>
            </a:r>
          </a:p>
        </p:txBody>
      </p:sp>
      <p:sp>
        <p:nvSpPr>
          <p:cNvPr id="72"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dirty="0">
                <a:solidFill>
                  <a:srgbClr val="001489"/>
                </a:solidFill>
                <a:latin typeface="Barlow SemiCondensed"/>
              </a:rPr>
              <a:t>It aims to contribute to empowering women, girls and young people to fully use their rights and increase their participation in political, economic, social and cultural life. </a:t>
            </a:r>
          </a:p>
        </p:txBody>
      </p:sp>
      <p:sp>
        <p:nvSpPr>
          <p:cNvPr id="73" name="TextBox 73"/>
          <p:cNvSpPr txBox="1"/>
          <p:nvPr/>
        </p:nvSpPr>
        <p:spPr>
          <a:xfrm>
            <a:off x="755828" y="3820367"/>
            <a:ext cx="2648059" cy="1423467"/>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The Country Level implementation plan (CLIP) for </a:t>
            </a:r>
            <a:r>
              <a:rPr lang="en-US" sz="1029" dirty="0" smtClean="0">
                <a:solidFill>
                  <a:srgbClr val="001489"/>
                </a:solidFill>
                <a:latin typeface="Barlow SemiCondensed Bold"/>
              </a:rPr>
              <a:t>Bangladesh:</a:t>
            </a:r>
            <a:r>
              <a:rPr lang="en-US" sz="1029" dirty="0" smtClean="0">
                <a:solidFill>
                  <a:srgbClr val="001489"/>
                </a:solidFill>
                <a:latin typeface="Barlow SemiCondensed"/>
              </a:rPr>
              <a:t> </a:t>
            </a:r>
            <a:endParaRPr lang="en-US" sz="1029" dirty="0">
              <a:solidFill>
                <a:srgbClr val="001489"/>
              </a:solidFill>
              <a:latin typeface="Barlow SemiCondensed"/>
            </a:endParaRPr>
          </a:p>
          <a:p>
            <a:pPr algn="ctr">
              <a:lnSpc>
                <a:spcPts val="1132"/>
              </a:lnSpc>
            </a:pPr>
            <a:endParaRPr lang="en-US" sz="1029" dirty="0">
              <a:solidFill>
                <a:srgbClr val="001489"/>
              </a:solidFill>
              <a:latin typeface="Barlow SemiCondensed"/>
            </a:endParaRPr>
          </a:p>
          <a:p>
            <a:pPr algn="just">
              <a:lnSpc>
                <a:spcPts val="1132"/>
              </a:lnSpc>
            </a:pPr>
            <a:r>
              <a:rPr lang="en-US" sz="1029" dirty="0">
                <a:solidFill>
                  <a:srgbClr val="003432"/>
                </a:solidFill>
                <a:latin typeface="Barlow SemiCondensed"/>
              </a:rPr>
              <a:t>- translates the EU Gender Action Plan III into priorities and actions for Bangladesh, using a rights based approach. </a:t>
            </a:r>
          </a:p>
          <a:p>
            <a:pPr algn="just">
              <a:lnSpc>
                <a:spcPts val="1132"/>
              </a:lnSpc>
            </a:pPr>
            <a:r>
              <a:rPr lang="en-US" sz="1029" dirty="0">
                <a:solidFill>
                  <a:srgbClr val="003432"/>
                </a:solidFill>
                <a:latin typeface="Barlow SemiCondensed"/>
              </a:rPr>
              <a:t>- was prepared by Team Europe (EU Delegation and EU Member States), including the EU Gender </a:t>
            </a:r>
            <a:r>
              <a:rPr lang="en-US" sz="1029" dirty="0" smtClean="0">
                <a:solidFill>
                  <a:srgbClr val="003432"/>
                </a:solidFill>
                <a:latin typeface="Barlow SemiCondensed"/>
              </a:rPr>
              <a:t>Focal Person.</a:t>
            </a:r>
            <a:endParaRPr lang="en-US" sz="1029" dirty="0">
              <a:solidFill>
                <a:srgbClr val="003432"/>
              </a:solidFill>
              <a:latin typeface="Barlow SemiCondensed"/>
            </a:endParaRPr>
          </a:p>
          <a:p>
            <a:pPr marL="0" lvl="0" indent="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a:solidFill>
                  <a:srgbClr val="000000"/>
                </a:solidFill>
                <a:latin typeface="Arialle Bold"/>
              </a:rPr>
              <a:t>EUROPEAN </a:t>
            </a:r>
          </a:p>
          <a:p>
            <a:pPr algn="ctr">
              <a:lnSpc>
                <a:spcPts val="990"/>
              </a:lnSpc>
            </a:pPr>
            <a:r>
              <a:rPr lang="en-US" sz="900">
                <a:solidFill>
                  <a:srgbClr val="000000"/>
                </a:solidFill>
                <a:latin typeface="Arialle Bold"/>
              </a:rPr>
              <a:t>UNION</a:t>
            </a:r>
          </a:p>
        </p:txBody>
      </p:sp>
      <p:sp>
        <p:nvSpPr>
          <p:cNvPr id="75" name="TextBox 75"/>
          <p:cNvSpPr txBox="1"/>
          <p:nvPr/>
        </p:nvSpPr>
        <p:spPr>
          <a:xfrm>
            <a:off x="1028619" y="1204880"/>
            <a:ext cx="5599588" cy="256480"/>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for </a:t>
            </a:r>
            <a:r>
              <a:rPr lang="en-US" sz="1400" dirty="0" smtClean="0">
                <a:solidFill>
                  <a:srgbClr val="000000"/>
                </a:solidFill>
                <a:latin typeface="Inter Italics"/>
              </a:rPr>
              <a:t>Bangladesh (</a:t>
            </a:r>
            <a:r>
              <a:rPr lang="en-US" sz="1400" dirty="0">
                <a:solidFill>
                  <a:srgbClr val="000000"/>
                </a:solidFill>
                <a:latin typeface="Inter Italics"/>
              </a:rPr>
              <a:t>2021-2025)</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latin typeface="Alata"/>
              </a:rPr>
              <a:t>The European Union </a:t>
            </a:r>
            <a:r>
              <a:rPr lang="en-US" sz="1050" dirty="0" smtClean="0">
                <a:latin typeface="Alata"/>
              </a:rPr>
              <a:t>together with its </a:t>
            </a:r>
            <a:r>
              <a:rPr lang="en-US" sz="1050" dirty="0">
                <a:latin typeface="Alata"/>
              </a:rPr>
              <a:t>Member States are </a:t>
            </a:r>
            <a:r>
              <a:rPr lang="en-US" sz="1050" dirty="0" smtClean="0">
                <a:latin typeface="Alata"/>
              </a:rPr>
              <a:t>actively involved in promoting </a:t>
            </a:r>
            <a:r>
              <a:rPr lang="en-US" sz="1050" dirty="0">
                <a:solidFill>
                  <a:srgbClr val="FF914D"/>
                </a:solidFill>
                <a:latin typeface="Alata"/>
              </a:rPr>
              <a:t>g</a:t>
            </a:r>
            <a:r>
              <a:rPr lang="en-US" sz="1050" dirty="0">
                <a:solidFill>
                  <a:srgbClr val="FA660A"/>
                </a:solidFill>
                <a:latin typeface="Alata"/>
              </a:rPr>
              <a:t>ender equality and women empowerment</a:t>
            </a:r>
            <a:r>
              <a:rPr lang="en-US" sz="1050" dirty="0">
                <a:solidFill>
                  <a:srgbClr val="FF914D"/>
                </a:solidFill>
                <a:latin typeface="Alata"/>
              </a:rPr>
              <a:t> </a:t>
            </a:r>
            <a:r>
              <a:rPr lang="en-US" sz="1050" dirty="0">
                <a:solidFill>
                  <a:srgbClr val="000000"/>
                </a:solidFill>
                <a:latin typeface="Alata"/>
              </a:rPr>
              <a:t>in their relations </a:t>
            </a:r>
            <a:r>
              <a:rPr lang="en-US" sz="1050" dirty="0" smtClean="0">
                <a:solidFill>
                  <a:srgbClr val="000000"/>
                </a:solidFill>
                <a:latin typeface="Alata"/>
              </a:rPr>
              <a:t>in Bangladesh.  </a:t>
            </a:r>
            <a:r>
              <a:rPr lang="en-US" sz="1050" dirty="0">
                <a:solidFill>
                  <a:srgbClr val="000000"/>
                </a:solidFill>
                <a:latin typeface="Alata"/>
              </a:rPr>
              <a:t>The new </a:t>
            </a:r>
            <a:r>
              <a:rPr lang="en-US" sz="1050" dirty="0">
                <a:solidFill>
                  <a:srgbClr val="FF1616"/>
                </a:solidFill>
                <a:latin typeface="Alata"/>
              </a:rPr>
              <a:t>EU's  Action Plan on Gender Equality and Women Empowerment in External Action (2021-2025)</a:t>
            </a:r>
            <a:r>
              <a:rPr lang="en-US" sz="1050" dirty="0">
                <a:solidFill>
                  <a:srgbClr val="000000"/>
                </a:solidFill>
                <a:latin typeface="Alata"/>
              </a:rPr>
              <a:t> is now operational in </a:t>
            </a:r>
            <a:r>
              <a:rPr lang="en-US" sz="1050" dirty="0" smtClean="0">
                <a:solidFill>
                  <a:srgbClr val="000000"/>
                </a:solidFill>
                <a:latin typeface="Alata"/>
              </a:rPr>
              <a:t>Bangladesh</a:t>
            </a:r>
            <a:endParaRPr lang="en-US" sz="1050" dirty="0">
              <a:solidFill>
                <a:srgbClr val="000000"/>
              </a:solidFill>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93905" y="9656480"/>
            <a:ext cx="2530199" cy="256480"/>
          </a:xfrm>
          <a:prstGeom prst="rect">
            <a:avLst/>
          </a:prstGeom>
        </p:spPr>
        <p:txBody>
          <a:bodyPr wrap="square" lIns="0" tIns="0" rIns="0" bIns="0" rtlCol="0" anchor="t">
            <a:spAutoFit/>
          </a:bodyPr>
          <a:lstStyle/>
          <a:p>
            <a:pPr>
              <a:lnSpc>
                <a:spcPts val="1029"/>
              </a:lnSpc>
            </a:pPr>
            <a:r>
              <a:rPr lang="en-US" sz="1029" dirty="0">
                <a:solidFill>
                  <a:srgbClr val="001489"/>
                </a:solidFill>
                <a:latin typeface="Barlow SemiCondensed Bold"/>
              </a:rPr>
              <a:t>Strategic Communication &amp; Public Diplomacy Activities</a:t>
            </a:r>
          </a:p>
        </p:txBody>
      </p:sp>
      <p:sp>
        <p:nvSpPr>
          <p:cNvPr id="81" name="TextBox 81"/>
          <p:cNvSpPr txBox="1"/>
          <p:nvPr/>
        </p:nvSpPr>
        <p:spPr>
          <a:xfrm>
            <a:off x="3800676" y="10018017"/>
            <a:ext cx="3177727" cy="512961"/>
          </a:xfrm>
          <a:prstGeom prst="rect">
            <a:avLst/>
          </a:prstGeom>
        </p:spPr>
        <p:txBody>
          <a:bodyPr lIns="0" tIns="0" rIns="0" bIns="0" rtlCol="0" anchor="t">
            <a:spAutoFit/>
          </a:bodyPr>
          <a:lstStyle/>
          <a:p>
            <a:pPr algn="just">
              <a:lnSpc>
                <a:spcPts val="1030"/>
              </a:lnSpc>
            </a:pPr>
            <a:r>
              <a:rPr lang="en-GB" sz="1000" dirty="0" smtClean="0">
                <a:solidFill>
                  <a:srgbClr val="000000"/>
                </a:solidFill>
                <a:latin typeface="Barlow SemiCondensed"/>
              </a:rPr>
              <a:t>EU Delegation and </a:t>
            </a:r>
            <a:r>
              <a:rPr lang="en-GB" sz="1000" dirty="0">
                <a:solidFill>
                  <a:srgbClr val="000000"/>
                </a:solidFill>
                <a:latin typeface="Barlow SemiCondensed"/>
              </a:rPr>
              <a:t>the EU </a:t>
            </a:r>
            <a:r>
              <a:rPr lang="en-GB" sz="1000" dirty="0" smtClean="0">
                <a:solidFill>
                  <a:srgbClr val="000000"/>
                </a:solidFill>
                <a:latin typeface="Barlow SemiCondensed"/>
              </a:rPr>
              <a:t>Member States will </a:t>
            </a:r>
            <a:r>
              <a:rPr lang="en-GB" sz="1000" dirty="0">
                <a:solidFill>
                  <a:srgbClr val="000000"/>
                </a:solidFill>
                <a:latin typeface="Barlow SemiCondensed"/>
              </a:rPr>
              <a:t>use public diplomacy </a:t>
            </a:r>
            <a:r>
              <a:rPr lang="en-GB" sz="1000" dirty="0" smtClean="0">
                <a:solidFill>
                  <a:srgbClr val="000000"/>
                </a:solidFill>
                <a:latin typeface="Barlow SemiCondensed"/>
              </a:rPr>
              <a:t>activities </a:t>
            </a:r>
            <a:r>
              <a:rPr lang="en-GB" sz="1000" dirty="0">
                <a:solidFill>
                  <a:srgbClr val="000000"/>
                </a:solidFill>
                <a:latin typeface="Barlow SemiCondensed"/>
              </a:rPr>
              <a:t>to raise awareness on gender equality issues in </a:t>
            </a:r>
            <a:r>
              <a:rPr lang="en-GB" sz="1000" dirty="0" smtClean="0">
                <a:solidFill>
                  <a:srgbClr val="000000"/>
                </a:solidFill>
                <a:latin typeface="Barlow SemiCondensed"/>
              </a:rPr>
              <a:t>Bangladesh, </a:t>
            </a:r>
            <a:r>
              <a:rPr lang="en-GB" sz="1000" dirty="0">
                <a:solidFill>
                  <a:srgbClr val="000000"/>
                </a:solidFill>
                <a:latin typeface="Barlow SemiCondensed"/>
              </a:rPr>
              <a:t>together with the Government</a:t>
            </a:r>
            <a:r>
              <a:rPr lang="en-GB" sz="1000" dirty="0" smtClean="0">
                <a:solidFill>
                  <a:srgbClr val="000000"/>
                </a:solidFill>
                <a:latin typeface="Barlow SemiCondensed"/>
              </a:rPr>
              <a:t>, </a:t>
            </a:r>
            <a:r>
              <a:rPr lang="en-GB" sz="1000" dirty="0">
                <a:solidFill>
                  <a:srgbClr val="000000"/>
                </a:solidFill>
                <a:latin typeface="Barlow SemiCondensed"/>
              </a:rPr>
              <a:t>development partners and CSOs. </a:t>
            </a:r>
          </a:p>
        </p:txBody>
      </p:sp>
      <p:sp>
        <p:nvSpPr>
          <p:cNvPr id="82" name="TextBox 82"/>
          <p:cNvSpPr txBox="1"/>
          <p:nvPr/>
        </p:nvSpPr>
        <p:spPr>
          <a:xfrm>
            <a:off x="3829725" y="3659065"/>
            <a:ext cx="3119631" cy="1718419"/>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The CLIP areas of engagement are based on:</a:t>
            </a:r>
          </a:p>
          <a:p>
            <a:pPr algn="just">
              <a:lnSpc>
                <a:spcPts val="1155"/>
              </a:lnSpc>
            </a:pPr>
            <a:endParaRPr lang="en-US" sz="1029" dirty="0">
              <a:solidFill>
                <a:srgbClr val="001489"/>
              </a:solidFill>
              <a:latin typeface="Barlow SemiCondensed Bold"/>
            </a:endParaRPr>
          </a:p>
          <a:p>
            <a:pPr algn="just">
              <a:lnSpc>
                <a:spcPts val="1132"/>
              </a:lnSpc>
            </a:pPr>
            <a:r>
              <a:rPr lang="en-US" sz="1050" dirty="0">
                <a:solidFill>
                  <a:srgbClr val="000000"/>
                </a:solidFill>
                <a:latin typeface="Barlow SemiCondensed"/>
              </a:rPr>
              <a:t>- </a:t>
            </a:r>
            <a:r>
              <a:rPr lang="en-US" sz="1029" dirty="0">
                <a:solidFill>
                  <a:srgbClr val="000000"/>
                </a:solidFill>
                <a:latin typeface="Barlow SemiCondensed"/>
              </a:rPr>
              <a:t>The EU Multiannual Indicative </a:t>
            </a:r>
            <a:r>
              <a:rPr lang="en-US" sz="1029" dirty="0" err="1">
                <a:solidFill>
                  <a:srgbClr val="000000"/>
                </a:solidFill>
                <a:latin typeface="Barlow SemiCondensed"/>
              </a:rPr>
              <a:t>Programme</a:t>
            </a:r>
            <a:r>
              <a:rPr lang="en-US" sz="1029" dirty="0">
                <a:solidFill>
                  <a:srgbClr val="000000"/>
                </a:solidFill>
                <a:latin typeface="Barlow SemiCondensed"/>
              </a:rPr>
              <a:t> (MIP) 2021-2027</a:t>
            </a:r>
            <a:r>
              <a:rPr lang="en-US" sz="1029" dirty="0">
                <a:solidFill>
                  <a:srgbClr val="FF1616"/>
                </a:solidFill>
                <a:latin typeface="Barlow SemiCondensed"/>
              </a:rPr>
              <a:t> </a:t>
            </a:r>
            <a:r>
              <a:rPr lang="en-US" sz="1029" dirty="0">
                <a:solidFill>
                  <a:srgbClr val="000000"/>
                </a:solidFill>
                <a:latin typeface="Barlow SemiCondensed"/>
              </a:rPr>
              <a:t>for </a:t>
            </a:r>
            <a:r>
              <a:rPr lang="en-US" sz="1029" dirty="0" smtClean="0">
                <a:solidFill>
                  <a:srgbClr val="000000"/>
                </a:solidFill>
                <a:latin typeface="Barlow SemiCondensed"/>
              </a:rPr>
              <a:t>Bangladesh areas </a:t>
            </a:r>
            <a:r>
              <a:rPr lang="en-US" sz="1029" dirty="0">
                <a:solidFill>
                  <a:srgbClr val="000000"/>
                </a:solidFill>
                <a:latin typeface="Barlow SemiCondensed"/>
              </a:rPr>
              <a:t>of </a:t>
            </a:r>
            <a:r>
              <a:rPr lang="en-US" sz="1029" dirty="0" err="1" smtClean="0">
                <a:solidFill>
                  <a:srgbClr val="000000"/>
                </a:solidFill>
                <a:latin typeface="Barlow SemiCondensed"/>
              </a:rPr>
              <a:t>i</a:t>
            </a:r>
            <a:r>
              <a:rPr lang="en-US" sz="1029" dirty="0" smtClean="0">
                <a:solidFill>
                  <a:srgbClr val="000000"/>
                </a:solidFill>
                <a:latin typeface="Barlow SemiCondensed"/>
              </a:rPr>
              <a:t>) human </a:t>
            </a:r>
            <a:r>
              <a:rPr lang="en-US" sz="1029" dirty="0" smtClean="0">
                <a:solidFill>
                  <a:srgbClr val="000000"/>
                </a:solidFill>
                <a:latin typeface="Barlow SemiCondensed"/>
              </a:rPr>
              <a:t>capital development, </a:t>
            </a:r>
            <a:r>
              <a:rPr lang="en-US" sz="1029" dirty="0" smtClean="0">
                <a:solidFill>
                  <a:srgbClr val="000000"/>
                </a:solidFill>
                <a:latin typeface="Barlow SemiCondensed"/>
              </a:rPr>
              <a:t>ii) green </a:t>
            </a:r>
            <a:r>
              <a:rPr lang="en-US" sz="1029" dirty="0" smtClean="0">
                <a:solidFill>
                  <a:srgbClr val="000000"/>
                </a:solidFill>
                <a:latin typeface="Barlow SemiCondensed"/>
              </a:rPr>
              <a:t>inclusive development and </a:t>
            </a:r>
            <a:r>
              <a:rPr lang="en-US" sz="1029" dirty="0" smtClean="0">
                <a:solidFill>
                  <a:srgbClr val="000000"/>
                </a:solidFill>
                <a:latin typeface="Barlow SemiCondensed"/>
              </a:rPr>
              <a:t>iii) inclusive </a:t>
            </a:r>
            <a:r>
              <a:rPr lang="en-US" sz="1029" dirty="0" smtClean="0">
                <a:solidFill>
                  <a:srgbClr val="000000"/>
                </a:solidFill>
                <a:latin typeface="Barlow SemiCondensed"/>
              </a:rPr>
              <a:t>governance, </a:t>
            </a:r>
            <a:r>
              <a:rPr lang="en-US" sz="1029" dirty="0">
                <a:solidFill>
                  <a:srgbClr val="000000"/>
                </a:solidFill>
                <a:latin typeface="Barlow SemiCondensed"/>
              </a:rPr>
              <a:t>with a particular attention to the needs and rights faced by people living in vulnerable situations.</a:t>
            </a:r>
          </a:p>
          <a:p>
            <a:pPr algn="just">
              <a:lnSpc>
                <a:spcPts val="1132"/>
              </a:lnSpc>
            </a:pPr>
            <a:r>
              <a:rPr lang="en-US" sz="1029" dirty="0">
                <a:solidFill>
                  <a:srgbClr val="000000"/>
                </a:solidFill>
                <a:latin typeface="Barlow SemiCondensed"/>
              </a:rPr>
              <a:t>- The national gender-related plans; the findings of the EU </a:t>
            </a:r>
            <a:r>
              <a:rPr lang="en-US" sz="1029" dirty="0" smtClean="0">
                <a:solidFill>
                  <a:srgbClr val="000000"/>
                </a:solidFill>
                <a:latin typeface="Barlow SemiCondensed"/>
              </a:rPr>
              <a:t>Delegation commissioned </a:t>
            </a:r>
            <a:r>
              <a:rPr lang="en-US" sz="1029" dirty="0">
                <a:solidFill>
                  <a:srgbClr val="000000"/>
                </a:solidFill>
                <a:latin typeface="Barlow SemiCondensed"/>
              </a:rPr>
              <a:t>Gender country profile 2021 for </a:t>
            </a:r>
            <a:r>
              <a:rPr lang="en-US" sz="1029" dirty="0" smtClean="0">
                <a:solidFill>
                  <a:srgbClr val="000000"/>
                </a:solidFill>
                <a:latin typeface="Barlow SemiCondensed"/>
              </a:rPr>
              <a:t>Bangladesh  </a:t>
            </a:r>
            <a:r>
              <a:rPr lang="en-US" sz="1029" dirty="0">
                <a:solidFill>
                  <a:srgbClr val="000000"/>
                </a:solidFill>
                <a:latin typeface="Barlow SemiCondensed"/>
              </a:rPr>
              <a:t>and consultation of civil society </a:t>
            </a:r>
            <a:r>
              <a:rPr lang="en-US" sz="1029" dirty="0" err="1">
                <a:solidFill>
                  <a:srgbClr val="000000"/>
                </a:solidFill>
                <a:latin typeface="Barlow SemiCondensed"/>
              </a:rPr>
              <a:t>organisations</a:t>
            </a:r>
            <a:r>
              <a:rPr lang="en-US" sz="1029" dirty="0">
                <a:solidFill>
                  <a:srgbClr val="000000"/>
                </a:solidFill>
                <a:latin typeface="Barlow SemiCondensed"/>
              </a:rPr>
              <a:t>, </a:t>
            </a:r>
            <a:r>
              <a:rPr lang="en-US" sz="1029" dirty="0" smtClean="0">
                <a:solidFill>
                  <a:srgbClr val="000000"/>
                </a:solidFill>
                <a:latin typeface="Barlow SemiCondensed"/>
              </a:rPr>
              <a:t>and </a:t>
            </a:r>
            <a:r>
              <a:rPr lang="en-US" sz="1029" dirty="0">
                <a:solidFill>
                  <a:srgbClr val="000000"/>
                </a:solidFill>
                <a:latin typeface="Barlow SemiCondensed"/>
              </a:rPr>
              <a:t>the UN.</a:t>
            </a:r>
          </a:p>
          <a:p>
            <a:pPr algn="just">
              <a:lnSpc>
                <a:spcPts val="1155"/>
              </a:lnSpc>
            </a:pPr>
            <a:endParaRPr lang="en-US" sz="1029" dirty="0">
              <a:solidFill>
                <a:srgbClr val="000000"/>
              </a:solidFill>
              <a:latin typeface="Barlow SemiCondensed"/>
            </a:endParaRPr>
          </a:p>
        </p:txBody>
      </p:sp>
      <p:sp>
        <p:nvSpPr>
          <p:cNvPr id="83" name="TextBox 83"/>
          <p:cNvSpPr txBox="1"/>
          <p:nvPr/>
        </p:nvSpPr>
        <p:spPr>
          <a:xfrm>
            <a:off x="738290" y="7703382"/>
            <a:ext cx="2652220" cy="641201"/>
          </a:xfrm>
          <a:prstGeom prst="rect">
            <a:avLst/>
          </a:prstGeom>
        </p:spPr>
        <p:txBody>
          <a:bodyPr lIns="0" tIns="0" rIns="0" bIns="0" rtlCol="0" anchor="t">
            <a:spAutoFit/>
          </a:bodyPr>
          <a:lstStyle/>
          <a:p>
            <a:pPr algn="just">
              <a:lnSpc>
                <a:spcPts val="1029"/>
              </a:lnSpc>
            </a:pPr>
            <a:r>
              <a:rPr lang="en-GB" sz="1029" dirty="0" smtClean="0">
                <a:solidFill>
                  <a:srgbClr val="000000"/>
                </a:solidFill>
                <a:latin typeface="Barlow SemiCondensed"/>
              </a:rPr>
              <a:t> </a:t>
            </a:r>
            <a:r>
              <a:rPr lang="en-GB" sz="1029" dirty="0">
                <a:solidFill>
                  <a:srgbClr val="000000"/>
                </a:solidFill>
                <a:latin typeface="Barlow SemiCondensed"/>
              </a:rPr>
              <a:t>- Screening EU bilateral programmes with a gender lens and continuing to do so to help maximise the role and capacities of women in the design, implementation and evaluation phases of the programmes. </a:t>
            </a:r>
            <a:endParaRPr lang="en-US" sz="1029" dirty="0">
              <a:solidFill>
                <a:srgbClr val="000000"/>
              </a:solidFill>
              <a:latin typeface="Barlow SemiCondensed"/>
            </a:endParaRPr>
          </a:p>
        </p:txBody>
      </p:sp>
      <p:sp>
        <p:nvSpPr>
          <p:cNvPr id="84" name="TextBox 84"/>
          <p:cNvSpPr txBox="1"/>
          <p:nvPr/>
        </p:nvSpPr>
        <p:spPr>
          <a:xfrm>
            <a:off x="723058" y="8442868"/>
            <a:ext cx="2720074" cy="1538883"/>
          </a:xfrm>
          <a:prstGeom prst="rect">
            <a:avLst/>
          </a:prstGeom>
        </p:spPr>
        <p:txBody>
          <a:bodyPr lIns="0" tIns="0" rIns="0" bIns="0" rtlCol="0" anchor="t">
            <a:spAutoFit/>
          </a:bodyPr>
          <a:lstStyle/>
          <a:p>
            <a:pPr algn="just">
              <a:lnSpc>
                <a:spcPts val="1029"/>
              </a:lnSpc>
            </a:pPr>
            <a:r>
              <a:rPr lang="en-GB" sz="1029" dirty="0" smtClean="0">
                <a:solidFill>
                  <a:srgbClr val="000000"/>
                </a:solidFill>
                <a:latin typeface="Barlow SemiCondensed"/>
              </a:rPr>
              <a:t>- </a:t>
            </a:r>
            <a:r>
              <a:rPr lang="en-GB" sz="1029" dirty="0">
                <a:solidFill>
                  <a:srgbClr val="000000"/>
                </a:solidFill>
                <a:latin typeface="Barlow SemiCondensed"/>
              </a:rPr>
              <a:t>Supporting women organisations and CSO projects aiming at women empowerment through various funding programmes (CSO-LA, EIDHR, EU MS funding schemes). Currently EU </a:t>
            </a:r>
            <a:r>
              <a:rPr lang="en-GB" sz="1029" dirty="0" smtClean="0">
                <a:solidFill>
                  <a:srgbClr val="000000"/>
                </a:solidFill>
                <a:latin typeface="Barlow SemiCondensed"/>
              </a:rPr>
              <a:t>funded programmes/projects in violence against women</a:t>
            </a:r>
            <a:r>
              <a:rPr lang="en-GB" sz="1029" dirty="0" smtClean="0">
                <a:solidFill>
                  <a:srgbClr val="000000"/>
                </a:solidFill>
                <a:latin typeface="Barlow SemiCondensed"/>
              </a:rPr>
              <a:t>, access to justice for disadvantage women and girls, social </a:t>
            </a:r>
            <a:r>
              <a:rPr lang="en-GB" sz="1029" dirty="0">
                <a:solidFill>
                  <a:srgbClr val="000000"/>
                </a:solidFill>
                <a:latin typeface="Barlow SemiCondensed"/>
              </a:rPr>
              <a:t>and economic empowerment, </a:t>
            </a:r>
            <a:r>
              <a:rPr lang="en-GB" sz="1029" dirty="0" smtClean="0">
                <a:solidFill>
                  <a:srgbClr val="000000"/>
                </a:solidFill>
                <a:latin typeface="Barlow SemiCondensed"/>
              </a:rPr>
              <a:t>decent work &amp; social protection, disaster </a:t>
            </a:r>
            <a:r>
              <a:rPr lang="en-GB" sz="1029" dirty="0">
                <a:solidFill>
                  <a:srgbClr val="000000"/>
                </a:solidFill>
                <a:latin typeface="Barlow SemiCondensed"/>
              </a:rPr>
              <a:t>response mechanisms</a:t>
            </a:r>
            <a:r>
              <a:rPr lang="en-GB" sz="1029" dirty="0" smtClean="0">
                <a:solidFill>
                  <a:srgbClr val="000000"/>
                </a:solidFill>
                <a:latin typeface="Barlow SemiCondensed"/>
              </a:rPr>
              <a:t>, </a:t>
            </a:r>
            <a:r>
              <a:rPr lang="en-GB" sz="1029" dirty="0">
                <a:solidFill>
                  <a:srgbClr val="000000"/>
                </a:solidFill>
                <a:latin typeface="Barlow SemiCondensed"/>
              </a:rPr>
              <a:t>human trafficking and sexual </a:t>
            </a:r>
            <a:r>
              <a:rPr lang="en-GB" sz="1029" dirty="0" smtClean="0">
                <a:solidFill>
                  <a:srgbClr val="000000"/>
                </a:solidFill>
                <a:latin typeface="Barlow SemiCondensed"/>
              </a:rPr>
              <a:t>exploitation, migration. </a:t>
            </a:r>
            <a:r>
              <a:rPr lang="en-GB" sz="1029" dirty="0">
                <a:solidFill>
                  <a:srgbClr val="000000"/>
                </a:solidFill>
                <a:latin typeface="Barlow SemiCondensed"/>
              </a:rPr>
              <a:t>The EU will continue supporting CSO projects with a focus on the priority areas identified in the CLIP.</a:t>
            </a:r>
          </a:p>
          <a:p>
            <a:pPr algn="just">
              <a:lnSpc>
                <a:spcPts val="1029"/>
              </a:lnSpc>
            </a:pPr>
            <a:endParaRPr lang="en-US" sz="1029" dirty="0">
              <a:solidFill>
                <a:srgbClr val="000000"/>
              </a:solidFill>
              <a:latin typeface="Barlow SemiCondensed"/>
            </a:endParaRPr>
          </a:p>
        </p:txBody>
      </p:sp>
      <p:sp>
        <p:nvSpPr>
          <p:cNvPr id="85" name="TextBox 85"/>
          <p:cNvSpPr txBox="1"/>
          <p:nvPr/>
        </p:nvSpPr>
        <p:spPr>
          <a:xfrm>
            <a:off x="725170" y="9894735"/>
            <a:ext cx="2686920" cy="641201"/>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Currently also supporting regional </a:t>
            </a:r>
            <a:r>
              <a:rPr lang="en-US" sz="1029" dirty="0" err="1">
                <a:solidFill>
                  <a:srgbClr val="000000"/>
                </a:solidFill>
                <a:latin typeface="Barlow SemiCondensed"/>
              </a:rPr>
              <a:t>programmes</a:t>
            </a:r>
            <a:r>
              <a:rPr lang="en-US" sz="1029" u="sng" dirty="0">
                <a:solidFill>
                  <a:srgbClr val="000000"/>
                </a:solidFill>
                <a:latin typeface="Barlow SemiCondensed"/>
              </a:rPr>
              <a:t>: </a:t>
            </a:r>
            <a:r>
              <a:rPr lang="en-GB" sz="1029" dirty="0" smtClean="0">
                <a:solidFill>
                  <a:srgbClr val="000000"/>
                </a:solidFill>
                <a:latin typeface="Barlow SemiCondensed"/>
              </a:rPr>
              <a:t>Sustainable </a:t>
            </a:r>
            <a:r>
              <a:rPr lang="en-GB" sz="1029" dirty="0">
                <a:solidFill>
                  <a:srgbClr val="000000"/>
                </a:solidFill>
                <a:latin typeface="Barlow SemiCondensed"/>
              </a:rPr>
              <a:t>Reintegration and Improved Migration Governance </a:t>
            </a:r>
            <a:r>
              <a:rPr lang="en-US" sz="1029" dirty="0" smtClean="0">
                <a:solidFill>
                  <a:srgbClr val="000000"/>
                </a:solidFill>
                <a:latin typeface="Barlow SemiCondensed"/>
              </a:rPr>
              <a:t>with IOM </a:t>
            </a:r>
            <a:r>
              <a:rPr lang="en-US" sz="1029" dirty="0">
                <a:solidFill>
                  <a:srgbClr val="000000"/>
                </a:solidFill>
                <a:latin typeface="Barlow SemiCondensed"/>
              </a:rPr>
              <a:t>and </a:t>
            </a:r>
            <a:r>
              <a:rPr lang="en-GB" sz="1029" dirty="0" smtClean="0">
                <a:solidFill>
                  <a:srgbClr val="000000"/>
                </a:solidFill>
                <a:latin typeface="Barlow SemiCondensed"/>
              </a:rPr>
              <a:t>protecting </a:t>
            </a:r>
            <a:r>
              <a:rPr lang="en-GB" sz="1029" dirty="0">
                <a:solidFill>
                  <a:srgbClr val="000000"/>
                </a:solidFill>
                <a:latin typeface="Barlow SemiCondensed"/>
              </a:rPr>
              <a:t>children affected by migration </a:t>
            </a:r>
            <a:r>
              <a:rPr lang="en-US" sz="1029" dirty="0" smtClean="0">
                <a:solidFill>
                  <a:srgbClr val="000000"/>
                </a:solidFill>
                <a:latin typeface="Barlow SemiCondensed"/>
              </a:rPr>
              <a:t>with UNICEF.</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6" name="TextBox 86"/>
          <p:cNvSpPr txBox="1"/>
          <p:nvPr/>
        </p:nvSpPr>
        <p:spPr>
          <a:xfrm>
            <a:off x="3782184" y="8607666"/>
            <a:ext cx="3144813" cy="897682"/>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Dialogue engaged with the </a:t>
            </a:r>
            <a:r>
              <a:rPr lang="en-US" sz="1029" dirty="0" err="1" smtClean="0">
                <a:solidFill>
                  <a:srgbClr val="000000"/>
                </a:solidFill>
                <a:latin typeface="Barlow SemiCondensed"/>
              </a:rPr>
              <a:t>GoB</a:t>
            </a:r>
            <a:r>
              <a:rPr lang="en-US" sz="1029" dirty="0" smtClean="0">
                <a:solidFill>
                  <a:srgbClr val="000000"/>
                </a:solidFill>
                <a:latin typeface="Barlow SemiCondensed"/>
              </a:rPr>
              <a:t> </a:t>
            </a:r>
            <a:r>
              <a:rPr lang="en-US" sz="1029" dirty="0">
                <a:solidFill>
                  <a:srgbClr val="000000"/>
                </a:solidFill>
                <a:latin typeface="Barlow SemiCondensed"/>
              </a:rPr>
              <a:t>through various platforms: the </a:t>
            </a:r>
            <a:r>
              <a:rPr lang="en-US" sz="1029" dirty="0" err="1">
                <a:solidFill>
                  <a:srgbClr val="000000"/>
                </a:solidFill>
                <a:latin typeface="Barlow SemiCondensed"/>
              </a:rPr>
              <a:t>Generalised</a:t>
            </a:r>
            <a:r>
              <a:rPr lang="en-US" sz="1029" dirty="0">
                <a:solidFill>
                  <a:srgbClr val="000000"/>
                </a:solidFill>
                <a:latin typeface="Barlow SemiCondensed"/>
              </a:rPr>
              <a:t> Scheme of Preferences (GSP+) assessment, </a:t>
            </a:r>
            <a:r>
              <a:rPr lang="en-US" sz="1029" dirty="0" smtClean="0">
                <a:solidFill>
                  <a:srgbClr val="000000"/>
                </a:solidFill>
                <a:latin typeface="Barlow SemiCondensed"/>
              </a:rPr>
              <a:t>the LCG-WAGE (Local Consultative Group – Women Advancement and Gender Equality) .</a:t>
            </a: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a:p>
            <a:pPr algn="just">
              <a:lnSpc>
                <a:spcPts val="1029"/>
              </a:lnSpc>
            </a:pPr>
            <a:endParaRPr lang="en-US" sz="1029" dirty="0">
              <a:solidFill>
                <a:srgbClr val="000000"/>
              </a:solidFill>
              <a:latin typeface="Barlow SemiCondensed"/>
            </a:endParaRPr>
          </a:p>
        </p:txBody>
      </p:sp>
      <p:sp>
        <p:nvSpPr>
          <p:cNvPr id="87" name="TextBox 87"/>
          <p:cNvSpPr txBox="1"/>
          <p:nvPr/>
        </p:nvSpPr>
        <p:spPr>
          <a:xfrm>
            <a:off x="3849085" y="9199169"/>
            <a:ext cx="3144813" cy="512961"/>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  Dialogue with </a:t>
            </a:r>
            <a:r>
              <a:rPr lang="en-US" sz="1029" u="sng" dirty="0">
                <a:solidFill>
                  <a:srgbClr val="000000"/>
                </a:solidFill>
                <a:latin typeface="Barlow SemiCondensed"/>
              </a:rPr>
              <a:t>national and local CSOs</a:t>
            </a:r>
            <a:r>
              <a:rPr lang="en-US" sz="1029" dirty="0">
                <a:solidFill>
                  <a:srgbClr val="000000"/>
                </a:solidFill>
                <a:latin typeface="Barlow SemiCondensed"/>
              </a:rPr>
              <a:t> using the framework of the EU roadmap for engagement with civil society </a:t>
            </a:r>
            <a:r>
              <a:rPr lang="en-US" sz="1029" dirty="0" smtClean="0">
                <a:solidFill>
                  <a:srgbClr val="000000"/>
                </a:solidFill>
                <a:latin typeface="Barlow SemiCondensed"/>
              </a:rPr>
              <a:t>2021-2025.</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smtClean="0">
                <a:solidFill>
                  <a:srgbClr val="000000"/>
                </a:solidFill>
                <a:latin typeface="Arialle"/>
              </a:rPr>
              <a:t>to Bangladesh</a:t>
            </a:r>
            <a:endParaRPr lang="en-US" sz="900" dirty="0">
              <a:solidFill>
                <a:srgbClr val="000000"/>
              </a:solidFill>
              <a:latin typeface="Arialle"/>
            </a:endParaRPr>
          </a:p>
        </p:txBody>
      </p:sp>
      <p:sp>
        <p:nvSpPr>
          <p:cNvPr id="89" name="TextBox 89"/>
          <p:cNvSpPr txBox="1"/>
          <p:nvPr/>
        </p:nvSpPr>
        <p:spPr>
          <a:xfrm>
            <a:off x="723592" y="5509006"/>
            <a:ext cx="2703326" cy="291211"/>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Different instrument will be used in the implementation of the CLIP: </a:t>
            </a:r>
          </a:p>
        </p:txBody>
      </p:sp>
      <p:sp>
        <p:nvSpPr>
          <p:cNvPr id="90" name="TextBox 46"/>
          <p:cNvSpPr txBox="1"/>
          <p:nvPr/>
        </p:nvSpPr>
        <p:spPr>
          <a:xfrm>
            <a:off x="4166726" y="6519829"/>
            <a:ext cx="2782630" cy="579646"/>
          </a:xfrm>
          <a:prstGeom prst="rect">
            <a:avLst/>
          </a:prstGeom>
        </p:spPr>
        <p:txBody>
          <a:bodyPr wrap="square" lIns="0" tIns="0" rIns="0" bIns="0" rtlCol="0" anchor="t">
            <a:spAutoFit/>
          </a:bodyPr>
          <a:lstStyle/>
          <a:p>
            <a:pPr lvl="0"/>
            <a:r>
              <a:rPr lang="en-GB" sz="1030" dirty="0" smtClean="0">
                <a:latin typeface="Barlow SemiCondensed" panose="020B0604020202020204" charset="0"/>
              </a:rPr>
              <a:t>Promoting </a:t>
            </a:r>
            <a:r>
              <a:rPr lang="en-GB" sz="1030" dirty="0">
                <a:latin typeface="Barlow SemiCondensed" panose="020B0604020202020204" charset="0"/>
              </a:rPr>
              <a:t>economic and social rights and </a:t>
            </a:r>
            <a:r>
              <a:rPr lang="en-GB" sz="1030" dirty="0" smtClean="0">
                <a:latin typeface="Barlow SemiCondensed" panose="020B0604020202020204" charset="0"/>
              </a:rPr>
              <a:t>   empowering   girls </a:t>
            </a:r>
            <a:r>
              <a:rPr lang="en-GB" sz="1030" dirty="0">
                <a:latin typeface="Barlow SemiCondensed" panose="020B0604020202020204" charset="0"/>
              </a:rPr>
              <a:t>and women</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pic>
        <p:nvPicPr>
          <p:cNvPr id="92" name="Picture 91"/>
          <p:cNvPicPr/>
          <p:nvPr/>
        </p:nvPicPr>
        <p:blipFill>
          <a:blip r:embed="rId32"/>
          <a:stretch>
            <a:fillRect/>
          </a:stretch>
        </p:blipFill>
        <p:spPr>
          <a:xfrm>
            <a:off x="3772073" y="6517757"/>
            <a:ext cx="362911" cy="376965"/>
          </a:xfrm>
          <a:prstGeom prst="rect">
            <a:avLst/>
          </a:prstGeom>
          <a:solidFill>
            <a:schemeClr val="accent2"/>
          </a:solidFill>
        </p:spPr>
      </p:pic>
      <p:sp>
        <p:nvSpPr>
          <p:cNvPr id="93" name="TextBox 47"/>
          <p:cNvSpPr txBox="1"/>
          <p:nvPr/>
        </p:nvSpPr>
        <p:spPr>
          <a:xfrm>
            <a:off x="4118731" y="7667218"/>
            <a:ext cx="2554671" cy="64120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pic>
        <p:nvPicPr>
          <p:cNvPr id="94" name="Picture 93"/>
          <p:cNvPicPr/>
          <p:nvPr/>
        </p:nvPicPr>
        <p:blipFill>
          <a:blip r:embed="rId33" cstate="print">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7"/>
              </a:ext>
            </a:extLst>
          </a:blip>
          <a:srcRect/>
          <a:stretch>
            <a:fillRect/>
          </a:stretch>
        </p:blipFill>
        <p:spPr>
          <a:xfrm>
            <a:off x="3798980" y="7411173"/>
            <a:ext cx="283845" cy="2698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B8C0E5-DEA9-4BC8-ACF8-3DCC57D4A3AA}"/>
</file>

<file path=customXml/itemProps2.xml><?xml version="1.0" encoding="utf-8"?>
<ds:datastoreItem xmlns:ds="http://schemas.openxmlformats.org/officeDocument/2006/customXml" ds:itemID="{14FC8FB1-AE7F-4CED-9EC1-8EF607CF19D2}"/>
</file>

<file path=customXml/itemProps3.xml><?xml version="1.0" encoding="utf-8"?>
<ds:datastoreItem xmlns:ds="http://schemas.openxmlformats.org/officeDocument/2006/customXml" ds:itemID="{AD3300BA-42C1-4F6F-A202-35E48A4B77F9}"/>
</file>

<file path=docProps/app.xml><?xml version="1.0" encoding="utf-8"?>
<Properties xmlns="http://schemas.openxmlformats.org/officeDocument/2006/extended-properties" xmlns:vt="http://schemas.openxmlformats.org/officeDocument/2006/docPropsVTypes">
  <TotalTime>172</TotalTime>
  <Words>668</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Barlow SemiCondensed Bold Bold</vt:lpstr>
      <vt:lpstr>Arialle</vt:lpstr>
      <vt:lpstr>Barlow SemiCondensed</vt:lpstr>
      <vt:lpstr>Alata</vt:lpstr>
      <vt:lpstr>Arial</vt:lpstr>
      <vt:lpstr>Barlow SemiCondensed Bold</vt:lpstr>
      <vt:lpstr>Inter Italics</vt:lpstr>
      <vt:lpstr>Calibri</vt:lpstr>
      <vt:lpstr>Arialle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JASMIN Laila (EEAS-DHAKA)</cp:lastModifiedBy>
  <cp:revision>30</cp:revision>
  <cp:lastPrinted>2021-11-18T09:32:11Z</cp:lastPrinted>
  <dcterms:created xsi:type="dcterms:W3CDTF">2006-08-16T00:00:00Z</dcterms:created>
  <dcterms:modified xsi:type="dcterms:W3CDTF">2021-11-18T10:06:41Z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