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0_0.xml" ContentType="application/vnd.ms-powerpoint.comments+xml"/>
  <Override PartName="/ppt/authors.xml" ContentType="application/vnd.ms-powerpoint.author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Barlow SemiCondensed" panose="020B0604020202020204" charset="0"/>
      <p:regular r:id="rId3"/>
    </p:embeddedFont>
    <p:embeddedFont>
      <p:font typeface="Inter Italics" panose="020B0604020202020204" charset="0"/>
      <p:regular r:id="rId4"/>
      <p:italic r:id="rId5"/>
    </p:embeddedFont>
    <p:embeddedFont>
      <p:font typeface="Barlow SemiCondensed Bold Bold" panose="020B0604020202020204" charset="0"/>
      <p:regular r:id="rId6"/>
      <p:bold r:id="rId7"/>
    </p:embeddedFont>
    <p:embeddedFont>
      <p:font typeface="Alata" panose="020B0604020202020204" charset="0"/>
      <p:regular r:id="rId8"/>
    </p:embeddedFont>
    <p:embeddedFont>
      <p:font typeface="Barlow SemiCondensed Bold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le" panose="020B0604020202020204" charset="0"/>
      <p:regular r:id="rId15"/>
    </p:embeddedFont>
    <p:embeddedFont>
      <p:font typeface="Arialle 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838690-61D6-650F-9021-C62475161F56}" name="Blerina Vila" initials="BV" userId="S::blerina.vila@wexam.be::906cfde3-9af9-469a-ad7c-32bd7285c5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3" autoAdjust="0"/>
    <p:restoredTop sz="94577" autoAdjust="0"/>
  </p:normalViewPr>
  <p:slideViewPr>
    <p:cSldViewPr>
      <p:cViewPr>
        <p:scale>
          <a:sx n="86" d="100"/>
          <a:sy n="86" d="100"/>
        </p:scale>
        <p:origin x="3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customXml" Target="../customXml/item2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customXml" Target="../customXml/item1.xml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microsoft.com/office/2018/10/relationships/authors" Target="author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52A48E-6A73-574A-967C-071F56A58061}" authorId="{BF838690-61D6-650F-9021-C62475161F56}" created="2021-11-08T10:34:41.8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grpSpMk id="52" creationId="{00000000-0000-0000-0000-000000000000}"/>
    </ac:deMkLst>
    <p188:txBody>
      <a:bodyPr/>
      <a:lstStyle/>
      <a:p>
        <a:r>
          <a:rPr lang="en-BE"/>
          <a:t>it is not clear what this section refers to: the consultation that supported the CLIP or the consultation/ dialogue going forward. If the first — modify the sub-title in blue. 
If the later: join with the box “engagement in dialogue…”</a:t>
        </a:r>
      </a:p>
    </p188:txBody>
  </p188:cm>
  <p188:cm id="{94523407-4D14-334D-BB6F-B588B1E2C543}" authorId="{BF838690-61D6-650F-9021-C62475161F56}" created="2021-11-08T10:35:51.23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grpSpMk id="41" creationId="{00000000-0000-0000-0000-000000000000}"/>
    </ac:deMkLst>
    <p188:txBody>
      <a:bodyPr/>
      <a:lstStyle/>
      <a:p>
        <a:r>
          <a:rPr lang="en-BE"/>
          <a:t>Please consider changing title into “communication and accountability” </a:t>
        </a:r>
      </a:p>
    </p188:txBody>
  </p188:cm>
  <p188:cm id="{46DC2994-9B3C-A549-9208-C57E949C6A08}" authorId="{BF838690-61D6-650F-9021-C62475161F56}" created="2021-11-08T10:37:57.28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grpSpMk id="41" creationId="{00000000-0000-0000-0000-000000000000}"/>
    </ac:deMkLst>
    <p188:txBody>
      <a:bodyPr/>
      <a:lstStyle/>
      <a:p>
        <a:r>
          <a:rPr lang="en-BE"/>
          <a:t>Please consider changing title into: 
- mainstreaming gender into COUNTRY - EU partnership
- focused interventions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4.svg"/><Relationship Id="rId26" Type="http://schemas.openxmlformats.org/officeDocument/2006/relationships/image" Target="../media/image10.png"/><Relationship Id="rId8" Type="http://schemas.openxmlformats.org/officeDocument/2006/relationships/image" Target="../media/image6.svg"/><Relationship Id="rId21" Type="http://schemas.openxmlformats.org/officeDocument/2006/relationships/image" Target="../media/image16.svg"/><Relationship Id="rId7" Type="http://schemas.openxmlformats.org/officeDocument/2006/relationships/image" Target="../media/image3.png"/><Relationship Id="rId12" Type="http://schemas.openxmlformats.org/officeDocument/2006/relationships/hyperlink" Target="https://www.facebook.com/EUDelegationToThePhilippines" TargetMode="External"/><Relationship Id="rId17" Type="http://schemas.openxmlformats.org/officeDocument/2006/relationships/image" Target="../media/image6.png"/><Relationship Id="rId25" Type="http://schemas.openxmlformats.org/officeDocument/2006/relationships/image" Target="../media/image9.png"/><Relationship Id="rId33" Type="http://schemas.microsoft.com/office/2018/10/relationships/comments" Target="../comments/modernComment_100_0.xml"/><Relationship Id="rId2" Type="http://schemas.openxmlformats.org/officeDocument/2006/relationships/image" Target="../media/image1.png"/><Relationship Id="rId16" Type="http://schemas.openxmlformats.org/officeDocument/2006/relationships/hyperlink" Target="https://www.instagram.com/euinthephilippines/" TargetMode="External"/><Relationship Id="rId20" Type="http://schemas.openxmlformats.org/officeDocument/2006/relationships/image" Target="../media/image7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4.png"/><Relationship Id="rId24" Type="http://schemas.openxmlformats.org/officeDocument/2006/relationships/image" Target="../media/image18.sv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23" Type="http://schemas.openxmlformats.org/officeDocument/2006/relationships/image" Target="../media/image8.png"/><Relationship Id="rId28" Type="http://schemas.openxmlformats.org/officeDocument/2006/relationships/image" Target="../media/image12.png"/><Relationship Id="rId10" Type="http://schemas.openxmlformats.org/officeDocument/2006/relationships/image" Target="../media/image8.svg"/><Relationship Id="rId19" Type="http://schemas.openxmlformats.org/officeDocument/2006/relationships/hyperlink" Target="https://twitter.com/EUinthePH" TargetMode="External"/><Relationship Id="rId31" Type="http://schemas.openxmlformats.org/officeDocument/2006/relationships/image" Target="../media/image15.png"/><Relationship Id="rId4" Type="http://schemas.openxmlformats.org/officeDocument/2006/relationships/image" Target="../media/image2.svg"/><Relationship Id="rId22" Type="http://schemas.openxmlformats.org/officeDocument/2006/relationships/hyperlink" Target="https://eeas.europa.eu/delegations/philippines_en" TargetMode="External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636" y="2355694"/>
            <a:ext cx="6367263" cy="936033"/>
            <a:chOff x="0" y="0"/>
            <a:chExt cx="71414971" cy="1056487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1270189" cy="10420099"/>
            </a:xfrm>
            <a:custGeom>
              <a:avLst/>
              <a:gdLst/>
              <a:ahLst/>
              <a:cxnLst/>
              <a:rect l="l" t="t" r="r" b="b"/>
              <a:pathLst>
                <a:path w="71270189" h="10420099">
                  <a:moveTo>
                    <a:pt x="0" y="0"/>
                  </a:moveTo>
                  <a:lnTo>
                    <a:pt x="71270189" y="0"/>
                  </a:lnTo>
                  <a:lnTo>
                    <a:pt x="71270189" y="10420099"/>
                  </a:lnTo>
                  <a:lnTo>
                    <a:pt x="0" y="10420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71414971" cy="10564879"/>
            </a:xfrm>
            <a:custGeom>
              <a:avLst/>
              <a:gdLst/>
              <a:ahLst/>
              <a:cxnLst/>
              <a:rect l="l" t="t" r="r" b="b"/>
              <a:pathLst>
                <a:path w="71414971" h="10564879">
                  <a:moveTo>
                    <a:pt x="71270192" y="10420100"/>
                  </a:moveTo>
                  <a:lnTo>
                    <a:pt x="71414971" y="10420100"/>
                  </a:lnTo>
                  <a:lnTo>
                    <a:pt x="71414971" y="10564879"/>
                  </a:lnTo>
                  <a:lnTo>
                    <a:pt x="71270192" y="10564879"/>
                  </a:lnTo>
                  <a:lnTo>
                    <a:pt x="71270192" y="1042010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420100"/>
                  </a:lnTo>
                  <a:lnTo>
                    <a:pt x="0" y="10420100"/>
                  </a:lnTo>
                  <a:lnTo>
                    <a:pt x="0" y="144780"/>
                  </a:lnTo>
                  <a:close/>
                  <a:moveTo>
                    <a:pt x="0" y="10420100"/>
                  </a:moveTo>
                  <a:lnTo>
                    <a:pt x="144780" y="10420100"/>
                  </a:lnTo>
                  <a:lnTo>
                    <a:pt x="144780" y="10564879"/>
                  </a:lnTo>
                  <a:lnTo>
                    <a:pt x="0" y="10564879"/>
                  </a:lnTo>
                  <a:lnTo>
                    <a:pt x="0" y="10420100"/>
                  </a:lnTo>
                  <a:close/>
                  <a:moveTo>
                    <a:pt x="71270192" y="144780"/>
                  </a:moveTo>
                  <a:lnTo>
                    <a:pt x="71414971" y="144780"/>
                  </a:lnTo>
                  <a:lnTo>
                    <a:pt x="71414971" y="10420100"/>
                  </a:lnTo>
                  <a:lnTo>
                    <a:pt x="71270192" y="10420100"/>
                  </a:lnTo>
                  <a:lnTo>
                    <a:pt x="71270192" y="144780"/>
                  </a:lnTo>
                  <a:close/>
                  <a:moveTo>
                    <a:pt x="144780" y="10420100"/>
                  </a:moveTo>
                  <a:lnTo>
                    <a:pt x="71270192" y="10420100"/>
                  </a:lnTo>
                  <a:lnTo>
                    <a:pt x="71270192" y="10564879"/>
                  </a:lnTo>
                  <a:lnTo>
                    <a:pt x="144780" y="10564879"/>
                  </a:lnTo>
                  <a:lnTo>
                    <a:pt x="144780" y="10420100"/>
                  </a:lnTo>
                  <a:close/>
                  <a:moveTo>
                    <a:pt x="71270192" y="0"/>
                  </a:moveTo>
                  <a:lnTo>
                    <a:pt x="71414971" y="0"/>
                  </a:lnTo>
                  <a:lnTo>
                    <a:pt x="71414971" y="144780"/>
                  </a:lnTo>
                  <a:lnTo>
                    <a:pt x="71270192" y="144780"/>
                  </a:lnTo>
                  <a:lnTo>
                    <a:pt x="712701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270192" y="0"/>
                  </a:lnTo>
                  <a:lnTo>
                    <a:pt x="712701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6636" y="3487269"/>
            <a:ext cx="2881647" cy="1759903"/>
            <a:chOff x="0" y="7"/>
            <a:chExt cx="21712780" cy="11381765"/>
          </a:xfrm>
        </p:grpSpPr>
        <p:sp>
          <p:nvSpPr>
            <p:cNvPr id="6" name="Freeform 6"/>
            <p:cNvSpPr/>
            <p:nvPr/>
          </p:nvSpPr>
          <p:spPr>
            <a:xfrm>
              <a:off x="72387" y="72387"/>
              <a:ext cx="21567998" cy="11309385"/>
            </a:xfrm>
            <a:custGeom>
              <a:avLst/>
              <a:gdLst/>
              <a:ahLst/>
              <a:cxnLst/>
              <a:rect l="l" t="t" r="r" b="b"/>
              <a:pathLst>
                <a:path w="21568001" h="12427011">
                  <a:moveTo>
                    <a:pt x="0" y="0"/>
                  </a:moveTo>
                  <a:lnTo>
                    <a:pt x="21568001" y="0"/>
                  </a:lnTo>
                  <a:lnTo>
                    <a:pt x="21568001" y="12427011"/>
                  </a:lnTo>
                  <a:lnTo>
                    <a:pt x="0" y="1242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7"/>
              <a:ext cx="21712780" cy="11200101"/>
            </a:xfrm>
            <a:custGeom>
              <a:avLst/>
              <a:gdLst/>
              <a:ahLst/>
              <a:cxnLst/>
              <a:rect l="l" t="t" r="r" b="b"/>
              <a:pathLst>
                <a:path w="21712780" h="12571790">
                  <a:moveTo>
                    <a:pt x="21568000" y="12427010"/>
                  </a:moveTo>
                  <a:lnTo>
                    <a:pt x="21712780" y="12427010"/>
                  </a:lnTo>
                  <a:lnTo>
                    <a:pt x="21712780" y="12571790"/>
                  </a:lnTo>
                  <a:lnTo>
                    <a:pt x="21568000" y="12571790"/>
                  </a:lnTo>
                  <a:lnTo>
                    <a:pt x="21568000" y="12427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427010"/>
                  </a:lnTo>
                  <a:lnTo>
                    <a:pt x="0" y="12427010"/>
                  </a:lnTo>
                  <a:lnTo>
                    <a:pt x="0" y="144780"/>
                  </a:lnTo>
                  <a:close/>
                  <a:moveTo>
                    <a:pt x="0" y="12427010"/>
                  </a:moveTo>
                  <a:lnTo>
                    <a:pt x="144780" y="12427010"/>
                  </a:lnTo>
                  <a:lnTo>
                    <a:pt x="144780" y="12571790"/>
                  </a:lnTo>
                  <a:lnTo>
                    <a:pt x="0" y="12571790"/>
                  </a:lnTo>
                  <a:lnTo>
                    <a:pt x="0" y="12427010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2427010"/>
                  </a:lnTo>
                  <a:lnTo>
                    <a:pt x="21568000" y="12427010"/>
                  </a:lnTo>
                  <a:lnTo>
                    <a:pt x="21568000" y="144780"/>
                  </a:lnTo>
                  <a:close/>
                  <a:moveTo>
                    <a:pt x="144780" y="12427010"/>
                  </a:moveTo>
                  <a:lnTo>
                    <a:pt x="21568000" y="12427010"/>
                  </a:lnTo>
                  <a:lnTo>
                    <a:pt x="21568000" y="12571790"/>
                  </a:lnTo>
                  <a:lnTo>
                    <a:pt x="144780" y="12571790"/>
                  </a:lnTo>
                  <a:lnTo>
                    <a:pt x="144780" y="12427010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22778" y="3285216"/>
            <a:ext cx="1637606" cy="284217"/>
            <a:chOff x="0" y="0"/>
            <a:chExt cx="2385077" cy="57131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385077" cy="571312"/>
              <a:chOff x="0" y="0"/>
              <a:chExt cx="19546319" cy="468205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2391" y="72392"/>
                <a:ext cx="19401536" cy="4537270"/>
              </a:xfrm>
              <a:custGeom>
                <a:avLst/>
                <a:gdLst/>
                <a:ahLst/>
                <a:cxnLst/>
                <a:rect l="l" t="t" r="r" b="b"/>
                <a:pathLst>
                  <a:path w="19401539" h="4537273">
                    <a:moveTo>
                      <a:pt x="0" y="0"/>
                    </a:moveTo>
                    <a:lnTo>
                      <a:pt x="19401539" y="0"/>
                    </a:lnTo>
                    <a:lnTo>
                      <a:pt x="19401539" y="4537273"/>
                    </a:lnTo>
                    <a:lnTo>
                      <a:pt x="0" y="4537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9546319" cy="4682053"/>
              </a:xfrm>
              <a:custGeom>
                <a:avLst/>
                <a:gdLst/>
                <a:ahLst/>
                <a:cxnLst/>
                <a:rect l="l" t="t" r="r" b="b"/>
                <a:pathLst>
                  <a:path w="19546319" h="4682053">
                    <a:moveTo>
                      <a:pt x="19401540" y="4537273"/>
                    </a:moveTo>
                    <a:lnTo>
                      <a:pt x="19546319" y="4537273"/>
                    </a:lnTo>
                    <a:lnTo>
                      <a:pt x="19546319" y="4682053"/>
                    </a:lnTo>
                    <a:lnTo>
                      <a:pt x="19401540" y="4682053"/>
                    </a:lnTo>
                    <a:lnTo>
                      <a:pt x="19401540" y="45372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537273"/>
                    </a:lnTo>
                    <a:lnTo>
                      <a:pt x="0" y="4537273"/>
                    </a:lnTo>
                    <a:lnTo>
                      <a:pt x="0" y="144780"/>
                    </a:lnTo>
                    <a:close/>
                    <a:moveTo>
                      <a:pt x="0" y="4537273"/>
                    </a:moveTo>
                    <a:lnTo>
                      <a:pt x="144780" y="4537273"/>
                    </a:lnTo>
                    <a:lnTo>
                      <a:pt x="144780" y="4682053"/>
                    </a:lnTo>
                    <a:lnTo>
                      <a:pt x="0" y="4682053"/>
                    </a:lnTo>
                    <a:lnTo>
                      <a:pt x="0" y="4537273"/>
                    </a:lnTo>
                    <a:close/>
                    <a:moveTo>
                      <a:pt x="19401540" y="144780"/>
                    </a:moveTo>
                    <a:lnTo>
                      <a:pt x="19546319" y="144780"/>
                    </a:lnTo>
                    <a:lnTo>
                      <a:pt x="19546319" y="4537273"/>
                    </a:lnTo>
                    <a:lnTo>
                      <a:pt x="19401540" y="4537273"/>
                    </a:lnTo>
                    <a:lnTo>
                      <a:pt x="19401540" y="144780"/>
                    </a:lnTo>
                    <a:close/>
                    <a:moveTo>
                      <a:pt x="144780" y="4537273"/>
                    </a:moveTo>
                    <a:lnTo>
                      <a:pt x="19401540" y="4537273"/>
                    </a:lnTo>
                    <a:lnTo>
                      <a:pt x="19401540" y="4682053"/>
                    </a:lnTo>
                    <a:lnTo>
                      <a:pt x="144780" y="4682053"/>
                    </a:lnTo>
                    <a:lnTo>
                      <a:pt x="144780" y="4537273"/>
                    </a:lnTo>
                    <a:close/>
                    <a:moveTo>
                      <a:pt x="19401540" y="0"/>
                    </a:moveTo>
                    <a:lnTo>
                      <a:pt x="19546319" y="0"/>
                    </a:lnTo>
                    <a:lnTo>
                      <a:pt x="19546319" y="144780"/>
                    </a:lnTo>
                    <a:lnTo>
                      <a:pt x="19401540" y="144780"/>
                    </a:lnTo>
                    <a:lnTo>
                      <a:pt x="1940154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401540" y="0"/>
                    </a:lnTo>
                    <a:lnTo>
                      <a:pt x="1940154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70376" y="118742"/>
              <a:ext cx="2013098" cy="222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>
                  <a:solidFill>
                    <a:srgbClr val="003432"/>
                  </a:solidFill>
                  <a:latin typeface="Barlow SemiCondensed Bold"/>
                </a:rPr>
                <a:t>Vision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6003" y="2223192"/>
            <a:ext cx="1644231" cy="265004"/>
            <a:chOff x="0" y="0"/>
            <a:chExt cx="2192307" cy="35333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192307" cy="353339"/>
              <a:chOff x="0" y="0"/>
              <a:chExt cx="17966524" cy="28957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2390" y="72390"/>
                <a:ext cx="17821744" cy="2750924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50924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50924"/>
                    </a:lnTo>
                    <a:lnTo>
                      <a:pt x="0" y="27509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7966523" cy="2895704"/>
              </a:xfrm>
              <a:custGeom>
                <a:avLst/>
                <a:gdLst/>
                <a:ahLst/>
                <a:cxnLst/>
                <a:rect l="l" t="t" r="r" b="b"/>
                <a:pathLst>
                  <a:path w="17966523" h="2895704">
                    <a:moveTo>
                      <a:pt x="17821745" y="2750924"/>
                    </a:moveTo>
                    <a:lnTo>
                      <a:pt x="17966523" y="2750924"/>
                    </a:lnTo>
                    <a:lnTo>
                      <a:pt x="17966523" y="2895704"/>
                    </a:lnTo>
                    <a:lnTo>
                      <a:pt x="17821743" y="2895704"/>
                    </a:lnTo>
                    <a:lnTo>
                      <a:pt x="17821743" y="275092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50924"/>
                    </a:lnTo>
                    <a:lnTo>
                      <a:pt x="0" y="2750924"/>
                    </a:lnTo>
                    <a:lnTo>
                      <a:pt x="0" y="144780"/>
                    </a:lnTo>
                    <a:close/>
                    <a:moveTo>
                      <a:pt x="0" y="2750924"/>
                    </a:moveTo>
                    <a:lnTo>
                      <a:pt x="144780" y="2750924"/>
                    </a:lnTo>
                    <a:lnTo>
                      <a:pt x="144780" y="2895704"/>
                    </a:lnTo>
                    <a:lnTo>
                      <a:pt x="0" y="2895704"/>
                    </a:lnTo>
                    <a:lnTo>
                      <a:pt x="0" y="2750924"/>
                    </a:lnTo>
                    <a:close/>
                    <a:moveTo>
                      <a:pt x="17821745" y="144780"/>
                    </a:moveTo>
                    <a:lnTo>
                      <a:pt x="17966523" y="144780"/>
                    </a:lnTo>
                    <a:lnTo>
                      <a:pt x="17966523" y="2750924"/>
                    </a:lnTo>
                    <a:lnTo>
                      <a:pt x="17821743" y="2750924"/>
                    </a:lnTo>
                    <a:lnTo>
                      <a:pt x="17821743" y="144780"/>
                    </a:lnTo>
                    <a:close/>
                    <a:moveTo>
                      <a:pt x="144780" y="2750924"/>
                    </a:moveTo>
                    <a:lnTo>
                      <a:pt x="17821745" y="2750924"/>
                    </a:lnTo>
                    <a:lnTo>
                      <a:pt x="17821745" y="2895704"/>
                    </a:lnTo>
                    <a:lnTo>
                      <a:pt x="144780" y="2895704"/>
                    </a:lnTo>
                    <a:lnTo>
                      <a:pt x="144780" y="2750924"/>
                    </a:lnTo>
                    <a:close/>
                    <a:moveTo>
                      <a:pt x="17821745" y="0"/>
                    </a:moveTo>
                    <a:lnTo>
                      <a:pt x="17966523" y="0"/>
                    </a:lnTo>
                    <a:lnTo>
                      <a:pt x="17966523" y="144780"/>
                    </a:lnTo>
                    <a:lnTo>
                      <a:pt x="17821743" y="144780"/>
                    </a:lnTo>
                    <a:lnTo>
                      <a:pt x="1782174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7821745" y="0"/>
                    </a:lnTo>
                    <a:lnTo>
                      <a:pt x="1782174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70957" y="59493"/>
              <a:ext cx="1850394" cy="240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78"/>
                </a:lnSpc>
              </a:pPr>
              <a:r>
                <a:rPr lang="en-US" sz="1278" dirty="0">
                  <a:solidFill>
                    <a:srgbClr val="003432"/>
                  </a:solidFill>
                  <a:latin typeface="Barlow SemiCondensed Bold"/>
                </a:rPr>
                <a:t>GAP III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783" y="71164"/>
            <a:ext cx="920309" cy="61242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1018" y="1446815"/>
            <a:ext cx="621117" cy="616502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626636" y="7850945"/>
            <a:ext cx="2879762" cy="2717231"/>
            <a:chOff x="0" y="0"/>
            <a:chExt cx="24463954" cy="19283776"/>
          </a:xfrm>
        </p:grpSpPr>
        <p:sp>
          <p:nvSpPr>
            <p:cNvPr id="21" name="Freeform 21"/>
            <p:cNvSpPr/>
            <p:nvPr/>
          </p:nvSpPr>
          <p:spPr>
            <a:xfrm>
              <a:off x="72390" y="72390"/>
              <a:ext cx="24319174" cy="19138996"/>
            </a:xfrm>
            <a:custGeom>
              <a:avLst/>
              <a:gdLst/>
              <a:ahLst/>
              <a:cxnLst/>
              <a:rect l="l" t="t" r="r" b="b"/>
              <a:pathLst>
                <a:path w="24319174" h="19138996">
                  <a:moveTo>
                    <a:pt x="0" y="0"/>
                  </a:moveTo>
                  <a:lnTo>
                    <a:pt x="24319174" y="0"/>
                  </a:lnTo>
                  <a:lnTo>
                    <a:pt x="24319174" y="19138995"/>
                  </a:lnTo>
                  <a:lnTo>
                    <a:pt x="0" y="19138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4463953" cy="19283775"/>
            </a:xfrm>
            <a:custGeom>
              <a:avLst/>
              <a:gdLst/>
              <a:ahLst/>
              <a:cxnLst/>
              <a:rect l="l" t="t" r="r" b="b"/>
              <a:pathLst>
                <a:path w="24463953" h="19283775">
                  <a:moveTo>
                    <a:pt x="24319174" y="19138996"/>
                  </a:moveTo>
                  <a:lnTo>
                    <a:pt x="24463953" y="19138996"/>
                  </a:lnTo>
                  <a:lnTo>
                    <a:pt x="24463953" y="19283775"/>
                  </a:lnTo>
                  <a:lnTo>
                    <a:pt x="24319174" y="19283775"/>
                  </a:lnTo>
                  <a:lnTo>
                    <a:pt x="24319174" y="1913899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38996"/>
                  </a:lnTo>
                  <a:lnTo>
                    <a:pt x="0" y="19138996"/>
                  </a:lnTo>
                  <a:lnTo>
                    <a:pt x="0" y="144780"/>
                  </a:lnTo>
                  <a:close/>
                  <a:moveTo>
                    <a:pt x="0" y="19138996"/>
                  </a:moveTo>
                  <a:lnTo>
                    <a:pt x="144780" y="19138996"/>
                  </a:lnTo>
                  <a:lnTo>
                    <a:pt x="144780" y="19283775"/>
                  </a:lnTo>
                  <a:lnTo>
                    <a:pt x="0" y="19283775"/>
                  </a:lnTo>
                  <a:lnTo>
                    <a:pt x="0" y="19138996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9138996"/>
                  </a:lnTo>
                  <a:lnTo>
                    <a:pt x="24319174" y="19138996"/>
                  </a:lnTo>
                  <a:lnTo>
                    <a:pt x="24319174" y="144780"/>
                  </a:lnTo>
                  <a:close/>
                  <a:moveTo>
                    <a:pt x="144780" y="19138996"/>
                  </a:moveTo>
                  <a:lnTo>
                    <a:pt x="24319174" y="19138996"/>
                  </a:lnTo>
                  <a:lnTo>
                    <a:pt x="24319174" y="19283775"/>
                  </a:lnTo>
                  <a:lnTo>
                    <a:pt x="144780" y="19283775"/>
                  </a:lnTo>
                  <a:lnTo>
                    <a:pt x="144780" y="19138996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36003" y="7698091"/>
            <a:ext cx="2332647" cy="339121"/>
            <a:chOff x="0" y="0"/>
            <a:chExt cx="3110196" cy="35286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110196" cy="352866"/>
              <a:chOff x="0" y="0"/>
              <a:chExt cx="25488860" cy="28918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2390" y="72390"/>
                <a:ext cx="25344080" cy="2747049"/>
              </a:xfrm>
              <a:custGeom>
                <a:avLst/>
                <a:gdLst/>
                <a:ahLst/>
                <a:cxnLst/>
                <a:rect l="l" t="t" r="r" b="b"/>
                <a:pathLst>
                  <a:path w="25344080" h="2747049">
                    <a:moveTo>
                      <a:pt x="0" y="0"/>
                    </a:moveTo>
                    <a:lnTo>
                      <a:pt x="25344080" y="0"/>
                    </a:lnTo>
                    <a:lnTo>
                      <a:pt x="25344080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25488860" cy="2891829"/>
              </a:xfrm>
              <a:custGeom>
                <a:avLst/>
                <a:gdLst/>
                <a:ahLst/>
                <a:cxnLst/>
                <a:rect l="l" t="t" r="r" b="b"/>
                <a:pathLst>
                  <a:path w="25488860" h="2891829">
                    <a:moveTo>
                      <a:pt x="25344081" y="2747049"/>
                    </a:moveTo>
                    <a:lnTo>
                      <a:pt x="25488860" y="2747049"/>
                    </a:lnTo>
                    <a:lnTo>
                      <a:pt x="25488860" y="2891829"/>
                    </a:lnTo>
                    <a:lnTo>
                      <a:pt x="25344081" y="2891829"/>
                    </a:lnTo>
                    <a:lnTo>
                      <a:pt x="25344081" y="27470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47049"/>
                    </a:lnTo>
                    <a:lnTo>
                      <a:pt x="0" y="2747049"/>
                    </a:lnTo>
                    <a:lnTo>
                      <a:pt x="0" y="144780"/>
                    </a:lnTo>
                    <a:close/>
                    <a:moveTo>
                      <a:pt x="0" y="2747049"/>
                    </a:moveTo>
                    <a:lnTo>
                      <a:pt x="144780" y="2747049"/>
                    </a:lnTo>
                    <a:lnTo>
                      <a:pt x="144780" y="2891829"/>
                    </a:lnTo>
                    <a:lnTo>
                      <a:pt x="0" y="2891829"/>
                    </a:lnTo>
                    <a:lnTo>
                      <a:pt x="0" y="2747049"/>
                    </a:lnTo>
                    <a:close/>
                    <a:moveTo>
                      <a:pt x="25344081" y="144780"/>
                    </a:moveTo>
                    <a:lnTo>
                      <a:pt x="25488860" y="144780"/>
                    </a:lnTo>
                    <a:lnTo>
                      <a:pt x="25488860" y="2747049"/>
                    </a:lnTo>
                    <a:lnTo>
                      <a:pt x="25344081" y="2747049"/>
                    </a:lnTo>
                    <a:lnTo>
                      <a:pt x="25344081" y="144780"/>
                    </a:lnTo>
                    <a:close/>
                    <a:moveTo>
                      <a:pt x="144780" y="2747049"/>
                    </a:moveTo>
                    <a:lnTo>
                      <a:pt x="25344081" y="2747049"/>
                    </a:lnTo>
                    <a:lnTo>
                      <a:pt x="25344081" y="2891829"/>
                    </a:lnTo>
                    <a:lnTo>
                      <a:pt x="144780" y="2891829"/>
                    </a:lnTo>
                    <a:lnTo>
                      <a:pt x="144780" y="2747049"/>
                    </a:lnTo>
                    <a:close/>
                    <a:moveTo>
                      <a:pt x="25344081" y="0"/>
                    </a:moveTo>
                    <a:lnTo>
                      <a:pt x="25488860" y="0"/>
                    </a:lnTo>
                    <a:lnTo>
                      <a:pt x="25488860" y="144780"/>
                    </a:lnTo>
                    <a:lnTo>
                      <a:pt x="25344081" y="144780"/>
                    </a:lnTo>
                    <a:lnTo>
                      <a:pt x="2534408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344081" y="0"/>
                    </a:lnTo>
                    <a:lnTo>
                      <a:pt x="2534408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124460" y="106119"/>
              <a:ext cx="2858828" cy="222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>
                  <a:solidFill>
                    <a:srgbClr val="003432"/>
                  </a:solidFill>
                  <a:latin typeface="Barlow SemiCondensed Bold"/>
                </a:rPr>
                <a:t>CLIP </a:t>
              </a:r>
              <a:r>
                <a:rPr lang="en-US" sz="1280" dirty="0" smtClean="0">
                  <a:solidFill>
                    <a:srgbClr val="003432"/>
                  </a:solidFill>
                  <a:latin typeface="Barlow SemiCondensed Bold"/>
                </a:rPr>
                <a:t>– </a:t>
              </a:r>
              <a:r>
                <a:rPr lang="en-US" sz="1280" dirty="0" err="1" smtClean="0">
                  <a:solidFill>
                    <a:srgbClr val="003432"/>
                  </a:solidFill>
                  <a:latin typeface="Barlow SemiCondensed Bold"/>
                </a:rPr>
                <a:t>Domaines</a:t>
              </a:r>
              <a:r>
                <a:rPr lang="en-US" sz="1280" dirty="0" smtClean="0">
                  <a:solidFill>
                    <a:srgbClr val="003432"/>
                  </a:solidFill>
                  <a:latin typeface="Barlow SemiCondensed Bold"/>
                </a:rPr>
                <a:t> </a:t>
              </a:r>
              <a:r>
                <a:rPr lang="en-US" sz="1280" dirty="0" err="1" smtClean="0">
                  <a:solidFill>
                    <a:srgbClr val="003432"/>
                  </a:solidFill>
                  <a:latin typeface="Barlow SemiCondensed Bold"/>
                </a:rPr>
                <a:t>d’engagement</a:t>
              </a:r>
              <a:r>
                <a:rPr lang="en-US" sz="1280" dirty="0" smtClean="0">
                  <a:solidFill>
                    <a:srgbClr val="003432"/>
                  </a:solidFill>
                  <a:latin typeface="Barlow SemiCondensed Bold"/>
                </a:rPr>
                <a:t> </a:t>
              </a:r>
              <a:endParaRPr lang="en-US" sz="1280" dirty="0">
                <a:solidFill>
                  <a:srgbClr val="003432"/>
                </a:solidFill>
                <a:latin typeface="Barlow SemiCondensed Bold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114778" y="7118689"/>
            <a:ext cx="27218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90589" y="7957807"/>
            <a:ext cx="255467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3704801" y="8113120"/>
            <a:ext cx="3289097" cy="1329108"/>
            <a:chOff x="0" y="0"/>
            <a:chExt cx="25370442" cy="11669369"/>
          </a:xfrm>
        </p:grpSpPr>
        <p:sp>
          <p:nvSpPr>
            <p:cNvPr id="49" name="Freeform 49"/>
            <p:cNvSpPr/>
            <p:nvPr/>
          </p:nvSpPr>
          <p:spPr>
            <a:xfrm>
              <a:off x="72390" y="72390"/>
              <a:ext cx="25225663" cy="11524589"/>
            </a:xfrm>
            <a:custGeom>
              <a:avLst/>
              <a:gdLst/>
              <a:ahLst/>
              <a:cxnLst/>
              <a:rect l="l" t="t" r="r" b="b"/>
              <a:pathLst>
                <a:path w="25225663" h="11524589">
                  <a:moveTo>
                    <a:pt x="0" y="0"/>
                  </a:moveTo>
                  <a:lnTo>
                    <a:pt x="25225663" y="0"/>
                  </a:lnTo>
                  <a:lnTo>
                    <a:pt x="25225663" y="11524589"/>
                  </a:lnTo>
                  <a:lnTo>
                    <a:pt x="0" y="11524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25370442" cy="11669368"/>
            </a:xfrm>
            <a:custGeom>
              <a:avLst/>
              <a:gdLst/>
              <a:ahLst/>
              <a:cxnLst/>
              <a:rect l="l" t="t" r="r" b="b"/>
              <a:pathLst>
                <a:path w="25370442" h="11669368">
                  <a:moveTo>
                    <a:pt x="25225662" y="11524589"/>
                  </a:moveTo>
                  <a:lnTo>
                    <a:pt x="25370442" y="11524589"/>
                  </a:lnTo>
                  <a:lnTo>
                    <a:pt x="25370442" y="11669368"/>
                  </a:lnTo>
                  <a:lnTo>
                    <a:pt x="25225662" y="11669368"/>
                  </a:lnTo>
                  <a:lnTo>
                    <a:pt x="25225662" y="1152458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24589"/>
                  </a:lnTo>
                  <a:lnTo>
                    <a:pt x="0" y="11524589"/>
                  </a:lnTo>
                  <a:lnTo>
                    <a:pt x="0" y="144780"/>
                  </a:lnTo>
                  <a:close/>
                  <a:moveTo>
                    <a:pt x="0" y="11524589"/>
                  </a:moveTo>
                  <a:lnTo>
                    <a:pt x="144780" y="11524589"/>
                  </a:lnTo>
                  <a:lnTo>
                    <a:pt x="144780" y="11669368"/>
                  </a:lnTo>
                  <a:lnTo>
                    <a:pt x="0" y="11669368"/>
                  </a:lnTo>
                  <a:lnTo>
                    <a:pt x="0" y="11524589"/>
                  </a:lnTo>
                  <a:close/>
                  <a:moveTo>
                    <a:pt x="25225662" y="144780"/>
                  </a:moveTo>
                  <a:lnTo>
                    <a:pt x="25370442" y="144780"/>
                  </a:lnTo>
                  <a:lnTo>
                    <a:pt x="25370442" y="11524589"/>
                  </a:lnTo>
                  <a:lnTo>
                    <a:pt x="25225662" y="11524589"/>
                  </a:lnTo>
                  <a:lnTo>
                    <a:pt x="25225662" y="144780"/>
                  </a:lnTo>
                  <a:close/>
                  <a:moveTo>
                    <a:pt x="144780" y="11524589"/>
                  </a:moveTo>
                  <a:lnTo>
                    <a:pt x="25225662" y="11524589"/>
                  </a:lnTo>
                  <a:lnTo>
                    <a:pt x="25225662" y="11669368"/>
                  </a:lnTo>
                  <a:lnTo>
                    <a:pt x="144780" y="11669368"/>
                  </a:lnTo>
                  <a:lnTo>
                    <a:pt x="144780" y="11524589"/>
                  </a:lnTo>
                  <a:close/>
                  <a:moveTo>
                    <a:pt x="25225662" y="0"/>
                  </a:moveTo>
                  <a:lnTo>
                    <a:pt x="25370442" y="0"/>
                  </a:lnTo>
                  <a:lnTo>
                    <a:pt x="25370442" y="144780"/>
                  </a:lnTo>
                  <a:lnTo>
                    <a:pt x="25225662" y="144780"/>
                  </a:lnTo>
                  <a:lnTo>
                    <a:pt x="2522566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225662" y="0"/>
                  </a:lnTo>
                  <a:lnTo>
                    <a:pt x="2522566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07288" y="8032677"/>
            <a:ext cx="277098" cy="350354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3704802" y="9549090"/>
            <a:ext cx="3289096" cy="1019086"/>
            <a:chOff x="0" y="0"/>
            <a:chExt cx="25278991" cy="7455738"/>
          </a:xfrm>
        </p:grpSpPr>
        <p:sp>
          <p:nvSpPr>
            <p:cNvPr id="53" name="Freeform 53"/>
            <p:cNvSpPr/>
            <p:nvPr/>
          </p:nvSpPr>
          <p:spPr>
            <a:xfrm>
              <a:off x="72390" y="72390"/>
              <a:ext cx="25134211" cy="7310958"/>
            </a:xfrm>
            <a:custGeom>
              <a:avLst/>
              <a:gdLst/>
              <a:ahLst/>
              <a:cxnLst/>
              <a:rect l="l" t="t" r="r" b="b"/>
              <a:pathLst>
                <a:path w="25134211" h="7310958">
                  <a:moveTo>
                    <a:pt x="0" y="0"/>
                  </a:moveTo>
                  <a:lnTo>
                    <a:pt x="25134211" y="0"/>
                  </a:lnTo>
                  <a:lnTo>
                    <a:pt x="25134211" y="7310958"/>
                  </a:lnTo>
                  <a:lnTo>
                    <a:pt x="0" y="73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0" y="0"/>
              <a:ext cx="25278990" cy="7455738"/>
            </a:xfrm>
            <a:custGeom>
              <a:avLst/>
              <a:gdLst/>
              <a:ahLst/>
              <a:cxnLst/>
              <a:rect l="l" t="t" r="r" b="b"/>
              <a:pathLst>
                <a:path w="25278990" h="7455738">
                  <a:moveTo>
                    <a:pt x="25134212" y="7310958"/>
                  </a:moveTo>
                  <a:lnTo>
                    <a:pt x="25278990" y="7310958"/>
                  </a:lnTo>
                  <a:lnTo>
                    <a:pt x="25278990" y="7455738"/>
                  </a:lnTo>
                  <a:lnTo>
                    <a:pt x="25134212" y="7455738"/>
                  </a:lnTo>
                  <a:lnTo>
                    <a:pt x="25134212" y="73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10958"/>
                  </a:lnTo>
                  <a:lnTo>
                    <a:pt x="0" y="7310958"/>
                  </a:lnTo>
                  <a:lnTo>
                    <a:pt x="0" y="144780"/>
                  </a:lnTo>
                  <a:close/>
                  <a:moveTo>
                    <a:pt x="0" y="7310958"/>
                  </a:moveTo>
                  <a:lnTo>
                    <a:pt x="144780" y="7310958"/>
                  </a:lnTo>
                  <a:lnTo>
                    <a:pt x="144780" y="7455738"/>
                  </a:lnTo>
                  <a:lnTo>
                    <a:pt x="0" y="7455738"/>
                  </a:lnTo>
                  <a:lnTo>
                    <a:pt x="0" y="7310958"/>
                  </a:lnTo>
                  <a:close/>
                  <a:moveTo>
                    <a:pt x="25134212" y="144780"/>
                  </a:moveTo>
                  <a:lnTo>
                    <a:pt x="25278990" y="144780"/>
                  </a:lnTo>
                  <a:lnTo>
                    <a:pt x="25278990" y="7310958"/>
                  </a:lnTo>
                  <a:lnTo>
                    <a:pt x="25134212" y="7310958"/>
                  </a:lnTo>
                  <a:lnTo>
                    <a:pt x="25134212" y="144780"/>
                  </a:lnTo>
                  <a:close/>
                  <a:moveTo>
                    <a:pt x="144780" y="7310958"/>
                  </a:moveTo>
                  <a:lnTo>
                    <a:pt x="25134212" y="7310958"/>
                  </a:lnTo>
                  <a:lnTo>
                    <a:pt x="25134212" y="7455738"/>
                  </a:lnTo>
                  <a:lnTo>
                    <a:pt x="144780" y="7455738"/>
                  </a:lnTo>
                  <a:lnTo>
                    <a:pt x="144780" y="7310958"/>
                  </a:lnTo>
                  <a:close/>
                  <a:moveTo>
                    <a:pt x="25134212" y="0"/>
                  </a:moveTo>
                  <a:lnTo>
                    <a:pt x="25278990" y="0"/>
                  </a:lnTo>
                  <a:lnTo>
                    <a:pt x="25278990" y="144780"/>
                  </a:lnTo>
                  <a:lnTo>
                    <a:pt x="25134212" y="144780"/>
                  </a:lnTo>
                  <a:lnTo>
                    <a:pt x="251342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134212" y="0"/>
                  </a:lnTo>
                  <a:lnTo>
                    <a:pt x="251342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52511" y="9630743"/>
            <a:ext cx="208882" cy="264103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626636" y="5499604"/>
            <a:ext cx="2886948" cy="2133096"/>
            <a:chOff x="0" y="0"/>
            <a:chExt cx="24463954" cy="13899665"/>
          </a:xfrm>
        </p:grpSpPr>
        <p:sp>
          <p:nvSpPr>
            <p:cNvPr id="57" name="Freeform 57"/>
            <p:cNvSpPr/>
            <p:nvPr/>
          </p:nvSpPr>
          <p:spPr>
            <a:xfrm>
              <a:off x="72390" y="72390"/>
              <a:ext cx="24319174" cy="13754885"/>
            </a:xfrm>
            <a:custGeom>
              <a:avLst/>
              <a:gdLst/>
              <a:ahLst/>
              <a:cxnLst/>
              <a:rect l="l" t="t" r="r" b="b"/>
              <a:pathLst>
                <a:path w="24319174" h="13754885">
                  <a:moveTo>
                    <a:pt x="0" y="0"/>
                  </a:moveTo>
                  <a:lnTo>
                    <a:pt x="24319174" y="0"/>
                  </a:lnTo>
                  <a:lnTo>
                    <a:pt x="24319174" y="13754885"/>
                  </a:lnTo>
                  <a:lnTo>
                    <a:pt x="0" y="13754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4463953" cy="13899665"/>
            </a:xfrm>
            <a:custGeom>
              <a:avLst/>
              <a:gdLst/>
              <a:ahLst/>
              <a:cxnLst/>
              <a:rect l="l" t="t" r="r" b="b"/>
              <a:pathLst>
                <a:path w="24463953" h="13899665">
                  <a:moveTo>
                    <a:pt x="24319174" y="13754884"/>
                  </a:moveTo>
                  <a:lnTo>
                    <a:pt x="24463953" y="13754884"/>
                  </a:lnTo>
                  <a:lnTo>
                    <a:pt x="24463953" y="13899665"/>
                  </a:lnTo>
                  <a:lnTo>
                    <a:pt x="24319174" y="13899665"/>
                  </a:lnTo>
                  <a:lnTo>
                    <a:pt x="24319174" y="1375488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754884"/>
                  </a:lnTo>
                  <a:lnTo>
                    <a:pt x="0" y="13754884"/>
                  </a:lnTo>
                  <a:lnTo>
                    <a:pt x="0" y="144780"/>
                  </a:lnTo>
                  <a:close/>
                  <a:moveTo>
                    <a:pt x="0" y="13754884"/>
                  </a:moveTo>
                  <a:lnTo>
                    <a:pt x="144780" y="13754884"/>
                  </a:lnTo>
                  <a:lnTo>
                    <a:pt x="144780" y="13899665"/>
                  </a:lnTo>
                  <a:lnTo>
                    <a:pt x="0" y="13899665"/>
                  </a:lnTo>
                  <a:lnTo>
                    <a:pt x="0" y="13754884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3754884"/>
                  </a:lnTo>
                  <a:lnTo>
                    <a:pt x="24319174" y="13754884"/>
                  </a:lnTo>
                  <a:lnTo>
                    <a:pt x="24319174" y="144780"/>
                  </a:lnTo>
                  <a:close/>
                  <a:moveTo>
                    <a:pt x="144780" y="13754884"/>
                  </a:moveTo>
                  <a:lnTo>
                    <a:pt x="24319174" y="13754884"/>
                  </a:lnTo>
                  <a:lnTo>
                    <a:pt x="24319174" y="13899665"/>
                  </a:lnTo>
                  <a:lnTo>
                    <a:pt x="144780" y="13899665"/>
                  </a:lnTo>
                  <a:lnTo>
                    <a:pt x="144780" y="13754884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836003" y="5354817"/>
            <a:ext cx="1831330" cy="266559"/>
            <a:chOff x="0" y="0"/>
            <a:chExt cx="2441774" cy="355412"/>
          </a:xfrm>
        </p:grpSpPr>
        <p:grpSp>
          <p:nvGrpSpPr>
            <p:cNvPr id="60" name="Group 60"/>
            <p:cNvGrpSpPr/>
            <p:nvPr/>
          </p:nvGrpSpPr>
          <p:grpSpPr>
            <a:xfrm>
              <a:off x="0" y="0"/>
              <a:ext cx="2441774" cy="355412"/>
              <a:chOff x="0" y="0"/>
              <a:chExt cx="20010965" cy="2912696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72390" y="72390"/>
                <a:ext cx="19866185" cy="2767916"/>
              </a:xfrm>
              <a:custGeom>
                <a:avLst/>
                <a:gdLst/>
                <a:ahLst/>
                <a:cxnLst/>
                <a:rect l="l" t="t" r="r" b="b"/>
                <a:pathLst>
                  <a:path w="19866185" h="2767916">
                    <a:moveTo>
                      <a:pt x="0" y="0"/>
                    </a:moveTo>
                    <a:lnTo>
                      <a:pt x="19866185" y="0"/>
                    </a:lnTo>
                    <a:lnTo>
                      <a:pt x="19866185" y="2767916"/>
                    </a:lnTo>
                    <a:lnTo>
                      <a:pt x="0" y="276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0" y="0"/>
                <a:ext cx="20010965" cy="2912696"/>
              </a:xfrm>
              <a:custGeom>
                <a:avLst/>
                <a:gdLst/>
                <a:ahLst/>
                <a:cxnLst/>
                <a:rect l="l" t="t" r="r" b="b"/>
                <a:pathLst>
                  <a:path w="20010965" h="2912696">
                    <a:moveTo>
                      <a:pt x="19866184" y="2767917"/>
                    </a:moveTo>
                    <a:lnTo>
                      <a:pt x="20010965" y="2767917"/>
                    </a:lnTo>
                    <a:lnTo>
                      <a:pt x="20010965" y="2912696"/>
                    </a:lnTo>
                    <a:lnTo>
                      <a:pt x="19866184" y="2912696"/>
                    </a:lnTo>
                    <a:lnTo>
                      <a:pt x="19866184" y="276791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67917"/>
                    </a:lnTo>
                    <a:lnTo>
                      <a:pt x="0" y="2767917"/>
                    </a:lnTo>
                    <a:lnTo>
                      <a:pt x="0" y="144780"/>
                    </a:lnTo>
                    <a:close/>
                    <a:moveTo>
                      <a:pt x="0" y="2767917"/>
                    </a:moveTo>
                    <a:lnTo>
                      <a:pt x="144780" y="2767917"/>
                    </a:lnTo>
                    <a:lnTo>
                      <a:pt x="144780" y="2912696"/>
                    </a:lnTo>
                    <a:lnTo>
                      <a:pt x="0" y="2912696"/>
                    </a:lnTo>
                    <a:lnTo>
                      <a:pt x="0" y="2767917"/>
                    </a:lnTo>
                    <a:close/>
                    <a:moveTo>
                      <a:pt x="19866184" y="144780"/>
                    </a:moveTo>
                    <a:lnTo>
                      <a:pt x="20010965" y="144780"/>
                    </a:lnTo>
                    <a:lnTo>
                      <a:pt x="20010965" y="2767917"/>
                    </a:lnTo>
                    <a:lnTo>
                      <a:pt x="19866184" y="2767917"/>
                    </a:lnTo>
                    <a:lnTo>
                      <a:pt x="19866184" y="144780"/>
                    </a:lnTo>
                    <a:close/>
                    <a:moveTo>
                      <a:pt x="144780" y="2767917"/>
                    </a:moveTo>
                    <a:lnTo>
                      <a:pt x="19866186" y="2767917"/>
                    </a:lnTo>
                    <a:lnTo>
                      <a:pt x="19866186" y="2912696"/>
                    </a:lnTo>
                    <a:lnTo>
                      <a:pt x="144780" y="2912696"/>
                    </a:lnTo>
                    <a:lnTo>
                      <a:pt x="144780" y="2767917"/>
                    </a:lnTo>
                    <a:close/>
                    <a:moveTo>
                      <a:pt x="19866184" y="0"/>
                    </a:moveTo>
                    <a:lnTo>
                      <a:pt x="20010965" y="0"/>
                    </a:lnTo>
                    <a:lnTo>
                      <a:pt x="20010965" y="144780"/>
                    </a:lnTo>
                    <a:lnTo>
                      <a:pt x="19866184" y="144780"/>
                    </a:lnTo>
                    <a:lnTo>
                      <a:pt x="198661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866186" y="0"/>
                    </a:lnTo>
                    <a:lnTo>
                      <a:pt x="1986618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190409" y="59493"/>
              <a:ext cx="2060952" cy="22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 smtClean="0">
                  <a:solidFill>
                    <a:srgbClr val="003432"/>
                  </a:solidFill>
                  <a:latin typeface="Barlow SemiCondensed Bold"/>
                </a:rPr>
                <a:t>Raison d’être du CLIP</a:t>
              </a:r>
              <a:endParaRPr lang="en-US" sz="1280" dirty="0">
                <a:solidFill>
                  <a:srgbClr val="003432"/>
                </a:solidFill>
                <a:latin typeface="Barlow SemiCondensed Bold"/>
              </a:endParaRPr>
            </a:p>
          </p:txBody>
        </p:sp>
      </p:grpSp>
      <p:pic>
        <p:nvPicPr>
          <p:cNvPr id="65" name="Picture 65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668285" y="70257"/>
            <a:ext cx="379504" cy="379504"/>
          </a:xfrm>
          <a:prstGeom prst="rect">
            <a:avLst/>
          </a:prstGeom>
        </p:spPr>
      </p:pic>
      <p:pic>
        <p:nvPicPr>
          <p:cNvPr id="66" name="Picture 66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126095" y="71164"/>
            <a:ext cx="384963" cy="384963"/>
          </a:xfrm>
          <a:prstGeom prst="rect">
            <a:avLst/>
          </a:prstGeom>
        </p:spPr>
      </p:pic>
      <p:pic>
        <p:nvPicPr>
          <p:cNvPr id="67" name="Picture 67">
            <a:hlinkClick r:id="rId19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49084" y="71164"/>
            <a:ext cx="390592" cy="390592"/>
          </a:xfrm>
          <a:prstGeom prst="rect">
            <a:avLst/>
          </a:prstGeom>
        </p:spPr>
      </p:pic>
      <p:pic>
        <p:nvPicPr>
          <p:cNvPr id="68" name="Picture 68">
            <a:hlinkClick r:id="rId22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993899" y="71164"/>
            <a:ext cx="396006" cy="396006"/>
          </a:xfrm>
          <a:prstGeom prst="rect">
            <a:avLst/>
          </a:prstGeom>
        </p:spPr>
      </p:pic>
      <p:sp>
        <p:nvSpPr>
          <p:cNvPr id="70" name="TextBox 70"/>
          <p:cNvSpPr txBox="1"/>
          <p:nvPr/>
        </p:nvSpPr>
        <p:spPr>
          <a:xfrm>
            <a:off x="1043413" y="6213825"/>
            <a:ext cx="270184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744600" y="3648929"/>
            <a:ext cx="264805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fr-FR" sz="1029" dirty="0">
                <a:solidFill>
                  <a:srgbClr val="001489"/>
                </a:solidFill>
                <a:latin typeface="Barlow SemiCondensed Bold"/>
              </a:rPr>
              <a:t>Le plan de mise en œuvre au niveau national (CLIP) pour la </a:t>
            </a:r>
            <a:r>
              <a:rPr lang="fr-FR" sz="1029" dirty="0" smtClean="0">
                <a:solidFill>
                  <a:srgbClr val="001489"/>
                </a:solidFill>
                <a:latin typeface="Barlow SemiCondensed Bold"/>
              </a:rPr>
              <a:t>Guinée : </a:t>
            </a:r>
          </a:p>
          <a:p>
            <a:pPr algn="ctr">
              <a:lnSpc>
                <a:spcPts val="1132"/>
              </a:lnSpc>
            </a:pPr>
            <a:endParaRPr lang="fr-FR" sz="1029" dirty="0">
              <a:solidFill>
                <a:srgbClr val="001489"/>
              </a:solidFill>
              <a:latin typeface="Barlow SemiCondensed"/>
            </a:endParaRP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traduit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le plan d'action pour l'égalité des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sexes GAP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III de l'UE en priorités et actions pour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la Guinée, avec une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approche basée sur les droits. 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endParaRPr lang="fr-FR" sz="1029" dirty="0" smtClean="0">
              <a:solidFill>
                <a:srgbClr val="000000"/>
              </a:solidFill>
              <a:latin typeface="Barlow SemiCondensed"/>
            </a:endParaRP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a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été préparé par l'équipe Europe (délégation de l'UE et États membres de l'UE), y compris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la championne de l'égalité des sexes de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l'UE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.</a:t>
            </a:r>
            <a:endParaRPr lang="en-US" sz="1029" dirty="0">
              <a:solidFill>
                <a:srgbClr val="003432"/>
              </a:solidFill>
              <a:latin typeface="Barlow SemiCondense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171783" y="726287"/>
            <a:ext cx="92030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le Bold"/>
              </a:rPr>
              <a:t>UNION</a:t>
            </a:r>
          </a:p>
          <a:p>
            <a:pPr algn="ctr">
              <a:lnSpc>
                <a:spcPts val="99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le Bold"/>
              </a:rPr>
              <a:t>EUROPEENNE</a:t>
            </a:r>
            <a:endParaRPr lang="en-US" sz="900" dirty="0">
              <a:solidFill>
                <a:srgbClr val="000000"/>
              </a:solidFill>
              <a:latin typeface="Arialle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47351" y="895499"/>
            <a:ext cx="7556499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799" spc="117" dirty="0">
                <a:solidFill>
                  <a:srgbClr val="001489"/>
                </a:solidFill>
                <a:latin typeface="Barlow SemiCondensed Bold Bold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PLAN</a:t>
            </a:r>
            <a:r>
              <a:rPr lang="en-US" sz="2799" spc="117" dirty="0">
                <a:solidFill>
                  <a:srgbClr val="001489"/>
                </a:solidFill>
                <a:latin typeface="Barlow SemiCondensed Bold Bold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D’ACTION </a:t>
            </a:r>
            <a:r>
              <a:rPr lang="en-US" sz="1400" dirty="0" smtClean="0">
                <a:solidFill>
                  <a:srgbClr val="000000"/>
                </a:solidFill>
                <a:latin typeface="Inter Italics"/>
              </a:rPr>
              <a:t>GENRE (GAP III) - Plan</a:t>
            </a:r>
            <a:r>
              <a:rPr lang="en-US" sz="2799" spc="117" dirty="0" smtClean="0">
                <a:solidFill>
                  <a:srgbClr val="001489"/>
                </a:solidFill>
                <a:latin typeface="Barlow SemiCondensed Bold Bold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de </a:t>
            </a:r>
            <a:r>
              <a:rPr lang="en-US" sz="1400" dirty="0" err="1">
                <a:solidFill>
                  <a:srgbClr val="000000"/>
                </a:solidFill>
                <a:latin typeface="Inter Italics"/>
              </a:rPr>
              <a:t>mise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nter Italics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 oeuvre au niveau national </a:t>
            </a:r>
            <a:endParaRPr lang="en-US" sz="1400" dirty="0" smtClean="0">
              <a:solidFill>
                <a:srgbClr val="000000"/>
              </a:solidFill>
              <a:latin typeface="Inter Italics"/>
            </a:endParaRPr>
          </a:p>
          <a:p>
            <a:pPr algn="ctr">
              <a:lnSpc>
                <a:spcPts val="2700"/>
              </a:lnSpc>
            </a:pPr>
            <a:r>
              <a:rPr lang="en-US" sz="2799" spc="117" dirty="0" smtClean="0">
                <a:solidFill>
                  <a:srgbClr val="001489"/>
                </a:solidFill>
                <a:latin typeface="Barlow SemiCondensed Bold Bold"/>
              </a:rPr>
              <a:t>CLIP </a:t>
            </a:r>
            <a:r>
              <a:rPr lang="en-US" sz="2799" spc="117" dirty="0">
                <a:solidFill>
                  <a:srgbClr val="001489"/>
                </a:solidFill>
                <a:latin typeface="Barlow SemiCondensed Bold Bold"/>
              </a:rPr>
              <a:t>Guinée (2021-2025)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92092" y="1612900"/>
            <a:ext cx="589247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fr-FR" sz="1000" dirty="0">
                <a:latin typeface="Alata"/>
              </a:rPr>
              <a:t>L'Union européenne et ses États membres promeuvent vigoureusement l'égalité des sexes </a:t>
            </a:r>
            <a:r>
              <a:rPr lang="fr-FR" sz="1000" dirty="0" smtClean="0">
                <a:latin typeface="Alata"/>
              </a:rPr>
              <a:t/>
            </a:r>
            <a:br>
              <a:rPr lang="fr-FR" sz="1000" dirty="0" smtClean="0">
                <a:latin typeface="Alata"/>
              </a:rPr>
            </a:br>
            <a:r>
              <a:rPr lang="fr-FR" sz="1000" dirty="0" smtClean="0">
                <a:latin typeface="Alata"/>
              </a:rPr>
              <a:t>et </a:t>
            </a:r>
            <a:r>
              <a:rPr lang="fr-FR" sz="1000" dirty="0">
                <a:latin typeface="Alata"/>
              </a:rPr>
              <a:t>l'autonomisation des femmes dans leurs relations avec les pays partenaires.  </a:t>
            </a:r>
            <a:r>
              <a:rPr lang="fr-FR" sz="1000" dirty="0" smtClean="0">
                <a:latin typeface="Alata"/>
              </a:rPr>
              <a:t>Le </a:t>
            </a:r>
            <a:r>
              <a:rPr lang="fr-FR" sz="1000" b="1" dirty="0">
                <a:latin typeface="Alata"/>
              </a:rPr>
              <a:t>nouveau plan d'action de l'UE pour l'égalité des sexes et l'émancipation des femmes</a:t>
            </a:r>
            <a:r>
              <a:rPr lang="fr-FR" sz="1000" dirty="0">
                <a:latin typeface="Alata"/>
              </a:rPr>
              <a:t> dans les actions extérieures (2021-2025) est désormais opérationnel </a:t>
            </a:r>
            <a:r>
              <a:rPr lang="fr-FR" sz="1000" dirty="0" smtClean="0">
                <a:latin typeface="Alata"/>
              </a:rPr>
              <a:t>en Guinée.</a:t>
            </a:r>
            <a:endParaRPr lang="en-US" sz="1000" dirty="0">
              <a:solidFill>
                <a:srgbClr val="000000"/>
              </a:solidFill>
              <a:latin typeface="Alata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3847293" y="8216844"/>
            <a:ext cx="300545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fr-FR" sz="1029" dirty="0">
                <a:solidFill>
                  <a:srgbClr val="001489"/>
                </a:solidFill>
                <a:latin typeface="Barlow SemiCondensed Bold"/>
              </a:rPr>
              <a:t>Engagement dans le dialogue pour l'égalité </a:t>
            </a:r>
            <a:r>
              <a:rPr lang="fr-FR" sz="1029" dirty="0" smtClean="0">
                <a:solidFill>
                  <a:srgbClr val="001489"/>
                </a:solidFill>
                <a:latin typeface="Barlow SemiCondensed Bold"/>
              </a:rPr>
              <a:t>entre les femmes et les hommes et </a:t>
            </a:r>
            <a:r>
              <a:rPr lang="fr-FR" sz="1029" dirty="0">
                <a:solidFill>
                  <a:srgbClr val="001489"/>
                </a:solidFill>
                <a:latin typeface="Barlow SemiCondensed Bold"/>
              </a:rPr>
              <a:t>l'autonomisation des </a:t>
            </a:r>
            <a:r>
              <a:rPr lang="fr-FR" sz="1029" dirty="0" smtClean="0">
                <a:solidFill>
                  <a:srgbClr val="001489"/>
                </a:solidFill>
                <a:latin typeface="Barlow SemiCondensed Bold"/>
              </a:rPr>
              <a:t>femmes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4112792" y="9720531"/>
            <a:ext cx="2637636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 err="1">
                <a:solidFill>
                  <a:srgbClr val="001489"/>
                </a:solidFill>
                <a:latin typeface="Barlow SemiCondensed Bold"/>
              </a:rPr>
              <a:t>Activités</a:t>
            </a: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de </a:t>
            </a:r>
            <a:r>
              <a:rPr lang="en-US" sz="1029" dirty="0" err="1" smtClean="0">
                <a:solidFill>
                  <a:srgbClr val="001489"/>
                </a:solidFill>
                <a:latin typeface="Barlow SemiCondensed Bold"/>
              </a:rPr>
              <a:t>sensibilisation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 et </a:t>
            </a:r>
            <a:r>
              <a:rPr lang="en-US" sz="1029" dirty="0" err="1" smtClean="0">
                <a:solidFill>
                  <a:srgbClr val="001489"/>
                </a:solidFill>
                <a:latin typeface="Barlow SemiCondensed Bold"/>
              </a:rPr>
              <a:t>diplomatie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 </a:t>
            </a:r>
            <a:r>
              <a:rPr lang="en-US" sz="1029" dirty="0" err="1" smtClean="0">
                <a:solidFill>
                  <a:srgbClr val="001489"/>
                </a:solidFill>
                <a:latin typeface="Barlow SemiCondensed Bold"/>
              </a:rPr>
              <a:t>publique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748448" y="5700792"/>
            <a:ext cx="264421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fr-FR" sz="1029" dirty="0" smtClean="0">
                <a:solidFill>
                  <a:srgbClr val="001489"/>
                </a:solidFill>
                <a:latin typeface="Barlow SemiCondensed Bold"/>
              </a:rPr>
              <a:t>Les domaines d'engagement du CLIP sont basés sur :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Le projet de programme indicatif multi annuel (PIM) 2021-2027 de l'UE en Guinée et le projet de Feuille de route de la société civile 2021-24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Le Plan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National Genre Révisé (2017) ;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L’enquête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Démographique et de Santé 2018 ;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L’enquête « Multiple </a:t>
            </a:r>
            <a:r>
              <a:rPr lang="fr-FR" sz="1029" dirty="0" err="1">
                <a:solidFill>
                  <a:srgbClr val="000000"/>
                </a:solidFill>
                <a:latin typeface="Barlow SemiCondensed"/>
              </a:rPr>
              <a:t>Indicator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 Cluster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Survey »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(MICS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),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2016 </a:t>
            </a:r>
            <a:endParaRPr lang="fr-FR" sz="1029" dirty="0" smtClean="0">
              <a:solidFill>
                <a:srgbClr val="000000"/>
              </a:solidFill>
              <a:latin typeface="Barlow SemiCondensed"/>
            </a:endParaRP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Les rapports édités par les directions nationales et agences des Nations Unies, 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L’analyse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genre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financée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par la Délégation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de l’UE en 2016 (en phase de renouvellement)</a:t>
            </a: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3755034" y="8536527"/>
            <a:ext cx="318464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- Reprise du dialogue politique </a:t>
            </a:r>
            <a:r>
              <a:rPr lang="fr-FR" sz="1029" u="sng" dirty="0" smtClean="0">
                <a:solidFill>
                  <a:srgbClr val="000000"/>
                </a:solidFill>
                <a:latin typeface="Barlow SemiCondensed"/>
              </a:rPr>
              <a:t>avec les autorités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 à redéfinir suite au coup d’état du 05/09/21</a:t>
            </a:r>
          </a:p>
          <a:p>
            <a:pPr algn="just">
              <a:lnSpc>
                <a:spcPts val="1029"/>
              </a:lnSpc>
            </a:pPr>
            <a:endParaRPr lang="fr-FR" sz="1029" dirty="0" smtClean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029"/>
              </a:lnSpc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- Un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dialogue régulier aura lieu </a:t>
            </a:r>
            <a:r>
              <a:rPr lang="fr-FR" sz="1029" u="sng" dirty="0">
                <a:solidFill>
                  <a:srgbClr val="000000"/>
                </a:solidFill>
                <a:latin typeface="Barlow SemiCondensed"/>
              </a:rPr>
              <a:t>avec les organisations de la société civile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, dans le cadre de la mise en œuvre de la Feuille de Route 2021-2024 (en cours de finalisation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)</a:t>
            </a: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4348136" y="543845"/>
            <a:ext cx="4325844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le"/>
              </a:rPr>
              <a:t>Délégation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 de </a:t>
            </a:r>
            <a:r>
              <a:rPr lang="en-US" sz="900" dirty="0" err="1" smtClean="0">
                <a:solidFill>
                  <a:srgbClr val="000000"/>
                </a:solidFill>
                <a:latin typeface="Arialle"/>
              </a:rPr>
              <a:t>l’Union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le"/>
              </a:rPr>
              <a:t>européenne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 </a:t>
            </a:r>
            <a:endParaRPr lang="en-US" sz="900" dirty="0">
              <a:solidFill>
                <a:srgbClr val="000000"/>
              </a:solidFill>
              <a:latin typeface="Arialle"/>
            </a:endParaRPr>
          </a:p>
          <a:p>
            <a:pPr algn="ctr">
              <a:lnSpc>
                <a:spcPts val="990"/>
              </a:lnSpc>
            </a:pPr>
            <a:r>
              <a:rPr lang="en-US" sz="900" dirty="0" err="1">
                <a:solidFill>
                  <a:srgbClr val="000000"/>
                </a:solidFill>
                <a:latin typeface="Arialle"/>
              </a:rPr>
              <a:t>e</a:t>
            </a:r>
            <a:r>
              <a:rPr lang="en-US" sz="900" dirty="0" err="1" smtClean="0">
                <a:solidFill>
                  <a:srgbClr val="000000"/>
                </a:solidFill>
                <a:latin typeface="Arialle"/>
              </a:rPr>
              <a:t>n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 République de Guinée</a:t>
            </a:r>
            <a:endParaRPr lang="en-US" sz="900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81" name="TextBox 72"/>
          <p:cNvSpPr txBox="1"/>
          <p:nvPr/>
        </p:nvSpPr>
        <p:spPr>
          <a:xfrm>
            <a:off x="754226" y="2490737"/>
            <a:ext cx="60333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35"/>
              </a:lnSpc>
            </a:pPr>
            <a:r>
              <a:rPr lang="fr-FR" sz="1029" dirty="0" smtClean="0">
                <a:solidFill>
                  <a:srgbClr val="003432"/>
                </a:solidFill>
                <a:latin typeface="Barlow SemiCondensed Bold"/>
              </a:rPr>
              <a:t>Le plan d’action sur l’égalité entre les hommes et les femmes GAP III </a:t>
            </a:r>
            <a:r>
              <a:rPr lang="fr-FR" sz="1029" dirty="0" smtClean="0">
                <a:solidFill>
                  <a:srgbClr val="003432"/>
                </a:solidFill>
                <a:latin typeface="Barlow SemiCondensed" panose="020B0604020202020204" charset="0"/>
              </a:rPr>
              <a:t>vise à accélérer les progrès en matière d'autonomisation des femmes et des filles et à préserver les acquis en matière d'égalité des sexes au cours des 25 années écoulées depuis l'adoption de la déclaration de Pékin et de son programme d'action.</a:t>
            </a:r>
            <a:r>
              <a:rPr lang="en-US" sz="1029" dirty="0" smtClean="0">
                <a:solidFill>
                  <a:srgbClr val="003432"/>
                </a:solidFill>
                <a:latin typeface="Barlow SemiCondensed" panose="020B0604020202020204" charset="0"/>
              </a:rPr>
              <a:t> </a:t>
            </a:r>
          </a:p>
          <a:p>
            <a:pPr lvl="0" algn="ctr">
              <a:lnSpc>
                <a:spcPts val="1235"/>
              </a:lnSpc>
            </a:pPr>
            <a:r>
              <a:rPr lang="fr-FR" sz="1029" dirty="0" smtClean="0">
                <a:solidFill>
                  <a:srgbClr val="001489"/>
                </a:solidFill>
                <a:latin typeface="Barlow SemiCondensed" panose="020B0604020202020204" charset="0"/>
              </a:rPr>
              <a:t>Il </a:t>
            </a:r>
            <a:r>
              <a:rPr lang="fr-FR" sz="1029" dirty="0">
                <a:solidFill>
                  <a:srgbClr val="001489"/>
                </a:solidFill>
                <a:latin typeface="Barlow SemiCondensed" panose="020B0604020202020204" charset="0"/>
              </a:rPr>
              <a:t>vise </a:t>
            </a:r>
            <a:r>
              <a:rPr lang="fr-FR" sz="1029" dirty="0">
                <a:solidFill>
                  <a:srgbClr val="001489"/>
                </a:solidFill>
                <a:latin typeface="Barlow SemiCondensed"/>
              </a:rPr>
              <a:t>à contribuer à l'autonomisation des femmes, des filles et des jeunes pour qu'ils puissent exercer pleinement leurs droits et accroître leur participation à la vie politique, économique, sociale et culturelle. </a:t>
            </a:r>
          </a:p>
        </p:txBody>
      </p:sp>
      <p:sp>
        <p:nvSpPr>
          <p:cNvPr id="84" name="TextBox 81"/>
          <p:cNvSpPr txBox="1"/>
          <p:nvPr/>
        </p:nvSpPr>
        <p:spPr>
          <a:xfrm>
            <a:off x="3828543" y="9945425"/>
            <a:ext cx="297467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30"/>
              </a:lnSpc>
            </a:pPr>
            <a:r>
              <a:rPr lang="fr-FR" sz="1030" dirty="0" smtClean="0">
                <a:solidFill>
                  <a:srgbClr val="000000"/>
                </a:solidFill>
                <a:latin typeface="Barlow SemiCondensed"/>
              </a:rPr>
              <a:t>La </a:t>
            </a:r>
            <a:r>
              <a:rPr lang="fr-FR" sz="1030" dirty="0" err="1" smtClean="0">
                <a:solidFill>
                  <a:srgbClr val="000000"/>
                </a:solidFill>
                <a:latin typeface="Barlow SemiCondensed"/>
              </a:rPr>
              <a:t>Task</a:t>
            </a:r>
            <a:r>
              <a:rPr lang="fr-FR" sz="1030" dirty="0" smtClean="0">
                <a:solidFill>
                  <a:srgbClr val="000000"/>
                </a:solidFill>
                <a:latin typeface="Barlow SemiCondensed"/>
              </a:rPr>
              <a:t> Force Genre de l’Equipe Europe utilisera </a:t>
            </a:r>
            <a:r>
              <a:rPr lang="fr-FR" sz="1030" dirty="0">
                <a:solidFill>
                  <a:srgbClr val="000000"/>
                </a:solidFill>
                <a:latin typeface="Barlow SemiCondensed"/>
              </a:rPr>
              <a:t>des activités de diplomatie publique pour sensibiliser aux questions d'égalité des sexes </a:t>
            </a:r>
            <a:r>
              <a:rPr lang="fr-FR" sz="1030" dirty="0" smtClean="0">
                <a:solidFill>
                  <a:srgbClr val="000000"/>
                </a:solidFill>
                <a:latin typeface="Barlow SemiCondensed"/>
              </a:rPr>
              <a:t>en Guinée, en particulier autour de 7  journées internationales identifiées. </a:t>
            </a:r>
            <a:endParaRPr lang="en-US" sz="1030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7" name="TextBox 77"/>
          <p:cNvSpPr txBox="1"/>
          <p:nvPr/>
        </p:nvSpPr>
        <p:spPr>
          <a:xfrm>
            <a:off x="1102721" y="8132544"/>
            <a:ext cx="227788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Renforcer</a:t>
            </a:r>
            <a:r>
              <a:rPr lang="en-US" sz="1029" dirty="0" smtClean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l’accès à l’énergie électrique pour les femmes rurales</a:t>
            </a:r>
          </a:p>
          <a:p>
            <a:pPr>
              <a:lnSpc>
                <a:spcPts val="1029"/>
              </a:lnSpc>
            </a:pPr>
            <a:endParaRPr lang="fr-FR" sz="1029" dirty="0" smtClean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Promouvoir l’entreprenariat féminin </a:t>
            </a:r>
          </a:p>
          <a:p>
            <a:pPr>
              <a:lnSpc>
                <a:spcPts val="1029"/>
              </a:lnSpc>
            </a:pPr>
            <a:endParaRPr lang="fr-FR" sz="1029" dirty="0" smtClean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Réduire la mortalité maternelle, moderniser l’offre de soins, protéger la santé sexuelle et reproductive</a:t>
            </a:r>
          </a:p>
          <a:p>
            <a:pPr>
              <a:lnSpc>
                <a:spcPts val="1029"/>
              </a:lnSpc>
            </a:pPr>
            <a:endParaRPr lang="fr-FR" sz="1029" dirty="0" smtClean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Appuyer la formation professionnelle dans une approche d’égalité des chances</a:t>
            </a:r>
          </a:p>
          <a:p>
            <a:pPr>
              <a:lnSpc>
                <a:spcPts val="1029"/>
              </a:lnSpc>
            </a:pPr>
            <a:endParaRPr lang="fr-FR" sz="1029" dirty="0" smtClean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Renforcer le </a:t>
            </a:r>
            <a:r>
              <a:rPr lang="fr-FR" sz="1029" dirty="0" err="1" smtClean="0">
                <a:solidFill>
                  <a:srgbClr val="000000"/>
                </a:solidFill>
                <a:latin typeface="Barlow SemiCondensed"/>
              </a:rPr>
              <a:t>role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 des organisations féminines et des organisations qui luttent pour les droits des femmes </a:t>
            </a:r>
          </a:p>
          <a:p>
            <a:pPr>
              <a:lnSpc>
                <a:spcPts val="1029"/>
              </a:lnSpc>
            </a:pPr>
            <a:endParaRPr lang="fr-FR" sz="1029" dirty="0" smtClean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Lutter contre l’impunité et contre la violence contre les femmes et les filles </a:t>
            </a:r>
            <a:endParaRPr lang="fr-FR" sz="1029" dirty="0">
              <a:solidFill>
                <a:srgbClr val="000000"/>
              </a:solidFill>
              <a:latin typeface="Barlow SemiCondensed"/>
            </a:endParaRPr>
          </a:p>
        </p:txBody>
      </p:sp>
      <p:pic>
        <p:nvPicPr>
          <p:cNvPr id="89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5" y="8102828"/>
            <a:ext cx="282621" cy="283173"/>
          </a:xfrm>
          <a:prstGeom prst="rect">
            <a:avLst/>
          </a:prstGeom>
        </p:spPr>
      </p:pic>
      <p:pic>
        <p:nvPicPr>
          <p:cNvPr id="90" name="Picture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2" y="8468939"/>
            <a:ext cx="243189" cy="243189"/>
          </a:xfrm>
          <a:prstGeom prst="rect">
            <a:avLst/>
          </a:prstGeom>
        </p:spPr>
      </p:pic>
      <p:pic>
        <p:nvPicPr>
          <p:cNvPr id="91" name="Picture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2" y="8788628"/>
            <a:ext cx="243189" cy="243189"/>
          </a:xfrm>
          <a:prstGeom prst="rect">
            <a:avLst/>
          </a:prstGeom>
        </p:spPr>
      </p:pic>
      <p:pic>
        <p:nvPicPr>
          <p:cNvPr id="9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9" y="9146087"/>
            <a:ext cx="243189" cy="243189"/>
          </a:xfrm>
          <a:prstGeom prst="rect">
            <a:avLst/>
          </a:prstGeom>
        </p:spPr>
      </p:pic>
      <p:pic>
        <p:nvPicPr>
          <p:cNvPr id="93" name="Picture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1" y="9586919"/>
            <a:ext cx="243189" cy="243189"/>
          </a:xfrm>
          <a:prstGeom prst="rect">
            <a:avLst/>
          </a:prstGeom>
        </p:spPr>
      </p:pic>
      <p:pic>
        <p:nvPicPr>
          <p:cNvPr id="94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" y="10027751"/>
            <a:ext cx="243189" cy="24318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35647" y="6030382"/>
            <a:ext cx="309764" cy="269636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3714186" y="3322491"/>
            <a:ext cx="3286497" cy="1854386"/>
            <a:chOff x="0" y="-287420"/>
            <a:chExt cx="21712780" cy="10534232"/>
          </a:xfrm>
        </p:grpSpPr>
        <p:sp>
          <p:nvSpPr>
            <p:cNvPr id="34" name="Freeform 34"/>
            <p:cNvSpPr/>
            <p:nvPr/>
          </p:nvSpPr>
          <p:spPr>
            <a:xfrm>
              <a:off x="72389" y="-287420"/>
              <a:ext cx="21567996" cy="10534232"/>
            </a:xfrm>
            <a:custGeom>
              <a:avLst/>
              <a:gdLst/>
              <a:ahLst/>
              <a:cxnLst/>
              <a:rect l="l" t="t" r="r" b="b"/>
              <a:pathLst>
                <a:path w="21568001" h="13147217">
                  <a:moveTo>
                    <a:pt x="0" y="0"/>
                  </a:moveTo>
                  <a:lnTo>
                    <a:pt x="21568001" y="0"/>
                  </a:lnTo>
                  <a:lnTo>
                    <a:pt x="21568001" y="13147217"/>
                  </a:lnTo>
                  <a:lnTo>
                    <a:pt x="0" y="13147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7"/>
              <a:ext cx="21712780" cy="9432684"/>
            </a:xfrm>
            <a:custGeom>
              <a:avLst/>
              <a:gdLst/>
              <a:ahLst/>
              <a:cxnLst/>
              <a:rect l="l" t="t" r="r" b="b"/>
              <a:pathLst>
                <a:path w="21712780" h="13291996">
                  <a:moveTo>
                    <a:pt x="21568000" y="13147218"/>
                  </a:moveTo>
                  <a:lnTo>
                    <a:pt x="21712780" y="13147218"/>
                  </a:lnTo>
                  <a:lnTo>
                    <a:pt x="21712780" y="13291996"/>
                  </a:lnTo>
                  <a:lnTo>
                    <a:pt x="21568000" y="13291996"/>
                  </a:lnTo>
                  <a:lnTo>
                    <a:pt x="21568000" y="131472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147218"/>
                  </a:lnTo>
                  <a:lnTo>
                    <a:pt x="0" y="13147218"/>
                  </a:lnTo>
                  <a:lnTo>
                    <a:pt x="0" y="144780"/>
                  </a:lnTo>
                  <a:close/>
                  <a:moveTo>
                    <a:pt x="0" y="13147218"/>
                  </a:moveTo>
                  <a:lnTo>
                    <a:pt x="144780" y="13147218"/>
                  </a:lnTo>
                  <a:lnTo>
                    <a:pt x="144780" y="13291996"/>
                  </a:lnTo>
                  <a:lnTo>
                    <a:pt x="0" y="13291996"/>
                  </a:lnTo>
                  <a:lnTo>
                    <a:pt x="0" y="13147216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3147218"/>
                  </a:lnTo>
                  <a:lnTo>
                    <a:pt x="21568000" y="13147218"/>
                  </a:lnTo>
                  <a:lnTo>
                    <a:pt x="21568000" y="144780"/>
                  </a:lnTo>
                  <a:close/>
                  <a:moveTo>
                    <a:pt x="144780" y="13147218"/>
                  </a:moveTo>
                  <a:lnTo>
                    <a:pt x="21568000" y="13147218"/>
                  </a:lnTo>
                  <a:lnTo>
                    <a:pt x="21568000" y="13291996"/>
                  </a:lnTo>
                  <a:lnTo>
                    <a:pt x="144780" y="13291996"/>
                  </a:lnTo>
                  <a:lnTo>
                    <a:pt x="144780" y="13147216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3805844" y="3291484"/>
            <a:ext cx="1836140" cy="290725"/>
            <a:chOff x="0" y="0"/>
            <a:chExt cx="2192307" cy="352866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2192307" cy="352866"/>
              <a:chOff x="0" y="0"/>
              <a:chExt cx="17966524" cy="289182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72390" y="72390"/>
                <a:ext cx="17821744" cy="2747049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47049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7966523" cy="2891829"/>
              </a:xfrm>
              <a:custGeom>
                <a:avLst/>
                <a:gdLst/>
                <a:ahLst/>
                <a:cxnLst/>
                <a:rect l="l" t="t" r="r" b="b"/>
                <a:pathLst>
                  <a:path w="17966523" h="2891829">
                    <a:moveTo>
                      <a:pt x="17821745" y="2747049"/>
                    </a:moveTo>
                    <a:lnTo>
                      <a:pt x="17966523" y="2747049"/>
                    </a:lnTo>
                    <a:lnTo>
                      <a:pt x="17966523" y="2891829"/>
                    </a:lnTo>
                    <a:lnTo>
                      <a:pt x="17821743" y="2891829"/>
                    </a:lnTo>
                    <a:lnTo>
                      <a:pt x="17821743" y="27470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47049"/>
                    </a:lnTo>
                    <a:lnTo>
                      <a:pt x="0" y="2747049"/>
                    </a:lnTo>
                    <a:lnTo>
                      <a:pt x="0" y="144780"/>
                    </a:lnTo>
                    <a:close/>
                    <a:moveTo>
                      <a:pt x="0" y="2747049"/>
                    </a:moveTo>
                    <a:lnTo>
                      <a:pt x="144780" y="2747049"/>
                    </a:lnTo>
                    <a:lnTo>
                      <a:pt x="144780" y="2891829"/>
                    </a:lnTo>
                    <a:lnTo>
                      <a:pt x="0" y="2891829"/>
                    </a:lnTo>
                    <a:lnTo>
                      <a:pt x="0" y="2747049"/>
                    </a:lnTo>
                    <a:close/>
                    <a:moveTo>
                      <a:pt x="17821745" y="144780"/>
                    </a:moveTo>
                    <a:lnTo>
                      <a:pt x="17966523" y="144780"/>
                    </a:lnTo>
                    <a:lnTo>
                      <a:pt x="17966523" y="2747049"/>
                    </a:lnTo>
                    <a:lnTo>
                      <a:pt x="17821743" y="2747049"/>
                    </a:lnTo>
                    <a:lnTo>
                      <a:pt x="17821743" y="144780"/>
                    </a:lnTo>
                    <a:close/>
                    <a:moveTo>
                      <a:pt x="144780" y="2747049"/>
                    </a:moveTo>
                    <a:lnTo>
                      <a:pt x="17821745" y="2747049"/>
                    </a:lnTo>
                    <a:lnTo>
                      <a:pt x="17821745" y="2891829"/>
                    </a:lnTo>
                    <a:lnTo>
                      <a:pt x="144780" y="2891829"/>
                    </a:lnTo>
                    <a:lnTo>
                      <a:pt x="144780" y="2747049"/>
                    </a:lnTo>
                    <a:close/>
                    <a:moveTo>
                      <a:pt x="17821745" y="0"/>
                    </a:moveTo>
                    <a:lnTo>
                      <a:pt x="17966523" y="0"/>
                    </a:lnTo>
                    <a:lnTo>
                      <a:pt x="17966523" y="144780"/>
                    </a:lnTo>
                    <a:lnTo>
                      <a:pt x="17821743" y="144780"/>
                    </a:lnTo>
                    <a:lnTo>
                      <a:pt x="1782174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7821745" y="0"/>
                    </a:lnTo>
                    <a:lnTo>
                      <a:pt x="1782174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70956" y="25040"/>
              <a:ext cx="1850394" cy="222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 smtClean="0">
                  <a:solidFill>
                    <a:srgbClr val="003432"/>
                  </a:solidFill>
                  <a:latin typeface="Barlow SemiCondensed Bold"/>
                </a:rPr>
                <a:t>Instruments </a:t>
              </a:r>
              <a:endParaRPr lang="en-US" sz="1280" dirty="0">
                <a:solidFill>
                  <a:srgbClr val="003432"/>
                </a:solidFill>
                <a:latin typeface="Barlow SemiCondensed Bold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704802" y="5102467"/>
            <a:ext cx="3289097" cy="2960074"/>
            <a:chOff x="0" y="0"/>
            <a:chExt cx="21730189" cy="25351033"/>
          </a:xfrm>
        </p:grpSpPr>
        <p:sp>
          <p:nvSpPr>
            <p:cNvPr id="42" name="Freeform 42"/>
            <p:cNvSpPr/>
            <p:nvPr/>
          </p:nvSpPr>
          <p:spPr>
            <a:xfrm>
              <a:off x="72390" y="72390"/>
              <a:ext cx="21585409" cy="25206253"/>
            </a:xfrm>
            <a:custGeom>
              <a:avLst/>
              <a:gdLst/>
              <a:ahLst/>
              <a:cxnLst/>
              <a:rect l="l" t="t" r="r" b="b"/>
              <a:pathLst>
                <a:path w="21585409" h="25206253">
                  <a:moveTo>
                    <a:pt x="0" y="0"/>
                  </a:moveTo>
                  <a:lnTo>
                    <a:pt x="21585409" y="0"/>
                  </a:lnTo>
                  <a:lnTo>
                    <a:pt x="21585409" y="25206253"/>
                  </a:lnTo>
                  <a:lnTo>
                    <a:pt x="0" y="25206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21730190" cy="25351032"/>
            </a:xfrm>
            <a:custGeom>
              <a:avLst/>
              <a:gdLst/>
              <a:ahLst/>
              <a:cxnLst/>
              <a:rect l="l" t="t" r="r" b="b"/>
              <a:pathLst>
                <a:path w="21730190" h="25351032">
                  <a:moveTo>
                    <a:pt x="21585410" y="25206254"/>
                  </a:moveTo>
                  <a:lnTo>
                    <a:pt x="21730190" y="25206254"/>
                  </a:lnTo>
                  <a:lnTo>
                    <a:pt x="21730190" y="25351032"/>
                  </a:lnTo>
                  <a:lnTo>
                    <a:pt x="21585410" y="25351032"/>
                  </a:lnTo>
                  <a:lnTo>
                    <a:pt x="21585410" y="25206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206254"/>
                  </a:lnTo>
                  <a:lnTo>
                    <a:pt x="0" y="25206254"/>
                  </a:lnTo>
                  <a:lnTo>
                    <a:pt x="0" y="144780"/>
                  </a:lnTo>
                  <a:close/>
                  <a:moveTo>
                    <a:pt x="0" y="25206254"/>
                  </a:moveTo>
                  <a:lnTo>
                    <a:pt x="144780" y="25206254"/>
                  </a:lnTo>
                  <a:lnTo>
                    <a:pt x="144780" y="25351032"/>
                  </a:lnTo>
                  <a:lnTo>
                    <a:pt x="0" y="25351032"/>
                  </a:lnTo>
                  <a:lnTo>
                    <a:pt x="0" y="25206254"/>
                  </a:lnTo>
                  <a:close/>
                  <a:moveTo>
                    <a:pt x="21585410" y="144780"/>
                  </a:moveTo>
                  <a:lnTo>
                    <a:pt x="21730190" y="144780"/>
                  </a:lnTo>
                  <a:lnTo>
                    <a:pt x="21730190" y="25206254"/>
                  </a:lnTo>
                  <a:lnTo>
                    <a:pt x="21585410" y="25206254"/>
                  </a:lnTo>
                  <a:lnTo>
                    <a:pt x="21585410" y="144780"/>
                  </a:lnTo>
                  <a:close/>
                  <a:moveTo>
                    <a:pt x="144780" y="25206254"/>
                  </a:moveTo>
                  <a:lnTo>
                    <a:pt x="21585410" y="25206254"/>
                  </a:lnTo>
                  <a:lnTo>
                    <a:pt x="21585410" y="25351032"/>
                  </a:lnTo>
                  <a:lnTo>
                    <a:pt x="144780" y="25351032"/>
                  </a:lnTo>
                  <a:lnTo>
                    <a:pt x="144780" y="25206254"/>
                  </a:lnTo>
                  <a:close/>
                  <a:moveTo>
                    <a:pt x="21585410" y="0"/>
                  </a:moveTo>
                  <a:lnTo>
                    <a:pt x="21730190" y="0"/>
                  </a:lnTo>
                  <a:lnTo>
                    <a:pt x="21730190" y="144780"/>
                  </a:lnTo>
                  <a:lnTo>
                    <a:pt x="21585410" y="144780"/>
                  </a:lnTo>
                  <a:lnTo>
                    <a:pt x="2158541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85410" y="0"/>
                  </a:lnTo>
                  <a:lnTo>
                    <a:pt x="2158541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55033" y="5018891"/>
            <a:ext cx="304828" cy="345132"/>
          </a:xfrm>
          <a:prstGeom prst="rect">
            <a:avLst/>
          </a:prstGeom>
        </p:spPr>
      </p:pic>
      <p:sp>
        <p:nvSpPr>
          <p:cNvPr id="78" name="TextBox 78"/>
          <p:cNvSpPr txBox="1"/>
          <p:nvPr/>
        </p:nvSpPr>
        <p:spPr>
          <a:xfrm>
            <a:off x="3976423" y="5183047"/>
            <a:ext cx="276202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Integration de la question genre dans le MIP 2021-27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3774825" y="5381925"/>
            <a:ext cx="3070586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ts val="1029"/>
              </a:lnSpc>
              <a:buFont typeface="Barlow SemiCondensed" panose="020B0604020202020204" charset="0"/>
              <a:buChar char="–"/>
            </a:pP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Tous les programmes d’intervention dans les différents secteurs prioritaires de la coopération EU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seront dessinés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en tenant compte de la dimension de genre  </a:t>
            </a:r>
          </a:p>
          <a:p>
            <a:pPr marL="171450" indent="-171450" algn="just">
              <a:lnSpc>
                <a:spcPts val="1029"/>
              </a:lnSpc>
              <a:buFont typeface="Barlow SemiCondensed" panose="020B0604020202020204" charset="0"/>
              <a:buChar char="–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Un possible accompagnement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de l’UE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à la transition comprendra l’inclusion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des femmes dans le processus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décisionnel, l’inclusion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de l’égalité parmi les sujets en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discussion, et la lutte contre les discriminations et violence que les femmes encore subissent (MGF, mariage précoce) </a:t>
            </a:r>
            <a:endParaRPr lang="fr-FR" sz="1029" dirty="0">
              <a:solidFill>
                <a:srgbClr val="000000"/>
              </a:solidFill>
              <a:latin typeface="Barlow SemiCondensed"/>
            </a:endParaRPr>
          </a:p>
          <a:p>
            <a:pPr marL="171450" indent="-171450" algn="just">
              <a:lnSpc>
                <a:spcPts val="1029"/>
              </a:lnSpc>
              <a:buFont typeface="Barlow SemiCondensed" panose="020B0604020202020204" charset="0"/>
              <a:buChar char="–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Des actions spécifiques seront prévues: la première sera lancée par l‘UE et la France pour la promotion de entreprenariat féminin en Guinée.</a:t>
            </a:r>
          </a:p>
          <a:p>
            <a:pPr marL="171450" indent="-171450" algn="just">
              <a:lnSpc>
                <a:spcPts val="1029"/>
              </a:lnSpc>
              <a:buFont typeface="Barlow SemiCondensed" panose="020B0604020202020204" charset="0"/>
              <a:buChar char="–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L’action spécifique inclura la capacitation du nouveau Ministère de la Promotion Féminine, de l’Enfance et des Personnes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Vulnérables,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afin de promouvoir sa capacité d’intégrer un approche par le droits et l’égalité de genre dans tous les autres ministères et leurs activités</a:t>
            </a:r>
          </a:p>
          <a:p>
            <a:pPr marL="171450" indent="-171450" algn="just">
              <a:lnSpc>
                <a:spcPts val="1029"/>
              </a:lnSpc>
              <a:buFont typeface="Barlow SemiCondensed" panose="020B0604020202020204" charset="0"/>
              <a:buChar char="–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Le renforcement des capacités des acteurs de la société civile, visera particulièrement les associations de femmes et filles, et/ou  des organisation promouvant leur droits</a:t>
            </a:r>
            <a:endParaRPr lang="fr-FR" sz="1029" dirty="0">
              <a:solidFill>
                <a:srgbClr val="000000"/>
              </a:solidFill>
              <a:latin typeface="Barlow SemiCondensed"/>
            </a:endParaRPr>
          </a:p>
          <a:p>
            <a:pPr marL="171450" indent="-171450" algn="just">
              <a:lnSpc>
                <a:spcPts val="1029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 </a:t>
            </a:r>
          </a:p>
        </p:txBody>
      </p:sp>
      <p:sp>
        <p:nvSpPr>
          <p:cNvPr id="96" name="TextBox 89"/>
          <p:cNvSpPr txBox="1"/>
          <p:nvPr/>
        </p:nvSpPr>
        <p:spPr>
          <a:xfrm>
            <a:off x="3816617" y="3629091"/>
            <a:ext cx="2944401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fr-FR" sz="1029" dirty="0">
                <a:solidFill>
                  <a:srgbClr val="001489"/>
                </a:solidFill>
                <a:latin typeface="Barlow SemiCondensed Bold"/>
              </a:rPr>
              <a:t>Différents instruments seront utilisés dans la mise en œuvre du CLIP : </a:t>
            </a:r>
            <a:endParaRPr lang="fr-FR" sz="1050" dirty="0"/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Intégration de la dimension </a:t>
            </a: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genre dans toutes les interventions du MIP 2021-27</a:t>
            </a:r>
            <a:endParaRPr lang="fr-FR" sz="1029" dirty="0">
              <a:solidFill>
                <a:srgbClr val="000000"/>
              </a:solidFill>
              <a:latin typeface="Barlow SemiCondensed"/>
            </a:endParaRP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Actions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ciblées, avec un soutien aux projets conçus et mis en œuvre par des organisations de femmes et des organisations travaillant sur l'égalité entre les hommes et les femmes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Dialogue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avec les différentes parties prenantes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fr-FR" sz="1029" dirty="0" smtClean="0">
                <a:solidFill>
                  <a:srgbClr val="000000"/>
                </a:solidFill>
                <a:latin typeface="Barlow SemiCondensed"/>
              </a:rPr>
              <a:t>Campagnes </a:t>
            </a:r>
            <a:r>
              <a:rPr lang="fr-FR" sz="1029" dirty="0">
                <a:solidFill>
                  <a:srgbClr val="000000"/>
                </a:solidFill>
                <a:latin typeface="Barlow SemiCondensed"/>
              </a:rPr>
              <a:t>de diplomatie publique </a:t>
            </a:r>
            <a:endParaRPr lang="fr-FR" sz="1029" dirty="0">
              <a:solidFill>
                <a:srgbClr val="001489"/>
              </a:solidFill>
              <a:latin typeface="Barlow SemiCondensed Bold"/>
            </a:endParaRPr>
          </a:p>
        </p:txBody>
      </p:sp>
    </p:spTree>
  </p:cSld>
  <p:clrMapOvr>
    <a:masterClrMapping/>
  </p:clrMapOvr>
  <p:extLst mod="1">
    <p:ext uri="{6950BFC3-D8DA-4A85-94F7-54DA5524770B}">
      <p188:commentRel xmlns="" xmlns:p188="http://schemas.microsoft.com/office/powerpoint/2018/8/main" r:id="rId3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42DB76DAD6E9438FD279FF066C23A0" ma:contentTypeVersion="0" ma:contentTypeDescription="Create a new document in this library." ma:contentTypeScope="" ma:versionID="dd63c766204002101201103b2a4234a7">
  <xsd:schema xmlns:xsd="http://www.w3.org/2001/XMLSchema" xmlns:xs="http://www.w3.org/2001/XMLSchema" xmlns:p="http://schemas.microsoft.com/office/2006/metadata/properties" xmlns:ns2="http://schemas.microsoft.com/sharepoint/v3/fields" xmlns:ns3="0e9b3a82-106d-4dfc-8b5c-c32b856c7021" targetNamespace="http://schemas.microsoft.com/office/2006/metadata/properties" ma:root="true" ma:fieldsID="232a2c83788e53de5beab89d61ec3799" ns2:_="" ns3:_="">
    <xsd:import namespace="http://schemas.microsoft.com/sharepoint/v3/fields"/>
    <xsd:import namespace="0e9b3a82-106d-4dfc-8b5c-c32b856c7021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b3a82-106d-4dfc-8b5c-c32b856c7021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0e9b3a82-106d-4dfc-8b5c-c32b856c7021">EN</EC_Collab_DocumentLanguage>
    <_Status xmlns="http://schemas.microsoft.com/sharepoint/v3/fields">Not Started</_Status>
    <EC_Collab_Status xmlns="0e9b3a82-106d-4dfc-8b5c-c32b856c7021">Not Started</EC_Collab_Status>
    <EC_Collab_Reference xmlns="0e9b3a82-106d-4dfc-8b5c-c32b856c7021" xsi:nil="true"/>
  </documentManagement>
</p:properties>
</file>

<file path=customXml/itemProps1.xml><?xml version="1.0" encoding="utf-8"?>
<ds:datastoreItem xmlns:ds="http://schemas.openxmlformats.org/officeDocument/2006/customXml" ds:itemID="{A5169399-5688-4D02-A67D-8D3448542715}"/>
</file>

<file path=customXml/itemProps2.xml><?xml version="1.0" encoding="utf-8"?>
<ds:datastoreItem xmlns:ds="http://schemas.openxmlformats.org/officeDocument/2006/customXml" ds:itemID="{981D7DAA-84F4-48AC-A7F5-CFED3C1F8A58}"/>
</file>

<file path=customXml/itemProps3.xml><?xml version="1.0" encoding="utf-8"?>
<ds:datastoreItem xmlns:ds="http://schemas.openxmlformats.org/officeDocument/2006/customXml" ds:itemID="{0C19142F-BF8C-4FA4-A4FD-0A912E639369}"/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757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Barlow SemiCondensed</vt:lpstr>
      <vt:lpstr>Inter Italics</vt:lpstr>
      <vt:lpstr>Barlow SemiCondensed Bold Bold</vt:lpstr>
      <vt:lpstr>Alata</vt:lpstr>
      <vt:lpstr>Arial</vt:lpstr>
      <vt:lpstr>Barlow SemiCondensed Bold</vt:lpstr>
      <vt:lpstr>Calibri</vt:lpstr>
      <vt:lpstr>Arialle</vt:lpstr>
      <vt:lpstr>Arialle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- GAP III</dc:title>
  <dc:creator>RAMIREZ Ma Elaine (EEAS-MANILA)</dc:creator>
  <cp:lastModifiedBy>TOLNO Francois (EEAS-CONAKRY)</cp:lastModifiedBy>
  <cp:revision>63</cp:revision>
  <dcterms:created xsi:type="dcterms:W3CDTF">2006-08-16T00:00:00Z</dcterms:created>
  <dcterms:modified xsi:type="dcterms:W3CDTF">2021-11-18T14:41:04Z</dcterms:modified>
  <dc:identifier>DAEsea91qeI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0x010100258AA79CEB83498886A3A0868112325000CA42DB76DAD6E9438FD279FF066C23A0</vt:lpwstr>
  </property>
</Properties>
</file>