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omments/modernComment_100_0.xml" ContentType="application/vnd.ms-powerpoint.comments+xml"/>
  <Override PartName="/ppt/authors.xml" ContentType="application/vnd.ms-powerpoint.author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7556500" cy="10693400"/>
  <p:notesSz cx="6858000" cy="9144000"/>
  <p:embeddedFontLst>
    <p:embeddedFont>
      <p:font typeface="Barlow SemiCondensed" panose="020B0604020202020204" charset="0"/>
      <p:regular r:id="rId3"/>
    </p:embeddedFont>
    <p:embeddedFont>
      <p:font typeface="Inter Italics" panose="020B0604020202020204" charset="0"/>
      <p:regular r:id="rId4"/>
      <p:italic r:id="rId5"/>
    </p:embeddedFont>
    <p:embeddedFont>
      <p:font typeface="Barlow SemiCondensed Bold Bold" panose="020B0604020202020204" charset="0"/>
      <p:regular r:id="rId6"/>
      <p:bold r:id="rId7"/>
    </p:embeddedFont>
    <p:embeddedFont>
      <p:font typeface="Alata" panose="020B0604020202020204" charset="0"/>
      <p:regular r:id="rId8"/>
    </p:embeddedFont>
    <p:embeddedFont>
      <p:font typeface="Barlow SemiCondensed Bold" panose="020B0604020202020204" charset="0"/>
      <p:regular r:id="rId9"/>
      <p:bold r:id="rId10"/>
    </p:embeddedFon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Arialle" panose="020B0604020202020204" charset="0"/>
      <p:regular r:id="rId15"/>
    </p:embeddedFont>
    <p:embeddedFont>
      <p:font typeface="Arialle Bold" panose="020B0604020202020204" charset="0"/>
      <p:regular r:id="rId16"/>
      <p:bold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F838690-61D6-650F-9021-C62475161F56}" name="Blerina Vila" initials="BV" userId="S::blerina.vila@wexam.be::906cfde3-9af9-469a-ad7c-32bd7285c55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03" autoAdjust="0"/>
    <p:restoredTop sz="94577" autoAdjust="0"/>
  </p:normalViewPr>
  <p:slideViewPr>
    <p:cSldViewPr>
      <p:cViewPr>
        <p:scale>
          <a:sx n="86" d="100"/>
          <a:sy n="86" d="100"/>
        </p:scale>
        <p:origin x="315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font" Target="fonts/font11.fntdata"/><Relationship Id="rId18" Type="http://schemas.openxmlformats.org/officeDocument/2006/relationships/presProps" Target="presProps.xml"/><Relationship Id="rId3" Type="http://schemas.openxmlformats.org/officeDocument/2006/relationships/font" Target="fonts/font1.fntdata"/><Relationship Id="rId21" Type="http://schemas.openxmlformats.org/officeDocument/2006/relationships/tableStyles" Target="tableStyles.xml"/><Relationship Id="rId7" Type="http://schemas.openxmlformats.org/officeDocument/2006/relationships/font" Target="fonts/font5.fntdata"/><Relationship Id="rId12" Type="http://schemas.openxmlformats.org/officeDocument/2006/relationships/font" Target="fonts/font10.fntdata"/><Relationship Id="rId17" Type="http://schemas.openxmlformats.org/officeDocument/2006/relationships/font" Target="fonts/font15.fntdata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font" Target="fonts/font1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font" Target="fonts/font9.fntdata"/><Relationship Id="rId24" Type="http://schemas.openxmlformats.org/officeDocument/2006/relationships/customXml" Target="../customXml/item2.xml"/><Relationship Id="rId5" Type="http://schemas.openxmlformats.org/officeDocument/2006/relationships/font" Target="fonts/font3.fntdata"/><Relationship Id="rId15" Type="http://schemas.openxmlformats.org/officeDocument/2006/relationships/font" Target="fonts/font13.fntdata"/><Relationship Id="rId23" Type="http://schemas.openxmlformats.org/officeDocument/2006/relationships/customXml" Target="../customXml/item1.xml"/><Relationship Id="rId10" Type="http://schemas.openxmlformats.org/officeDocument/2006/relationships/font" Target="fonts/font8.fntdata"/><Relationship Id="rId19" Type="http://schemas.openxmlformats.org/officeDocument/2006/relationships/viewProps" Target="viewProps.xml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font" Target="fonts/font12.fntdata"/><Relationship Id="rId22" Type="http://schemas.microsoft.com/office/2018/10/relationships/authors" Target="authors.xml"/></Relationships>
</file>

<file path=ppt/comments/modernComment_100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B52A48E-6A73-574A-967C-071F56A58061}" authorId="{BF838690-61D6-650F-9021-C62475161F56}" created="2021-11-08T10:34:41.803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56"/>
      <ac:grpSpMk id="52" creationId="{00000000-0000-0000-0000-000000000000}"/>
    </ac:deMkLst>
    <p188:txBody>
      <a:bodyPr/>
      <a:lstStyle/>
      <a:p>
        <a:r>
          <a:rPr lang="en-BE"/>
          <a:t>it is not clear what this section refers to: the consultation that supported the CLIP or the consultation/ dialogue going forward. If the first — modify the sub-title in blue. 
If the later: join with the box “engagement in dialogue…”</a:t>
        </a:r>
      </a:p>
    </p188:txBody>
  </p188:cm>
  <p188:cm id="{94523407-4D14-334D-BB6F-B588B1E2C543}" authorId="{BF838690-61D6-650F-9021-C62475161F56}" created="2021-11-08T10:35:51.23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56"/>
      <ac:grpSpMk id="41" creationId="{00000000-0000-0000-0000-000000000000}"/>
    </ac:deMkLst>
    <p188:txBody>
      <a:bodyPr/>
      <a:lstStyle/>
      <a:p>
        <a:r>
          <a:rPr lang="en-BE"/>
          <a:t>Please consider changing title into “communication and accountability” </a:t>
        </a:r>
      </a:p>
    </p188:txBody>
  </p188:cm>
  <p188:cm id="{46DC2994-9B3C-A549-9208-C57E949C6A08}" authorId="{BF838690-61D6-650F-9021-C62475161F56}" created="2021-11-08T10:37:57.288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56"/>
      <ac:grpSpMk id="41" creationId="{00000000-0000-0000-0000-000000000000}"/>
    </ac:deMkLst>
    <p188:txBody>
      <a:bodyPr/>
      <a:lstStyle/>
      <a:p>
        <a:r>
          <a:rPr lang="en-BE"/>
          <a:t>Please consider changing title into: 
- mainstreaming gender into COUNTRY - EU partnership
- focused interventions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.png"/><Relationship Id="rId18" Type="http://schemas.openxmlformats.org/officeDocument/2006/relationships/image" Target="../media/image14.svg"/><Relationship Id="rId26" Type="http://schemas.openxmlformats.org/officeDocument/2006/relationships/image" Target="../media/image10.png"/><Relationship Id="rId8" Type="http://schemas.openxmlformats.org/officeDocument/2006/relationships/image" Target="../media/image6.svg"/><Relationship Id="rId21" Type="http://schemas.openxmlformats.org/officeDocument/2006/relationships/image" Target="../media/image16.svg"/><Relationship Id="rId7" Type="http://schemas.openxmlformats.org/officeDocument/2006/relationships/image" Target="../media/image3.png"/><Relationship Id="rId12" Type="http://schemas.openxmlformats.org/officeDocument/2006/relationships/hyperlink" Target="https://www.facebook.com/EUDelegationToThePhilippines" TargetMode="External"/><Relationship Id="rId17" Type="http://schemas.openxmlformats.org/officeDocument/2006/relationships/image" Target="../media/image6.png"/><Relationship Id="rId25" Type="http://schemas.openxmlformats.org/officeDocument/2006/relationships/image" Target="../media/image9.png"/><Relationship Id="rId33" Type="http://schemas.microsoft.com/office/2018/10/relationships/comments" Target="../comments/modernComment_100_0.xml"/><Relationship Id="rId2" Type="http://schemas.openxmlformats.org/officeDocument/2006/relationships/image" Target="../media/image1.png"/><Relationship Id="rId16" Type="http://schemas.openxmlformats.org/officeDocument/2006/relationships/hyperlink" Target="https://www.instagram.com/euinthephilippines/" TargetMode="External"/><Relationship Id="rId20" Type="http://schemas.openxmlformats.org/officeDocument/2006/relationships/image" Target="../media/image7.png"/><Relationship Id="rId29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11" Type="http://schemas.openxmlformats.org/officeDocument/2006/relationships/image" Target="../media/image4.png"/><Relationship Id="rId24" Type="http://schemas.openxmlformats.org/officeDocument/2006/relationships/image" Target="../media/image18.svg"/><Relationship Id="rId32" Type="http://schemas.openxmlformats.org/officeDocument/2006/relationships/image" Target="../media/image16.png"/><Relationship Id="rId5" Type="http://schemas.openxmlformats.org/officeDocument/2006/relationships/image" Target="../media/image2.png"/><Relationship Id="rId15" Type="http://schemas.openxmlformats.org/officeDocument/2006/relationships/image" Target="../media/image12.svg"/><Relationship Id="rId23" Type="http://schemas.openxmlformats.org/officeDocument/2006/relationships/image" Target="../media/image8.png"/><Relationship Id="rId28" Type="http://schemas.openxmlformats.org/officeDocument/2006/relationships/image" Target="../media/image12.png"/><Relationship Id="rId10" Type="http://schemas.openxmlformats.org/officeDocument/2006/relationships/image" Target="../media/image8.svg"/><Relationship Id="rId19" Type="http://schemas.openxmlformats.org/officeDocument/2006/relationships/hyperlink" Target="https://twitter.com/EUinthePH" TargetMode="External"/><Relationship Id="rId31" Type="http://schemas.openxmlformats.org/officeDocument/2006/relationships/image" Target="../media/image15.png"/><Relationship Id="rId4" Type="http://schemas.openxmlformats.org/officeDocument/2006/relationships/image" Target="../media/image2.svg"/><Relationship Id="rId22" Type="http://schemas.openxmlformats.org/officeDocument/2006/relationships/hyperlink" Target="https://eeas.europa.eu/delegations/philippines_en" TargetMode="External"/><Relationship Id="rId27" Type="http://schemas.openxmlformats.org/officeDocument/2006/relationships/image" Target="../media/image11.png"/><Relationship Id="rId30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26636" y="2355694"/>
            <a:ext cx="6367263" cy="936033"/>
            <a:chOff x="0" y="0"/>
            <a:chExt cx="71414971" cy="10564879"/>
          </a:xfrm>
        </p:grpSpPr>
        <p:sp>
          <p:nvSpPr>
            <p:cNvPr id="3" name="Freeform 3"/>
            <p:cNvSpPr/>
            <p:nvPr/>
          </p:nvSpPr>
          <p:spPr>
            <a:xfrm>
              <a:off x="72390" y="72390"/>
              <a:ext cx="71270189" cy="10420099"/>
            </a:xfrm>
            <a:custGeom>
              <a:avLst/>
              <a:gdLst/>
              <a:ahLst/>
              <a:cxnLst/>
              <a:rect l="l" t="t" r="r" b="b"/>
              <a:pathLst>
                <a:path w="71270189" h="10420099">
                  <a:moveTo>
                    <a:pt x="0" y="0"/>
                  </a:moveTo>
                  <a:lnTo>
                    <a:pt x="71270189" y="0"/>
                  </a:lnTo>
                  <a:lnTo>
                    <a:pt x="71270189" y="10420099"/>
                  </a:lnTo>
                  <a:lnTo>
                    <a:pt x="0" y="1042009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71414971" cy="10564879"/>
            </a:xfrm>
            <a:custGeom>
              <a:avLst/>
              <a:gdLst/>
              <a:ahLst/>
              <a:cxnLst/>
              <a:rect l="l" t="t" r="r" b="b"/>
              <a:pathLst>
                <a:path w="71414971" h="10564879">
                  <a:moveTo>
                    <a:pt x="71270192" y="10420100"/>
                  </a:moveTo>
                  <a:lnTo>
                    <a:pt x="71414971" y="10420100"/>
                  </a:lnTo>
                  <a:lnTo>
                    <a:pt x="71414971" y="10564879"/>
                  </a:lnTo>
                  <a:lnTo>
                    <a:pt x="71270192" y="10564879"/>
                  </a:lnTo>
                  <a:lnTo>
                    <a:pt x="71270192" y="10420100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10420100"/>
                  </a:lnTo>
                  <a:lnTo>
                    <a:pt x="0" y="10420100"/>
                  </a:lnTo>
                  <a:lnTo>
                    <a:pt x="0" y="144780"/>
                  </a:lnTo>
                  <a:close/>
                  <a:moveTo>
                    <a:pt x="0" y="10420100"/>
                  </a:moveTo>
                  <a:lnTo>
                    <a:pt x="144780" y="10420100"/>
                  </a:lnTo>
                  <a:lnTo>
                    <a:pt x="144780" y="10564879"/>
                  </a:lnTo>
                  <a:lnTo>
                    <a:pt x="0" y="10564879"/>
                  </a:lnTo>
                  <a:lnTo>
                    <a:pt x="0" y="10420100"/>
                  </a:lnTo>
                  <a:close/>
                  <a:moveTo>
                    <a:pt x="71270192" y="144780"/>
                  </a:moveTo>
                  <a:lnTo>
                    <a:pt x="71414971" y="144780"/>
                  </a:lnTo>
                  <a:lnTo>
                    <a:pt x="71414971" y="10420100"/>
                  </a:lnTo>
                  <a:lnTo>
                    <a:pt x="71270192" y="10420100"/>
                  </a:lnTo>
                  <a:lnTo>
                    <a:pt x="71270192" y="144780"/>
                  </a:lnTo>
                  <a:close/>
                  <a:moveTo>
                    <a:pt x="144780" y="10420100"/>
                  </a:moveTo>
                  <a:lnTo>
                    <a:pt x="71270192" y="10420100"/>
                  </a:lnTo>
                  <a:lnTo>
                    <a:pt x="71270192" y="10564879"/>
                  </a:lnTo>
                  <a:lnTo>
                    <a:pt x="144780" y="10564879"/>
                  </a:lnTo>
                  <a:lnTo>
                    <a:pt x="144780" y="10420100"/>
                  </a:lnTo>
                  <a:close/>
                  <a:moveTo>
                    <a:pt x="71270192" y="0"/>
                  </a:moveTo>
                  <a:lnTo>
                    <a:pt x="71414971" y="0"/>
                  </a:lnTo>
                  <a:lnTo>
                    <a:pt x="71414971" y="144780"/>
                  </a:lnTo>
                  <a:lnTo>
                    <a:pt x="71270192" y="144780"/>
                  </a:lnTo>
                  <a:lnTo>
                    <a:pt x="71270192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71270192" y="0"/>
                  </a:lnTo>
                  <a:lnTo>
                    <a:pt x="71270192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3432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626636" y="3487269"/>
            <a:ext cx="2881647" cy="1759903"/>
            <a:chOff x="0" y="7"/>
            <a:chExt cx="21712780" cy="11381765"/>
          </a:xfrm>
        </p:grpSpPr>
        <p:sp>
          <p:nvSpPr>
            <p:cNvPr id="6" name="Freeform 6"/>
            <p:cNvSpPr/>
            <p:nvPr/>
          </p:nvSpPr>
          <p:spPr>
            <a:xfrm>
              <a:off x="72387" y="72387"/>
              <a:ext cx="21567998" cy="11309385"/>
            </a:xfrm>
            <a:custGeom>
              <a:avLst/>
              <a:gdLst/>
              <a:ahLst/>
              <a:cxnLst/>
              <a:rect l="l" t="t" r="r" b="b"/>
              <a:pathLst>
                <a:path w="21568001" h="12427011">
                  <a:moveTo>
                    <a:pt x="0" y="0"/>
                  </a:moveTo>
                  <a:lnTo>
                    <a:pt x="21568001" y="0"/>
                  </a:lnTo>
                  <a:lnTo>
                    <a:pt x="21568001" y="12427011"/>
                  </a:lnTo>
                  <a:lnTo>
                    <a:pt x="0" y="1242701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0" y="7"/>
              <a:ext cx="21712780" cy="11200101"/>
            </a:xfrm>
            <a:custGeom>
              <a:avLst/>
              <a:gdLst/>
              <a:ahLst/>
              <a:cxnLst/>
              <a:rect l="l" t="t" r="r" b="b"/>
              <a:pathLst>
                <a:path w="21712780" h="12571790">
                  <a:moveTo>
                    <a:pt x="21568000" y="12427010"/>
                  </a:moveTo>
                  <a:lnTo>
                    <a:pt x="21712780" y="12427010"/>
                  </a:lnTo>
                  <a:lnTo>
                    <a:pt x="21712780" y="12571790"/>
                  </a:lnTo>
                  <a:lnTo>
                    <a:pt x="21568000" y="12571790"/>
                  </a:lnTo>
                  <a:lnTo>
                    <a:pt x="21568000" y="12427010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12427010"/>
                  </a:lnTo>
                  <a:lnTo>
                    <a:pt x="0" y="12427010"/>
                  </a:lnTo>
                  <a:lnTo>
                    <a:pt x="0" y="144780"/>
                  </a:lnTo>
                  <a:close/>
                  <a:moveTo>
                    <a:pt x="0" y="12427010"/>
                  </a:moveTo>
                  <a:lnTo>
                    <a:pt x="144780" y="12427010"/>
                  </a:lnTo>
                  <a:lnTo>
                    <a:pt x="144780" y="12571790"/>
                  </a:lnTo>
                  <a:lnTo>
                    <a:pt x="0" y="12571790"/>
                  </a:lnTo>
                  <a:lnTo>
                    <a:pt x="0" y="12427010"/>
                  </a:lnTo>
                  <a:close/>
                  <a:moveTo>
                    <a:pt x="21568000" y="144780"/>
                  </a:moveTo>
                  <a:lnTo>
                    <a:pt x="21712780" y="144780"/>
                  </a:lnTo>
                  <a:lnTo>
                    <a:pt x="21712780" y="12427010"/>
                  </a:lnTo>
                  <a:lnTo>
                    <a:pt x="21568000" y="12427010"/>
                  </a:lnTo>
                  <a:lnTo>
                    <a:pt x="21568000" y="144780"/>
                  </a:lnTo>
                  <a:close/>
                  <a:moveTo>
                    <a:pt x="144780" y="12427010"/>
                  </a:moveTo>
                  <a:lnTo>
                    <a:pt x="21568000" y="12427010"/>
                  </a:lnTo>
                  <a:lnTo>
                    <a:pt x="21568000" y="12571790"/>
                  </a:lnTo>
                  <a:lnTo>
                    <a:pt x="144780" y="12571790"/>
                  </a:lnTo>
                  <a:lnTo>
                    <a:pt x="144780" y="12427010"/>
                  </a:lnTo>
                  <a:close/>
                  <a:moveTo>
                    <a:pt x="21568000" y="0"/>
                  </a:moveTo>
                  <a:lnTo>
                    <a:pt x="21712780" y="0"/>
                  </a:lnTo>
                  <a:lnTo>
                    <a:pt x="21712780" y="144780"/>
                  </a:lnTo>
                  <a:lnTo>
                    <a:pt x="21568000" y="144780"/>
                  </a:lnTo>
                  <a:lnTo>
                    <a:pt x="21568000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1568000" y="0"/>
                  </a:lnTo>
                  <a:lnTo>
                    <a:pt x="21568000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3432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822778" y="3285216"/>
            <a:ext cx="1637606" cy="284217"/>
            <a:chOff x="0" y="0"/>
            <a:chExt cx="2385077" cy="571312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2385077" cy="571312"/>
              <a:chOff x="0" y="0"/>
              <a:chExt cx="19546319" cy="4682053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72391" y="72392"/>
                <a:ext cx="19401536" cy="4537270"/>
              </a:xfrm>
              <a:custGeom>
                <a:avLst/>
                <a:gdLst/>
                <a:ahLst/>
                <a:cxnLst/>
                <a:rect l="l" t="t" r="r" b="b"/>
                <a:pathLst>
                  <a:path w="19401539" h="4537273">
                    <a:moveTo>
                      <a:pt x="0" y="0"/>
                    </a:moveTo>
                    <a:lnTo>
                      <a:pt x="19401539" y="0"/>
                    </a:lnTo>
                    <a:lnTo>
                      <a:pt x="19401539" y="4537273"/>
                    </a:lnTo>
                    <a:lnTo>
                      <a:pt x="0" y="453727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914D"/>
              </a:solidFill>
            </p:spPr>
          </p:sp>
          <p:sp>
            <p:nvSpPr>
              <p:cNvPr id="11" name="Freeform 11"/>
              <p:cNvSpPr/>
              <p:nvPr/>
            </p:nvSpPr>
            <p:spPr>
              <a:xfrm>
                <a:off x="0" y="0"/>
                <a:ext cx="19546319" cy="4682053"/>
              </a:xfrm>
              <a:custGeom>
                <a:avLst/>
                <a:gdLst/>
                <a:ahLst/>
                <a:cxnLst/>
                <a:rect l="l" t="t" r="r" b="b"/>
                <a:pathLst>
                  <a:path w="19546319" h="4682053">
                    <a:moveTo>
                      <a:pt x="19401540" y="4537273"/>
                    </a:moveTo>
                    <a:lnTo>
                      <a:pt x="19546319" y="4537273"/>
                    </a:lnTo>
                    <a:lnTo>
                      <a:pt x="19546319" y="4682053"/>
                    </a:lnTo>
                    <a:lnTo>
                      <a:pt x="19401540" y="4682053"/>
                    </a:lnTo>
                    <a:lnTo>
                      <a:pt x="19401540" y="4537273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4537273"/>
                    </a:lnTo>
                    <a:lnTo>
                      <a:pt x="0" y="4537273"/>
                    </a:lnTo>
                    <a:lnTo>
                      <a:pt x="0" y="144780"/>
                    </a:lnTo>
                    <a:close/>
                    <a:moveTo>
                      <a:pt x="0" y="4537273"/>
                    </a:moveTo>
                    <a:lnTo>
                      <a:pt x="144780" y="4537273"/>
                    </a:lnTo>
                    <a:lnTo>
                      <a:pt x="144780" y="4682053"/>
                    </a:lnTo>
                    <a:lnTo>
                      <a:pt x="0" y="4682053"/>
                    </a:lnTo>
                    <a:lnTo>
                      <a:pt x="0" y="4537273"/>
                    </a:lnTo>
                    <a:close/>
                    <a:moveTo>
                      <a:pt x="19401540" y="144780"/>
                    </a:moveTo>
                    <a:lnTo>
                      <a:pt x="19546319" y="144780"/>
                    </a:lnTo>
                    <a:lnTo>
                      <a:pt x="19546319" y="4537273"/>
                    </a:lnTo>
                    <a:lnTo>
                      <a:pt x="19401540" y="4537273"/>
                    </a:lnTo>
                    <a:lnTo>
                      <a:pt x="19401540" y="144780"/>
                    </a:lnTo>
                    <a:close/>
                    <a:moveTo>
                      <a:pt x="144780" y="4537273"/>
                    </a:moveTo>
                    <a:lnTo>
                      <a:pt x="19401540" y="4537273"/>
                    </a:lnTo>
                    <a:lnTo>
                      <a:pt x="19401540" y="4682053"/>
                    </a:lnTo>
                    <a:lnTo>
                      <a:pt x="144780" y="4682053"/>
                    </a:lnTo>
                    <a:lnTo>
                      <a:pt x="144780" y="4537273"/>
                    </a:lnTo>
                    <a:close/>
                    <a:moveTo>
                      <a:pt x="19401540" y="0"/>
                    </a:moveTo>
                    <a:lnTo>
                      <a:pt x="19546319" y="0"/>
                    </a:lnTo>
                    <a:lnTo>
                      <a:pt x="19546319" y="144780"/>
                    </a:lnTo>
                    <a:lnTo>
                      <a:pt x="19401540" y="144780"/>
                    </a:lnTo>
                    <a:lnTo>
                      <a:pt x="19401540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19401540" y="0"/>
                    </a:lnTo>
                    <a:lnTo>
                      <a:pt x="19401540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rgbClr val="003432"/>
              </a:solidFill>
            </p:spPr>
          </p:sp>
        </p:grpSp>
        <p:sp>
          <p:nvSpPr>
            <p:cNvPr id="12" name="TextBox 12"/>
            <p:cNvSpPr txBox="1"/>
            <p:nvPr/>
          </p:nvSpPr>
          <p:spPr>
            <a:xfrm>
              <a:off x="170376" y="118742"/>
              <a:ext cx="2013098" cy="2222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80"/>
                </a:lnSpc>
                <a:spcBef>
                  <a:spcPct val="0"/>
                </a:spcBef>
              </a:pPr>
              <a:r>
                <a:rPr lang="en-US" sz="1280" dirty="0">
                  <a:solidFill>
                    <a:srgbClr val="003432"/>
                  </a:solidFill>
                  <a:latin typeface="Barlow SemiCondensed Bold"/>
                </a:rPr>
                <a:t>Vision 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836003" y="2223192"/>
            <a:ext cx="1644231" cy="265004"/>
            <a:chOff x="0" y="0"/>
            <a:chExt cx="2192307" cy="353339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2192307" cy="353339"/>
              <a:chOff x="0" y="0"/>
              <a:chExt cx="17966524" cy="2895704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72390" y="72390"/>
                <a:ext cx="17821744" cy="2750924"/>
              </a:xfrm>
              <a:custGeom>
                <a:avLst/>
                <a:gdLst/>
                <a:ahLst/>
                <a:cxnLst/>
                <a:rect l="l" t="t" r="r" b="b"/>
                <a:pathLst>
                  <a:path w="17821744" h="2750924">
                    <a:moveTo>
                      <a:pt x="0" y="0"/>
                    </a:moveTo>
                    <a:lnTo>
                      <a:pt x="17821744" y="0"/>
                    </a:lnTo>
                    <a:lnTo>
                      <a:pt x="17821744" y="2750924"/>
                    </a:lnTo>
                    <a:lnTo>
                      <a:pt x="0" y="275092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914D"/>
              </a:solidFill>
            </p:spPr>
          </p:sp>
          <p:sp>
            <p:nvSpPr>
              <p:cNvPr id="16" name="Freeform 16"/>
              <p:cNvSpPr/>
              <p:nvPr/>
            </p:nvSpPr>
            <p:spPr>
              <a:xfrm>
                <a:off x="0" y="0"/>
                <a:ext cx="17966523" cy="2895704"/>
              </a:xfrm>
              <a:custGeom>
                <a:avLst/>
                <a:gdLst/>
                <a:ahLst/>
                <a:cxnLst/>
                <a:rect l="l" t="t" r="r" b="b"/>
                <a:pathLst>
                  <a:path w="17966523" h="2895704">
                    <a:moveTo>
                      <a:pt x="17821745" y="2750924"/>
                    </a:moveTo>
                    <a:lnTo>
                      <a:pt x="17966523" y="2750924"/>
                    </a:lnTo>
                    <a:lnTo>
                      <a:pt x="17966523" y="2895704"/>
                    </a:lnTo>
                    <a:lnTo>
                      <a:pt x="17821743" y="2895704"/>
                    </a:lnTo>
                    <a:lnTo>
                      <a:pt x="17821743" y="2750924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2750924"/>
                    </a:lnTo>
                    <a:lnTo>
                      <a:pt x="0" y="2750924"/>
                    </a:lnTo>
                    <a:lnTo>
                      <a:pt x="0" y="144780"/>
                    </a:lnTo>
                    <a:close/>
                    <a:moveTo>
                      <a:pt x="0" y="2750924"/>
                    </a:moveTo>
                    <a:lnTo>
                      <a:pt x="144780" y="2750924"/>
                    </a:lnTo>
                    <a:lnTo>
                      <a:pt x="144780" y="2895704"/>
                    </a:lnTo>
                    <a:lnTo>
                      <a:pt x="0" y="2895704"/>
                    </a:lnTo>
                    <a:lnTo>
                      <a:pt x="0" y="2750924"/>
                    </a:lnTo>
                    <a:close/>
                    <a:moveTo>
                      <a:pt x="17821745" y="144780"/>
                    </a:moveTo>
                    <a:lnTo>
                      <a:pt x="17966523" y="144780"/>
                    </a:lnTo>
                    <a:lnTo>
                      <a:pt x="17966523" y="2750924"/>
                    </a:lnTo>
                    <a:lnTo>
                      <a:pt x="17821743" y="2750924"/>
                    </a:lnTo>
                    <a:lnTo>
                      <a:pt x="17821743" y="144780"/>
                    </a:lnTo>
                    <a:close/>
                    <a:moveTo>
                      <a:pt x="144780" y="2750924"/>
                    </a:moveTo>
                    <a:lnTo>
                      <a:pt x="17821745" y="2750924"/>
                    </a:lnTo>
                    <a:lnTo>
                      <a:pt x="17821745" y="2895704"/>
                    </a:lnTo>
                    <a:lnTo>
                      <a:pt x="144780" y="2895704"/>
                    </a:lnTo>
                    <a:lnTo>
                      <a:pt x="144780" y="2750924"/>
                    </a:lnTo>
                    <a:close/>
                    <a:moveTo>
                      <a:pt x="17821745" y="0"/>
                    </a:moveTo>
                    <a:lnTo>
                      <a:pt x="17966523" y="0"/>
                    </a:lnTo>
                    <a:lnTo>
                      <a:pt x="17966523" y="144780"/>
                    </a:lnTo>
                    <a:lnTo>
                      <a:pt x="17821743" y="144780"/>
                    </a:lnTo>
                    <a:lnTo>
                      <a:pt x="17821743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17821745" y="0"/>
                    </a:lnTo>
                    <a:lnTo>
                      <a:pt x="17821745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rgbClr val="003432"/>
              </a:solidFill>
            </p:spPr>
          </p:sp>
        </p:grpSp>
        <p:sp>
          <p:nvSpPr>
            <p:cNvPr id="17" name="TextBox 17"/>
            <p:cNvSpPr txBox="1"/>
            <p:nvPr/>
          </p:nvSpPr>
          <p:spPr>
            <a:xfrm>
              <a:off x="170957" y="59493"/>
              <a:ext cx="1850394" cy="2406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78"/>
                </a:lnSpc>
              </a:pPr>
              <a:r>
                <a:rPr lang="en-US" sz="1278" dirty="0">
                  <a:solidFill>
                    <a:srgbClr val="003432"/>
                  </a:solidFill>
                  <a:latin typeface="Barlow SemiCondensed Bold"/>
                </a:rPr>
                <a:t>GAP III</a:t>
              </a:r>
            </a:p>
          </p:txBody>
        </p: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71783" y="71164"/>
            <a:ext cx="920309" cy="612423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71018" y="1446815"/>
            <a:ext cx="621117" cy="616502"/>
          </a:xfrm>
          <a:prstGeom prst="rect">
            <a:avLst/>
          </a:prstGeom>
        </p:spPr>
      </p:pic>
      <p:grpSp>
        <p:nvGrpSpPr>
          <p:cNvPr id="20" name="Group 20"/>
          <p:cNvGrpSpPr/>
          <p:nvPr/>
        </p:nvGrpSpPr>
        <p:grpSpPr>
          <a:xfrm>
            <a:off x="626636" y="7850945"/>
            <a:ext cx="2879762" cy="2717231"/>
            <a:chOff x="0" y="0"/>
            <a:chExt cx="24463954" cy="19283776"/>
          </a:xfrm>
        </p:grpSpPr>
        <p:sp>
          <p:nvSpPr>
            <p:cNvPr id="21" name="Freeform 21"/>
            <p:cNvSpPr/>
            <p:nvPr/>
          </p:nvSpPr>
          <p:spPr>
            <a:xfrm>
              <a:off x="72390" y="72390"/>
              <a:ext cx="24319174" cy="19138996"/>
            </a:xfrm>
            <a:custGeom>
              <a:avLst/>
              <a:gdLst/>
              <a:ahLst/>
              <a:cxnLst/>
              <a:rect l="l" t="t" r="r" b="b"/>
              <a:pathLst>
                <a:path w="24319174" h="19138996">
                  <a:moveTo>
                    <a:pt x="0" y="0"/>
                  </a:moveTo>
                  <a:lnTo>
                    <a:pt x="24319174" y="0"/>
                  </a:lnTo>
                  <a:lnTo>
                    <a:pt x="24319174" y="19138995"/>
                  </a:lnTo>
                  <a:lnTo>
                    <a:pt x="0" y="191389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2" name="Freeform 22"/>
            <p:cNvSpPr/>
            <p:nvPr/>
          </p:nvSpPr>
          <p:spPr>
            <a:xfrm>
              <a:off x="0" y="0"/>
              <a:ext cx="24463953" cy="19283775"/>
            </a:xfrm>
            <a:custGeom>
              <a:avLst/>
              <a:gdLst/>
              <a:ahLst/>
              <a:cxnLst/>
              <a:rect l="l" t="t" r="r" b="b"/>
              <a:pathLst>
                <a:path w="24463953" h="19283775">
                  <a:moveTo>
                    <a:pt x="24319174" y="19138996"/>
                  </a:moveTo>
                  <a:lnTo>
                    <a:pt x="24463953" y="19138996"/>
                  </a:lnTo>
                  <a:lnTo>
                    <a:pt x="24463953" y="19283775"/>
                  </a:lnTo>
                  <a:lnTo>
                    <a:pt x="24319174" y="19283775"/>
                  </a:lnTo>
                  <a:lnTo>
                    <a:pt x="24319174" y="19138996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19138996"/>
                  </a:lnTo>
                  <a:lnTo>
                    <a:pt x="0" y="19138996"/>
                  </a:lnTo>
                  <a:lnTo>
                    <a:pt x="0" y="144780"/>
                  </a:lnTo>
                  <a:close/>
                  <a:moveTo>
                    <a:pt x="0" y="19138996"/>
                  </a:moveTo>
                  <a:lnTo>
                    <a:pt x="144780" y="19138996"/>
                  </a:lnTo>
                  <a:lnTo>
                    <a:pt x="144780" y="19283775"/>
                  </a:lnTo>
                  <a:lnTo>
                    <a:pt x="0" y="19283775"/>
                  </a:lnTo>
                  <a:lnTo>
                    <a:pt x="0" y="19138996"/>
                  </a:lnTo>
                  <a:close/>
                  <a:moveTo>
                    <a:pt x="24319174" y="144780"/>
                  </a:moveTo>
                  <a:lnTo>
                    <a:pt x="24463953" y="144780"/>
                  </a:lnTo>
                  <a:lnTo>
                    <a:pt x="24463953" y="19138996"/>
                  </a:lnTo>
                  <a:lnTo>
                    <a:pt x="24319174" y="19138996"/>
                  </a:lnTo>
                  <a:lnTo>
                    <a:pt x="24319174" y="144780"/>
                  </a:lnTo>
                  <a:close/>
                  <a:moveTo>
                    <a:pt x="144780" y="19138996"/>
                  </a:moveTo>
                  <a:lnTo>
                    <a:pt x="24319174" y="19138996"/>
                  </a:lnTo>
                  <a:lnTo>
                    <a:pt x="24319174" y="19283775"/>
                  </a:lnTo>
                  <a:lnTo>
                    <a:pt x="144780" y="19283775"/>
                  </a:lnTo>
                  <a:lnTo>
                    <a:pt x="144780" y="19138996"/>
                  </a:lnTo>
                  <a:close/>
                  <a:moveTo>
                    <a:pt x="24319174" y="0"/>
                  </a:moveTo>
                  <a:lnTo>
                    <a:pt x="24463953" y="0"/>
                  </a:lnTo>
                  <a:lnTo>
                    <a:pt x="24463953" y="144780"/>
                  </a:lnTo>
                  <a:lnTo>
                    <a:pt x="24319174" y="144780"/>
                  </a:lnTo>
                  <a:lnTo>
                    <a:pt x="24319174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4319174" y="0"/>
                  </a:lnTo>
                  <a:lnTo>
                    <a:pt x="24319174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3432"/>
            </a:solidFill>
          </p:spPr>
        </p:sp>
      </p:grpSp>
      <p:grpSp>
        <p:nvGrpSpPr>
          <p:cNvPr id="23" name="Group 23"/>
          <p:cNvGrpSpPr/>
          <p:nvPr/>
        </p:nvGrpSpPr>
        <p:grpSpPr>
          <a:xfrm>
            <a:off x="836003" y="7698091"/>
            <a:ext cx="2332647" cy="339121"/>
            <a:chOff x="0" y="0"/>
            <a:chExt cx="3110196" cy="352866"/>
          </a:xfrm>
        </p:grpSpPr>
        <p:grpSp>
          <p:nvGrpSpPr>
            <p:cNvPr id="24" name="Group 24"/>
            <p:cNvGrpSpPr/>
            <p:nvPr/>
          </p:nvGrpSpPr>
          <p:grpSpPr>
            <a:xfrm>
              <a:off x="0" y="0"/>
              <a:ext cx="3110196" cy="352866"/>
              <a:chOff x="0" y="0"/>
              <a:chExt cx="25488860" cy="2891829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72390" y="72390"/>
                <a:ext cx="25344080" cy="2747049"/>
              </a:xfrm>
              <a:custGeom>
                <a:avLst/>
                <a:gdLst/>
                <a:ahLst/>
                <a:cxnLst/>
                <a:rect l="l" t="t" r="r" b="b"/>
                <a:pathLst>
                  <a:path w="25344080" h="2747049">
                    <a:moveTo>
                      <a:pt x="0" y="0"/>
                    </a:moveTo>
                    <a:lnTo>
                      <a:pt x="25344080" y="0"/>
                    </a:lnTo>
                    <a:lnTo>
                      <a:pt x="25344080" y="2747049"/>
                    </a:lnTo>
                    <a:lnTo>
                      <a:pt x="0" y="274704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914D"/>
              </a:solidFill>
            </p:spPr>
          </p:sp>
          <p:sp>
            <p:nvSpPr>
              <p:cNvPr id="26" name="Freeform 26"/>
              <p:cNvSpPr/>
              <p:nvPr/>
            </p:nvSpPr>
            <p:spPr>
              <a:xfrm>
                <a:off x="0" y="0"/>
                <a:ext cx="25488860" cy="2891829"/>
              </a:xfrm>
              <a:custGeom>
                <a:avLst/>
                <a:gdLst/>
                <a:ahLst/>
                <a:cxnLst/>
                <a:rect l="l" t="t" r="r" b="b"/>
                <a:pathLst>
                  <a:path w="25488860" h="2891829">
                    <a:moveTo>
                      <a:pt x="25344081" y="2747049"/>
                    </a:moveTo>
                    <a:lnTo>
                      <a:pt x="25488860" y="2747049"/>
                    </a:lnTo>
                    <a:lnTo>
                      <a:pt x="25488860" y="2891829"/>
                    </a:lnTo>
                    <a:lnTo>
                      <a:pt x="25344081" y="2891829"/>
                    </a:lnTo>
                    <a:lnTo>
                      <a:pt x="25344081" y="2747049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2747049"/>
                    </a:lnTo>
                    <a:lnTo>
                      <a:pt x="0" y="2747049"/>
                    </a:lnTo>
                    <a:lnTo>
                      <a:pt x="0" y="144780"/>
                    </a:lnTo>
                    <a:close/>
                    <a:moveTo>
                      <a:pt x="0" y="2747049"/>
                    </a:moveTo>
                    <a:lnTo>
                      <a:pt x="144780" y="2747049"/>
                    </a:lnTo>
                    <a:lnTo>
                      <a:pt x="144780" y="2891829"/>
                    </a:lnTo>
                    <a:lnTo>
                      <a:pt x="0" y="2891829"/>
                    </a:lnTo>
                    <a:lnTo>
                      <a:pt x="0" y="2747049"/>
                    </a:lnTo>
                    <a:close/>
                    <a:moveTo>
                      <a:pt x="25344081" y="144780"/>
                    </a:moveTo>
                    <a:lnTo>
                      <a:pt x="25488860" y="144780"/>
                    </a:lnTo>
                    <a:lnTo>
                      <a:pt x="25488860" y="2747049"/>
                    </a:lnTo>
                    <a:lnTo>
                      <a:pt x="25344081" y="2747049"/>
                    </a:lnTo>
                    <a:lnTo>
                      <a:pt x="25344081" y="144780"/>
                    </a:lnTo>
                    <a:close/>
                    <a:moveTo>
                      <a:pt x="144780" y="2747049"/>
                    </a:moveTo>
                    <a:lnTo>
                      <a:pt x="25344081" y="2747049"/>
                    </a:lnTo>
                    <a:lnTo>
                      <a:pt x="25344081" y="2891829"/>
                    </a:lnTo>
                    <a:lnTo>
                      <a:pt x="144780" y="2891829"/>
                    </a:lnTo>
                    <a:lnTo>
                      <a:pt x="144780" y="2747049"/>
                    </a:lnTo>
                    <a:close/>
                    <a:moveTo>
                      <a:pt x="25344081" y="0"/>
                    </a:moveTo>
                    <a:lnTo>
                      <a:pt x="25488860" y="0"/>
                    </a:lnTo>
                    <a:lnTo>
                      <a:pt x="25488860" y="144780"/>
                    </a:lnTo>
                    <a:lnTo>
                      <a:pt x="25344081" y="144780"/>
                    </a:lnTo>
                    <a:lnTo>
                      <a:pt x="25344081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25344081" y="0"/>
                    </a:lnTo>
                    <a:lnTo>
                      <a:pt x="25344081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rgbClr val="003432"/>
              </a:solidFill>
            </p:spPr>
          </p:sp>
        </p:grpSp>
        <p:sp>
          <p:nvSpPr>
            <p:cNvPr id="27" name="TextBox 27"/>
            <p:cNvSpPr txBox="1"/>
            <p:nvPr/>
          </p:nvSpPr>
          <p:spPr>
            <a:xfrm>
              <a:off x="124460" y="106119"/>
              <a:ext cx="2858828" cy="22228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lvl="0" indent="0" algn="ctr">
                <a:lnSpc>
                  <a:spcPts val="1280"/>
                </a:lnSpc>
                <a:spcBef>
                  <a:spcPct val="0"/>
                </a:spcBef>
              </a:pPr>
              <a:r>
                <a:rPr lang="en-US" sz="1280" dirty="0">
                  <a:solidFill>
                    <a:srgbClr val="003432"/>
                  </a:solidFill>
                  <a:latin typeface="Barlow SemiCondensed Bold"/>
                </a:rPr>
                <a:t>CLIP </a:t>
              </a:r>
              <a:r>
                <a:rPr lang="en-US" sz="1280" dirty="0" smtClean="0">
                  <a:solidFill>
                    <a:srgbClr val="003432"/>
                  </a:solidFill>
                  <a:latin typeface="Barlow SemiCondensed Bold"/>
                </a:rPr>
                <a:t>– </a:t>
              </a:r>
              <a:r>
                <a:rPr lang="en-US" sz="1280" dirty="0" err="1" smtClean="0">
                  <a:solidFill>
                    <a:srgbClr val="003432"/>
                  </a:solidFill>
                  <a:latin typeface="Barlow SemiCondensed Bold"/>
                </a:rPr>
                <a:t>Domaines</a:t>
              </a:r>
              <a:r>
                <a:rPr lang="en-US" sz="1280" dirty="0" smtClean="0">
                  <a:solidFill>
                    <a:srgbClr val="003432"/>
                  </a:solidFill>
                  <a:latin typeface="Barlow SemiCondensed Bold"/>
                </a:rPr>
                <a:t> </a:t>
              </a:r>
              <a:r>
                <a:rPr lang="en-US" sz="1280" dirty="0" err="1" smtClean="0">
                  <a:solidFill>
                    <a:srgbClr val="003432"/>
                  </a:solidFill>
                  <a:latin typeface="Barlow SemiCondensed Bold"/>
                </a:rPr>
                <a:t>d’engagement</a:t>
              </a:r>
              <a:r>
                <a:rPr lang="en-US" sz="1280" dirty="0" smtClean="0">
                  <a:solidFill>
                    <a:srgbClr val="003432"/>
                  </a:solidFill>
                  <a:latin typeface="Barlow SemiCondensed Bold"/>
                </a:rPr>
                <a:t> </a:t>
              </a:r>
              <a:endParaRPr lang="en-US" sz="1280" dirty="0">
                <a:solidFill>
                  <a:srgbClr val="003432"/>
                </a:solidFill>
                <a:latin typeface="Barlow SemiCondensed Bold"/>
              </a:endParaRPr>
            </a:p>
          </p:txBody>
        </p:sp>
      </p:grpSp>
      <p:sp>
        <p:nvSpPr>
          <p:cNvPr id="46" name="TextBox 46"/>
          <p:cNvSpPr txBox="1"/>
          <p:nvPr/>
        </p:nvSpPr>
        <p:spPr>
          <a:xfrm>
            <a:off x="1114778" y="7118689"/>
            <a:ext cx="2721815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</p:txBody>
      </p:sp>
      <p:sp>
        <p:nvSpPr>
          <p:cNvPr id="47" name="TextBox 47"/>
          <p:cNvSpPr txBox="1"/>
          <p:nvPr/>
        </p:nvSpPr>
        <p:spPr>
          <a:xfrm>
            <a:off x="1190589" y="7957807"/>
            <a:ext cx="2554671" cy="512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</p:txBody>
      </p:sp>
      <p:grpSp>
        <p:nvGrpSpPr>
          <p:cNvPr id="48" name="Group 48"/>
          <p:cNvGrpSpPr/>
          <p:nvPr/>
        </p:nvGrpSpPr>
        <p:grpSpPr>
          <a:xfrm>
            <a:off x="3704801" y="8113120"/>
            <a:ext cx="3289097" cy="1329108"/>
            <a:chOff x="0" y="0"/>
            <a:chExt cx="25370442" cy="11669369"/>
          </a:xfrm>
        </p:grpSpPr>
        <p:sp>
          <p:nvSpPr>
            <p:cNvPr id="49" name="Freeform 49"/>
            <p:cNvSpPr/>
            <p:nvPr/>
          </p:nvSpPr>
          <p:spPr>
            <a:xfrm>
              <a:off x="72390" y="72390"/>
              <a:ext cx="25225663" cy="11524589"/>
            </a:xfrm>
            <a:custGeom>
              <a:avLst/>
              <a:gdLst/>
              <a:ahLst/>
              <a:cxnLst/>
              <a:rect l="l" t="t" r="r" b="b"/>
              <a:pathLst>
                <a:path w="25225663" h="11524589">
                  <a:moveTo>
                    <a:pt x="0" y="0"/>
                  </a:moveTo>
                  <a:lnTo>
                    <a:pt x="25225663" y="0"/>
                  </a:lnTo>
                  <a:lnTo>
                    <a:pt x="25225663" y="11524589"/>
                  </a:lnTo>
                  <a:lnTo>
                    <a:pt x="0" y="115245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0" name="Freeform 50"/>
            <p:cNvSpPr/>
            <p:nvPr/>
          </p:nvSpPr>
          <p:spPr>
            <a:xfrm>
              <a:off x="0" y="0"/>
              <a:ext cx="25370442" cy="11669368"/>
            </a:xfrm>
            <a:custGeom>
              <a:avLst/>
              <a:gdLst/>
              <a:ahLst/>
              <a:cxnLst/>
              <a:rect l="l" t="t" r="r" b="b"/>
              <a:pathLst>
                <a:path w="25370442" h="11669368">
                  <a:moveTo>
                    <a:pt x="25225662" y="11524589"/>
                  </a:moveTo>
                  <a:lnTo>
                    <a:pt x="25370442" y="11524589"/>
                  </a:lnTo>
                  <a:lnTo>
                    <a:pt x="25370442" y="11669368"/>
                  </a:lnTo>
                  <a:lnTo>
                    <a:pt x="25225662" y="11669368"/>
                  </a:lnTo>
                  <a:lnTo>
                    <a:pt x="25225662" y="11524589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11524589"/>
                  </a:lnTo>
                  <a:lnTo>
                    <a:pt x="0" y="11524589"/>
                  </a:lnTo>
                  <a:lnTo>
                    <a:pt x="0" y="144780"/>
                  </a:lnTo>
                  <a:close/>
                  <a:moveTo>
                    <a:pt x="0" y="11524589"/>
                  </a:moveTo>
                  <a:lnTo>
                    <a:pt x="144780" y="11524589"/>
                  </a:lnTo>
                  <a:lnTo>
                    <a:pt x="144780" y="11669368"/>
                  </a:lnTo>
                  <a:lnTo>
                    <a:pt x="0" y="11669368"/>
                  </a:lnTo>
                  <a:lnTo>
                    <a:pt x="0" y="11524589"/>
                  </a:lnTo>
                  <a:close/>
                  <a:moveTo>
                    <a:pt x="25225662" y="144780"/>
                  </a:moveTo>
                  <a:lnTo>
                    <a:pt x="25370442" y="144780"/>
                  </a:lnTo>
                  <a:lnTo>
                    <a:pt x="25370442" y="11524589"/>
                  </a:lnTo>
                  <a:lnTo>
                    <a:pt x="25225662" y="11524589"/>
                  </a:lnTo>
                  <a:lnTo>
                    <a:pt x="25225662" y="144780"/>
                  </a:lnTo>
                  <a:close/>
                  <a:moveTo>
                    <a:pt x="144780" y="11524589"/>
                  </a:moveTo>
                  <a:lnTo>
                    <a:pt x="25225662" y="11524589"/>
                  </a:lnTo>
                  <a:lnTo>
                    <a:pt x="25225662" y="11669368"/>
                  </a:lnTo>
                  <a:lnTo>
                    <a:pt x="144780" y="11669368"/>
                  </a:lnTo>
                  <a:lnTo>
                    <a:pt x="144780" y="11524589"/>
                  </a:lnTo>
                  <a:close/>
                  <a:moveTo>
                    <a:pt x="25225662" y="0"/>
                  </a:moveTo>
                  <a:lnTo>
                    <a:pt x="25370442" y="0"/>
                  </a:lnTo>
                  <a:lnTo>
                    <a:pt x="25370442" y="144780"/>
                  </a:lnTo>
                  <a:lnTo>
                    <a:pt x="25225662" y="144780"/>
                  </a:lnTo>
                  <a:lnTo>
                    <a:pt x="25225662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5225662" y="0"/>
                  </a:lnTo>
                  <a:lnTo>
                    <a:pt x="25225662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3432"/>
            </a:solidFill>
          </p:spPr>
        </p:sp>
      </p:grpSp>
      <p:pic>
        <p:nvPicPr>
          <p:cNvPr id="51" name="Picture 5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3707288" y="8032677"/>
            <a:ext cx="277098" cy="350354"/>
          </a:xfrm>
          <a:prstGeom prst="rect">
            <a:avLst/>
          </a:prstGeom>
        </p:spPr>
      </p:pic>
      <p:grpSp>
        <p:nvGrpSpPr>
          <p:cNvPr id="52" name="Group 52"/>
          <p:cNvGrpSpPr/>
          <p:nvPr/>
        </p:nvGrpSpPr>
        <p:grpSpPr>
          <a:xfrm>
            <a:off x="3704802" y="9549090"/>
            <a:ext cx="3289096" cy="1019086"/>
            <a:chOff x="0" y="0"/>
            <a:chExt cx="25278991" cy="7455738"/>
          </a:xfrm>
        </p:grpSpPr>
        <p:sp>
          <p:nvSpPr>
            <p:cNvPr id="53" name="Freeform 53"/>
            <p:cNvSpPr/>
            <p:nvPr/>
          </p:nvSpPr>
          <p:spPr>
            <a:xfrm>
              <a:off x="72390" y="72390"/>
              <a:ext cx="25134211" cy="7310958"/>
            </a:xfrm>
            <a:custGeom>
              <a:avLst/>
              <a:gdLst/>
              <a:ahLst/>
              <a:cxnLst/>
              <a:rect l="l" t="t" r="r" b="b"/>
              <a:pathLst>
                <a:path w="25134211" h="7310958">
                  <a:moveTo>
                    <a:pt x="0" y="0"/>
                  </a:moveTo>
                  <a:lnTo>
                    <a:pt x="25134211" y="0"/>
                  </a:lnTo>
                  <a:lnTo>
                    <a:pt x="25134211" y="7310958"/>
                  </a:lnTo>
                  <a:lnTo>
                    <a:pt x="0" y="73109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4" name="Freeform 54"/>
            <p:cNvSpPr/>
            <p:nvPr/>
          </p:nvSpPr>
          <p:spPr>
            <a:xfrm>
              <a:off x="0" y="0"/>
              <a:ext cx="25278990" cy="7455738"/>
            </a:xfrm>
            <a:custGeom>
              <a:avLst/>
              <a:gdLst/>
              <a:ahLst/>
              <a:cxnLst/>
              <a:rect l="l" t="t" r="r" b="b"/>
              <a:pathLst>
                <a:path w="25278990" h="7455738">
                  <a:moveTo>
                    <a:pt x="25134212" y="7310958"/>
                  </a:moveTo>
                  <a:lnTo>
                    <a:pt x="25278990" y="7310958"/>
                  </a:lnTo>
                  <a:lnTo>
                    <a:pt x="25278990" y="7455738"/>
                  </a:lnTo>
                  <a:lnTo>
                    <a:pt x="25134212" y="7455738"/>
                  </a:lnTo>
                  <a:lnTo>
                    <a:pt x="25134212" y="7310958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7310958"/>
                  </a:lnTo>
                  <a:lnTo>
                    <a:pt x="0" y="7310958"/>
                  </a:lnTo>
                  <a:lnTo>
                    <a:pt x="0" y="144780"/>
                  </a:lnTo>
                  <a:close/>
                  <a:moveTo>
                    <a:pt x="0" y="7310958"/>
                  </a:moveTo>
                  <a:lnTo>
                    <a:pt x="144780" y="7310958"/>
                  </a:lnTo>
                  <a:lnTo>
                    <a:pt x="144780" y="7455738"/>
                  </a:lnTo>
                  <a:lnTo>
                    <a:pt x="0" y="7455738"/>
                  </a:lnTo>
                  <a:lnTo>
                    <a:pt x="0" y="7310958"/>
                  </a:lnTo>
                  <a:close/>
                  <a:moveTo>
                    <a:pt x="25134212" y="144780"/>
                  </a:moveTo>
                  <a:lnTo>
                    <a:pt x="25278990" y="144780"/>
                  </a:lnTo>
                  <a:lnTo>
                    <a:pt x="25278990" y="7310958"/>
                  </a:lnTo>
                  <a:lnTo>
                    <a:pt x="25134212" y="7310958"/>
                  </a:lnTo>
                  <a:lnTo>
                    <a:pt x="25134212" y="144780"/>
                  </a:lnTo>
                  <a:close/>
                  <a:moveTo>
                    <a:pt x="144780" y="7310958"/>
                  </a:moveTo>
                  <a:lnTo>
                    <a:pt x="25134212" y="7310958"/>
                  </a:lnTo>
                  <a:lnTo>
                    <a:pt x="25134212" y="7455738"/>
                  </a:lnTo>
                  <a:lnTo>
                    <a:pt x="144780" y="7455738"/>
                  </a:lnTo>
                  <a:lnTo>
                    <a:pt x="144780" y="7310958"/>
                  </a:lnTo>
                  <a:close/>
                  <a:moveTo>
                    <a:pt x="25134212" y="0"/>
                  </a:moveTo>
                  <a:lnTo>
                    <a:pt x="25278990" y="0"/>
                  </a:lnTo>
                  <a:lnTo>
                    <a:pt x="25278990" y="144780"/>
                  </a:lnTo>
                  <a:lnTo>
                    <a:pt x="25134212" y="144780"/>
                  </a:lnTo>
                  <a:lnTo>
                    <a:pt x="25134212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5134212" y="0"/>
                  </a:lnTo>
                  <a:lnTo>
                    <a:pt x="25134212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3432"/>
            </a:solidFill>
          </p:spPr>
        </p:sp>
      </p:grpSp>
      <p:pic>
        <p:nvPicPr>
          <p:cNvPr id="55" name="Picture 5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3852511" y="9630743"/>
            <a:ext cx="208882" cy="264103"/>
          </a:xfrm>
          <a:prstGeom prst="rect">
            <a:avLst/>
          </a:prstGeom>
        </p:spPr>
      </p:pic>
      <p:grpSp>
        <p:nvGrpSpPr>
          <p:cNvPr id="56" name="Group 56"/>
          <p:cNvGrpSpPr/>
          <p:nvPr/>
        </p:nvGrpSpPr>
        <p:grpSpPr>
          <a:xfrm>
            <a:off x="626636" y="5499604"/>
            <a:ext cx="2886948" cy="2133096"/>
            <a:chOff x="0" y="0"/>
            <a:chExt cx="24463954" cy="13899665"/>
          </a:xfrm>
        </p:grpSpPr>
        <p:sp>
          <p:nvSpPr>
            <p:cNvPr id="57" name="Freeform 57"/>
            <p:cNvSpPr/>
            <p:nvPr/>
          </p:nvSpPr>
          <p:spPr>
            <a:xfrm>
              <a:off x="72390" y="72390"/>
              <a:ext cx="24319174" cy="13754885"/>
            </a:xfrm>
            <a:custGeom>
              <a:avLst/>
              <a:gdLst/>
              <a:ahLst/>
              <a:cxnLst/>
              <a:rect l="l" t="t" r="r" b="b"/>
              <a:pathLst>
                <a:path w="24319174" h="13754885">
                  <a:moveTo>
                    <a:pt x="0" y="0"/>
                  </a:moveTo>
                  <a:lnTo>
                    <a:pt x="24319174" y="0"/>
                  </a:lnTo>
                  <a:lnTo>
                    <a:pt x="24319174" y="13754885"/>
                  </a:lnTo>
                  <a:lnTo>
                    <a:pt x="0" y="137548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8" name="Freeform 58"/>
            <p:cNvSpPr/>
            <p:nvPr/>
          </p:nvSpPr>
          <p:spPr>
            <a:xfrm>
              <a:off x="0" y="0"/>
              <a:ext cx="24463953" cy="13899665"/>
            </a:xfrm>
            <a:custGeom>
              <a:avLst/>
              <a:gdLst/>
              <a:ahLst/>
              <a:cxnLst/>
              <a:rect l="l" t="t" r="r" b="b"/>
              <a:pathLst>
                <a:path w="24463953" h="13899665">
                  <a:moveTo>
                    <a:pt x="24319174" y="13754884"/>
                  </a:moveTo>
                  <a:lnTo>
                    <a:pt x="24463953" y="13754884"/>
                  </a:lnTo>
                  <a:lnTo>
                    <a:pt x="24463953" y="13899665"/>
                  </a:lnTo>
                  <a:lnTo>
                    <a:pt x="24319174" y="13899665"/>
                  </a:lnTo>
                  <a:lnTo>
                    <a:pt x="24319174" y="13754884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13754884"/>
                  </a:lnTo>
                  <a:lnTo>
                    <a:pt x="0" y="13754884"/>
                  </a:lnTo>
                  <a:lnTo>
                    <a:pt x="0" y="144780"/>
                  </a:lnTo>
                  <a:close/>
                  <a:moveTo>
                    <a:pt x="0" y="13754884"/>
                  </a:moveTo>
                  <a:lnTo>
                    <a:pt x="144780" y="13754884"/>
                  </a:lnTo>
                  <a:lnTo>
                    <a:pt x="144780" y="13899665"/>
                  </a:lnTo>
                  <a:lnTo>
                    <a:pt x="0" y="13899665"/>
                  </a:lnTo>
                  <a:lnTo>
                    <a:pt x="0" y="13754884"/>
                  </a:lnTo>
                  <a:close/>
                  <a:moveTo>
                    <a:pt x="24319174" y="144780"/>
                  </a:moveTo>
                  <a:lnTo>
                    <a:pt x="24463953" y="144780"/>
                  </a:lnTo>
                  <a:lnTo>
                    <a:pt x="24463953" y="13754884"/>
                  </a:lnTo>
                  <a:lnTo>
                    <a:pt x="24319174" y="13754884"/>
                  </a:lnTo>
                  <a:lnTo>
                    <a:pt x="24319174" y="144780"/>
                  </a:lnTo>
                  <a:close/>
                  <a:moveTo>
                    <a:pt x="144780" y="13754884"/>
                  </a:moveTo>
                  <a:lnTo>
                    <a:pt x="24319174" y="13754884"/>
                  </a:lnTo>
                  <a:lnTo>
                    <a:pt x="24319174" y="13899665"/>
                  </a:lnTo>
                  <a:lnTo>
                    <a:pt x="144780" y="13899665"/>
                  </a:lnTo>
                  <a:lnTo>
                    <a:pt x="144780" y="13754884"/>
                  </a:lnTo>
                  <a:close/>
                  <a:moveTo>
                    <a:pt x="24319174" y="0"/>
                  </a:moveTo>
                  <a:lnTo>
                    <a:pt x="24463953" y="0"/>
                  </a:lnTo>
                  <a:lnTo>
                    <a:pt x="24463953" y="144780"/>
                  </a:lnTo>
                  <a:lnTo>
                    <a:pt x="24319174" y="144780"/>
                  </a:lnTo>
                  <a:lnTo>
                    <a:pt x="24319174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4319174" y="0"/>
                  </a:lnTo>
                  <a:lnTo>
                    <a:pt x="24319174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3432"/>
            </a:solidFill>
          </p:spPr>
        </p:sp>
      </p:grpSp>
      <p:grpSp>
        <p:nvGrpSpPr>
          <p:cNvPr id="59" name="Group 59"/>
          <p:cNvGrpSpPr/>
          <p:nvPr/>
        </p:nvGrpSpPr>
        <p:grpSpPr>
          <a:xfrm>
            <a:off x="836003" y="5354817"/>
            <a:ext cx="1831330" cy="266559"/>
            <a:chOff x="0" y="0"/>
            <a:chExt cx="2441774" cy="355412"/>
          </a:xfrm>
        </p:grpSpPr>
        <p:grpSp>
          <p:nvGrpSpPr>
            <p:cNvPr id="60" name="Group 60"/>
            <p:cNvGrpSpPr/>
            <p:nvPr/>
          </p:nvGrpSpPr>
          <p:grpSpPr>
            <a:xfrm>
              <a:off x="0" y="0"/>
              <a:ext cx="2441774" cy="355412"/>
              <a:chOff x="0" y="0"/>
              <a:chExt cx="20010965" cy="2912696"/>
            </a:xfrm>
          </p:grpSpPr>
          <p:sp>
            <p:nvSpPr>
              <p:cNvPr id="61" name="Freeform 61"/>
              <p:cNvSpPr/>
              <p:nvPr/>
            </p:nvSpPr>
            <p:spPr>
              <a:xfrm>
                <a:off x="72390" y="72390"/>
                <a:ext cx="19866185" cy="2767916"/>
              </a:xfrm>
              <a:custGeom>
                <a:avLst/>
                <a:gdLst/>
                <a:ahLst/>
                <a:cxnLst/>
                <a:rect l="l" t="t" r="r" b="b"/>
                <a:pathLst>
                  <a:path w="19866185" h="2767916">
                    <a:moveTo>
                      <a:pt x="0" y="0"/>
                    </a:moveTo>
                    <a:lnTo>
                      <a:pt x="19866185" y="0"/>
                    </a:lnTo>
                    <a:lnTo>
                      <a:pt x="19866185" y="2767916"/>
                    </a:lnTo>
                    <a:lnTo>
                      <a:pt x="0" y="27679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914D"/>
              </a:solidFill>
            </p:spPr>
          </p:sp>
          <p:sp>
            <p:nvSpPr>
              <p:cNvPr id="62" name="Freeform 62"/>
              <p:cNvSpPr/>
              <p:nvPr/>
            </p:nvSpPr>
            <p:spPr>
              <a:xfrm>
                <a:off x="0" y="0"/>
                <a:ext cx="20010965" cy="2912696"/>
              </a:xfrm>
              <a:custGeom>
                <a:avLst/>
                <a:gdLst/>
                <a:ahLst/>
                <a:cxnLst/>
                <a:rect l="l" t="t" r="r" b="b"/>
                <a:pathLst>
                  <a:path w="20010965" h="2912696">
                    <a:moveTo>
                      <a:pt x="19866184" y="2767917"/>
                    </a:moveTo>
                    <a:lnTo>
                      <a:pt x="20010965" y="2767917"/>
                    </a:lnTo>
                    <a:lnTo>
                      <a:pt x="20010965" y="2912696"/>
                    </a:lnTo>
                    <a:lnTo>
                      <a:pt x="19866184" y="2912696"/>
                    </a:lnTo>
                    <a:lnTo>
                      <a:pt x="19866184" y="2767917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2767917"/>
                    </a:lnTo>
                    <a:lnTo>
                      <a:pt x="0" y="2767917"/>
                    </a:lnTo>
                    <a:lnTo>
                      <a:pt x="0" y="144780"/>
                    </a:lnTo>
                    <a:close/>
                    <a:moveTo>
                      <a:pt x="0" y="2767917"/>
                    </a:moveTo>
                    <a:lnTo>
                      <a:pt x="144780" y="2767917"/>
                    </a:lnTo>
                    <a:lnTo>
                      <a:pt x="144780" y="2912696"/>
                    </a:lnTo>
                    <a:lnTo>
                      <a:pt x="0" y="2912696"/>
                    </a:lnTo>
                    <a:lnTo>
                      <a:pt x="0" y="2767917"/>
                    </a:lnTo>
                    <a:close/>
                    <a:moveTo>
                      <a:pt x="19866184" y="144780"/>
                    </a:moveTo>
                    <a:lnTo>
                      <a:pt x="20010965" y="144780"/>
                    </a:lnTo>
                    <a:lnTo>
                      <a:pt x="20010965" y="2767917"/>
                    </a:lnTo>
                    <a:lnTo>
                      <a:pt x="19866184" y="2767917"/>
                    </a:lnTo>
                    <a:lnTo>
                      <a:pt x="19866184" y="144780"/>
                    </a:lnTo>
                    <a:close/>
                    <a:moveTo>
                      <a:pt x="144780" y="2767917"/>
                    </a:moveTo>
                    <a:lnTo>
                      <a:pt x="19866186" y="2767917"/>
                    </a:lnTo>
                    <a:lnTo>
                      <a:pt x="19866186" y="2912696"/>
                    </a:lnTo>
                    <a:lnTo>
                      <a:pt x="144780" y="2912696"/>
                    </a:lnTo>
                    <a:lnTo>
                      <a:pt x="144780" y="2767917"/>
                    </a:lnTo>
                    <a:close/>
                    <a:moveTo>
                      <a:pt x="19866184" y="0"/>
                    </a:moveTo>
                    <a:lnTo>
                      <a:pt x="20010965" y="0"/>
                    </a:lnTo>
                    <a:lnTo>
                      <a:pt x="20010965" y="144780"/>
                    </a:lnTo>
                    <a:lnTo>
                      <a:pt x="19866184" y="144780"/>
                    </a:lnTo>
                    <a:lnTo>
                      <a:pt x="19866184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19866186" y="0"/>
                    </a:lnTo>
                    <a:lnTo>
                      <a:pt x="19866186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rgbClr val="003432"/>
              </a:solidFill>
            </p:spPr>
          </p:sp>
        </p:grpSp>
        <p:sp>
          <p:nvSpPr>
            <p:cNvPr id="63" name="TextBox 63"/>
            <p:cNvSpPr txBox="1"/>
            <p:nvPr/>
          </p:nvSpPr>
          <p:spPr>
            <a:xfrm>
              <a:off x="190409" y="59493"/>
              <a:ext cx="2060952" cy="2222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1280"/>
                </a:lnSpc>
                <a:spcBef>
                  <a:spcPct val="0"/>
                </a:spcBef>
              </a:pPr>
              <a:r>
                <a:rPr lang="en-US" sz="1280" dirty="0" smtClean="0">
                  <a:solidFill>
                    <a:srgbClr val="003432"/>
                  </a:solidFill>
                  <a:latin typeface="Barlow SemiCondensed Bold"/>
                </a:rPr>
                <a:t>Raison d’être du CLIP</a:t>
              </a:r>
              <a:endParaRPr lang="en-US" sz="1280" dirty="0">
                <a:solidFill>
                  <a:srgbClr val="003432"/>
                </a:solidFill>
                <a:latin typeface="Barlow SemiCondensed Bold"/>
              </a:endParaRPr>
            </a:p>
          </p:txBody>
        </p:sp>
      </p:grpSp>
      <p:pic>
        <p:nvPicPr>
          <p:cNvPr id="65" name="Picture 65">
            <a:hlinkClick r:id="rId12"/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5668285" y="70257"/>
            <a:ext cx="379504" cy="379504"/>
          </a:xfrm>
          <a:prstGeom prst="rect">
            <a:avLst/>
          </a:prstGeom>
        </p:spPr>
      </p:pic>
      <p:pic>
        <p:nvPicPr>
          <p:cNvPr id="66" name="Picture 66">
            <a:hlinkClick r:id="rId16"/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6126095" y="71164"/>
            <a:ext cx="384963" cy="384963"/>
          </a:xfrm>
          <a:prstGeom prst="rect">
            <a:avLst/>
          </a:prstGeom>
        </p:spPr>
      </p:pic>
      <p:pic>
        <p:nvPicPr>
          <p:cNvPr id="67" name="Picture 67">
            <a:hlinkClick r:id="rId19"/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6549084" y="71164"/>
            <a:ext cx="390592" cy="390592"/>
          </a:xfrm>
          <a:prstGeom prst="rect">
            <a:avLst/>
          </a:prstGeom>
        </p:spPr>
      </p:pic>
      <p:pic>
        <p:nvPicPr>
          <p:cNvPr id="68" name="Picture 68">
            <a:hlinkClick r:id="rId22"/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>
            <a:off x="6993899" y="71164"/>
            <a:ext cx="396006" cy="396006"/>
          </a:xfrm>
          <a:prstGeom prst="rect">
            <a:avLst/>
          </a:prstGeom>
        </p:spPr>
      </p:pic>
      <p:sp>
        <p:nvSpPr>
          <p:cNvPr id="70" name="TextBox 70"/>
          <p:cNvSpPr txBox="1"/>
          <p:nvPr/>
        </p:nvSpPr>
        <p:spPr>
          <a:xfrm>
            <a:off x="1043413" y="6213825"/>
            <a:ext cx="2701847" cy="256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  <a:p>
            <a:pPr algn="ctr">
              <a:lnSpc>
                <a:spcPts val="1029"/>
              </a:lnSpc>
            </a:pPr>
            <a:endParaRPr lang="en-US" sz="1029" dirty="0">
              <a:solidFill>
                <a:srgbClr val="000000"/>
              </a:solidFill>
              <a:latin typeface="Barlow SemiCondensed"/>
            </a:endParaRPr>
          </a:p>
        </p:txBody>
      </p:sp>
      <p:sp>
        <p:nvSpPr>
          <p:cNvPr id="73" name="TextBox 73"/>
          <p:cNvSpPr txBox="1"/>
          <p:nvPr/>
        </p:nvSpPr>
        <p:spPr>
          <a:xfrm>
            <a:off x="744600" y="3648929"/>
            <a:ext cx="2648059" cy="1410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32"/>
              </a:lnSpc>
            </a:pPr>
            <a:r>
              <a:rPr lang="fr-FR" sz="1029" dirty="0">
                <a:solidFill>
                  <a:srgbClr val="001489"/>
                </a:solidFill>
                <a:latin typeface="Barlow SemiCondensed Bold"/>
              </a:rPr>
              <a:t>Le plan de mise en œuvre au niveau national (CLIP) pour la </a:t>
            </a:r>
            <a:r>
              <a:rPr lang="fr-FR" sz="1029" dirty="0" smtClean="0">
                <a:solidFill>
                  <a:srgbClr val="001489"/>
                </a:solidFill>
                <a:latin typeface="Barlow SemiCondensed Bold"/>
              </a:rPr>
              <a:t>Guinée : </a:t>
            </a:r>
          </a:p>
          <a:p>
            <a:pPr algn="ctr">
              <a:lnSpc>
                <a:spcPts val="1132"/>
              </a:lnSpc>
            </a:pPr>
            <a:endParaRPr lang="fr-FR" sz="1029" dirty="0">
              <a:solidFill>
                <a:srgbClr val="001489"/>
              </a:solidFill>
              <a:latin typeface="Barlow SemiCondensed"/>
            </a:endParaRPr>
          </a:p>
          <a:p>
            <a:pPr marL="171450" indent="-171450" algn="just">
              <a:lnSpc>
                <a:spcPts val="1132"/>
              </a:lnSpc>
              <a:buFontTx/>
              <a:buChar char="-"/>
            </a:pPr>
            <a:r>
              <a:rPr lang="fr-FR" sz="1029" dirty="0" smtClean="0">
                <a:solidFill>
                  <a:srgbClr val="000000"/>
                </a:solidFill>
                <a:latin typeface="Barlow SemiCondensed"/>
              </a:rPr>
              <a:t>traduit </a:t>
            </a:r>
            <a:r>
              <a:rPr lang="fr-FR" sz="1029" dirty="0">
                <a:solidFill>
                  <a:srgbClr val="000000"/>
                </a:solidFill>
                <a:latin typeface="Barlow SemiCondensed"/>
              </a:rPr>
              <a:t>le plan d'action pour l'égalité des </a:t>
            </a:r>
            <a:r>
              <a:rPr lang="fr-FR" sz="1029" dirty="0" smtClean="0">
                <a:solidFill>
                  <a:srgbClr val="000000"/>
                </a:solidFill>
                <a:latin typeface="Barlow SemiCondensed"/>
              </a:rPr>
              <a:t>sexes GAP </a:t>
            </a:r>
            <a:r>
              <a:rPr lang="fr-FR" sz="1029" dirty="0">
                <a:solidFill>
                  <a:srgbClr val="000000"/>
                </a:solidFill>
                <a:latin typeface="Barlow SemiCondensed"/>
              </a:rPr>
              <a:t>III de l'UE en priorités et actions pour </a:t>
            </a:r>
            <a:r>
              <a:rPr lang="fr-FR" sz="1029" dirty="0" smtClean="0">
                <a:solidFill>
                  <a:srgbClr val="000000"/>
                </a:solidFill>
                <a:latin typeface="Barlow SemiCondensed"/>
              </a:rPr>
              <a:t>la Guinée, avec une </a:t>
            </a:r>
            <a:r>
              <a:rPr lang="fr-FR" sz="1029" dirty="0">
                <a:solidFill>
                  <a:srgbClr val="000000"/>
                </a:solidFill>
                <a:latin typeface="Barlow SemiCondensed"/>
              </a:rPr>
              <a:t>approche basée sur les droits. </a:t>
            </a:r>
          </a:p>
          <a:p>
            <a:pPr marL="171450" indent="-171450" algn="just">
              <a:lnSpc>
                <a:spcPts val="1132"/>
              </a:lnSpc>
              <a:buFontTx/>
              <a:buChar char="-"/>
            </a:pPr>
            <a:endParaRPr lang="fr-FR" sz="1029" dirty="0" smtClean="0">
              <a:solidFill>
                <a:srgbClr val="000000"/>
              </a:solidFill>
              <a:latin typeface="Barlow SemiCondensed"/>
            </a:endParaRPr>
          </a:p>
          <a:p>
            <a:pPr marL="171450" indent="-171450" algn="just">
              <a:lnSpc>
                <a:spcPts val="1132"/>
              </a:lnSpc>
              <a:buFontTx/>
              <a:buChar char="-"/>
            </a:pPr>
            <a:r>
              <a:rPr lang="fr-FR" sz="1029" dirty="0" smtClean="0">
                <a:solidFill>
                  <a:srgbClr val="000000"/>
                </a:solidFill>
                <a:latin typeface="Barlow SemiCondensed"/>
              </a:rPr>
              <a:t>a </a:t>
            </a:r>
            <a:r>
              <a:rPr lang="fr-FR" sz="1029" dirty="0">
                <a:solidFill>
                  <a:srgbClr val="000000"/>
                </a:solidFill>
                <a:latin typeface="Barlow SemiCondensed"/>
              </a:rPr>
              <a:t>été préparé par l'équipe Europe (délégation de l'UE et États membres de l'UE), y compris </a:t>
            </a:r>
            <a:r>
              <a:rPr lang="fr-FR" sz="1029" dirty="0" smtClean="0">
                <a:solidFill>
                  <a:srgbClr val="000000"/>
                </a:solidFill>
                <a:latin typeface="Barlow SemiCondensed"/>
              </a:rPr>
              <a:t>la championne de l'égalité des sexes de </a:t>
            </a:r>
            <a:r>
              <a:rPr lang="fr-FR" sz="1029" dirty="0">
                <a:solidFill>
                  <a:srgbClr val="000000"/>
                </a:solidFill>
                <a:latin typeface="Barlow SemiCondensed"/>
              </a:rPr>
              <a:t>l'UE</a:t>
            </a:r>
            <a:r>
              <a:rPr lang="fr-FR" sz="1029" dirty="0" smtClean="0">
                <a:solidFill>
                  <a:srgbClr val="000000"/>
                </a:solidFill>
                <a:latin typeface="Barlow SemiCondensed"/>
              </a:rPr>
              <a:t>.</a:t>
            </a:r>
            <a:endParaRPr lang="en-US" sz="1029" dirty="0">
              <a:solidFill>
                <a:srgbClr val="003432"/>
              </a:solidFill>
              <a:latin typeface="Barlow SemiCondensed"/>
            </a:endParaRPr>
          </a:p>
        </p:txBody>
      </p:sp>
      <p:sp>
        <p:nvSpPr>
          <p:cNvPr id="74" name="TextBox 74"/>
          <p:cNvSpPr txBox="1"/>
          <p:nvPr/>
        </p:nvSpPr>
        <p:spPr>
          <a:xfrm>
            <a:off x="171783" y="726287"/>
            <a:ext cx="920309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90"/>
              </a:lnSpc>
            </a:pPr>
            <a:r>
              <a:rPr lang="en-US" sz="900" dirty="0" smtClean="0">
                <a:solidFill>
                  <a:srgbClr val="000000"/>
                </a:solidFill>
                <a:latin typeface="Arialle Bold"/>
              </a:rPr>
              <a:t>UNION</a:t>
            </a:r>
          </a:p>
          <a:p>
            <a:pPr algn="ctr">
              <a:lnSpc>
                <a:spcPts val="990"/>
              </a:lnSpc>
            </a:pPr>
            <a:r>
              <a:rPr lang="en-US" sz="900" dirty="0" smtClean="0">
                <a:solidFill>
                  <a:srgbClr val="000000"/>
                </a:solidFill>
                <a:latin typeface="Arialle Bold"/>
              </a:rPr>
              <a:t>EUROPEENNE</a:t>
            </a:r>
            <a:endParaRPr lang="en-US" sz="900" dirty="0">
              <a:solidFill>
                <a:srgbClr val="000000"/>
              </a:solidFill>
              <a:latin typeface="Arialle Bold"/>
            </a:endParaRPr>
          </a:p>
        </p:txBody>
      </p:sp>
      <p:sp>
        <p:nvSpPr>
          <p:cNvPr id="75" name="TextBox 75"/>
          <p:cNvSpPr txBox="1"/>
          <p:nvPr/>
        </p:nvSpPr>
        <p:spPr>
          <a:xfrm>
            <a:off x="47351" y="895499"/>
            <a:ext cx="7556499" cy="6668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US" sz="2799" spc="117" dirty="0">
                <a:solidFill>
                  <a:srgbClr val="001489"/>
                </a:solidFill>
                <a:latin typeface="Barlow SemiCondensed Bold Bold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Inter Italics"/>
              </a:rPr>
              <a:t>PLAN</a:t>
            </a:r>
            <a:r>
              <a:rPr lang="en-US" sz="2799" spc="117" dirty="0">
                <a:solidFill>
                  <a:srgbClr val="001489"/>
                </a:solidFill>
                <a:latin typeface="Barlow SemiCondensed Bold Bold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Inter Italics"/>
              </a:rPr>
              <a:t>D’ACTION </a:t>
            </a:r>
            <a:r>
              <a:rPr lang="en-US" sz="1400" dirty="0" smtClean="0">
                <a:solidFill>
                  <a:srgbClr val="000000"/>
                </a:solidFill>
                <a:latin typeface="Inter Italics"/>
              </a:rPr>
              <a:t>GENRE (GAP III) - Plan</a:t>
            </a:r>
            <a:r>
              <a:rPr lang="en-US" sz="2799" spc="117" dirty="0" smtClean="0">
                <a:solidFill>
                  <a:srgbClr val="001489"/>
                </a:solidFill>
                <a:latin typeface="Barlow SemiCondensed Bold Bold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Inter Italics"/>
              </a:rPr>
              <a:t>de </a:t>
            </a:r>
            <a:r>
              <a:rPr lang="en-US" sz="1400" dirty="0" err="1">
                <a:solidFill>
                  <a:srgbClr val="000000"/>
                </a:solidFill>
                <a:latin typeface="Inter Italics"/>
              </a:rPr>
              <a:t>mise</a:t>
            </a:r>
            <a:r>
              <a:rPr lang="en-US" sz="1400" dirty="0">
                <a:solidFill>
                  <a:srgbClr val="000000"/>
                </a:solidFill>
                <a:latin typeface="Inter Italics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Inter Italics"/>
              </a:rPr>
              <a:t>en</a:t>
            </a:r>
            <a:r>
              <a:rPr lang="en-US" sz="1400" dirty="0">
                <a:solidFill>
                  <a:srgbClr val="000000"/>
                </a:solidFill>
                <a:latin typeface="Inter Italics"/>
              </a:rPr>
              <a:t> oeuvre au niveau national </a:t>
            </a:r>
            <a:endParaRPr lang="en-US" sz="1400" dirty="0" smtClean="0">
              <a:solidFill>
                <a:srgbClr val="000000"/>
              </a:solidFill>
              <a:latin typeface="Inter Italics"/>
            </a:endParaRPr>
          </a:p>
          <a:p>
            <a:pPr algn="ctr">
              <a:lnSpc>
                <a:spcPts val="2700"/>
              </a:lnSpc>
            </a:pPr>
            <a:r>
              <a:rPr lang="en-US" sz="2799" spc="117" dirty="0" smtClean="0">
                <a:solidFill>
                  <a:srgbClr val="001489"/>
                </a:solidFill>
                <a:latin typeface="Barlow SemiCondensed Bold Bold"/>
              </a:rPr>
              <a:t>CLIP </a:t>
            </a:r>
            <a:r>
              <a:rPr lang="en-US" sz="2799" spc="117" dirty="0">
                <a:solidFill>
                  <a:srgbClr val="001489"/>
                </a:solidFill>
                <a:latin typeface="Barlow SemiCondensed Bold Bold"/>
              </a:rPr>
              <a:t>Guinée (2021-2025)</a:t>
            </a:r>
          </a:p>
        </p:txBody>
      </p:sp>
      <p:sp>
        <p:nvSpPr>
          <p:cNvPr id="76" name="TextBox 76"/>
          <p:cNvSpPr txBox="1"/>
          <p:nvPr/>
        </p:nvSpPr>
        <p:spPr>
          <a:xfrm>
            <a:off x="1092092" y="1612900"/>
            <a:ext cx="5892472" cy="5642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100"/>
              </a:lnSpc>
            </a:pPr>
            <a:r>
              <a:rPr lang="fr-FR" sz="1000" dirty="0">
                <a:latin typeface="Alata"/>
              </a:rPr>
              <a:t>L'Union européenne et ses États membres promeuvent vigoureusement l'égalité des sexes </a:t>
            </a:r>
            <a:r>
              <a:rPr lang="fr-FR" sz="1000" dirty="0" smtClean="0">
                <a:latin typeface="Alata"/>
              </a:rPr>
              <a:t/>
            </a:r>
            <a:br>
              <a:rPr lang="fr-FR" sz="1000" dirty="0" smtClean="0">
                <a:latin typeface="Alata"/>
              </a:rPr>
            </a:br>
            <a:r>
              <a:rPr lang="fr-FR" sz="1000" dirty="0" smtClean="0">
                <a:latin typeface="Alata"/>
              </a:rPr>
              <a:t>et </a:t>
            </a:r>
            <a:r>
              <a:rPr lang="fr-FR" sz="1000" dirty="0">
                <a:latin typeface="Alata"/>
              </a:rPr>
              <a:t>l'autonomisation des femmes dans leurs relations avec les pays partenaires.  </a:t>
            </a:r>
            <a:r>
              <a:rPr lang="fr-FR" sz="1000" dirty="0" smtClean="0">
                <a:latin typeface="Alata"/>
              </a:rPr>
              <a:t>Le </a:t>
            </a:r>
            <a:r>
              <a:rPr lang="fr-FR" sz="1000" b="1" dirty="0">
                <a:latin typeface="Alata"/>
              </a:rPr>
              <a:t>nouveau plan d'action de l'UE pour l'égalité des sexes et l'émancipation des femmes</a:t>
            </a:r>
            <a:r>
              <a:rPr lang="fr-FR" sz="1000" dirty="0">
                <a:latin typeface="Alata"/>
              </a:rPr>
              <a:t> dans les actions extérieures (2021-2025) est désormais opérationnel </a:t>
            </a:r>
            <a:r>
              <a:rPr lang="fr-FR" sz="1000" dirty="0" smtClean="0">
                <a:latin typeface="Alata"/>
              </a:rPr>
              <a:t>en Guinée.</a:t>
            </a:r>
            <a:endParaRPr lang="en-US" sz="1000" dirty="0">
              <a:solidFill>
                <a:srgbClr val="000000"/>
              </a:solidFill>
              <a:latin typeface="Alata"/>
            </a:endParaRPr>
          </a:p>
        </p:txBody>
      </p:sp>
      <p:sp>
        <p:nvSpPr>
          <p:cNvPr id="79" name="TextBox 79"/>
          <p:cNvSpPr txBox="1"/>
          <p:nvPr/>
        </p:nvSpPr>
        <p:spPr>
          <a:xfrm>
            <a:off x="3847293" y="8216844"/>
            <a:ext cx="3005458" cy="2821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32"/>
              </a:lnSpc>
            </a:pPr>
            <a:r>
              <a:rPr lang="fr-FR" sz="1029" dirty="0">
                <a:solidFill>
                  <a:srgbClr val="001489"/>
                </a:solidFill>
                <a:latin typeface="Barlow SemiCondensed Bold"/>
              </a:rPr>
              <a:t>Engagement dans le dialogue pour l'égalité </a:t>
            </a:r>
            <a:r>
              <a:rPr lang="fr-FR" sz="1029" dirty="0" smtClean="0">
                <a:solidFill>
                  <a:srgbClr val="001489"/>
                </a:solidFill>
                <a:latin typeface="Barlow SemiCondensed Bold"/>
              </a:rPr>
              <a:t>entre les femmes et les hommes et </a:t>
            </a:r>
            <a:r>
              <a:rPr lang="fr-FR" sz="1029" dirty="0">
                <a:solidFill>
                  <a:srgbClr val="001489"/>
                </a:solidFill>
                <a:latin typeface="Barlow SemiCondensed Bold"/>
              </a:rPr>
              <a:t>l'autonomisation des </a:t>
            </a:r>
            <a:r>
              <a:rPr lang="fr-FR" sz="1029" dirty="0" smtClean="0">
                <a:solidFill>
                  <a:srgbClr val="001489"/>
                </a:solidFill>
                <a:latin typeface="Barlow SemiCondensed Bold"/>
              </a:rPr>
              <a:t>femmes</a:t>
            </a:r>
            <a:endParaRPr lang="en-US" sz="1029" dirty="0">
              <a:solidFill>
                <a:srgbClr val="001489"/>
              </a:solidFill>
              <a:latin typeface="Barlow SemiCondensed Bold"/>
            </a:endParaRPr>
          </a:p>
        </p:txBody>
      </p:sp>
      <p:sp>
        <p:nvSpPr>
          <p:cNvPr id="80" name="TextBox 80"/>
          <p:cNvSpPr txBox="1"/>
          <p:nvPr/>
        </p:nvSpPr>
        <p:spPr>
          <a:xfrm>
            <a:off x="4112792" y="9720531"/>
            <a:ext cx="2637636" cy="1282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1029"/>
              </a:lnSpc>
            </a:pPr>
            <a:r>
              <a:rPr lang="en-US" sz="1029" dirty="0" err="1">
                <a:solidFill>
                  <a:srgbClr val="001489"/>
                </a:solidFill>
                <a:latin typeface="Barlow SemiCondensed Bold"/>
              </a:rPr>
              <a:t>Activités</a:t>
            </a:r>
            <a:r>
              <a:rPr lang="en-US" sz="1029" dirty="0">
                <a:solidFill>
                  <a:srgbClr val="001489"/>
                </a:solidFill>
                <a:latin typeface="Barlow SemiCondensed Bold"/>
              </a:rPr>
              <a:t> </a:t>
            </a:r>
            <a:r>
              <a:rPr lang="en-US" sz="1029" dirty="0" smtClean="0">
                <a:solidFill>
                  <a:srgbClr val="001489"/>
                </a:solidFill>
                <a:latin typeface="Barlow SemiCondensed Bold"/>
              </a:rPr>
              <a:t>de </a:t>
            </a:r>
            <a:r>
              <a:rPr lang="en-US" sz="1029" dirty="0" err="1" smtClean="0">
                <a:solidFill>
                  <a:srgbClr val="001489"/>
                </a:solidFill>
                <a:latin typeface="Barlow SemiCondensed Bold"/>
              </a:rPr>
              <a:t>sensibilisation</a:t>
            </a:r>
            <a:r>
              <a:rPr lang="en-US" sz="1029" dirty="0" smtClean="0">
                <a:solidFill>
                  <a:srgbClr val="001489"/>
                </a:solidFill>
                <a:latin typeface="Barlow SemiCondensed Bold"/>
              </a:rPr>
              <a:t> et </a:t>
            </a:r>
            <a:r>
              <a:rPr lang="en-US" sz="1029" dirty="0" err="1" smtClean="0">
                <a:solidFill>
                  <a:srgbClr val="001489"/>
                </a:solidFill>
                <a:latin typeface="Barlow SemiCondensed Bold"/>
              </a:rPr>
              <a:t>diplomatie</a:t>
            </a:r>
            <a:r>
              <a:rPr lang="en-US" sz="1029" dirty="0" smtClean="0">
                <a:solidFill>
                  <a:srgbClr val="001489"/>
                </a:solidFill>
                <a:latin typeface="Barlow SemiCondensed Bold"/>
              </a:rPr>
              <a:t> </a:t>
            </a:r>
            <a:r>
              <a:rPr lang="en-US" sz="1029" dirty="0" err="1" smtClean="0">
                <a:solidFill>
                  <a:srgbClr val="001489"/>
                </a:solidFill>
                <a:latin typeface="Barlow SemiCondensed Bold"/>
              </a:rPr>
              <a:t>publique</a:t>
            </a:r>
            <a:endParaRPr lang="en-US" sz="1029" dirty="0">
              <a:solidFill>
                <a:srgbClr val="001489"/>
              </a:solidFill>
              <a:latin typeface="Barlow SemiCondensed Bold"/>
            </a:endParaRPr>
          </a:p>
        </p:txBody>
      </p:sp>
      <p:sp>
        <p:nvSpPr>
          <p:cNvPr id="82" name="TextBox 82"/>
          <p:cNvSpPr txBox="1"/>
          <p:nvPr/>
        </p:nvSpPr>
        <p:spPr>
          <a:xfrm>
            <a:off x="748448" y="5700792"/>
            <a:ext cx="2644211" cy="16927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32"/>
              </a:lnSpc>
            </a:pPr>
            <a:r>
              <a:rPr lang="fr-FR" sz="1029" dirty="0" smtClean="0">
                <a:solidFill>
                  <a:srgbClr val="001489"/>
                </a:solidFill>
                <a:latin typeface="Barlow SemiCondensed Bold"/>
              </a:rPr>
              <a:t>Les domaines d'engagement du CLIP sont basés sur :</a:t>
            </a:r>
          </a:p>
          <a:p>
            <a:pPr marL="171450" indent="-171450" algn="just">
              <a:lnSpc>
                <a:spcPts val="1132"/>
              </a:lnSpc>
              <a:buFontTx/>
              <a:buChar char="-"/>
            </a:pPr>
            <a:r>
              <a:rPr lang="fr-FR" sz="1029" dirty="0" smtClean="0">
                <a:solidFill>
                  <a:srgbClr val="000000"/>
                </a:solidFill>
                <a:latin typeface="Barlow SemiCondensed"/>
              </a:rPr>
              <a:t>Le projet de programme indicatif multi annuel (PIM) 2021-2027 de l'UE en Guinée et le projet de Feuille de route de la société civile 2021-24</a:t>
            </a:r>
          </a:p>
          <a:p>
            <a:pPr marL="171450" indent="-171450" algn="just">
              <a:lnSpc>
                <a:spcPts val="1132"/>
              </a:lnSpc>
              <a:buFontTx/>
              <a:buChar char="-"/>
            </a:pPr>
            <a:r>
              <a:rPr lang="fr-FR" sz="1029" dirty="0" smtClean="0">
                <a:solidFill>
                  <a:srgbClr val="000000"/>
                </a:solidFill>
                <a:latin typeface="Barlow SemiCondensed"/>
              </a:rPr>
              <a:t>Le Plan </a:t>
            </a:r>
            <a:r>
              <a:rPr lang="fr-FR" sz="1029" dirty="0">
                <a:solidFill>
                  <a:srgbClr val="000000"/>
                </a:solidFill>
                <a:latin typeface="Barlow SemiCondensed"/>
              </a:rPr>
              <a:t>National Genre Révisé (2017) ; </a:t>
            </a:r>
            <a:r>
              <a:rPr lang="fr-FR" sz="1029" dirty="0" smtClean="0">
                <a:solidFill>
                  <a:srgbClr val="000000"/>
                </a:solidFill>
                <a:latin typeface="Barlow SemiCondensed"/>
              </a:rPr>
              <a:t>L’enquête </a:t>
            </a:r>
            <a:r>
              <a:rPr lang="fr-FR" sz="1029" dirty="0">
                <a:solidFill>
                  <a:srgbClr val="000000"/>
                </a:solidFill>
                <a:latin typeface="Barlow SemiCondensed"/>
              </a:rPr>
              <a:t>Démographique et de Santé 2018 ; </a:t>
            </a:r>
            <a:r>
              <a:rPr lang="fr-FR" sz="1029" dirty="0" smtClean="0">
                <a:solidFill>
                  <a:srgbClr val="000000"/>
                </a:solidFill>
                <a:latin typeface="Barlow SemiCondensed"/>
              </a:rPr>
              <a:t>L’enquête « Multiple </a:t>
            </a:r>
            <a:r>
              <a:rPr lang="fr-FR" sz="1029" dirty="0" err="1">
                <a:solidFill>
                  <a:srgbClr val="000000"/>
                </a:solidFill>
                <a:latin typeface="Barlow SemiCondensed"/>
              </a:rPr>
              <a:t>Indicator</a:t>
            </a:r>
            <a:r>
              <a:rPr lang="fr-FR" sz="1029" dirty="0">
                <a:solidFill>
                  <a:srgbClr val="000000"/>
                </a:solidFill>
                <a:latin typeface="Barlow SemiCondensed"/>
              </a:rPr>
              <a:t> Cluster </a:t>
            </a:r>
            <a:r>
              <a:rPr lang="fr-FR" sz="1029" dirty="0" smtClean="0">
                <a:solidFill>
                  <a:srgbClr val="000000"/>
                </a:solidFill>
                <a:latin typeface="Barlow SemiCondensed"/>
              </a:rPr>
              <a:t>Survey » </a:t>
            </a:r>
            <a:r>
              <a:rPr lang="fr-FR" sz="1029" dirty="0">
                <a:solidFill>
                  <a:srgbClr val="000000"/>
                </a:solidFill>
                <a:latin typeface="Barlow SemiCondensed"/>
              </a:rPr>
              <a:t>(MICS</a:t>
            </a:r>
            <a:r>
              <a:rPr lang="fr-FR" sz="1029" dirty="0" smtClean="0">
                <a:solidFill>
                  <a:srgbClr val="000000"/>
                </a:solidFill>
                <a:latin typeface="Barlow SemiCondensed"/>
              </a:rPr>
              <a:t>), </a:t>
            </a:r>
            <a:r>
              <a:rPr lang="fr-FR" sz="1029" dirty="0">
                <a:solidFill>
                  <a:srgbClr val="000000"/>
                </a:solidFill>
                <a:latin typeface="Barlow SemiCondensed"/>
              </a:rPr>
              <a:t>2016 </a:t>
            </a:r>
            <a:endParaRPr lang="fr-FR" sz="1029" dirty="0" smtClean="0">
              <a:solidFill>
                <a:srgbClr val="000000"/>
              </a:solidFill>
              <a:latin typeface="Barlow SemiCondensed"/>
            </a:endParaRPr>
          </a:p>
          <a:p>
            <a:pPr marL="171450" indent="-171450" algn="just">
              <a:lnSpc>
                <a:spcPts val="1132"/>
              </a:lnSpc>
              <a:buFontTx/>
              <a:buChar char="-"/>
            </a:pPr>
            <a:r>
              <a:rPr lang="fr-FR" sz="1029" dirty="0" smtClean="0">
                <a:solidFill>
                  <a:srgbClr val="000000"/>
                </a:solidFill>
                <a:latin typeface="Barlow SemiCondensed"/>
              </a:rPr>
              <a:t>Les rapports édités par les directions nationales et agences des Nations Unies, </a:t>
            </a:r>
          </a:p>
          <a:p>
            <a:pPr marL="171450" indent="-171450" algn="just">
              <a:lnSpc>
                <a:spcPts val="1132"/>
              </a:lnSpc>
              <a:buFontTx/>
              <a:buChar char="-"/>
            </a:pPr>
            <a:r>
              <a:rPr lang="fr-FR" sz="1029" dirty="0" smtClean="0">
                <a:solidFill>
                  <a:srgbClr val="000000"/>
                </a:solidFill>
                <a:latin typeface="Barlow SemiCondensed"/>
              </a:rPr>
              <a:t>L’analyse </a:t>
            </a:r>
            <a:r>
              <a:rPr lang="fr-FR" sz="1029" dirty="0">
                <a:solidFill>
                  <a:srgbClr val="000000"/>
                </a:solidFill>
                <a:latin typeface="Barlow SemiCondensed"/>
              </a:rPr>
              <a:t>genre </a:t>
            </a:r>
            <a:r>
              <a:rPr lang="fr-FR" sz="1029" dirty="0" smtClean="0">
                <a:solidFill>
                  <a:srgbClr val="000000"/>
                </a:solidFill>
                <a:latin typeface="Barlow SemiCondensed"/>
              </a:rPr>
              <a:t>financée </a:t>
            </a:r>
            <a:r>
              <a:rPr lang="fr-FR" sz="1029" dirty="0">
                <a:solidFill>
                  <a:srgbClr val="000000"/>
                </a:solidFill>
                <a:latin typeface="Barlow SemiCondensed"/>
              </a:rPr>
              <a:t>par la Délégation </a:t>
            </a:r>
            <a:r>
              <a:rPr lang="fr-FR" sz="1029" dirty="0" smtClean="0">
                <a:solidFill>
                  <a:srgbClr val="000000"/>
                </a:solidFill>
                <a:latin typeface="Barlow SemiCondensed"/>
              </a:rPr>
              <a:t>de l’UE en 2016 (en phase de renouvellement)</a:t>
            </a:r>
            <a:endParaRPr lang="en-US" sz="1029" dirty="0">
              <a:solidFill>
                <a:srgbClr val="000000"/>
              </a:solidFill>
              <a:latin typeface="Barlow SemiCondensed"/>
            </a:endParaRPr>
          </a:p>
        </p:txBody>
      </p:sp>
      <p:sp>
        <p:nvSpPr>
          <p:cNvPr id="86" name="TextBox 86"/>
          <p:cNvSpPr txBox="1"/>
          <p:nvPr/>
        </p:nvSpPr>
        <p:spPr>
          <a:xfrm>
            <a:off x="3755034" y="8536527"/>
            <a:ext cx="3184642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1029"/>
              </a:lnSpc>
            </a:pPr>
            <a:r>
              <a:rPr lang="fr-FR" sz="1029" dirty="0" smtClean="0">
                <a:solidFill>
                  <a:srgbClr val="000000"/>
                </a:solidFill>
                <a:latin typeface="Barlow SemiCondensed"/>
              </a:rPr>
              <a:t>- Reprise du dialogue politique </a:t>
            </a:r>
            <a:r>
              <a:rPr lang="fr-FR" sz="1029" u="sng" dirty="0" smtClean="0">
                <a:solidFill>
                  <a:srgbClr val="000000"/>
                </a:solidFill>
                <a:latin typeface="Barlow SemiCondensed"/>
              </a:rPr>
              <a:t>avec les autorités</a:t>
            </a:r>
            <a:r>
              <a:rPr lang="fr-FR" sz="1029" dirty="0" smtClean="0">
                <a:solidFill>
                  <a:srgbClr val="000000"/>
                </a:solidFill>
                <a:latin typeface="Barlow SemiCondensed"/>
              </a:rPr>
              <a:t> à redéfinir suite au coup d’état du 05/09/21</a:t>
            </a:r>
          </a:p>
          <a:p>
            <a:pPr algn="just">
              <a:lnSpc>
                <a:spcPts val="1029"/>
              </a:lnSpc>
            </a:pPr>
            <a:endParaRPr lang="fr-FR" sz="1029" dirty="0" smtClean="0">
              <a:solidFill>
                <a:srgbClr val="000000"/>
              </a:solidFill>
              <a:latin typeface="Barlow SemiCondensed"/>
            </a:endParaRPr>
          </a:p>
          <a:p>
            <a:pPr algn="just">
              <a:lnSpc>
                <a:spcPts val="1029"/>
              </a:lnSpc>
            </a:pPr>
            <a:r>
              <a:rPr lang="fr-FR" sz="1029" dirty="0" smtClean="0">
                <a:solidFill>
                  <a:srgbClr val="000000"/>
                </a:solidFill>
                <a:latin typeface="Barlow SemiCondensed"/>
              </a:rPr>
              <a:t>- Un </a:t>
            </a:r>
            <a:r>
              <a:rPr lang="fr-FR" sz="1029" dirty="0">
                <a:solidFill>
                  <a:srgbClr val="000000"/>
                </a:solidFill>
                <a:latin typeface="Barlow SemiCondensed"/>
              </a:rPr>
              <a:t>dialogue régulier aura lieu </a:t>
            </a:r>
            <a:r>
              <a:rPr lang="fr-FR" sz="1029" u="sng" dirty="0">
                <a:solidFill>
                  <a:srgbClr val="000000"/>
                </a:solidFill>
                <a:latin typeface="Barlow SemiCondensed"/>
              </a:rPr>
              <a:t>avec les organisations de la société civile</a:t>
            </a:r>
            <a:r>
              <a:rPr lang="fr-FR" sz="1029" dirty="0">
                <a:solidFill>
                  <a:srgbClr val="000000"/>
                </a:solidFill>
                <a:latin typeface="Barlow SemiCondensed"/>
              </a:rPr>
              <a:t>, dans le cadre de la mise en œuvre de la Feuille de Route 2021-2024 (en cours de finalisation</a:t>
            </a:r>
            <a:r>
              <a:rPr lang="fr-FR" sz="1029" dirty="0" smtClean="0">
                <a:solidFill>
                  <a:srgbClr val="000000"/>
                </a:solidFill>
                <a:latin typeface="Barlow SemiCondensed"/>
              </a:rPr>
              <a:t>)</a:t>
            </a:r>
            <a:endParaRPr lang="en-US" sz="1029" dirty="0">
              <a:solidFill>
                <a:srgbClr val="000000"/>
              </a:solidFill>
              <a:latin typeface="Barlow SemiCondensed"/>
            </a:endParaRPr>
          </a:p>
        </p:txBody>
      </p:sp>
      <p:sp>
        <p:nvSpPr>
          <p:cNvPr id="88" name="TextBox 88"/>
          <p:cNvSpPr txBox="1"/>
          <p:nvPr/>
        </p:nvSpPr>
        <p:spPr>
          <a:xfrm>
            <a:off x="4348136" y="543845"/>
            <a:ext cx="4325844" cy="2628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0"/>
              </a:lnSpc>
            </a:pPr>
            <a:r>
              <a:rPr lang="en-US" sz="900" dirty="0" err="1" smtClean="0">
                <a:solidFill>
                  <a:srgbClr val="000000"/>
                </a:solidFill>
                <a:latin typeface="Arialle"/>
              </a:rPr>
              <a:t>Délégation</a:t>
            </a:r>
            <a:r>
              <a:rPr lang="en-US" sz="900" dirty="0" smtClean="0">
                <a:solidFill>
                  <a:srgbClr val="000000"/>
                </a:solidFill>
                <a:latin typeface="Arialle"/>
              </a:rPr>
              <a:t> de </a:t>
            </a:r>
            <a:r>
              <a:rPr lang="en-US" sz="900" dirty="0" err="1" smtClean="0">
                <a:solidFill>
                  <a:srgbClr val="000000"/>
                </a:solidFill>
                <a:latin typeface="Arialle"/>
              </a:rPr>
              <a:t>l’Union</a:t>
            </a:r>
            <a:r>
              <a:rPr lang="en-US" sz="900" dirty="0" smtClean="0">
                <a:solidFill>
                  <a:srgbClr val="000000"/>
                </a:solidFill>
                <a:latin typeface="Arialle"/>
              </a:rPr>
              <a:t> </a:t>
            </a:r>
            <a:r>
              <a:rPr lang="en-US" sz="900" dirty="0" err="1" smtClean="0">
                <a:solidFill>
                  <a:srgbClr val="000000"/>
                </a:solidFill>
                <a:latin typeface="Arialle"/>
              </a:rPr>
              <a:t>européenne</a:t>
            </a:r>
            <a:r>
              <a:rPr lang="en-US" sz="900" dirty="0" smtClean="0">
                <a:solidFill>
                  <a:srgbClr val="000000"/>
                </a:solidFill>
                <a:latin typeface="Arialle"/>
              </a:rPr>
              <a:t> </a:t>
            </a:r>
            <a:endParaRPr lang="en-US" sz="900" dirty="0">
              <a:solidFill>
                <a:srgbClr val="000000"/>
              </a:solidFill>
              <a:latin typeface="Arialle"/>
            </a:endParaRPr>
          </a:p>
          <a:p>
            <a:pPr algn="ctr">
              <a:lnSpc>
                <a:spcPts val="990"/>
              </a:lnSpc>
            </a:pPr>
            <a:r>
              <a:rPr lang="en-US" sz="900" dirty="0" err="1">
                <a:solidFill>
                  <a:srgbClr val="000000"/>
                </a:solidFill>
                <a:latin typeface="Arialle"/>
              </a:rPr>
              <a:t>e</a:t>
            </a:r>
            <a:r>
              <a:rPr lang="en-US" sz="900" dirty="0" err="1" smtClean="0">
                <a:solidFill>
                  <a:srgbClr val="000000"/>
                </a:solidFill>
                <a:latin typeface="Arialle"/>
              </a:rPr>
              <a:t>n</a:t>
            </a:r>
            <a:r>
              <a:rPr lang="en-US" sz="900" dirty="0" smtClean="0">
                <a:solidFill>
                  <a:srgbClr val="000000"/>
                </a:solidFill>
                <a:latin typeface="Arialle"/>
              </a:rPr>
              <a:t> République de Guinée</a:t>
            </a:r>
            <a:endParaRPr lang="en-US" sz="900" dirty="0">
              <a:solidFill>
                <a:srgbClr val="000000"/>
              </a:solidFill>
              <a:latin typeface="Arialle"/>
            </a:endParaRPr>
          </a:p>
        </p:txBody>
      </p:sp>
      <p:sp>
        <p:nvSpPr>
          <p:cNvPr id="81" name="TextBox 72"/>
          <p:cNvSpPr txBox="1"/>
          <p:nvPr/>
        </p:nvSpPr>
        <p:spPr>
          <a:xfrm>
            <a:off x="754226" y="2490737"/>
            <a:ext cx="6033387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>
              <a:lnSpc>
                <a:spcPts val="1235"/>
              </a:lnSpc>
            </a:pPr>
            <a:r>
              <a:rPr lang="fr-FR" sz="1029" dirty="0" smtClean="0">
                <a:solidFill>
                  <a:srgbClr val="003432"/>
                </a:solidFill>
                <a:latin typeface="Barlow SemiCondensed Bold"/>
              </a:rPr>
              <a:t>Le plan d’action sur l’égalité entre les hommes et les femmes GAP III </a:t>
            </a:r>
            <a:r>
              <a:rPr lang="fr-FR" sz="1029" dirty="0" smtClean="0">
                <a:solidFill>
                  <a:srgbClr val="003432"/>
                </a:solidFill>
                <a:latin typeface="Barlow SemiCondensed" panose="020B0604020202020204" charset="0"/>
              </a:rPr>
              <a:t>vise à accélérer les progrès en matière d'autonomisation des femmes et des filles et à préserver les acquis en matière d'égalité des sexes au cours des 25 années écoulées depuis l'adoption de la déclaration de Pékin et de son programme d'action.</a:t>
            </a:r>
            <a:r>
              <a:rPr lang="en-US" sz="1029" dirty="0" smtClean="0">
                <a:solidFill>
                  <a:srgbClr val="003432"/>
                </a:solidFill>
                <a:latin typeface="Barlow SemiCondensed" panose="020B0604020202020204" charset="0"/>
              </a:rPr>
              <a:t> </a:t>
            </a:r>
          </a:p>
          <a:p>
            <a:pPr lvl="0" algn="ctr">
              <a:lnSpc>
                <a:spcPts val="1235"/>
              </a:lnSpc>
            </a:pPr>
            <a:r>
              <a:rPr lang="fr-FR" sz="1029" dirty="0" smtClean="0">
                <a:solidFill>
                  <a:srgbClr val="001489"/>
                </a:solidFill>
                <a:latin typeface="Barlow SemiCondensed" panose="020B0604020202020204" charset="0"/>
              </a:rPr>
              <a:t>Il </a:t>
            </a:r>
            <a:r>
              <a:rPr lang="fr-FR" sz="1029" dirty="0">
                <a:solidFill>
                  <a:srgbClr val="001489"/>
                </a:solidFill>
                <a:latin typeface="Barlow SemiCondensed" panose="020B0604020202020204" charset="0"/>
              </a:rPr>
              <a:t>vise </a:t>
            </a:r>
            <a:r>
              <a:rPr lang="fr-FR" sz="1029" dirty="0">
                <a:solidFill>
                  <a:srgbClr val="001489"/>
                </a:solidFill>
                <a:latin typeface="Barlow SemiCondensed"/>
              </a:rPr>
              <a:t>à contribuer à l'autonomisation des femmes, des filles et des jeunes pour qu'ils puissent exercer pleinement leurs droits et accroître leur participation à la vie politique, économique, sociale et culturelle. </a:t>
            </a:r>
          </a:p>
        </p:txBody>
      </p:sp>
      <p:sp>
        <p:nvSpPr>
          <p:cNvPr id="84" name="TextBox 81"/>
          <p:cNvSpPr txBox="1"/>
          <p:nvPr/>
        </p:nvSpPr>
        <p:spPr>
          <a:xfrm>
            <a:off x="3828543" y="9945425"/>
            <a:ext cx="2974672" cy="5129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1030"/>
              </a:lnSpc>
            </a:pPr>
            <a:r>
              <a:rPr lang="fr-FR" sz="1030" dirty="0" smtClean="0">
                <a:solidFill>
                  <a:srgbClr val="000000"/>
                </a:solidFill>
                <a:latin typeface="Barlow SemiCondensed"/>
              </a:rPr>
              <a:t>La </a:t>
            </a:r>
            <a:r>
              <a:rPr lang="fr-FR" sz="1030" dirty="0" err="1" smtClean="0">
                <a:solidFill>
                  <a:srgbClr val="000000"/>
                </a:solidFill>
                <a:latin typeface="Barlow SemiCondensed"/>
              </a:rPr>
              <a:t>Task</a:t>
            </a:r>
            <a:r>
              <a:rPr lang="fr-FR" sz="1030" dirty="0" smtClean="0">
                <a:solidFill>
                  <a:srgbClr val="000000"/>
                </a:solidFill>
                <a:latin typeface="Barlow SemiCondensed"/>
              </a:rPr>
              <a:t> Force Genre de l’Equipe Europe utilisera </a:t>
            </a:r>
            <a:r>
              <a:rPr lang="fr-FR" sz="1030" dirty="0">
                <a:solidFill>
                  <a:srgbClr val="000000"/>
                </a:solidFill>
                <a:latin typeface="Barlow SemiCondensed"/>
              </a:rPr>
              <a:t>des activités de diplomatie publique pour sensibiliser aux questions d'égalité des sexes </a:t>
            </a:r>
            <a:r>
              <a:rPr lang="fr-FR" sz="1030" dirty="0" smtClean="0">
                <a:solidFill>
                  <a:srgbClr val="000000"/>
                </a:solidFill>
                <a:latin typeface="Barlow SemiCondensed"/>
              </a:rPr>
              <a:t>en Guinée, en particulier autour de 7  journées internationales identifiées. </a:t>
            </a:r>
            <a:endParaRPr lang="en-US" sz="1030" dirty="0">
              <a:solidFill>
                <a:srgbClr val="000000"/>
              </a:solidFill>
              <a:latin typeface="Barlow SemiCondensed"/>
            </a:endParaRPr>
          </a:p>
        </p:txBody>
      </p:sp>
      <p:sp>
        <p:nvSpPr>
          <p:cNvPr id="87" name="TextBox 77"/>
          <p:cNvSpPr txBox="1"/>
          <p:nvPr/>
        </p:nvSpPr>
        <p:spPr>
          <a:xfrm>
            <a:off x="1102721" y="8132544"/>
            <a:ext cx="2277881" cy="23083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029"/>
              </a:lnSpc>
            </a:pPr>
            <a:r>
              <a:rPr lang="fr-FR" sz="1029" dirty="0" smtClean="0">
                <a:solidFill>
                  <a:srgbClr val="000000"/>
                </a:solidFill>
                <a:latin typeface="Barlow SemiCondensed"/>
              </a:rPr>
              <a:t>Renforcer</a:t>
            </a:r>
            <a:r>
              <a:rPr lang="en-US" sz="1029" dirty="0" smtClean="0">
                <a:solidFill>
                  <a:srgbClr val="000000"/>
                </a:solidFill>
                <a:latin typeface="Barlow SemiCondensed"/>
              </a:rPr>
              <a:t> </a:t>
            </a:r>
            <a:r>
              <a:rPr lang="fr-FR" sz="1029" dirty="0" smtClean="0">
                <a:solidFill>
                  <a:srgbClr val="000000"/>
                </a:solidFill>
                <a:latin typeface="Barlow SemiCondensed"/>
              </a:rPr>
              <a:t>l’accès à l’énergie électrique pour les femmes rurales</a:t>
            </a:r>
          </a:p>
          <a:p>
            <a:pPr>
              <a:lnSpc>
                <a:spcPts val="1029"/>
              </a:lnSpc>
            </a:pPr>
            <a:endParaRPr lang="fr-FR" sz="1029" dirty="0" smtClean="0">
              <a:solidFill>
                <a:srgbClr val="000000"/>
              </a:solidFill>
              <a:latin typeface="Barlow SemiCondensed"/>
            </a:endParaRPr>
          </a:p>
          <a:p>
            <a:pPr>
              <a:lnSpc>
                <a:spcPts val="1029"/>
              </a:lnSpc>
            </a:pPr>
            <a:r>
              <a:rPr lang="fr-FR" sz="1029" dirty="0" smtClean="0">
                <a:solidFill>
                  <a:srgbClr val="000000"/>
                </a:solidFill>
                <a:latin typeface="Barlow SemiCondensed"/>
              </a:rPr>
              <a:t>Promouvoir l’entreprenariat féminin </a:t>
            </a:r>
          </a:p>
          <a:p>
            <a:pPr>
              <a:lnSpc>
                <a:spcPts val="1029"/>
              </a:lnSpc>
            </a:pPr>
            <a:endParaRPr lang="fr-FR" sz="1029" dirty="0" smtClean="0">
              <a:solidFill>
                <a:srgbClr val="000000"/>
              </a:solidFill>
              <a:latin typeface="Barlow SemiCondensed"/>
            </a:endParaRPr>
          </a:p>
          <a:p>
            <a:pPr>
              <a:lnSpc>
                <a:spcPts val="1029"/>
              </a:lnSpc>
            </a:pPr>
            <a:r>
              <a:rPr lang="fr-FR" sz="1029" dirty="0" smtClean="0">
                <a:solidFill>
                  <a:srgbClr val="000000"/>
                </a:solidFill>
                <a:latin typeface="Barlow SemiCondensed"/>
              </a:rPr>
              <a:t>Réduire la mortalité maternelle, moderniser l’offre de soins, protéger la santé sexuelle et reproductive</a:t>
            </a:r>
          </a:p>
          <a:p>
            <a:pPr>
              <a:lnSpc>
                <a:spcPts val="1029"/>
              </a:lnSpc>
            </a:pPr>
            <a:endParaRPr lang="fr-FR" sz="1029" dirty="0" smtClean="0">
              <a:solidFill>
                <a:srgbClr val="000000"/>
              </a:solidFill>
              <a:latin typeface="Barlow SemiCondensed"/>
            </a:endParaRPr>
          </a:p>
          <a:p>
            <a:pPr>
              <a:lnSpc>
                <a:spcPts val="1029"/>
              </a:lnSpc>
            </a:pPr>
            <a:r>
              <a:rPr lang="fr-FR" sz="1029" dirty="0" smtClean="0">
                <a:solidFill>
                  <a:srgbClr val="000000"/>
                </a:solidFill>
                <a:latin typeface="Barlow SemiCondensed"/>
              </a:rPr>
              <a:t>Appuyer la formation professionnelle dans une approche d’égalité des chances</a:t>
            </a:r>
          </a:p>
          <a:p>
            <a:pPr>
              <a:lnSpc>
                <a:spcPts val="1029"/>
              </a:lnSpc>
            </a:pPr>
            <a:endParaRPr lang="fr-FR" sz="1029" dirty="0" smtClean="0">
              <a:solidFill>
                <a:srgbClr val="000000"/>
              </a:solidFill>
              <a:latin typeface="Barlow SemiCondensed"/>
            </a:endParaRPr>
          </a:p>
          <a:p>
            <a:pPr>
              <a:lnSpc>
                <a:spcPts val="1029"/>
              </a:lnSpc>
            </a:pPr>
            <a:r>
              <a:rPr lang="fr-FR" sz="1029" dirty="0" smtClean="0">
                <a:solidFill>
                  <a:srgbClr val="000000"/>
                </a:solidFill>
                <a:latin typeface="Barlow SemiCondensed"/>
              </a:rPr>
              <a:t>Renforcer le </a:t>
            </a:r>
            <a:r>
              <a:rPr lang="fr-FR" sz="1029" dirty="0" err="1" smtClean="0">
                <a:solidFill>
                  <a:srgbClr val="000000"/>
                </a:solidFill>
                <a:latin typeface="Barlow SemiCondensed"/>
              </a:rPr>
              <a:t>role</a:t>
            </a:r>
            <a:r>
              <a:rPr lang="fr-FR" sz="1029" dirty="0" smtClean="0">
                <a:solidFill>
                  <a:srgbClr val="000000"/>
                </a:solidFill>
                <a:latin typeface="Barlow SemiCondensed"/>
              </a:rPr>
              <a:t> des organisations féminines et des organisations qui luttent pour les droits des femmes </a:t>
            </a:r>
          </a:p>
          <a:p>
            <a:pPr>
              <a:lnSpc>
                <a:spcPts val="1029"/>
              </a:lnSpc>
            </a:pPr>
            <a:endParaRPr lang="fr-FR" sz="1029" dirty="0" smtClean="0">
              <a:solidFill>
                <a:srgbClr val="000000"/>
              </a:solidFill>
              <a:latin typeface="Barlow SemiCondensed"/>
            </a:endParaRPr>
          </a:p>
          <a:p>
            <a:pPr>
              <a:lnSpc>
                <a:spcPts val="1029"/>
              </a:lnSpc>
            </a:pPr>
            <a:r>
              <a:rPr lang="fr-FR" sz="1029" dirty="0" smtClean="0">
                <a:solidFill>
                  <a:srgbClr val="000000"/>
                </a:solidFill>
                <a:latin typeface="Barlow SemiCondensed"/>
              </a:rPr>
              <a:t>Lutter contre l’impunité et contre la violence contre les femmes et les filles </a:t>
            </a:r>
            <a:endParaRPr lang="fr-FR" sz="1029" dirty="0">
              <a:solidFill>
                <a:srgbClr val="000000"/>
              </a:solidFill>
              <a:latin typeface="Barlow SemiCondensed"/>
            </a:endParaRPr>
          </a:p>
        </p:txBody>
      </p:sp>
      <p:pic>
        <p:nvPicPr>
          <p:cNvPr id="89" name="Picture 31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55" y="8102828"/>
            <a:ext cx="282621" cy="283173"/>
          </a:xfrm>
          <a:prstGeom prst="rect">
            <a:avLst/>
          </a:prstGeom>
        </p:spPr>
      </p:pic>
      <p:pic>
        <p:nvPicPr>
          <p:cNvPr id="90" name="Picture 31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2" y="8468939"/>
            <a:ext cx="243189" cy="243189"/>
          </a:xfrm>
          <a:prstGeom prst="rect">
            <a:avLst/>
          </a:prstGeom>
        </p:spPr>
      </p:pic>
      <p:pic>
        <p:nvPicPr>
          <p:cNvPr id="91" name="Picture 31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2" y="8788628"/>
            <a:ext cx="243189" cy="243189"/>
          </a:xfrm>
          <a:prstGeom prst="rect">
            <a:avLst/>
          </a:prstGeom>
        </p:spPr>
      </p:pic>
      <p:pic>
        <p:nvPicPr>
          <p:cNvPr id="92" name="Picture 31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49" y="9146087"/>
            <a:ext cx="243189" cy="243189"/>
          </a:xfrm>
          <a:prstGeom prst="rect">
            <a:avLst/>
          </a:prstGeom>
        </p:spPr>
      </p:pic>
      <p:pic>
        <p:nvPicPr>
          <p:cNvPr id="93" name="Picture 31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121" y="9586919"/>
            <a:ext cx="243189" cy="243189"/>
          </a:xfrm>
          <a:prstGeom prst="rect">
            <a:avLst/>
          </a:prstGeom>
        </p:spPr>
      </p:pic>
      <p:pic>
        <p:nvPicPr>
          <p:cNvPr id="94" name="Picture 31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71" y="10027751"/>
            <a:ext cx="243189" cy="243189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535647" y="6030382"/>
            <a:ext cx="309764" cy="269636"/>
          </a:xfrm>
          <a:prstGeom prst="rect">
            <a:avLst/>
          </a:prstGeom>
        </p:spPr>
      </p:pic>
      <p:grpSp>
        <p:nvGrpSpPr>
          <p:cNvPr id="33" name="Group 33"/>
          <p:cNvGrpSpPr/>
          <p:nvPr/>
        </p:nvGrpSpPr>
        <p:grpSpPr>
          <a:xfrm>
            <a:off x="3714186" y="3322491"/>
            <a:ext cx="3286497" cy="1854386"/>
            <a:chOff x="0" y="-287420"/>
            <a:chExt cx="21712780" cy="10534232"/>
          </a:xfrm>
        </p:grpSpPr>
        <p:sp>
          <p:nvSpPr>
            <p:cNvPr id="34" name="Freeform 34"/>
            <p:cNvSpPr/>
            <p:nvPr/>
          </p:nvSpPr>
          <p:spPr>
            <a:xfrm>
              <a:off x="72389" y="-287420"/>
              <a:ext cx="21567996" cy="10534232"/>
            </a:xfrm>
            <a:custGeom>
              <a:avLst/>
              <a:gdLst/>
              <a:ahLst/>
              <a:cxnLst/>
              <a:rect l="l" t="t" r="r" b="b"/>
              <a:pathLst>
                <a:path w="21568001" h="13147217">
                  <a:moveTo>
                    <a:pt x="0" y="0"/>
                  </a:moveTo>
                  <a:lnTo>
                    <a:pt x="21568001" y="0"/>
                  </a:lnTo>
                  <a:lnTo>
                    <a:pt x="21568001" y="13147217"/>
                  </a:lnTo>
                  <a:lnTo>
                    <a:pt x="0" y="1314721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5" name="Freeform 35"/>
            <p:cNvSpPr/>
            <p:nvPr/>
          </p:nvSpPr>
          <p:spPr>
            <a:xfrm>
              <a:off x="0" y="7"/>
              <a:ext cx="21712780" cy="9432684"/>
            </a:xfrm>
            <a:custGeom>
              <a:avLst/>
              <a:gdLst/>
              <a:ahLst/>
              <a:cxnLst/>
              <a:rect l="l" t="t" r="r" b="b"/>
              <a:pathLst>
                <a:path w="21712780" h="13291996">
                  <a:moveTo>
                    <a:pt x="21568000" y="13147218"/>
                  </a:moveTo>
                  <a:lnTo>
                    <a:pt x="21712780" y="13147218"/>
                  </a:lnTo>
                  <a:lnTo>
                    <a:pt x="21712780" y="13291996"/>
                  </a:lnTo>
                  <a:lnTo>
                    <a:pt x="21568000" y="13291996"/>
                  </a:lnTo>
                  <a:lnTo>
                    <a:pt x="21568000" y="13147216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13147218"/>
                  </a:lnTo>
                  <a:lnTo>
                    <a:pt x="0" y="13147218"/>
                  </a:lnTo>
                  <a:lnTo>
                    <a:pt x="0" y="144780"/>
                  </a:lnTo>
                  <a:close/>
                  <a:moveTo>
                    <a:pt x="0" y="13147218"/>
                  </a:moveTo>
                  <a:lnTo>
                    <a:pt x="144780" y="13147218"/>
                  </a:lnTo>
                  <a:lnTo>
                    <a:pt x="144780" y="13291996"/>
                  </a:lnTo>
                  <a:lnTo>
                    <a:pt x="0" y="13291996"/>
                  </a:lnTo>
                  <a:lnTo>
                    <a:pt x="0" y="13147216"/>
                  </a:lnTo>
                  <a:close/>
                  <a:moveTo>
                    <a:pt x="21568000" y="144780"/>
                  </a:moveTo>
                  <a:lnTo>
                    <a:pt x="21712780" y="144780"/>
                  </a:lnTo>
                  <a:lnTo>
                    <a:pt x="21712780" y="13147218"/>
                  </a:lnTo>
                  <a:lnTo>
                    <a:pt x="21568000" y="13147218"/>
                  </a:lnTo>
                  <a:lnTo>
                    <a:pt x="21568000" y="144780"/>
                  </a:lnTo>
                  <a:close/>
                  <a:moveTo>
                    <a:pt x="144780" y="13147218"/>
                  </a:moveTo>
                  <a:lnTo>
                    <a:pt x="21568000" y="13147218"/>
                  </a:lnTo>
                  <a:lnTo>
                    <a:pt x="21568000" y="13291996"/>
                  </a:lnTo>
                  <a:lnTo>
                    <a:pt x="144780" y="13291996"/>
                  </a:lnTo>
                  <a:lnTo>
                    <a:pt x="144780" y="13147216"/>
                  </a:lnTo>
                  <a:close/>
                  <a:moveTo>
                    <a:pt x="21568000" y="0"/>
                  </a:moveTo>
                  <a:lnTo>
                    <a:pt x="21712780" y="0"/>
                  </a:lnTo>
                  <a:lnTo>
                    <a:pt x="21712780" y="144780"/>
                  </a:lnTo>
                  <a:lnTo>
                    <a:pt x="21568000" y="144780"/>
                  </a:lnTo>
                  <a:lnTo>
                    <a:pt x="21568000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1568000" y="0"/>
                  </a:lnTo>
                  <a:lnTo>
                    <a:pt x="21568000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3432"/>
            </a:solidFill>
          </p:spPr>
        </p:sp>
      </p:grpSp>
      <p:grpSp>
        <p:nvGrpSpPr>
          <p:cNvPr id="36" name="Group 36"/>
          <p:cNvGrpSpPr/>
          <p:nvPr/>
        </p:nvGrpSpPr>
        <p:grpSpPr>
          <a:xfrm>
            <a:off x="3805844" y="3291484"/>
            <a:ext cx="1836140" cy="290725"/>
            <a:chOff x="0" y="0"/>
            <a:chExt cx="2192307" cy="352866"/>
          </a:xfrm>
        </p:grpSpPr>
        <p:grpSp>
          <p:nvGrpSpPr>
            <p:cNvPr id="37" name="Group 37"/>
            <p:cNvGrpSpPr/>
            <p:nvPr/>
          </p:nvGrpSpPr>
          <p:grpSpPr>
            <a:xfrm>
              <a:off x="0" y="0"/>
              <a:ext cx="2192307" cy="352866"/>
              <a:chOff x="0" y="0"/>
              <a:chExt cx="17966524" cy="2891829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72390" y="72390"/>
                <a:ext cx="17821744" cy="2747049"/>
              </a:xfrm>
              <a:custGeom>
                <a:avLst/>
                <a:gdLst/>
                <a:ahLst/>
                <a:cxnLst/>
                <a:rect l="l" t="t" r="r" b="b"/>
                <a:pathLst>
                  <a:path w="17821744" h="2747049">
                    <a:moveTo>
                      <a:pt x="0" y="0"/>
                    </a:moveTo>
                    <a:lnTo>
                      <a:pt x="17821744" y="0"/>
                    </a:lnTo>
                    <a:lnTo>
                      <a:pt x="17821744" y="2747049"/>
                    </a:lnTo>
                    <a:lnTo>
                      <a:pt x="0" y="274704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914D"/>
              </a:solidFill>
            </p:spPr>
          </p:sp>
          <p:sp>
            <p:nvSpPr>
              <p:cNvPr id="39" name="Freeform 39"/>
              <p:cNvSpPr/>
              <p:nvPr/>
            </p:nvSpPr>
            <p:spPr>
              <a:xfrm>
                <a:off x="0" y="0"/>
                <a:ext cx="17966523" cy="2891829"/>
              </a:xfrm>
              <a:custGeom>
                <a:avLst/>
                <a:gdLst/>
                <a:ahLst/>
                <a:cxnLst/>
                <a:rect l="l" t="t" r="r" b="b"/>
                <a:pathLst>
                  <a:path w="17966523" h="2891829">
                    <a:moveTo>
                      <a:pt x="17821745" y="2747049"/>
                    </a:moveTo>
                    <a:lnTo>
                      <a:pt x="17966523" y="2747049"/>
                    </a:lnTo>
                    <a:lnTo>
                      <a:pt x="17966523" y="2891829"/>
                    </a:lnTo>
                    <a:lnTo>
                      <a:pt x="17821743" y="2891829"/>
                    </a:lnTo>
                    <a:lnTo>
                      <a:pt x="17821743" y="2747049"/>
                    </a:lnTo>
                    <a:close/>
                    <a:moveTo>
                      <a:pt x="0" y="144780"/>
                    </a:moveTo>
                    <a:lnTo>
                      <a:pt x="144780" y="144780"/>
                    </a:lnTo>
                    <a:lnTo>
                      <a:pt x="144780" y="2747049"/>
                    </a:lnTo>
                    <a:lnTo>
                      <a:pt x="0" y="2747049"/>
                    </a:lnTo>
                    <a:lnTo>
                      <a:pt x="0" y="144780"/>
                    </a:lnTo>
                    <a:close/>
                    <a:moveTo>
                      <a:pt x="0" y="2747049"/>
                    </a:moveTo>
                    <a:lnTo>
                      <a:pt x="144780" y="2747049"/>
                    </a:lnTo>
                    <a:lnTo>
                      <a:pt x="144780" y="2891829"/>
                    </a:lnTo>
                    <a:lnTo>
                      <a:pt x="0" y="2891829"/>
                    </a:lnTo>
                    <a:lnTo>
                      <a:pt x="0" y="2747049"/>
                    </a:lnTo>
                    <a:close/>
                    <a:moveTo>
                      <a:pt x="17821745" y="144780"/>
                    </a:moveTo>
                    <a:lnTo>
                      <a:pt x="17966523" y="144780"/>
                    </a:lnTo>
                    <a:lnTo>
                      <a:pt x="17966523" y="2747049"/>
                    </a:lnTo>
                    <a:lnTo>
                      <a:pt x="17821743" y="2747049"/>
                    </a:lnTo>
                    <a:lnTo>
                      <a:pt x="17821743" y="144780"/>
                    </a:lnTo>
                    <a:close/>
                    <a:moveTo>
                      <a:pt x="144780" y="2747049"/>
                    </a:moveTo>
                    <a:lnTo>
                      <a:pt x="17821745" y="2747049"/>
                    </a:lnTo>
                    <a:lnTo>
                      <a:pt x="17821745" y="2891829"/>
                    </a:lnTo>
                    <a:lnTo>
                      <a:pt x="144780" y="2891829"/>
                    </a:lnTo>
                    <a:lnTo>
                      <a:pt x="144780" y="2747049"/>
                    </a:lnTo>
                    <a:close/>
                    <a:moveTo>
                      <a:pt x="17821745" y="0"/>
                    </a:moveTo>
                    <a:lnTo>
                      <a:pt x="17966523" y="0"/>
                    </a:lnTo>
                    <a:lnTo>
                      <a:pt x="17966523" y="144780"/>
                    </a:lnTo>
                    <a:lnTo>
                      <a:pt x="17821743" y="144780"/>
                    </a:lnTo>
                    <a:lnTo>
                      <a:pt x="17821743" y="0"/>
                    </a:lnTo>
                    <a:close/>
                    <a:moveTo>
                      <a:pt x="0" y="0"/>
                    </a:moveTo>
                    <a:lnTo>
                      <a:pt x="144780" y="0"/>
                    </a:lnTo>
                    <a:lnTo>
                      <a:pt x="144780" y="144780"/>
                    </a:lnTo>
                    <a:lnTo>
                      <a:pt x="0" y="144780"/>
                    </a:lnTo>
                    <a:lnTo>
                      <a:pt x="0" y="0"/>
                    </a:lnTo>
                    <a:close/>
                    <a:moveTo>
                      <a:pt x="144780" y="0"/>
                    </a:moveTo>
                    <a:lnTo>
                      <a:pt x="17821745" y="0"/>
                    </a:lnTo>
                    <a:lnTo>
                      <a:pt x="17821745" y="144780"/>
                    </a:lnTo>
                    <a:lnTo>
                      <a:pt x="144780" y="144780"/>
                    </a:lnTo>
                    <a:lnTo>
                      <a:pt x="144780" y="0"/>
                    </a:lnTo>
                    <a:close/>
                  </a:path>
                </a:pathLst>
              </a:custGeom>
              <a:solidFill>
                <a:srgbClr val="003432"/>
              </a:solidFill>
            </p:spPr>
          </p:sp>
        </p:grpSp>
        <p:sp>
          <p:nvSpPr>
            <p:cNvPr id="40" name="TextBox 40"/>
            <p:cNvSpPr txBox="1"/>
            <p:nvPr/>
          </p:nvSpPr>
          <p:spPr>
            <a:xfrm>
              <a:off x="170956" y="25040"/>
              <a:ext cx="1850394" cy="22228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280"/>
                </a:lnSpc>
                <a:spcBef>
                  <a:spcPct val="0"/>
                </a:spcBef>
              </a:pPr>
              <a:r>
                <a:rPr lang="en-US" sz="1280" dirty="0" smtClean="0">
                  <a:solidFill>
                    <a:srgbClr val="003432"/>
                  </a:solidFill>
                  <a:latin typeface="Barlow SemiCondensed Bold"/>
                </a:rPr>
                <a:t>Instruments </a:t>
              </a:r>
              <a:endParaRPr lang="en-US" sz="1280" dirty="0">
                <a:solidFill>
                  <a:srgbClr val="003432"/>
                </a:solidFill>
                <a:latin typeface="Barlow SemiCondensed Bold"/>
              </a:endParaRPr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3704802" y="5102467"/>
            <a:ext cx="3289097" cy="2960074"/>
            <a:chOff x="0" y="0"/>
            <a:chExt cx="21730189" cy="25351033"/>
          </a:xfrm>
        </p:grpSpPr>
        <p:sp>
          <p:nvSpPr>
            <p:cNvPr id="42" name="Freeform 42"/>
            <p:cNvSpPr/>
            <p:nvPr/>
          </p:nvSpPr>
          <p:spPr>
            <a:xfrm>
              <a:off x="72390" y="72390"/>
              <a:ext cx="21585409" cy="25206253"/>
            </a:xfrm>
            <a:custGeom>
              <a:avLst/>
              <a:gdLst/>
              <a:ahLst/>
              <a:cxnLst/>
              <a:rect l="l" t="t" r="r" b="b"/>
              <a:pathLst>
                <a:path w="21585409" h="25206253">
                  <a:moveTo>
                    <a:pt x="0" y="0"/>
                  </a:moveTo>
                  <a:lnTo>
                    <a:pt x="21585409" y="0"/>
                  </a:lnTo>
                  <a:lnTo>
                    <a:pt x="21585409" y="25206253"/>
                  </a:lnTo>
                  <a:lnTo>
                    <a:pt x="0" y="25206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3" name="Freeform 43"/>
            <p:cNvSpPr/>
            <p:nvPr/>
          </p:nvSpPr>
          <p:spPr>
            <a:xfrm>
              <a:off x="0" y="0"/>
              <a:ext cx="21730190" cy="25351032"/>
            </a:xfrm>
            <a:custGeom>
              <a:avLst/>
              <a:gdLst/>
              <a:ahLst/>
              <a:cxnLst/>
              <a:rect l="l" t="t" r="r" b="b"/>
              <a:pathLst>
                <a:path w="21730190" h="25351032">
                  <a:moveTo>
                    <a:pt x="21585410" y="25206254"/>
                  </a:moveTo>
                  <a:lnTo>
                    <a:pt x="21730190" y="25206254"/>
                  </a:lnTo>
                  <a:lnTo>
                    <a:pt x="21730190" y="25351032"/>
                  </a:lnTo>
                  <a:lnTo>
                    <a:pt x="21585410" y="25351032"/>
                  </a:lnTo>
                  <a:lnTo>
                    <a:pt x="21585410" y="25206254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25206254"/>
                  </a:lnTo>
                  <a:lnTo>
                    <a:pt x="0" y="25206254"/>
                  </a:lnTo>
                  <a:lnTo>
                    <a:pt x="0" y="144780"/>
                  </a:lnTo>
                  <a:close/>
                  <a:moveTo>
                    <a:pt x="0" y="25206254"/>
                  </a:moveTo>
                  <a:lnTo>
                    <a:pt x="144780" y="25206254"/>
                  </a:lnTo>
                  <a:lnTo>
                    <a:pt x="144780" y="25351032"/>
                  </a:lnTo>
                  <a:lnTo>
                    <a:pt x="0" y="25351032"/>
                  </a:lnTo>
                  <a:lnTo>
                    <a:pt x="0" y="25206254"/>
                  </a:lnTo>
                  <a:close/>
                  <a:moveTo>
                    <a:pt x="21585410" y="144780"/>
                  </a:moveTo>
                  <a:lnTo>
                    <a:pt x="21730190" y="144780"/>
                  </a:lnTo>
                  <a:lnTo>
                    <a:pt x="21730190" y="25206254"/>
                  </a:lnTo>
                  <a:lnTo>
                    <a:pt x="21585410" y="25206254"/>
                  </a:lnTo>
                  <a:lnTo>
                    <a:pt x="21585410" y="144780"/>
                  </a:lnTo>
                  <a:close/>
                  <a:moveTo>
                    <a:pt x="144780" y="25206254"/>
                  </a:moveTo>
                  <a:lnTo>
                    <a:pt x="21585410" y="25206254"/>
                  </a:lnTo>
                  <a:lnTo>
                    <a:pt x="21585410" y="25351032"/>
                  </a:lnTo>
                  <a:lnTo>
                    <a:pt x="144780" y="25351032"/>
                  </a:lnTo>
                  <a:lnTo>
                    <a:pt x="144780" y="25206254"/>
                  </a:lnTo>
                  <a:close/>
                  <a:moveTo>
                    <a:pt x="21585410" y="0"/>
                  </a:moveTo>
                  <a:lnTo>
                    <a:pt x="21730190" y="0"/>
                  </a:lnTo>
                  <a:lnTo>
                    <a:pt x="21730190" y="144780"/>
                  </a:lnTo>
                  <a:lnTo>
                    <a:pt x="21585410" y="144780"/>
                  </a:lnTo>
                  <a:lnTo>
                    <a:pt x="21585410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21585410" y="0"/>
                  </a:lnTo>
                  <a:lnTo>
                    <a:pt x="21585410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003432"/>
            </a:solidFill>
          </p:spPr>
        </p:sp>
      </p:grpSp>
      <p:pic>
        <p:nvPicPr>
          <p:cNvPr id="44" name="Picture 44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3755033" y="5018891"/>
            <a:ext cx="304828" cy="345132"/>
          </a:xfrm>
          <a:prstGeom prst="rect">
            <a:avLst/>
          </a:prstGeom>
        </p:spPr>
      </p:pic>
      <p:sp>
        <p:nvSpPr>
          <p:cNvPr id="78" name="TextBox 78"/>
          <p:cNvSpPr txBox="1"/>
          <p:nvPr/>
        </p:nvSpPr>
        <p:spPr>
          <a:xfrm>
            <a:off x="3976423" y="5183047"/>
            <a:ext cx="2762021" cy="1410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32"/>
              </a:lnSpc>
            </a:pPr>
            <a:r>
              <a:rPr lang="en-US" sz="1029" dirty="0" smtClean="0">
                <a:solidFill>
                  <a:srgbClr val="001489"/>
                </a:solidFill>
                <a:latin typeface="Barlow SemiCondensed Bold"/>
              </a:rPr>
              <a:t>Integration de la question genre dans le MIP 2021-27</a:t>
            </a:r>
            <a:endParaRPr lang="en-US" sz="1029" dirty="0">
              <a:solidFill>
                <a:srgbClr val="001489"/>
              </a:solidFill>
              <a:latin typeface="Barlow SemiCondensed Bold"/>
            </a:endParaRPr>
          </a:p>
        </p:txBody>
      </p:sp>
      <p:sp>
        <p:nvSpPr>
          <p:cNvPr id="83" name="TextBox 83"/>
          <p:cNvSpPr txBox="1"/>
          <p:nvPr/>
        </p:nvSpPr>
        <p:spPr>
          <a:xfrm>
            <a:off x="3774825" y="5381925"/>
            <a:ext cx="3070586" cy="28212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1450" indent="-171450" algn="just">
              <a:lnSpc>
                <a:spcPts val="1029"/>
              </a:lnSpc>
              <a:buFont typeface="Barlow SemiCondensed" panose="020B0604020202020204" charset="0"/>
              <a:buChar char="–"/>
            </a:pPr>
            <a:r>
              <a:rPr lang="fr-FR" sz="1029" dirty="0">
                <a:solidFill>
                  <a:srgbClr val="000000"/>
                </a:solidFill>
                <a:latin typeface="Barlow SemiCondensed"/>
              </a:rPr>
              <a:t>Tous les programmes d’intervention dans les différents secteurs prioritaires de la coopération EU </a:t>
            </a:r>
            <a:r>
              <a:rPr lang="fr-FR" sz="1029" dirty="0" smtClean="0">
                <a:solidFill>
                  <a:srgbClr val="000000"/>
                </a:solidFill>
                <a:latin typeface="Barlow SemiCondensed"/>
              </a:rPr>
              <a:t>seront dessinés </a:t>
            </a:r>
            <a:r>
              <a:rPr lang="fr-FR" sz="1029" dirty="0">
                <a:solidFill>
                  <a:srgbClr val="000000"/>
                </a:solidFill>
                <a:latin typeface="Barlow SemiCondensed"/>
              </a:rPr>
              <a:t>en tenant compte de la dimension de genre  </a:t>
            </a:r>
          </a:p>
          <a:p>
            <a:pPr marL="171450" indent="-171450" algn="just">
              <a:lnSpc>
                <a:spcPts val="1029"/>
              </a:lnSpc>
              <a:buFont typeface="Barlow SemiCondensed" panose="020B0604020202020204" charset="0"/>
              <a:buChar char="–"/>
            </a:pPr>
            <a:r>
              <a:rPr lang="fr-FR" sz="1029" dirty="0" smtClean="0">
                <a:solidFill>
                  <a:srgbClr val="000000"/>
                </a:solidFill>
                <a:latin typeface="Barlow SemiCondensed"/>
              </a:rPr>
              <a:t>Un possible accompagnement </a:t>
            </a:r>
            <a:r>
              <a:rPr lang="fr-FR" sz="1029" dirty="0">
                <a:solidFill>
                  <a:srgbClr val="000000"/>
                </a:solidFill>
                <a:latin typeface="Barlow SemiCondensed"/>
              </a:rPr>
              <a:t>de l’UE </a:t>
            </a:r>
            <a:r>
              <a:rPr lang="fr-FR" sz="1029" dirty="0" smtClean="0">
                <a:solidFill>
                  <a:srgbClr val="000000"/>
                </a:solidFill>
                <a:latin typeface="Barlow SemiCondensed"/>
              </a:rPr>
              <a:t>à la transition comprendra l’inclusion </a:t>
            </a:r>
            <a:r>
              <a:rPr lang="fr-FR" sz="1029" dirty="0">
                <a:solidFill>
                  <a:srgbClr val="000000"/>
                </a:solidFill>
                <a:latin typeface="Barlow SemiCondensed"/>
              </a:rPr>
              <a:t>des femmes dans le processus </a:t>
            </a:r>
            <a:r>
              <a:rPr lang="fr-FR" sz="1029" dirty="0" smtClean="0">
                <a:solidFill>
                  <a:srgbClr val="000000"/>
                </a:solidFill>
                <a:latin typeface="Barlow SemiCondensed"/>
              </a:rPr>
              <a:t>décisionnel, l’inclusion </a:t>
            </a:r>
            <a:r>
              <a:rPr lang="fr-FR" sz="1029" dirty="0">
                <a:solidFill>
                  <a:srgbClr val="000000"/>
                </a:solidFill>
                <a:latin typeface="Barlow SemiCondensed"/>
              </a:rPr>
              <a:t>de l’égalité parmi les sujets en </a:t>
            </a:r>
            <a:r>
              <a:rPr lang="fr-FR" sz="1029" dirty="0" smtClean="0">
                <a:solidFill>
                  <a:srgbClr val="000000"/>
                </a:solidFill>
                <a:latin typeface="Barlow SemiCondensed"/>
              </a:rPr>
              <a:t>discussion, et la lutte contre les discriminations et violence que les femmes encore subissent (MGF, mariage précoce) </a:t>
            </a:r>
            <a:endParaRPr lang="fr-FR" sz="1029" dirty="0">
              <a:solidFill>
                <a:srgbClr val="000000"/>
              </a:solidFill>
              <a:latin typeface="Barlow SemiCondensed"/>
            </a:endParaRPr>
          </a:p>
          <a:p>
            <a:pPr marL="171450" indent="-171450" algn="just">
              <a:lnSpc>
                <a:spcPts val="1029"/>
              </a:lnSpc>
              <a:buFont typeface="Barlow SemiCondensed" panose="020B0604020202020204" charset="0"/>
              <a:buChar char="–"/>
            </a:pPr>
            <a:r>
              <a:rPr lang="fr-FR" sz="1029" dirty="0" smtClean="0">
                <a:solidFill>
                  <a:srgbClr val="000000"/>
                </a:solidFill>
                <a:latin typeface="Barlow SemiCondensed"/>
              </a:rPr>
              <a:t>Des actions spécifiques seront prévues: la première sera lancée par l‘UE et la France pour la promotion de entreprenariat féminin en Guinée.</a:t>
            </a:r>
          </a:p>
          <a:p>
            <a:pPr marL="171450" indent="-171450" algn="just">
              <a:lnSpc>
                <a:spcPts val="1029"/>
              </a:lnSpc>
              <a:buFont typeface="Barlow SemiCondensed" panose="020B0604020202020204" charset="0"/>
              <a:buChar char="–"/>
            </a:pPr>
            <a:r>
              <a:rPr lang="fr-FR" sz="1029" dirty="0" smtClean="0">
                <a:solidFill>
                  <a:srgbClr val="000000"/>
                </a:solidFill>
                <a:latin typeface="Barlow SemiCondensed"/>
              </a:rPr>
              <a:t>L’action spécifique inclura la capacitation du nouveau Ministère de la Promotion Féminine, de l’Enfance et des Personnes </a:t>
            </a:r>
            <a:r>
              <a:rPr lang="fr-FR" sz="1029" dirty="0" smtClean="0">
                <a:solidFill>
                  <a:srgbClr val="000000"/>
                </a:solidFill>
                <a:latin typeface="Barlow SemiCondensed"/>
              </a:rPr>
              <a:t>Vulnérables, </a:t>
            </a:r>
            <a:r>
              <a:rPr lang="fr-FR" sz="1029" dirty="0" smtClean="0">
                <a:solidFill>
                  <a:srgbClr val="000000"/>
                </a:solidFill>
                <a:latin typeface="Barlow SemiCondensed"/>
              </a:rPr>
              <a:t>afin de promouvoir sa capacité d’intégrer un approche par le droits et l’égalité de genre dans tous les autres ministères et leurs activités</a:t>
            </a:r>
          </a:p>
          <a:p>
            <a:pPr marL="171450" indent="-171450" algn="just">
              <a:lnSpc>
                <a:spcPts val="1029"/>
              </a:lnSpc>
              <a:buFont typeface="Barlow SemiCondensed" panose="020B0604020202020204" charset="0"/>
              <a:buChar char="–"/>
            </a:pPr>
            <a:r>
              <a:rPr lang="fr-FR" sz="1029" dirty="0" smtClean="0">
                <a:solidFill>
                  <a:srgbClr val="000000"/>
                </a:solidFill>
                <a:latin typeface="Barlow SemiCondensed"/>
              </a:rPr>
              <a:t>Le renforcement des capacités des acteurs de la société civile, visera particulièrement les associations de femmes et filles, et/ou  des organisation promouvant leur droits</a:t>
            </a:r>
            <a:endParaRPr lang="fr-FR" sz="1029" dirty="0">
              <a:solidFill>
                <a:srgbClr val="000000"/>
              </a:solidFill>
              <a:latin typeface="Barlow SemiCondensed"/>
            </a:endParaRPr>
          </a:p>
          <a:p>
            <a:pPr marL="171450" indent="-171450" algn="just">
              <a:lnSpc>
                <a:spcPts val="1029"/>
              </a:lnSpc>
              <a:buFontTx/>
              <a:buChar char="-"/>
            </a:pPr>
            <a:r>
              <a:rPr lang="fr-FR" sz="1029" dirty="0" smtClean="0">
                <a:solidFill>
                  <a:srgbClr val="000000"/>
                </a:solidFill>
                <a:latin typeface="Barlow SemiCondensed"/>
              </a:rPr>
              <a:t> </a:t>
            </a:r>
          </a:p>
        </p:txBody>
      </p:sp>
      <p:sp>
        <p:nvSpPr>
          <p:cNvPr id="96" name="TextBox 89"/>
          <p:cNvSpPr txBox="1"/>
          <p:nvPr/>
        </p:nvSpPr>
        <p:spPr>
          <a:xfrm>
            <a:off x="3816617" y="3629091"/>
            <a:ext cx="2944401" cy="14106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132"/>
              </a:lnSpc>
            </a:pPr>
            <a:r>
              <a:rPr lang="fr-FR" sz="1029" dirty="0">
                <a:solidFill>
                  <a:srgbClr val="001489"/>
                </a:solidFill>
                <a:latin typeface="Barlow SemiCondensed Bold"/>
              </a:rPr>
              <a:t>Différents instruments seront utilisés dans la mise en œuvre du CLIP : </a:t>
            </a:r>
            <a:endParaRPr lang="fr-FR" sz="1050" dirty="0"/>
          </a:p>
          <a:p>
            <a:pPr marL="171450" indent="-171450" algn="just">
              <a:lnSpc>
                <a:spcPts val="1132"/>
              </a:lnSpc>
              <a:buFontTx/>
              <a:buChar char="-"/>
            </a:pPr>
            <a:r>
              <a:rPr lang="fr-FR" sz="1029" dirty="0">
                <a:solidFill>
                  <a:srgbClr val="000000"/>
                </a:solidFill>
                <a:latin typeface="Barlow SemiCondensed"/>
              </a:rPr>
              <a:t>Intégration de la dimension </a:t>
            </a:r>
            <a:r>
              <a:rPr lang="fr-FR" sz="1029" dirty="0" smtClean="0">
                <a:solidFill>
                  <a:srgbClr val="000000"/>
                </a:solidFill>
                <a:latin typeface="Barlow SemiCondensed"/>
              </a:rPr>
              <a:t>genre dans toutes les interventions du MIP 2021-27</a:t>
            </a:r>
            <a:endParaRPr lang="fr-FR" sz="1029" dirty="0">
              <a:solidFill>
                <a:srgbClr val="000000"/>
              </a:solidFill>
              <a:latin typeface="Barlow SemiCondensed"/>
            </a:endParaRPr>
          </a:p>
          <a:p>
            <a:pPr marL="171450" indent="-171450" algn="just">
              <a:lnSpc>
                <a:spcPts val="1132"/>
              </a:lnSpc>
              <a:buFontTx/>
              <a:buChar char="-"/>
            </a:pPr>
            <a:r>
              <a:rPr lang="fr-FR" sz="1029" dirty="0" smtClean="0">
                <a:solidFill>
                  <a:srgbClr val="000000"/>
                </a:solidFill>
                <a:latin typeface="Barlow SemiCondensed"/>
              </a:rPr>
              <a:t>Actions </a:t>
            </a:r>
            <a:r>
              <a:rPr lang="fr-FR" sz="1029" dirty="0">
                <a:solidFill>
                  <a:srgbClr val="000000"/>
                </a:solidFill>
                <a:latin typeface="Barlow SemiCondensed"/>
              </a:rPr>
              <a:t>ciblées, avec un soutien aux projets conçus et mis en œuvre par des organisations de femmes et des organisations travaillant sur l'égalité entre les hommes et les femmes</a:t>
            </a:r>
          </a:p>
          <a:p>
            <a:pPr marL="171450" indent="-171450" algn="just">
              <a:lnSpc>
                <a:spcPts val="1132"/>
              </a:lnSpc>
              <a:buFontTx/>
              <a:buChar char="-"/>
            </a:pPr>
            <a:r>
              <a:rPr lang="fr-FR" sz="1029" dirty="0" smtClean="0">
                <a:solidFill>
                  <a:srgbClr val="000000"/>
                </a:solidFill>
                <a:latin typeface="Barlow SemiCondensed"/>
              </a:rPr>
              <a:t>Dialogue </a:t>
            </a:r>
            <a:r>
              <a:rPr lang="fr-FR" sz="1029" dirty="0">
                <a:solidFill>
                  <a:srgbClr val="000000"/>
                </a:solidFill>
                <a:latin typeface="Barlow SemiCondensed"/>
              </a:rPr>
              <a:t>avec les différentes parties prenantes</a:t>
            </a:r>
          </a:p>
          <a:p>
            <a:pPr marL="171450" indent="-171450" algn="just">
              <a:lnSpc>
                <a:spcPts val="1132"/>
              </a:lnSpc>
              <a:buFontTx/>
              <a:buChar char="-"/>
            </a:pPr>
            <a:r>
              <a:rPr lang="fr-FR" sz="1029" dirty="0" smtClean="0">
                <a:solidFill>
                  <a:srgbClr val="000000"/>
                </a:solidFill>
                <a:latin typeface="Barlow SemiCondensed"/>
              </a:rPr>
              <a:t>Campagnes </a:t>
            </a:r>
            <a:r>
              <a:rPr lang="fr-FR" sz="1029" dirty="0">
                <a:solidFill>
                  <a:srgbClr val="000000"/>
                </a:solidFill>
                <a:latin typeface="Barlow SemiCondensed"/>
              </a:rPr>
              <a:t>de diplomatie publique </a:t>
            </a:r>
            <a:endParaRPr lang="fr-FR" sz="1029" dirty="0">
              <a:solidFill>
                <a:srgbClr val="001489"/>
              </a:solidFill>
              <a:latin typeface="Barlow SemiCondensed Bold"/>
            </a:endParaRPr>
          </a:p>
        </p:txBody>
      </p:sp>
    </p:spTree>
  </p:cSld>
  <p:clrMapOvr>
    <a:masterClrMapping/>
  </p:clrMapOvr>
  <p:extLst mod="1">
    <p:ext uri="{6950BFC3-D8DA-4A85-94F7-54DA5524770B}">
      <p188:commentRel xmlns="" xmlns:p188="http://schemas.microsoft.com/office/powerpoint/2018/8/main" r:id="rId33"/>
    </p:ext>
  </p:extLs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EC Document" ma:contentTypeID="0x010100258AA79CEB83498886A3A0868112325000CA42DB76DAD6E9438FD279FF066C23A0" ma:contentTypeVersion="0" ma:contentTypeDescription="Create a new document in this library." ma:contentTypeScope="" ma:versionID="dd63c766204002101201103b2a4234a7">
  <xsd:schema xmlns:xsd="http://www.w3.org/2001/XMLSchema" xmlns:xs="http://www.w3.org/2001/XMLSchema" xmlns:p="http://schemas.microsoft.com/office/2006/metadata/properties" xmlns:ns2="http://schemas.microsoft.com/sharepoint/v3/fields" xmlns:ns3="0e9b3a82-106d-4dfc-8b5c-c32b856c7021" targetNamespace="http://schemas.microsoft.com/office/2006/metadata/properties" ma:root="true" ma:fieldsID="232a2c83788e53de5beab89d61ec3799" ns2:_="" ns3:_="">
    <xsd:import namespace="http://schemas.microsoft.com/sharepoint/v3/fields"/>
    <xsd:import namespace="0e9b3a82-106d-4dfc-8b5c-c32b856c7021"/>
    <xsd:element name="properties">
      <xsd:complexType>
        <xsd:sequence>
          <xsd:element name="documentManagement">
            <xsd:complexType>
              <xsd:all>
                <xsd:element ref="ns3:EC_Collab_Reference" minOccurs="0"/>
                <xsd:element ref="ns2:_Status" minOccurs="0"/>
                <xsd:element ref="ns3:EC_Collab_DocumentLanguage"/>
                <xsd:element ref="ns3:EC_Collab_Status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13" nillable="true" ma:displayName="Status" ma:default="Not Started" ma:hidden="true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9b3a82-106d-4dfc-8b5c-c32b856c7021" elementFormDefault="qualified">
    <xsd:import namespace="http://schemas.microsoft.com/office/2006/documentManagement/types"/>
    <xsd:import namespace="http://schemas.microsoft.com/office/infopath/2007/PartnerControls"/>
    <xsd:element name="EC_Collab_Reference" ma:index="12" nillable="true" ma:displayName="Reference" ma:internalName="EC_Collab_Reference">
      <xsd:simpleType>
        <xsd:restriction base="dms:Text"/>
      </xsd:simpleType>
    </xsd:element>
    <xsd:element name="EC_Collab_DocumentLanguage" ma:index="14" ma:displayName="Language" ma:default="EN" ma:internalName="EC_Collab_DocumentLanguage">
      <xsd:simpleType>
        <xsd:restriction base="dms:Choice">
          <xsd:enumeration value="BG"/>
          <xsd:enumeration value="ES"/>
          <xsd:enumeration value="CS"/>
          <xsd:enumeration value="DA"/>
          <xsd:enumeration value="DE"/>
          <xsd:enumeration value="ET"/>
          <xsd:enumeration value="EL"/>
          <xsd:enumeration value="EN"/>
          <xsd:enumeration value="FR"/>
          <xsd:enumeration value="GA"/>
          <xsd:enumeration value="IT"/>
          <xsd:enumeration value="LT"/>
          <xsd:enumeration value="LV"/>
          <xsd:enumeration value="HU"/>
          <xsd:enumeration value="MT"/>
          <xsd:enumeration value="NL"/>
          <xsd:enumeration value="PL"/>
          <xsd:enumeration value="PT"/>
          <xsd:enumeration value="RO"/>
          <xsd:enumeration value="SK"/>
          <xsd:enumeration value="SL"/>
          <xsd:enumeration value="FI"/>
          <xsd:enumeration value="SV"/>
          <xsd:enumeration value="HR"/>
          <xsd:enumeration value="MK"/>
          <xsd:enumeration value="TR"/>
          <xsd:enumeration value="EU"/>
          <xsd:enumeration value="CA"/>
          <xsd:enumeration value="GL"/>
          <xsd:enumeration value="AB"/>
          <xsd:enumeration value="AA"/>
          <xsd:enumeration value="AF"/>
          <xsd:enumeration value="AK"/>
          <xsd:enumeration value="SQ"/>
          <xsd:enumeration value="AM"/>
          <xsd:enumeration value="AR"/>
          <xsd:enumeration value="AN"/>
          <xsd:enumeration value="HY"/>
          <xsd:enumeration value="AS"/>
          <xsd:enumeration value="AV"/>
          <xsd:enumeration value="AE"/>
          <xsd:enumeration value="AY"/>
          <xsd:enumeration value="AZ"/>
          <xsd:enumeration value="BM"/>
          <xsd:enumeration value="BA"/>
          <xsd:enumeration value="BE"/>
          <xsd:enumeration value="BN"/>
          <xsd:enumeration value="BH"/>
          <xsd:enumeration value="BI"/>
          <xsd:enumeration value="NB"/>
          <xsd:enumeration value="BS"/>
          <xsd:enumeration value="BR"/>
          <xsd:enumeration value="MY"/>
          <xsd:enumeration value="KM"/>
          <xsd:enumeration value="CH"/>
          <xsd:enumeration value="CE"/>
          <xsd:enumeration value="NY"/>
          <xsd:enumeration value="ZH"/>
          <xsd:enumeration value="CU"/>
          <xsd:enumeration value="CV"/>
          <xsd:enumeration value="KW"/>
          <xsd:enumeration value="CO"/>
          <xsd:enumeration value="CR"/>
          <xsd:enumeration value="DV"/>
          <xsd:enumeration value="DZ"/>
          <xsd:enumeration value="EO"/>
          <xsd:enumeration value="EE"/>
          <xsd:enumeration value="FO"/>
          <xsd:enumeration value="FJ"/>
          <xsd:enumeration value="FF"/>
          <xsd:enumeration value="GD"/>
          <xsd:enumeration value="LG"/>
          <xsd:enumeration value="KA"/>
          <xsd:enumeration value="GN"/>
          <xsd:enumeration value="GU"/>
          <xsd:enumeration value="HT"/>
          <xsd:enumeration value="HA"/>
          <xsd:enumeration value="HE"/>
          <xsd:enumeration value="HZ"/>
          <xsd:enumeration value="HI"/>
          <xsd:enumeration value="HO"/>
          <xsd:enumeration value="IS"/>
          <xsd:enumeration value="IO"/>
          <xsd:enumeration value="IG"/>
          <xsd:enumeration value="ID"/>
          <xsd:enumeration value="IA"/>
          <xsd:enumeration value="IE"/>
          <xsd:enumeration value="IU"/>
          <xsd:enumeration value="IK"/>
          <xsd:enumeration value="JA"/>
          <xsd:enumeration value="JV"/>
          <xsd:enumeration value="KL"/>
          <xsd:enumeration value="KN"/>
          <xsd:enumeration value="KR"/>
          <xsd:enumeration value="KS"/>
          <xsd:enumeration value="KK"/>
          <xsd:enumeration value="KI"/>
          <xsd:enumeration value="RW"/>
          <xsd:enumeration value="KY"/>
          <xsd:enumeration value="KV"/>
          <xsd:enumeration value="KG"/>
          <xsd:enumeration value="KO"/>
          <xsd:enumeration value="KJ"/>
          <xsd:enumeration value="KU"/>
          <xsd:enumeration value="LO"/>
          <xsd:enumeration value="LA"/>
          <xsd:enumeration value="LI"/>
          <xsd:enumeration value="LN"/>
          <xsd:enumeration value="LU"/>
          <xsd:enumeration value="LB"/>
          <xsd:enumeration value="MG"/>
          <xsd:enumeration value="MS"/>
          <xsd:enumeration value="ML"/>
          <xsd:enumeration value="GV"/>
          <xsd:enumeration value="MI"/>
          <xsd:enumeration value="MR"/>
          <xsd:enumeration value="MH"/>
          <xsd:enumeration value="MN"/>
          <xsd:enumeration value="NA"/>
          <xsd:enumeration value="NV"/>
          <xsd:enumeration value="ND"/>
          <xsd:enumeration value="NR"/>
          <xsd:enumeration value="NG"/>
          <xsd:enumeration value="NE"/>
          <xsd:enumeration value="SE"/>
          <xsd:enumeration value="NO"/>
          <xsd:enumeration value="NN"/>
          <xsd:enumeration value="OC"/>
          <xsd:enumeration value="OJ"/>
          <xsd:enumeration value="OR"/>
          <xsd:enumeration value="OM"/>
          <xsd:enumeration value="OS"/>
          <xsd:enumeration value="PI"/>
          <xsd:enumeration value="PA"/>
          <xsd:enumeration value="FA"/>
          <xsd:enumeration value="PS"/>
          <xsd:enumeration value="QU"/>
          <xsd:enumeration value="RM"/>
          <xsd:enumeration value="RN"/>
          <xsd:enumeration value="RU"/>
          <xsd:enumeration value="SM"/>
          <xsd:enumeration value="SG"/>
          <xsd:enumeration value="SA"/>
          <xsd:enumeration value="SC"/>
          <xsd:enumeration value="SR"/>
          <xsd:enumeration value="SN"/>
          <xsd:enumeration value="II"/>
          <xsd:enumeration value="SD"/>
          <xsd:enumeration value="SI"/>
          <xsd:enumeration value="SO"/>
          <xsd:enumeration value="ST"/>
          <xsd:enumeration value="SU"/>
          <xsd:enumeration value="SW"/>
          <xsd:enumeration value="SS"/>
          <xsd:enumeration value="TL"/>
          <xsd:enumeration value="TY"/>
          <xsd:enumeration value="TG"/>
          <xsd:enumeration value="TA"/>
          <xsd:enumeration value="TT"/>
          <xsd:enumeration value="TE"/>
          <xsd:enumeration value="TH"/>
          <xsd:enumeration value="BO"/>
          <xsd:enumeration value="TI"/>
          <xsd:enumeration value="TO"/>
          <xsd:enumeration value="TS"/>
          <xsd:enumeration value="TN"/>
          <xsd:enumeration value="TK"/>
          <xsd:enumeration value="TW"/>
          <xsd:enumeration value="UG"/>
          <xsd:enumeration value="UK"/>
          <xsd:enumeration value="UR"/>
          <xsd:enumeration value="UZ"/>
          <xsd:enumeration value="VE"/>
          <xsd:enumeration value="VI"/>
          <xsd:enumeration value="VO"/>
          <xsd:enumeration value="WA"/>
          <xsd:enumeration value="CY"/>
          <xsd:enumeration value="FY"/>
          <xsd:enumeration value="WO"/>
          <xsd:enumeration value="XH"/>
          <xsd:enumeration value="YI"/>
          <xsd:enumeration value="YO"/>
          <xsd:enumeration value="ZA"/>
          <xsd:enumeration value="ZU"/>
        </xsd:restriction>
      </xsd:simpleType>
    </xsd:element>
    <xsd:element name="EC_Collab_Status" ma:index="15" ma:displayName="EC Status" ma:default="Not Started" ma:internalName="EC_Collab_Status">
      <xsd:simpleType>
        <xsd:restriction base="dms:Choice">
          <xsd:enumeration value="Not Started"/>
          <xsd:enumeration value="Draft"/>
          <xsd:enumeration value="Reviewed"/>
          <xsd:enumeration value="Scheduled"/>
          <xsd:enumeration value="Published"/>
          <xsd:enumeration value="Final"/>
          <xsd:enumeration value="Expired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9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7" ma:displayName="Title"/>
        <xsd:element ref="dc:subject" minOccurs="0" maxOccurs="1" ma:index="8" ma:displayName="Subject"/>
        <xsd:element ref="dc:description" minOccurs="0" maxOccurs="1" ma:index="11" ma:displayName="Comments"/>
        <xsd:element name="keywords" minOccurs="0" maxOccurs="1" type="xsd:string" ma:index="10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C_Collab_DocumentLanguage xmlns="0e9b3a82-106d-4dfc-8b5c-c32b856c7021">EN</EC_Collab_DocumentLanguage>
    <_Status xmlns="http://schemas.microsoft.com/sharepoint/v3/fields">Not Started</_Status>
    <EC_Collab_Status xmlns="0e9b3a82-106d-4dfc-8b5c-c32b856c7021">Not Started</EC_Collab_Status>
    <EC_Collab_Reference xmlns="0e9b3a82-106d-4dfc-8b5c-c32b856c7021" xsi:nil="true"/>
  </documentManagement>
</p:properties>
</file>

<file path=customXml/itemProps1.xml><?xml version="1.0" encoding="utf-8"?>
<ds:datastoreItem xmlns:ds="http://schemas.openxmlformats.org/officeDocument/2006/customXml" ds:itemID="{A5169399-5688-4D02-A67D-8D3448542715}"/>
</file>

<file path=customXml/itemProps2.xml><?xml version="1.0" encoding="utf-8"?>
<ds:datastoreItem xmlns:ds="http://schemas.openxmlformats.org/officeDocument/2006/customXml" ds:itemID="{981D7DAA-84F4-48AC-A7F5-CFED3C1F8A58}"/>
</file>

<file path=customXml/itemProps3.xml><?xml version="1.0" encoding="utf-8"?>
<ds:datastoreItem xmlns:ds="http://schemas.openxmlformats.org/officeDocument/2006/customXml" ds:itemID="{0C19142F-BF8C-4FA4-A4FD-0A912E639369}"/>
</file>

<file path=docProps/app.xml><?xml version="1.0" encoding="utf-8"?>
<Properties xmlns="http://schemas.openxmlformats.org/officeDocument/2006/extended-properties" xmlns:vt="http://schemas.openxmlformats.org/officeDocument/2006/docPropsVTypes">
  <TotalTime>608</TotalTime>
  <Words>757</Words>
  <Application>Microsoft Office PowerPoint</Application>
  <PresentationFormat>Custom</PresentationFormat>
  <Paragraphs>56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1" baseType="lpstr">
      <vt:lpstr>Barlow SemiCondensed</vt:lpstr>
      <vt:lpstr>Inter Italics</vt:lpstr>
      <vt:lpstr>Barlow SemiCondensed Bold Bold</vt:lpstr>
      <vt:lpstr>Alata</vt:lpstr>
      <vt:lpstr>Arial</vt:lpstr>
      <vt:lpstr>Barlow SemiCondensed Bold</vt:lpstr>
      <vt:lpstr>Calibri</vt:lpstr>
      <vt:lpstr>Arialle</vt:lpstr>
      <vt:lpstr>Arialle Bold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Overview - GAP III</dc:title>
  <dc:creator>RAMIREZ Ma Elaine (EEAS-MANILA)</dc:creator>
  <cp:lastModifiedBy>TOLNO Francois (EEAS-CONAKRY)</cp:lastModifiedBy>
  <cp:revision>63</cp:revision>
  <dcterms:created xsi:type="dcterms:W3CDTF">2006-08-16T00:00:00Z</dcterms:created>
  <dcterms:modified xsi:type="dcterms:W3CDTF">2021-11-18T14:41:04Z</dcterms:modified>
  <dc:identifier>DAEsea91qeI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0x010100258AA79CEB83498886A3A0868112325000CA42DB76DAD6E9438FD279FF066C23A0</vt:lpwstr>
  </property>
</Properties>
</file>