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s/slide1.xml" ContentType="application/vnd.openxmlformats-officedocument.presentationml.slide+xml"/>
  <Override PartName="/ppt/slideLayouts/slideLayout8.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3.xml" ContentType="application/vnd.openxmlformats-officedocument.presentationml.slideLayout+xml"/>
  <Override PartName="/ppt/slideLayouts/slideLayout9.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ppt/comments/modernComment_100_0.xml" ContentType="application/vnd.ms-powerpoint.comments+xml"/>
  <Override PartName="/ppt/authors.xml" ContentType="application/vnd.ms-powerpoint.author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Lst>
  <p:sldSz cx="7556500" cy="10693400"/>
  <p:notesSz cx="6858000" cy="9144000"/>
  <p:embeddedFontLst>
    <p:embeddedFont>
      <p:font typeface="Calibri" panose="020F0502020204030204" pitchFamily="34" charset="0"/>
      <p:regular r:id="rId3"/>
      <p:bold r:id="rId4"/>
      <p:italic r:id="rId5"/>
      <p:boldItalic r:id="rId6"/>
    </p:embeddedFont>
    <p:embeddedFont>
      <p:font typeface="Barlow SemiCondensed Bold Bold" panose="020B0604020202020204" charset="0"/>
      <p:regular r:id="rId7"/>
      <p:bold r:id="rId8"/>
    </p:embeddedFont>
    <p:embeddedFont>
      <p:font typeface="Alata" panose="020B0604020202020204" charset="0"/>
      <p:regular r:id="rId9"/>
    </p:embeddedFont>
    <p:embeddedFont>
      <p:font typeface="Arialle Bold" panose="020B0604020202020204" charset="0"/>
      <p:regular r:id="rId10"/>
      <p:bold r:id="rId11"/>
    </p:embeddedFont>
    <p:embeddedFont>
      <p:font typeface="Barlow SemiCondensed Bold" panose="020B0604020202020204" charset="0"/>
      <p:regular r:id="rId12"/>
      <p:bold r:id="rId13"/>
    </p:embeddedFont>
    <p:embeddedFont>
      <p:font typeface="Inter Italics" panose="020B0604020202020204" charset="0"/>
      <p:regular r:id="rId14"/>
      <p:italic r:id="rId15"/>
    </p:embeddedFont>
    <p:embeddedFont>
      <p:font typeface="Barlow SemiCondensed" panose="020B0604020202020204" charset="0"/>
      <p:regular r:id="rId16"/>
    </p:embeddedFont>
    <p:embeddedFont>
      <p:font typeface="Arialle" panose="020B0604020202020204" charset="0"/>
      <p:regular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F838690-61D6-650F-9021-C62475161F56}" name="Blerina Vila" initials="BV" userId="S::blerina.vila@wexam.be::906cfde3-9af9-469a-ad7c-32bd7285c55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703" autoAdjust="0"/>
    <p:restoredTop sz="94577" autoAdjust="0"/>
  </p:normalViewPr>
  <p:slideViewPr>
    <p:cSldViewPr>
      <p:cViewPr varScale="1">
        <p:scale>
          <a:sx n="37" d="100"/>
          <a:sy n="37" d="100"/>
        </p:scale>
        <p:origin x="2496" y="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6.fntdata"/><Relationship Id="rId13" Type="http://schemas.openxmlformats.org/officeDocument/2006/relationships/font" Target="fonts/font11.fntdata"/><Relationship Id="rId18" Type="http://schemas.openxmlformats.org/officeDocument/2006/relationships/presProps" Target="presProps.xml"/><Relationship Id="rId3" Type="http://schemas.openxmlformats.org/officeDocument/2006/relationships/font" Target="fonts/font1.fntdata"/><Relationship Id="rId21" Type="http://schemas.openxmlformats.org/officeDocument/2006/relationships/tableStyles" Target="tableStyles.xml"/><Relationship Id="rId7" Type="http://schemas.openxmlformats.org/officeDocument/2006/relationships/font" Target="fonts/font5.fntdata"/><Relationship Id="rId12" Type="http://schemas.openxmlformats.org/officeDocument/2006/relationships/font" Target="fonts/font10.fntdata"/><Relationship Id="rId17" Type="http://schemas.openxmlformats.org/officeDocument/2006/relationships/font" Target="fonts/font15.fntdata"/><Relationship Id="rId25"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font" Target="fonts/font14.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4.fntdata"/><Relationship Id="rId11" Type="http://schemas.openxmlformats.org/officeDocument/2006/relationships/font" Target="fonts/font9.fntdata"/><Relationship Id="rId24" Type="http://schemas.openxmlformats.org/officeDocument/2006/relationships/customXml" Target="../customXml/item2.xml"/><Relationship Id="rId5" Type="http://schemas.openxmlformats.org/officeDocument/2006/relationships/font" Target="fonts/font3.fntdata"/><Relationship Id="rId15" Type="http://schemas.openxmlformats.org/officeDocument/2006/relationships/font" Target="fonts/font13.fntdata"/><Relationship Id="rId23" Type="http://schemas.openxmlformats.org/officeDocument/2006/relationships/customXml" Target="../customXml/item1.xml"/><Relationship Id="rId10" Type="http://schemas.openxmlformats.org/officeDocument/2006/relationships/font" Target="fonts/font8.fntdata"/><Relationship Id="rId19" Type="http://schemas.openxmlformats.org/officeDocument/2006/relationships/viewProps" Target="viewProps.xml"/><Relationship Id="rId4" Type="http://schemas.openxmlformats.org/officeDocument/2006/relationships/font" Target="fonts/font2.fntdata"/><Relationship Id="rId9" Type="http://schemas.openxmlformats.org/officeDocument/2006/relationships/font" Target="fonts/font7.fntdata"/><Relationship Id="rId14" Type="http://schemas.openxmlformats.org/officeDocument/2006/relationships/font" Target="fonts/font12.fntdata"/><Relationship Id="rId22" Type="http://schemas.microsoft.com/office/2018/10/relationships/authors" Target="authors.xml"/></Relationships>
</file>

<file path=ppt/comments/modernComment_100_0.xml><?xml version="1.0" encoding="utf-8"?>
<p188:cmLst xmlns:a="http://schemas.openxmlformats.org/drawingml/2006/main" xmlns:r="http://schemas.openxmlformats.org/officeDocument/2006/relationships" xmlns:p188="http://schemas.microsoft.com/office/powerpoint/2018/8/main">
  <p188:cm id="{FB52A48E-6A73-574A-967C-071F56A58061}" authorId="{BF838690-61D6-650F-9021-C62475161F56}" created="2021-11-08T10:34:41.803">
    <ac:deMkLst xmlns:ac="http://schemas.microsoft.com/office/drawing/2013/main/command">
      <pc:docMk xmlns:pc="http://schemas.microsoft.com/office/powerpoint/2013/main/command"/>
      <pc:sldMk xmlns:pc="http://schemas.microsoft.com/office/powerpoint/2013/main/command" cId="0" sldId="256"/>
      <ac:grpSpMk id="52" creationId="{00000000-0000-0000-0000-000000000000}"/>
    </ac:deMkLst>
    <p188:txBody>
      <a:bodyPr/>
      <a:lstStyle/>
      <a:p>
        <a:r>
          <a:rPr lang="en-BE"/>
          <a:t>it is not clear what this section refers to: the consultation that supported the CLIP or the consultation/ dialogue going forward. If the first — modify the sub-title in blue. 
If the later: join with the box “engagement in dialogue…”</a:t>
        </a:r>
      </a:p>
    </p188:txBody>
  </p188:cm>
  <p188:cm id="{94523407-4D14-334D-BB6F-B588B1E2C543}" authorId="{BF838690-61D6-650F-9021-C62475161F56}" created="2021-11-08T10:35:51.231">
    <ac:deMkLst xmlns:ac="http://schemas.microsoft.com/office/drawing/2013/main/command">
      <pc:docMk xmlns:pc="http://schemas.microsoft.com/office/powerpoint/2013/main/command"/>
      <pc:sldMk xmlns:pc="http://schemas.microsoft.com/office/powerpoint/2013/main/command" cId="0" sldId="256"/>
      <ac:grpSpMk id="41" creationId="{00000000-0000-0000-0000-000000000000}"/>
    </ac:deMkLst>
    <p188:txBody>
      <a:bodyPr/>
      <a:lstStyle/>
      <a:p>
        <a:r>
          <a:rPr lang="en-BE"/>
          <a:t>Please consider changing title into “communication and accountability” </a:t>
        </a:r>
      </a:p>
    </p188:txBody>
  </p188:cm>
  <p188:cm id="{46DC2994-9B3C-A549-9208-C57E949C6A08}" authorId="{BF838690-61D6-650F-9021-C62475161F56}" created="2021-11-08T10:37:57.288">
    <ac:deMkLst xmlns:ac="http://schemas.microsoft.com/office/drawing/2013/main/command">
      <pc:docMk xmlns:pc="http://schemas.microsoft.com/office/powerpoint/2013/main/command"/>
      <pc:sldMk xmlns:pc="http://schemas.microsoft.com/office/powerpoint/2013/main/command" cId="0" sldId="256"/>
      <ac:grpSpMk id="41" creationId="{00000000-0000-0000-0000-000000000000}"/>
    </ac:deMkLst>
    <p188:txBody>
      <a:bodyPr/>
      <a:lstStyle/>
      <a:p>
        <a:r>
          <a:rPr lang="en-BE"/>
          <a:t>Please consider changing title into: 
- mainstreaming gender into COUNTRY - EU partnership
- focused interventions</a:t>
        </a:r>
      </a:p>
    </p188:txBody>
  </p188:cm>
</p188: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11/9/2021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hyperlink" Target="https://www.facebook.com/EUDelegationToThePhilippines" TargetMode="External"/><Relationship Id="rId18" Type="http://schemas.openxmlformats.org/officeDocument/2006/relationships/image" Target="../media/image14.svg"/><Relationship Id="rId21" Type="http://schemas.openxmlformats.org/officeDocument/2006/relationships/image" Target="../media/image16.svg"/><Relationship Id="rId7" Type="http://schemas.openxmlformats.org/officeDocument/2006/relationships/image" Target="../media/image3.png"/><Relationship Id="rId12" Type="http://schemas.openxmlformats.org/officeDocument/2006/relationships/image" Target="../media/image6.png"/><Relationship Id="rId17" Type="http://schemas.openxmlformats.org/officeDocument/2006/relationships/image" Target="../media/image8.png"/><Relationship Id="rId25" Type="http://schemas.microsoft.com/office/2018/10/relationships/comments" Target="../comments/modernComment_100_0.xml"/><Relationship Id="rId2" Type="http://schemas.openxmlformats.org/officeDocument/2006/relationships/image" Target="../media/image1.png"/><Relationship Id="rId16" Type="http://schemas.openxmlformats.org/officeDocument/2006/relationships/hyperlink" Target="https://www.instagram.com/euinthephilippines/" TargetMode="External"/><Relationship Id="rId20"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4.svg"/><Relationship Id="rId11" Type="http://schemas.openxmlformats.org/officeDocument/2006/relationships/image" Target="../media/image5.png"/><Relationship Id="rId24" Type="http://schemas.openxmlformats.org/officeDocument/2006/relationships/image" Target="../media/image18.svg"/><Relationship Id="rId5" Type="http://schemas.openxmlformats.org/officeDocument/2006/relationships/image" Target="../media/image2.png"/><Relationship Id="rId15" Type="http://schemas.openxmlformats.org/officeDocument/2006/relationships/image" Target="../media/image12.svg"/><Relationship Id="rId23" Type="http://schemas.openxmlformats.org/officeDocument/2006/relationships/image" Target="../media/image10.png"/><Relationship Id="rId10" Type="http://schemas.openxmlformats.org/officeDocument/2006/relationships/image" Target="../media/image8.svg"/><Relationship Id="rId19" Type="http://schemas.openxmlformats.org/officeDocument/2006/relationships/hyperlink" Target="https://twitter.com/EUinthePH" TargetMode="External"/><Relationship Id="rId4" Type="http://schemas.openxmlformats.org/officeDocument/2006/relationships/image" Target="../media/image2.svg"/><Relationship Id="rId9" Type="http://schemas.openxmlformats.org/officeDocument/2006/relationships/image" Target="../media/image4.png"/><Relationship Id="rId14" Type="http://schemas.openxmlformats.org/officeDocument/2006/relationships/image" Target="../media/image7.png"/><Relationship Id="rId22" Type="http://schemas.openxmlformats.org/officeDocument/2006/relationships/hyperlink" Target="https://eeas.europa.eu/delegations/philippines_e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66638" y="2209285"/>
            <a:ext cx="6327261" cy="1186455"/>
            <a:chOff x="0" y="0"/>
            <a:chExt cx="71414971" cy="10564879"/>
          </a:xfrm>
        </p:grpSpPr>
        <p:sp>
          <p:nvSpPr>
            <p:cNvPr id="3" name="Freeform 3"/>
            <p:cNvSpPr/>
            <p:nvPr/>
          </p:nvSpPr>
          <p:spPr>
            <a:xfrm>
              <a:off x="72390" y="72390"/>
              <a:ext cx="71270189" cy="10420099"/>
            </a:xfrm>
            <a:custGeom>
              <a:avLst/>
              <a:gdLst/>
              <a:ahLst/>
              <a:cxnLst/>
              <a:rect l="l" t="t" r="r" b="b"/>
              <a:pathLst>
                <a:path w="71270189" h="10420099">
                  <a:moveTo>
                    <a:pt x="0" y="0"/>
                  </a:moveTo>
                  <a:lnTo>
                    <a:pt x="71270189" y="0"/>
                  </a:lnTo>
                  <a:lnTo>
                    <a:pt x="71270189" y="10420099"/>
                  </a:lnTo>
                  <a:lnTo>
                    <a:pt x="0" y="10420099"/>
                  </a:lnTo>
                  <a:lnTo>
                    <a:pt x="0" y="0"/>
                  </a:lnTo>
                  <a:close/>
                </a:path>
              </a:pathLst>
            </a:custGeom>
            <a:solidFill>
              <a:srgbClr val="FFFFFF"/>
            </a:solidFill>
          </p:spPr>
          <p:txBody>
            <a:bodyPr/>
            <a:lstStyle/>
            <a:p>
              <a:pPr algn="just"/>
              <a:endParaRPr lang="en-GB" sz="1400" dirty="0" smtClean="0">
                <a:latin typeface="Alata" panose="020B0604020202020204" charset="0"/>
              </a:endParaRPr>
            </a:p>
            <a:p>
              <a:pPr algn="just"/>
              <a:r>
                <a:rPr lang="en-GB" sz="1400" dirty="0" smtClean="0"/>
                <a:t>The European Union has signed a new Joint Monitoring Framework (2021 – 2025) with the Ministry of Gender Equality &amp; Family Welfare based on the Gender Action Plan (GAP) III to track progress on the achievements of SDG 5 on gender equality</a:t>
              </a:r>
              <a:endParaRPr lang="en-GB" sz="1400" dirty="0"/>
            </a:p>
          </p:txBody>
        </p:sp>
        <p:sp>
          <p:nvSpPr>
            <p:cNvPr id="4" name="Freeform 4"/>
            <p:cNvSpPr/>
            <p:nvPr/>
          </p:nvSpPr>
          <p:spPr>
            <a:xfrm>
              <a:off x="0" y="0"/>
              <a:ext cx="71414971" cy="10564879"/>
            </a:xfrm>
            <a:custGeom>
              <a:avLst/>
              <a:gdLst/>
              <a:ahLst/>
              <a:cxnLst/>
              <a:rect l="l" t="t" r="r" b="b"/>
              <a:pathLst>
                <a:path w="71414971" h="10564879">
                  <a:moveTo>
                    <a:pt x="71270192" y="10420100"/>
                  </a:moveTo>
                  <a:lnTo>
                    <a:pt x="71414971" y="10420100"/>
                  </a:lnTo>
                  <a:lnTo>
                    <a:pt x="71414971" y="10564879"/>
                  </a:lnTo>
                  <a:lnTo>
                    <a:pt x="71270192" y="10564879"/>
                  </a:lnTo>
                  <a:lnTo>
                    <a:pt x="71270192" y="10420100"/>
                  </a:lnTo>
                  <a:close/>
                  <a:moveTo>
                    <a:pt x="0" y="144780"/>
                  </a:moveTo>
                  <a:lnTo>
                    <a:pt x="144780" y="144780"/>
                  </a:lnTo>
                  <a:lnTo>
                    <a:pt x="144780" y="10420100"/>
                  </a:lnTo>
                  <a:lnTo>
                    <a:pt x="0" y="10420100"/>
                  </a:lnTo>
                  <a:lnTo>
                    <a:pt x="0" y="144780"/>
                  </a:lnTo>
                  <a:close/>
                  <a:moveTo>
                    <a:pt x="0" y="10420100"/>
                  </a:moveTo>
                  <a:lnTo>
                    <a:pt x="144780" y="10420100"/>
                  </a:lnTo>
                  <a:lnTo>
                    <a:pt x="144780" y="10564879"/>
                  </a:lnTo>
                  <a:lnTo>
                    <a:pt x="0" y="10564879"/>
                  </a:lnTo>
                  <a:lnTo>
                    <a:pt x="0" y="10420100"/>
                  </a:lnTo>
                  <a:close/>
                  <a:moveTo>
                    <a:pt x="71270192" y="144780"/>
                  </a:moveTo>
                  <a:lnTo>
                    <a:pt x="71414971" y="144780"/>
                  </a:lnTo>
                  <a:lnTo>
                    <a:pt x="71414971" y="10420100"/>
                  </a:lnTo>
                  <a:lnTo>
                    <a:pt x="71270192" y="10420100"/>
                  </a:lnTo>
                  <a:lnTo>
                    <a:pt x="71270192" y="144780"/>
                  </a:lnTo>
                  <a:close/>
                  <a:moveTo>
                    <a:pt x="144780" y="10420100"/>
                  </a:moveTo>
                  <a:lnTo>
                    <a:pt x="71270192" y="10420100"/>
                  </a:lnTo>
                  <a:lnTo>
                    <a:pt x="71270192" y="10564879"/>
                  </a:lnTo>
                  <a:lnTo>
                    <a:pt x="144780" y="10564879"/>
                  </a:lnTo>
                  <a:lnTo>
                    <a:pt x="144780" y="10420100"/>
                  </a:lnTo>
                  <a:close/>
                  <a:moveTo>
                    <a:pt x="71270192" y="0"/>
                  </a:moveTo>
                  <a:lnTo>
                    <a:pt x="71414971" y="0"/>
                  </a:lnTo>
                  <a:lnTo>
                    <a:pt x="71414971" y="144780"/>
                  </a:lnTo>
                  <a:lnTo>
                    <a:pt x="71270192" y="144780"/>
                  </a:lnTo>
                  <a:lnTo>
                    <a:pt x="71270192" y="0"/>
                  </a:lnTo>
                  <a:close/>
                  <a:moveTo>
                    <a:pt x="0" y="0"/>
                  </a:moveTo>
                  <a:lnTo>
                    <a:pt x="144780" y="0"/>
                  </a:lnTo>
                  <a:lnTo>
                    <a:pt x="144780" y="144780"/>
                  </a:lnTo>
                  <a:lnTo>
                    <a:pt x="0" y="144780"/>
                  </a:lnTo>
                  <a:lnTo>
                    <a:pt x="0" y="0"/>
                  </a:lnTo>
                  <a:close/>
                  <a:moveTo>
                    <a:pt x="144780" y="0"/>
                  </a:moveTo>
                  <a:lnTo>
                    <a:pt x="71270192" y="0"/>
                  </a:lnTo>
                  <a:lnTo>
                    <a:pt x="71270192" y="144780"/>
                  </a:lnTo>
                  <a:lnTo>
                    <a:pt x="144780" y="144780"/>
                  </a:lnTo>
                  <a:lnTo>
                    <a:pt x="144780" y="0"/>
                  </a:lnTo>
                  <a:close/>
                </a:path>
              </a:pathLst>
            </a:custGeom>
            <a:solidFill>
              <a:srgbClr val="003432"/>
            </a:solidFill>
          </p:spPr>
        </p:sp>
      </p:grpSp>
      <p:grpSp>
        <p:nvGrpSpPr>
          <p:cNvPr id="5" name="Group 5"/>
          <p:cNvGrpSpPr/>
          <p:nvPr/>
        </p:nvGrpSpPr>
        <p:grpSpPr>
          <a:xfrm>
            <a:off x="631937" y="3487270"/>
            <a:ext cx="2903538" cy="1681161"/>
            <a:chOff x="0" y="0"/>
            <a:chExt cx="21712780" cy="12571790"/>
          </a:xfrm>
        </p:grpSpPr>
        <p:sp>
          <p:nvSpPr>
            <p:cNvPr id="6" name="Freeform 6"/>
            <p:cNvSpPr/>
            <p:nvPr/>
          </p:nvSpPr>
          <p:spPr>
            <a:xfrm>
              <a:off x="72390" y="72390"/>
              <a:ext cx="21568001" cy="12427011"/>
            </a:xfrm>
            <a:custGeom>
              <a:avLst/>
              <a:gdLst/>
              <a:ahLst/>
              <a:cxnLst/>
              <a:rect l="l" t="t" r="r" b="b"/>
              <a:pathLst>
                <a:path w="21568001" h="12427011">
                  <a:moveTo>
                    <a:pt x="0" y="0"/>
                  </a:moveTo>
                  <a:lnTo>
                    <a:pt x="21568001" y="0"/>
                  </a:lnTo>
                  <a:lnTo>
                    <a:pt x="21568001" y="12427011"/>
                  </a:lnTo>
                  <a:lnTo>
                    <a:pt x="0" y="12427011"/>
                  </a:lnTo>
                  <a:lnTo>
                    <a:pt x="0" y="0"/>
                  </a:lnTo>
                  <a:close/>
                </a:path>
              </a:pathLst>
            </a:custGeom>
            <a:solidFill>
              <a:srgbClr val="FFFFFF"/>
            </a:solidFill>
          </p:spPr>
        </p:sp>
        <p:sp>
          <p:nvSpPr>
            <p:cNvPr id="7" name="Freeform 7"/>
            <p:cNvSpPr/>
            <p:nvPr/>
          </p:nvSpPr>
          <p:spPr>
            <a:xfrm>
              <a:off x="0" y="0"/>
              <a:ext cx="21712780" cy="12571790"/>
            </a:xfrm>
            <a:custGeom>
              <a:avLst/>
              <a:gdLst/>
              <a:ahLst/>
              <a:cxnLst/>
              <a:rect l="l" t="t" r="r" b="b"/>
              <a:pathLst>
                <a:path w="21712780" h="12571790">
                  <a:moveTo>
                    <a:pt x="21568000" y="12427010"/>
                  </a:moveTo>
                  <a:lnTo>
                    <a:pt x="21712780" y="12427010"/>
                  </a:lnTo>
                  <a:lnTo>
                    <a:pt x="21712780" y="12571790"/>
                  </a:lnTo>
                  <a:lnTo>
                    <a:pt x="21568000" y="12571790"/>
                  </a:lnTo>
                  <a:lnTo>
                    <a:pt x="21568000" y="12427010"/>
                  </a:lnTo>
                  <a:close/>
                  <a:moveTo>
                    <a:pt x="0" y="144780"/>
                  </a:moveTo>
                  <a:lnTo>
                    <a:pt x="144780" y="144780"/>
                  </a:lnTo>
                  <a:lnTo>
                    <a:pt x="144780" y="12427010"/>
                  </a:lnTo>
                  <a:lnTo>
                    <a:pt x="0" y="12427010"/>
                  </a:lnTo>
                  <a:lnTo>
                    <a:pt x="0" y="144780"/>
                  </a:lnTo>
                  <a:close/>
                  <a:moveTo>
                    <a:pt x="0" y="12427010"/>
                  </a:moveTo>
                  <a:lnTo>
                    <a:pt x="144780" y="12427010"/>
                  </a:lnTo>
                  <a:lnTo>
                    <a:pt x="144780" y="12571790"/>
                  </a:lnTo>
                  <a:lnTo>
                    <a:pt x="0" y="12571790"/>
                  </a:lnTo>
                  <a:lnTo>
                    <a:pt x="0" y="12427010"/>
                  </a:lnTo>
                  <a:close/>
                  <a:moveTo>
                    <a:pt x="21568000" y="144780"/>
                  </a:moveTo>
                  <a:lnTo>
                    <a:pt x="21712780" y="144780"/>
                  </a:lnTo>
                  <a:lnTo>
                    <a:pt x="21712780" y="12427010"/>
                  </a:lnTo>
                  <a:lnTo>
                    <a:pt x="21568000" y="12427010"/>
                  </a:lnTo>
                  <a:lnTo>
                    <a:pt x="21568000" y="144780"/>
                  </a:lnTo>
                  <a:close/>
                  <a:moveTo>
                    <a:pt x="144780" y="12427010"/>
                  </a:moveTo>
                  <a:lnTo>
                    <a:pt x="21568000" y="12427010"/>
                  </a:lnTo>
                  <a:lnTo>
                    <a:pt x="21568000" y="12571790"/>
                  </a:lnTo>
                  <a:lnTo>
                    <a:pt x="144780" y="12571790"/>
                  </a:lnTo>
                  <a:lnTo>
                    <a:pt x="144780" y="12427010"/>
                  </a:lnTo>
                  <a:close/>
                  <a:moveTo>
                    <a:pt x="21568000" y="0"/>
                  </a:moveTo>
                  <a:lnTo>
                    <a:pt x="21712780" y="0"/>
                  </a:lnTo>
                  <a:lnTo>
                    <a:pt x="21712780" y="144780"/>
                  </a:lnTo>
                  <a:lnTo>
                    <a:pt x="21568000" y="144780"/>
                  </a:lnTo>
                  <a:lnTo>
                    <a:pt x="21568000" y="0"/>
                  </a:lnTo>
                  <a:close/>
                  <a:moveTo>
                    <a:pt x="0" y="0"/>
                  </a:moveTo>
                  <a:lnTo>
                    <a:pt x="144780" y="0"/>
                  </a:lnTo>
                  <a:lnTo>
                    <a:pt x="144780" y="144780"/>
                  </a:lnTo>
                  <a:lnTo>
                    <a:pt x="0" y="144780"/>
                  </a:lnTo>
                  <a:lnTo>
                    <a:pt x="0" y="0"/>
                  </a:lnTo>
                  <a:close/>
                  <a:moveTo>
                    <a:pt x="144780" y="0"/>
                  </a:moveTo>
                  <a:lnTo>
                    <a:pt x="21568000" y="0"/>
                  </a:lnTo>
                  <a:lnTo>
                    <a:pt x="21568000" y="144780"/>
                  </a:lnTo>
                  <a:lnTo>
                    <a:pt x="144780" y="144780"/>
                  </a:lnTo>
                  <a:lnTo>
                    <a:pt x="144780" y="0"/>
                  </a:lnTo>
                  <a:close/>
                </a:path>
              </a:pathLst>
            </a:custGeom>
            <a:solidFill>
              <a:srgbClr val="003432"/>
            </a:solidFill>
          </p:spPr>
        </p:sp>
      </p:grpSp>
      <p:grpSp>
        <p:nvGrpSpPr>
          <p:cNvPr id="8" name="Group 8"/>
          <p:cNvGrpSpPr/>
          <p:nvPr/>
        </p:nvGrpSpPr>
        <p:grpSpPr>
          <a:xfrm>
            <a:off x="756000" y="3342483"/>
            <a:ext cx="1788808" cy="428484"/>
            <a:chOff x="0" y="0"/>
            <a:chExt cx="2385077" cy="571312"/>
          </a:xfrm>
        </p:grpSpPr>
        <p:grpSp>
          <p:nvGrpSpPr>
            <p:cNvPr id="9" name="Group 9"/>
            <p:cNvGrpSpPr/>
            <p:nvPr/>
          </p:nvGrpSpPr>
          <p:grpSpPr>
            <a:xfrm>
              <a:off x="0" y="0"/>
              <a:ext cx="2385077" cy="571312"/>
              <a:chOff x="0" y="0"/>
              <a:chExt cx="19546319" cy="4682053"/>
            </a:xfrm>
          </p:grpSpPr>
          <p:sp>
            <p:nvSpPr>
              <p:cNvPr id="10" name="Freeform 10"/>
              <p:cNvSpPr/>
              <p:nvPr/>
            </p:nvSpPr>
            <p:spPr>
              <a:xfrm>
                <a:off x="72390" y="72390"/>
                <a:ext cx="19401539" cy="4537273"/>
              </a:xfrm>
              <a:custGeom>
                <a:avLst/>
                <a:gdLst/>
                <a:ahLst/>
                <a:cxnLst/>
                <a:rect l="l" t="t" r="r" b="b"/>
                <a:pathLst>
                  <a:path w="19401539" h="4537273">
                    <a:moveTo>
                      <a:pt x="0" y="0"/>
                    </a:moveTo>
                    <a:lnTo>
                      <a:pt x="19401539" y="0"/>
                    </a:lnTo>
                    <a:lnTo>
                      <a:pt x="19401539" y="4537273"/>
                    </a:lnTo>
                    <a:lnTo>
                      <a:pt x="0" y="4537273"/>
                    </a:lnTo>
                    <a:lnTo>
                      <a:pt x="0" y="0"/>
                    </a:lnTo>
                    <a:close/>
                  </a:path>
                </a:pathLst>
              </a:custGeom>
              <a:solidFill>
                <a:srgbClr val="FF914D"/>
              </a:solidFill>
            </p:spPr>
          </p:sp>
          <p:sp>
            <p:nvSpPr>
              <p:cNvPr id="11" name="Freeform 11"/>
              <p:cNvSpPr/>
              <p:nvPr/>
            </p:nvSpPr>
            <p:spPr>
              <a:xfrm>
                <a:off x="0" y="0"/>
                <a:ext cx="19546319" cy="4682053"/>
              </a:xfrm>
              <a:custGeom>
                <a:avLst/>
                <a:gdLst/>
                <a:ahLst/>
                <a:cxnLst/>
                <a:rect l="l" t="t" r="r" b="b"/>
                <a:pathLst>
                  <a:path w="19546319" h="4682053">
                    <a:moveTo>
                      <a:pt x="19401540" y="4537273"/>
                    </a:moveTo>
                    <a:lnTo>
                      <a:pt x="19546319" y="4537273"/>
                    </a:lnTo>
                    <a:lnTo>
                      <a:pt x="19546319" y="4682053"/>
                    </a:lnTo>
                    <a:lnTo>
                      <a:pt x="19401540" y="4682053"/>
                    </a:lnTo>
                    <a:lnTo>
                      <a:pt x="19401540" y="4537273"/>
                    </a:lnTo>
                    <a:close/>
                    <a:moveTo>
                      <a:pt x="0" y="144780"/>
                    </a:moveTo>
                    <a:lnTo>
                      <a:pt x="144780" y="144780"/>
                    </a:lnTo>
                    <a:lnTo>
                      <a:pt x="144780" y="4537273"/>
                    </a:lnTo>
                    <a:lnTo>
                      <a:pt x="0" y="4537273"/>
                    </a:lnTo>
                    <a:lnTo>
                      <a:pt x="0" y="144780"/>
                    </a:lnTo>
                    <a:close/>
                    <a:moveTo>
                      <a:pt x="0" y="4537273"/>
                    </a:moveTo>
                    <a:lnTo>
                      <a:pt x="144780" y="4537273"/>
                    </a:lnTo>
                    <a:lnTo>
                      <a:pt x="144780" y="4682053"/>
                    </a:lnTo>
                    <a:lnTo>
                      <a:pt x="0" y="4682053"/>
                    </a:lnTo>
                    <a:lnTo>
                      <a:pt x="0" y="4537273"/>
                    </a:lnTo>
                    <a:close/>
                    <a:moveTo>
                      <a:pt x="19401540" y="144780"/>
                    </a:moveTo>
                    <a:lnTo>
                      <a:pt x="19546319" y="144780"/>
                    </a:lnTo>
                    <a:lnTo>
                      <a:pt x="19546319" y="4537273"/>
                    </a:lnTo>
                    <a:lnTo>
                      <a:pt x="19401540" y="4537273"/>
                    </a:lnTo>
                    <a:lnTo>
                      <a:pt x="19401540" y="144780"/>
                    </a:lnTo>
                    <a:close/>
                    <a:moveTo>
                      <a:pt x="144780" y="4537273"/>
                    </a:moveTo>
                    <a:lnTo>
                      <a:pt x="19401540" y="4537273"/>
                    </a:lnTo>
                    <a:lnTo>
                      <a:pt x="19401540" y="4682053"/>
                    </a:lnTo>
                    <a:lnTo>
                      <a:pt x="144780" y="4682053"/>
                    </a:lnTo>
                    <a:lnTo>
                      <a:pt x="144780" y="4537273"/>
                    </a:lnTo>
                    <a:close/>
                    <a:moveTo>
                      <a:pt x="19401540" y="0"/>
                    </a:moveTo>
                    <a:lnTo>
                      <a:pt x="19546319" y="0"/>
                    </a:lnTo>
                    <a:lnTo>
                      <a:pt x="19546319" y="144780"/>
                    </a:lnTo>
                    <a:lnTo>
                      <a:pt x="19401540" y="144780"/>
                    </a:lnTo>
                    <a:lnTo>
                      <a:pt x="19401540" y="0"/>
                    </a:lnTo>
                    <a:close/>
                    <a:moveTo>
                      <a:pt x="0" y="0"/>
                    </a:moveTo>
                    <a:lnTo>
                      <a:pt x="144780" y="0"/>
                    </a:lnTo>
                    <a:lnTo>
                      <a:pt x="144780" y="144780"/>
                    </a:lnTo>
                    <a:lnTo>
                      <a:pt x="0" y="144780"/>
                    </a:lnTo>
                    <a:lnTo>
                      <a:pt x="0" y="0"/>
                    </a:lnTo>
                    <a:close/>
                    <a:moveTo>
                      <a:pt x="144780" y="0"/>
                    </a:moveTo>
                    <a:lnTo>
                      <a:pt x="19401540" y="0"/>
                    </a:lnTo>
                    <a:lnTo>
                      <a:pt x="19401540" y="144780"/>
                    </a:lnTo>
                    <a:lnTo>
                      <a:pt x="144780" y="144780"/>
                    </a:lnTo>
                    <a:lnTo>
                      <a:pt x="144780" y="0"/>
                    </a:lnTo>
                    <a:close/>
                  </a:path>
                </a:pathLst>
              </a:custGeom>
              <a:solidFill>
                <a:srgbClr val="003432"/>
              </a:solidFill>
            </p:spPr>
          </p:sp>
        </p:grpSp>
        <p:sp>
          <p:nvSpPr>
            <p:cNvPr id="12" name="TextBox 12"/>
            <p:cNvSpPr txBox="1"/>
            <p:nvPr/>
          </p:nvSpPr>
          <p:spPr>
            <a:xfrm>
              <a:off x="185989" y="59493"/>
              <a:ext cx="2013098" cy="222283"/>
            </a:xfrm>
            <a:prstGeom prst="rect">
              <a:avLst/>
            </a:prstGeom>
          </p:spPr>
          <p:txBody>
            <a:bodyPr lIns="0" tIns="0" rIns="0" bIns="0" rtlCol="0" anchor="t">
              <a:spAutoFit/>
            </a:bodyPr>
            <a:lstStyle/>
            <a:p>
              <a:pPr marL="0" lvl="0" indent="0" algn="ctr">
                <a:lnSpc>
                  <a:spcPts val="1280"/>
                </a:lnSpc>
                <a:spcBef>
                  <a:spcPct val="0"/>
                </a:spcBef>
              </a:pPr>
              <a:r>
                <a:rPr lang="en-US" sz="1280" dirty="0">
                  <a:solidFill>
                    <a:srgbClr val="003432"/>
                  </a:solidFill>
                  <a:latin typeface="Barlow SemiCondensed Bold"/>
                </a:rPr>
                <a:t>Vision </a:t>
              </a:r>
            </a:p>
          </p:txBody>
        </p:sp>
      </p:grpSp>
      <p:grpSp>
        <p:nvGrpSpPr>
          <p:cNvPr id="13" name="Group 13"/>
          <p:cNvGrpSpPr/>
          <p:nvPr/>
        </p:nvGrpSpPr>
        <p:grpSpPr>
          <a:xfrm>
            <a:off x="673052" y="2077516"/>
            <a:ext cx="1644231" cy="265004"/>
            <a:chOff x="0" y="0"/>
            <a:chExt cx="2192307" cy="353339"/>
          </a:xfrm>
        </p:grpSpPr>
        <p:grpSp>
          <p:nvGrpSpPr>
            <p:cNvPr id="14" name="Group 14"/>
            <p:cNvGrpSpPr/>
            <p:nvPr/>
          </p:nvGrpSpPr>
          <p:grpSpPr>
            <a:xfrm>
              <a:off x="0" y="0"/>
              <a:ext cx="2192307" cy="353339"/>
              <a:chOff x="0" y="0"/>
              <a:chExt cx="17966524" cy="2895704"/>
            </a:xfrm>
          </p:grpSpPr>
          <p:sp>
            <p:nvSpPr>
              <p:cNvPr id="15" name="Freeform 15"/>
              <p:cNvSpPr/>
              <p:nvPr/>
            </p:nvSpPr>
            <p:spPr>
              <a:xfrm>
                <a:off x="72390" y="72390"/>
                <a:ext cx="17821744" cy="2750924"/>
              </a:xfrm>
              <a:custGeom>
                <a:avLst/>
                <a:gdLst/>
                <a:ahLst/>
                <a:cxnLst/>
                <a:rect l="l" t="t" r="r" b="b"/>
                <a:pathLst>
                  <a:path w="17821744" h="2750924">
                    <a:moveTo>
                      <a:pt x="0" y="0"/>
                    </a:moveTo>
                    <a:lnTo>
                      <a:pt x="17821744" y="0"/>
                    </a:lnTo>
                    <a:lnTo>
                      <a:pt x="17821744" y="2750924"/>
                    </a:lnTo>
                    <a:lnTo>
                      <a:pt x="0" y="2750924"/>
                    </a:lnTo>
                    <a:lnTo>
                      <a:pt x="0" y="0"/>
                    </a:lnTo>
                    <a:close/>
                  </a:path>
                </a:pathLst>
              </a:custGeom>
              <a:solidFill>
                <a:srgbClr val="FF914D"/>
              </a:solidFill>
            </p:spPr>
          </p:sp>
          <p:sp>
            <p:nvSpPr>
              <p:cNvPr id="16" name="Freeform 16"/>
              <p:cNvSpPr/>
              <p:nvPr/>
            </p:nvSpPr>
            <p:spPr>
              <a:xfrm>
                <a:off x="0" y="0"/>
                <a:ext cx="17966523" cy="2895704"/>
              </a:xfrm>
              <a:custGeom>
                <a:avLst/>
                <a:gdLst/>
                <a:ahLst/>
                <a:cxnLst/>
                <a:rect l="l" t="t" r="r" b="b"/>
                <a:pathLst>
                  <a:path w="17966523" h="2895704">
                    <a:moveTo>
                      <a:pt x="17821745" y="2750924"/>
                    </a:moveTo>
                    <a:lnTo>
                      <a:pt x="17966523" y="2750924"/>
                    </a:lnTo>
                    <a:lnTo>
                      <a:pt x="17966523" y="2895704"/>
                    </a:lnTo>
                    <a:lnTo>
                      <a:pt x="17821743" y="2895704"/>
                    </a:lnTo>
                    <a:lnTo>
                      <a:pt x="17821743" y="2750924"/>
                    </a:lnTo>
                    <a:close/>
                    <a:moveTo>
                      <a:pt x="0" y="144780"/>
                    </a:moveTo>
                    <a:lnTo>
                      <a:pt x="144780" y="144780"/>
                    </a:lnTo>
                    <a:lnTo>
                      <a:pt x="144780" y="2750924"/>
                    </a:lnTo>
                    <a:lnTo>
                      <a:pt x="0" y="2750924"/>
                    </a:lnTo>
                    <a:lnTo>
                      <a:pt x="0" y="144780"/>
                    </a:lnTo>
                    <a:close/>
                    <a:moveTo>
                      <a:pt x="0" y="2750924"/>
                    </a:moveTo>
                    <a:lnTo>
                      <a:pt x="144780" y="2750924"/>
                    </a:lnTo>
                    <a:lnTo>
                      <a:pt x="144780" y="2895704"/>
                    </a:lnTo>
                    <a:lnTo>
                      <a:pt x="0" y="2895704"/>
                    </a:lnTo>
                    <a:lnTo>
                      <a:pt x="0" y="2750924"/>
                    </a:lnTo>
                    <a:close/>
                    <a:moveTo>
                      <a:pt x="17821745" y="144780"/>
                    </a:moveTo>
                    <a:lnTo>
                      <a:pt x="17966523" y="144780"/>
                    </a:lnTo>
                    <a:lnTo>
                      <a:pt x="17966523" y="2750924"/>
                    </a:lnTo>
                    <a:lnTo>
                      <a:pt x="17821743" y="2750924"/>
                    </a:lnTo>
                    <a:lnTo>
                      <a:pt x="17821743" y="144780"/>
                    </a:lnTo>
                    <a:close/>
                    <a:moveTo>
                      <a:pt x="144780" y="2750924"/>
                    </a:moveTo>
                    <a:lnTo>
                      <a:pt x="17821745" y="2750924"/>
                    </a:lnTo>
                    <a:lnTo>
                      <a:pt x="17821745" y="2895704"/>
                    </a:lnTo>
                    <a:lnTo>
                      <a:pt x="144780" y="2895704"/>
                    </a:lnTo>
                    <a:lnTo>
                      <a:pt x="144780" y="2750924"/>
                    </a:lnTo>
                    <a:close/>
                    <a:moveTo>
                      <a:pt x="17821745" y="0"/>
                    </a:moveTo>
                    <a:lnTo>
                      <a:pt x="17966523" y="0"/>
                    </a:lnTo>
                    <a:lnTo>
                      <a:pt x="17966523" y="144780"/>
                    </a:lnTo>
                    <a:lnTo>
                      <a:pt x="17821743" y="144780"/>
                    </a:lnTo>
                    <a:lnTo>
                      <a:pt x="17821743" y="0"/>
                    </a:lnTo>
                    <a:close/>
                    <a:moveTo>
                      <a:pt x="0" y="0"/>
                    </a:moveTo>
                    <a:lnTo>
                      <a:pt x="144780" y="0"/>
                    </a:lnTo>
                    <a:lnTo>
                      <a:pt x="144780" y="144780"/>
                    </a:lnTo>
                    <a:lnTo>
                      <a:pt x="0" y="144780"/>
                    </a:lnTo>
                    <a:lnTo>
                      <a:pt x="0" y="0"/>
                    </a:lnTo>
                    <a:close/>
                    <a:moveTo>
                      <a:pt x="144780" y="0"/>
                    </a:moveTo>
                    <a:lnTo>
                      <a:pt x="17821745" y="0"/>
                    </a:lnTo>
                    <a:lnTo>
                      <a:pt x="17821745" y="144780"/>
                    </a:lnTo>
                    <a:lnTo>
                      <a:pt x="144780" y="144780"/>
                    </a:lnTo>
                    <a:lnTo>
                      <a:pt x="144780" y="0"/>
                    </a:lnTo>
                    <a:close/>
                  </a:path>
                </a:pathLst>
              </a:custGeom>
              <a:solidFill>
                <a:srgbClr val="003432"/>
              </a:solidFill>
            </p:spPr>
          </p:sp>
        </p:grpSp>
        <p:sp>
          <p:nvSpPr>
            <p:cNvPr id="17" name="TextBox 17"/>
            <p:cNvSpPr txBox="1"/>
            <p:nvPr/>
          </p:nvSpPr>
          <p:spPr>
            <a:xfrm>
              <a:off x="170957" y="59493"/>
              <a:ext cx="1850394" cy="240672"/>
            </a:xfrm>
            <a:prstGeom prst="rect">
              <a:avLst/>
            </a:prstGeom>
          </p:spPr>
          <p:txBody>
            <a:bodyPr lIns="0" tIns="0" rIns="0" bIns="0" rtlCol="0" anchor="t">
              <a:spAutoFit/>
            </a:bodyPr>
            <a:lstStyle/>
            <a:p>
              <a:pPr marL="0" lvl="0" indent="0" algn="ctr">
                <a:lnSpc>
                  <a:spcPts val="1278"/>
                </a:lnSpc>
              </a:pPr>
              <a:r>
                <a:rPr lang="en-US" sz="1278">
                  <a:solidFill>
                    <a:srgbClr val="003432"/>
                  </a:solidFill>
                  <a:latin typeface="Barlow SemiCondensed Bold"/>
                </a:rPr>
                <a:t>GAP III</a:t>
              </a:r>
            </a:p>
          </p:txBody>
        </p:sp>
      </p:grpSp>
      <p:pic>
        <p:nvPicPr>
          <p:cNvPr id="18" name="Picture 1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71783" y="71164"/>
            <a:ext cx="920309" cy="612423"/>
          </a:xfrm>
          <a:prstGeom prst="rect">
            <a:avLst/>
          </a:prstGeom>
        </p:spPr>
      </p:pic>
      <p:pic>
        <p:nvPicPr>
          <p:cNvPr id="19" name="Picture 19"/>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271018" y="1446815"/>
            <a:ext cx="621117" cy="616502"/>
          </a:xfrm>
          <a:prstGeom prst="rect">
            <a:avLst/>
          </a:prstGeom>
        </p:spPr>
      </p:pic>
      <p:sp>
        <p:nvSpPr>
          <p:cNvPr id="22" name="Freeform 22"/>
          <p:cNvSpPr/>
          <p:nvPr/>
        </p:nvSpPr>
        <p:spPr>
          <a:xfrm>
            <a:off x="3763057" y="4812917"/>
            <a:ext cx="3271438" cy="2578720"/>
          </a:xfrm>
          <a:custGeom>
            <a:avLst/>
            <a:gdLst/>
            <a:ahLst/>
            <a:cxnLst/>
            <a:rect l="l" t="t" r="r" b="b"/>
            <a:pathLst>
              <a:path w="24463953" h="19283775">
                <a:moveTo>
                  <a:pt x="24319174" y="19138996"/>
                </a:moveTo>
                <a:lnTo>
                  <a:pt x="24463953" y="19138996"/>
                </a:lnTo>
                <a:lnTo>
                  <a:pt x="24463953" y="19283775"/>
                </a:lnTo>
                <a:lnTo>
                  <a:pt x="24319174" y="19283775"/>
                </a:lnTo>
                <a:lnTo>
                  <a:pt x="24319174" y="19138996"/>
                </a:lnTo>
                <a:close/>
                <a:moveTo>
                  <a:pt x="0" y="144780"/>
                </a:moveTo>
                <a:lnTo>
                  <a:pt x="144780" y="144780"/>
                </a:lnTo>
                <a:lnTo>
                  <a:pt x="144780" y="19138996"/>
                </a:lnTo>
                <a:lnTo>
                  <a:pt x="0" y="19138996"/>
                </a:lnTo>
                <a:lnTo>
                  <a:pt x="0" y="144780"/>
                </a:lnTo>
                <a:close/>
                <a:moveTo>
                  <a:pt x="0" y="19138996"/>
                </a:moveTo>
                <a:lnTo>
                  <a:pt x="144780" y="19138996"/>
                </a:lnTo>
                <a:lnTo>
                  <a:pt x="144780" y="19283775"/>
                </a:lnTo>
                <a:lnTo>
                  <a:pt x="0" y="19283775"/>
                </a:lnTo>
                <a:lnTo>
                  <a:pt x="0" y="19138996"/>
                </a:lnTo>
                <a:close/>
                <a:moveTo>
                  <a:pt x="24319174" y="144780"/>
                </a:moveTo>
                <a:lnTo>
                  <a:pt x="24463953" y="144780"/>
                </a:lnTo>
                <a:lnTo>
                  <a:pt x="24463953" y="19138996"/>
                </a:lnTo>
                <a:lnTo>
                  <a:pt x="24319174" y="19138996"/>
                </a:lnTo>
                <a:lnTo>
                  <a:pt x="24319174" y="144780"/>
                </a:lnTo>
                <a:close/>
                <a:moveTo>
                  <a:pt x="144780" y="19138996"/>
                </a:moveTo>
                <a:lnTo>
                  <a:pt x="24319174" y="19138996"/>
                </a:lnTo>
                <a:lnTo>
                  <a:pt x="24319174" y="19283775"/>
                </a:lnTo>
                <a:lnTo>
                  <a:pt x="144780" y="19283775"/>
                </a:lnTo>
                <a:lnTo>
                  <a:pt x="144780" y="19138996"/>
                </a:lnTo>
                <a:close/>
                <a:moveTo>
                  <a:pt x="24319174" y="0"/>
                </a:moveTo>
                <a:lnTo>
                  <a:pt x="24463953" y="0"/>
                </a:lnTo>
                <a:lnTo>
                  <a:pt x="24463953" y="144780"/>
                </a:lnTo>
                <a:lnTo>
                  <a:pt x="24319174" y="144780"/>
                </a:lnTo>
                <a:lnTo>
                  <a:pt x="24319174" y="0"/>
                </a:lnTo>
                <a:close/>
                <a:moveTo>
                  <a:pt x="0" y="0"/>
                </a:moveTo>
                <a:lnTo>
                  <a:pt x="144780" y="0"/>
                </a:lnTo>
                <a:lnTo>
                  <a:pt x="144780" y="144780"/>
                </a:lnTo>
                <a:lnTo>
                  <a:pt x="0" y="144780"/>
                </a:lnTo>
                <a:lnTo>
                  <a:pt x="0" y="0"/>
                </a:lnTo>
                <a:close/>
                <a:moveTo>
                  <a:pt x="144780" y="0"/>
                </a:moveTo>
                <a:lnTo>
                  <a:pt x="24319174" y="0"/>
                </a:lnTo>
                <a:lnTo>
                  <a:pt x="24319174" y="144780"/>
                </a:lnTo>
                <a:lnTo>
                  <a:pt x="144780" y="144780"/>
                </a:lnTo>
                <a:lnTo>
                  <a:pt x="144780" y="0"/>
                </a:lnTo>
                <a:close/>
              </a:path>
            </a:pathLst>
          </a:custGeom>
          <a:solidFill>
            <a:srgbClr val="003432"/>
          </a:solidFill>
        </p:spPr>
      </p:sp>
      <p:grpSp>
        <p:nvGrpSpPr>
          <p:cNvPr id="23" name="Group 23"/>
          <p:cNvGrpSpPr/>
          <p:nvPr/>
        </p:nvGrpSpPr>
        <p:grpSpPr>
          <a:xfrm>
            <a:off x="3826614" y="4737064"/>
            <a:ext cx="2332647" cy="264650"/>
            <a:chOff x="0" y="0"/>
            <a:chExt cx="3110196" cy="352866"/>
          </a:xfrm>
        </p:grpSpPr>
        <p:grpSp>
          <p:nvGrpSpPr>
            <p:cNvPr id="24" name="Group 24"/>
            <p:cNvGrpSpPr/>
            <p:nvPr/>
          </p:nvGrpSpPr>
          <p:grpSpPr>
            <a:xfrm>
              <a:off x="0" y="0"/>
              <a:ext cx="3110196" cy="352866"/>
              <a:chOff x="0" y="0"/>
              <a:chExt cx="25488860" cy="2891829"/>
            </a:xfrm>
          </p:grpSpPr>
          <p:sp>
            <p:nvSpPr>
              <p:cNvPr id="25" name="Freeform 25"/>
              <p:cNvSpPr/>
              <p:nvPr/>
            </p:nvSpPr>
            <p:spPr>
              <a:xfrm>
                <a:off x="72390" y="72390"/>
                <a:ext cx="25344080" cy="2747049"/>
              </a:xfrm>
              <a:custGeom>
                <a:avLst/>
                <a:gdLst/>
                <a:ahLst/>
                <a:cxnLst/>
                <a:rect l="l" t="t" r="r" b="b"/>
                <a:pathLst>
                  <a:path w="25344080" h="2747049">
                    <a:moveTo>
                      <a:pt x="0" y="0"/>
                    </a:moveTo>
                    <a:lnTo>
                      <a:pt x="25344080" y="0"/>
                    </a:lnTo>
                    <a:lnTo>
                      <a:pt x="25344080" y="2747049"/>
                    </a:lnTo>
                    <a:lnTo>
                      <a:pt x="0" y="2747049"/>
                    </a:lnTo>
                    <a:lnTo>
                      <a:pt x="0" y="0"/>
                    </a:lnTo>
                    <a:close/>
                  </a:path>
                </a:pathLst>
              </a:custGeom>
              <a:solidFill>
                <a:srgbClr val="FF914D"/>
              </a:solidFill>
            </p:spPr>
          </p:sp>
          <p:sp>
            <p:nvSpPr>
              <p:cNvPr id="26" name="Freeform 26"/>
              <p:cNvSpPr/>
              <p:nvPr/>
            </p:nvSpPr>
            <p:spPr>
              <a:xfrm>
                <a:off x="0" y="0"/>
                <a:ext cx="25488860" cy="2891829"/>
              </a:xfrm>
              <a:custGeom>
                <a:avLst/>
                <a:gdLst/>
                <a:ahLst/>
                <a:cxnLst/>
                <a:rect l="l" t="t" r="r" b="b"/>
                <a:pathLst>
                  <a:path w="25488860" h="2891829">
                    <a:moveTo>
                      <a:pt x="25344081" y="2747049"/>
                    </a:moveTo>
                    <a:lnTo>
                      <a:pt x="25488860" y="2747049"/>
                    </a:lnTo>
                    <a:lnTo>
                      <a:pt x="25488860" y="2891829"/>
                    </a:lnTo>
                    <a:lnTo>
                      <a:pt x="25344081" y="2891829"/>
                    </a:lnTo>
                    <a:lnTo>
                      <a:pt x="25344081" y="2747049"/>
                    </a:lnTo>
                    <a:close/>
                    <a:moveTo>
                      <a:pt x="0" y="144780"/>
                    </a:moveTo>
                    <a:lnTo>
                      <a:pt x="144780" y="144780"/>
                    </a:lnTo>
                    <a:lnTo>
                      <a:pt x="144780" y="2747049"/>
                    </a:lnTo>
                    <a:lnTo>
                      <a:pt x="0" y="2747049"/>
                    </a:lnTo>
                    <a:lnTo>
                      <a:pt x="0" y="144780"/>
                    </a:lnTo>
                    <a:close/>
                    <a:moveTo>
                      <a:pt x="0" y="2747049"/>
                    </a:moveTo>
                    <a:lnTo>
                      <a:pt x="144780" y="2747049"/>
                    </a:lnTo>
                    <a:lnTo>
                      <a:pt x="144780" y="2891829"/>
                    </a:lnTo>
                    <a:lnTo>
                      <a:pt x="0" y="2891829"/>
                    </a:lnTo>
                    <a:lnTo>
                      <a:pt x="0" y="2747049"/>
                    </a:lnTo>
                    <a:close/>
                    <a:moveTo>
                      <a:pt x="25344081" y="144780"/>
                    </a:moveTo>
                    <a:lnTo>
                      <a:pt x="25488860" y="144780"/>
                    </a:lnTo>
                    <a:lnTo>
                      <a:pt x="25488860" y="2747049"/>
                    </a:lnTo>
                    <a:lnTo>
                      <a:pt x="25344081" y="2747049"/>
                    </a:lnTo>
                    <a:lnTo>
                      <a:pt x="25344081" y="144780"/>
                    </a:lnTo>
                    <a:close/>
                    <a:moveTo>
                      <a:pt x="144780" y="2747049"/>
                    </a:moveTo>
                    <a:lnTo>
                      <a:pt x="25344081" y="2747049"/>
                    </a:lnTo>
                    <a:lnTo>
                      <a:pt x="25344081" y="2891829"/>
                    </a:lnTo>
                    <a:lnTo>
                      <a:pt x="144780" y="2891829"/>
                    </a:lnTo>
                    <a:lnTo>
                      <a:pt x="144780" y="2747049"/>
                    </a:lnTo>
                    <a:close/>
                    <a:moveTo>
                      <a:pt x="25344081" y="0"/>
                    </a:moveTo>
                    <a:lnTo>
                      <a:pt x="25488860" y="0"/>
                    </a:lnTo>
                    <a:lnTo>
                      <a:pt x="25488860" y="144780"/>
                    </a:lnTo>
                    <a:lnTo>
                      <a:pt x="25344081" y="144780"/>
                    </a:lnTo>
                    <a:lnTo>
                      <a:pt x="25344081" y="0"/>
                    </a:lnTo>
                    <a:close/>
                    <a:moveTo>
                      <a:pt x="0" y="0"/>
                    </a:moveTo>
                    <a:lnTo>
                      <a:pt x="144780" y="0"/>
                    </a:lnTo>
                    <a:lnTo>
                      <a:pt x="144780" y="144780"/>
                    </a:lnTo>
                    <a:lnTo>
                      <a:pt x="0" y="144780"/>
                    </a:lnTo>
                    <a:lnTo>
                      <a:pt x="0" y="0"/>
                    </a:lnTo>
                    <a:close/>
                    <a:moveTo>
                      <a:pt x="144780" y="0"/>
                    </a:moveTo>
                    <a:lnTo>
                      <a:pt x="25344081" y="0"/>
                    </a:lnTo>
                    <a:lnTo>
                      <a:pt x="25344081" y="144780"/>
                    </a:lnTo>
                    <a:lnTo>
                      <a:pt x="144780" y="144780"/>
                    </a:lnTo>
                    <a:lnTo>
                      <a:pt x="144780" y="0"/>
                    </a:lnTo>
                    <a:close/>
                  </a:path>
                </a:pathLst>
              </a:custGeom>
              <a:solidFill>
                <a:srgbClr val="003432"/>
              </a:solidFill>
            </p:spPr>
          </p:sp>
        </p:grpSp>
        <p:sp>
          <p:nvSpPr>
            <p:cNvPr id="27" name="TextBox 27"/>
            <p:cNvSpPr txBox="1"/>
            <p:nvPr/>
          </p:nvSpPr>
          <p:spPr>
            <a:xfrm>
              <a:off x="242534" y="59493"/>
              <a:ext cx="2625128" cy="240199"/>
            </a:xfrm>
            <a:prstGeom prst="rect">
              <a:avLst/>
            </a:prstGeom>
          </p:spPr>
          <p:txBody>
            <a:bodyPr lIns="0" tIns="0" rIns="0" bIns="0" rtlCol="0" anchor="t">
              <a:spAutoFit/>
            </a:bodyPr>
            <a:lstStyle/>
            <a:p>
              <a:pPr marL="0" lvl="0" indent="0" algn="ctr">
                <a:lnSpc>
                  <a:spcPts val="1280"/>
                </a:lnSpc>
                <a:spcBef>
                  <a:spcPct val="0"/>
                </a:spcBef>
              </a:pPr>
              <a:r>
                <a:rPr lang="en-US" sz="1280" dirty="0">
                  <a:solidFill>
                    <a:srgbClr val="003432"/>
                  </a:solidFill>
                  <a:latin typeface="Barlow SemiCondensed Bold"/>
                </a:rPr>
                <a:t>CLIP - Areas of Engagement </a:t>
              </a:r>
            </a:p>
          </p:txBody>
        </p:sp>
      </p:grpSp>
      <p:pic>
        <p:nvPicPr>
          <p:cNvPr id="30" name="Picture 30"/>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3180164" y="8191374"/>
            <a:ext cx="277388" cy="269636"/>
          </a:xfrm>
          <a:prstGeom prst="rect">
            <a:avLst/>
          </a:prstGeom>
        </p:spPr>
      </p:pic>
      <p:grpSp>
        <p:nvGrpSpPr>
          <p:cNvPr id="33" name="Group 33"/>
          <p:cNvGrpSpPr/>
          <p:nvPr/>
        </p:nvGrpSpPr>
        <p:grpSpPr>
          <a:xfrm>
            <a:off x="647520" y="5319921"/>
            <a:ext cx="2903538" cy="1777470"/>
            <a:chOff x="0" y="0"/>
            <a:chExt cx="21712780" cy="13291997"/>
          </a:xfrm>
        </p:grpSpPr>
        <p:sp>
          <p:nvSpPr>
            <p:cNvPr id="34" name="Freeform 34"/>
            <p:cNvSpPr/>
            <p:nvPr/>
          </p:nvSpPr>
          <p:spPr>
            <a:xfrm>
              <a:off x="72390" y="72390"/>
              <a:ext cx="21568001" cy="13147217"/>
            </a:xfrm>
            <a:custGeom>
              <a:avLst/>
              <a:gdLst/>
              <a:ahLst/>
              <a:cxnLst/>
              <a:rect l="l" t="t" r="r" b="b"/>
              <a:pathLst>
                <a:path w="21568001" h="13147217">
                  <a:moveTo>
                    <a:pt x="0" y="0"/>
                  </a:moveTo>
                  <a:lnTo>
                    <a:pt x="21568001" y="0"/>
                  </a:lnTo>
                  <a:lnTo>
                    <a:pt x="21568001" y="13147217"/>
                  </a:lnTo>
                  <a:lnTo>
                    <a:pt x="0" y="13147217"/>
                  </a:lnTo>
                  <a:lnTo>
                    <a:pt x="0" y="0"/>
                  </a:lnTo>
                  <a:close/>
                </a:path>
              </a:pathLst>
            </a:custGeom>
            <a:solidFill>
              <a:srgbClr val="FFFFFF"/>
            </a:solidFill>
          </p:spPr>
        </p:sp>
        <p:sp>
          <p:nvSpPr>
            <p:cNvPr id="35" name="Freeform 35"/>
            <p:cNvSpPr/>
            <p:nvPr/>
          </p:nvSpPr>
          <p:spPr>
            <a:xfrm>
              <a:off x="0" y="0"/>
              <a:ext cx="21712780" cy="13291996"/>
            </a:xfrm>
            <a:custGeom>
              <a:avLst/>
              <a:gdLst/>
              <a:ahLst/>
              <a:cxnLst/>
              <a:rect l="l" t="t" r="r" b="b"/>
              <a:pathLst>
                <a:path w="21712780" h="13291996">
                  <a:moveTo>
                    <a:pt x="21568000" y="13147218"/>
                  </a:moveTo>
                  <a:lnTo>
                    <a:pt x="21712780" y="13147218"/>
                  </a:lnTo>
                  <a:lnTo>
                    <a:pt x="21712780" y="13291996"/>
                  </a:lnTo>
                  <a:lnTo>
                    <a:pt x="21568000" y="13291996"/>
                  </a:lnTo>
                  <a:lnTo>
                    <a:pt x="21568000" y="13147216"/>
                  </a:lnTo>
                  <a:close/>
                  <a:moveTo>
                    <a:pt x="0" y="144780"/>
                  </a:moveTo>
                  <a:lnTo>
                    <a:pt x="144780" y="144780"/>
                  </a:lnTo>
                  <a:lnTo>
                    <a:pt x="144780" y="13147218"/>
                  </a:lnTo>
                  <a:lnTo>
                    <a:pt x="0" y="13147218"/>
                  </a:lnTo>
                  <a:lnTo>
                    <a:pt x="0" y="144780"/>
                  </a:lnTo>
                  <a:close/>
                  <a:moveTo>
                    <a:pt x="0" y="13147218"/>
                  </a:moveTo>
                  <a:lnTo>
                    <a:pt x="144780" y="13147218"/>
                  </a:lnTo>
                  <a:lnTo>
                    <a:pt x="144780" y="13291996"/>
                  </a:lnTo>
                  <a:lnTo>
                    <a:pt x="0" y="13291996"/>
                  </a:lnTo>
                  <a:lnTo>
                    <a:pt x="0" y="13147216"/>
                  </a:lnTo>
                  <a:close/>
                  <a:moveTo>
                    <a:pt x="21568000" y="144780"/>
                  </a:moveTo>
                  <a:lnTo>
                    <a:pt x="21712780" y="144780"/>
                  </a:lnTo>
                  <a:lnTo>
                    <a:pt x="21712780" y="13147218"/>
                  </a:lnTo>
                  <a:lnTo>
                    <a:pt x="21568000" y="13147218"/>
                  </a:lnTo>
                  <a:lnTo>
                    <a:pt x="21568000" y="144780"/>
                  </a:lnTo>
                  <a:close/>
                  <a:moveTo>
                    <a:pt x="144780" y="13147218"/>
                  </a:moveTo>
                  <a:lnTo>
                    <a:pt x="21568000" y="13147218"/>
                  </a:lnTo>
                  <a:lnTo>
                    <a:pt x="21568000" y="13291996"/>
                  </a:lnTo>
                  <a:lnTo>
                    <a:pt x="144780" y="13291996"/>
                  </a:lnTo>
                  <a:lnTo>
                    <a:pt x="144780" y="13147216"/>
                  </a:lnTo>
                  <a:close/>
                  <a:moveTo>
                    <a:pt x="21568000" y="0"/>
                  </a:moveTo>
                  <a:lnTo>
                    <a:pt x="21712780" y="0"/>
                  </a:lnTo>
                  <a:lnTo>
                    <a:pt x="21712780" y="144780"/>
                  </a:lnTo>
                  <a:lnTo>
                    <a:pt x="21568000" y="144780"/>
                  </a:lnTo>
                  <a:lnTo>
                    <a:pt x="21568000" y="0"/>
                  </a:lnTo>
                  <a:close/>
                  <a:moveTo>
                    <a:pt x="0" y="0"/>
                  </a:moveTo>
                  <a:lnTo>
                    <a:pt x="144780" y="0"/>
                  </a:lnTo>
                  <a:lnTo>
                    <a:pt x="144780" y="144780"/>
                  </a:lnTo>
                  <a:lnTo>
                    <a:pt x="0" y="144780"/>
                  </a:lnTo>
                  <a:lnTo>
                    <a:pt x="0" y="0"/>
                  </a:lnTo>
                  <a:close/>
                  <a:moveTo>
                    <a:pt x="144780" y="0"/>
                  </a:moveTo>
                  <a:lnTo>
                    <a:pt x="21568000" y="0"/>
                  </a:lnTo>
                  <a:lnTo>
                    <a:pt x="21568000" y="144780"/>
                  </a:lnTo>
                  <a:lnTo>
                    <a:pt x="144780" y="144780"/>
                  </a:lnTo>
                  <a:lnTo>
                    <a:pt x="144780" y="0"/>
                  </a:lnTo>
                  <a:close/>
                </a:path>
              </a:pathLst>
            </a:custGeom>
            <a:solidFill>
              <a:srgbClr val="003432"/>
            </a:solidFill>
          </p:spPr>
        </p:sp>
      </p:grpSp>
      <p:grpSp>
        <p:nvGrpSpPr>
          <p:cNvPr id="36" name="Group 36"/>
          <p:cNvGrpSpPr/>
          <p:nvPr/>
        </p:nvGrpSpPr>
        <p:grpSpPr>
          <a:xfrm>
            <a:off x="793469" y="5211169"/>
            <a:ext cx="1644231" cy="264650"/>
            <a:chOff x="0" y="0"/>
            <a:chExt cx="2192307" cy="352866"/>
          </a:xfrm>
        </p:grpSpPr>
        <p:grpSp>
          <p:nvGrpSpPr>
            <p:cNvPr id="37" name="Group 37"/>
            <p:cNvGrpSpPr/>
            <p:nvPr/>
          </p:nvGrpSpPr>
          <p:grpSpPr>
            <a:xfrm>
              <a:off x="0" y="0"/>
              <a:ext cx="2192307" cy="352866"/>
              <a:chOff x="0" y="0"/>
              <a:chExt cx="17966524" cy="2891829"/>
            </a:xfrm>
          </p:grpSpPr>
          <p:sp>
            <p:nvSpPr>
              <p:cNvPr id="38" name="Freeform 38"/>
              <p:cNvSpPr/>
              <p:nvPr/>
            </p:nvSpPr>
            <p:spPr>
              <a:xfrm>
                <a:off x="72390" y="72390"/>
                <a:ext cx="17821744" cy="2747049"/>
              </a:xfrm>
              <a:custGeom>
                <a:avLst/>
                <a:gdLst/>
                <a:ahLst/>
                <a:cxnLst/>
                <a:rect l="l" t="t" r="r" b="b"/>
                <a:pathLst>
                  <a:path w="17821744" h="2747049">
                    <a:moveTo>
                      <a:pt x="0" y="0"/>
                    </a:moveTo>
                    <a:lnTo>
                      <a:pt x="17821744" y="0"/>
                    </a:lnTo>
                    <a:lnTo>
                      <a:pt x="17821744" y="2747049"/>
                    </a:lnTo>
                    <a:lnTo>
                      <a:pt x="0" y="2747049"/>
                    </a:lnTo>
                    <a:lnTo>
                      <a:pt x="0" y="0"/>
                    </a:lnTo>
                    <a:close/>
                  </a:path>
                </a:pathLst>
              </a:custGeom>
              <a:solidFill>
                <a:srgbClr val="FF914D"/>
              </a:solidFill>
            </p:spPr>
          </p:sp>
          <p:sp>
            <p:nvSpPr>
              <p:cNvPr id="39" name="Freeform 39"/>
              <p:cNvSpPr/>
              <p:nvPr/>
            </p:nvSpPr>
            <p:spPr>
              <a:xfrm>
                <a:off x="0" y="0"/>
                <a:ext cx="17966523" cy="2891829"/>
              </a:xfrm>
              <a:custGeom>
                <a:avLst/>
                <a:gdLst/>
                <a:ahLst/>
                <a:cxnLst/>
                <a:rect l="l" t="t" r="r" b="b"/>
                <a:pathLst>
                  <a:path w="17966523" h="2891829">
                    <a:moveTo>
                      <a:pt x="17821745" y="2747049"/>
                    </a:moveTo>
                    <a:lnTo>
                      <a:pt x="17966523" y="2747049"/>
                    </a:lnTo>
                    <a:lnTo>
                      <a:pt x="17966523" y="2891829"/>
                    </a:lnTo>
                    <a:lnTo>
                      <a:pt x="17821743" y="2891829"/>
                    </a:lnTo>
                    <a:lnTo>
                      <a:pt x="17821743" y="2747049"/>
                    </a:lnTo>
                    <a:close/>
                    <a:moveTo>
                      <a:pt x="0" y="144780"/>
                    </a:moveTo>
                    <a:lnTo>
                      <a:pt x="144780" y="144780"/>
                    </a:lnTo>
                    <a:lnTo>
                      <a:pt x="144780" y="2747049"/>
                    </a:lnTo>
                    <a:lnTo>
                      <a:pt x="0" y="2747049"/>
                    </a:lnTo>
                    <a:lnTo>
                      <a:pt x="0" y="144780"/>
                    </a:lnTo>
                    <a:close/>
                    <a:moveTo>
                      <a:pt x="0" y="2747049"/>
                    </a:moveTo>
                    <a:lnTo>
                      <a:pt x="144780" y="2747049"/>
                    </a:lnTo>
                    <a:lnTo>
                      <a:pt x="144780" y="2891829"/>
                    </a:lnTo>
                    <a:lnTo>
                      <a:pt x="0" y="2891829"/>
                    </a:lnTo>
                    <a:lnTo>
                      <a:pt x="0" y="2747049"/>
                    </a:lnTo>
                    <a:close/>
                    <a:moveTo>
                      <a:pt x="17821745" y="144780"/>
                    </a:moveTo>
                    <a:lnTo>
                      <a:pt x="17966523" y="144780"/>
                    </a:lnTo>
                    <a:lnTo>
                      <a:pt x="17966523" y="2747049"/>
                    </a:lnTo>
                    <a:lnTo>
                      <a:pt x="17821743" y="2747049"/>
                    </a:lnTo>
                    <a:lnTo>
                      <a:pt x="17821743" y="144780"/>
                    </a:lnTo>
                    <a:close/>
                    <a:moveTo>
                      <a:pt x="144780" y="2747049"/>
                    </a:moveTo>
                    <a:lnTo>
                      <a:pt x="17821745" y="2747049"/>
                    </a:lnTo>
                    <a:lnTo>
                      <a:pt x="17821745" y="2891829"/>
                    </a:lnTo>
                    <a:lnTo>
                      <a:pt x="144780" y="2891829"/>
                    </a:lnTo>
                    <a:lnTo>
                      <a:pt x="144780" y="2747049"/>
                    </a:lnTo>
                    <a:close/>
                    <a:moveTo>
                      <a:pt x="17821745" y="0"/>
                    </a:moveTo>
                    <a:lnTo>
                      <a:pt x="17966523" y="0"/>
                    </a:lnTo>
                    <a:lnTo>
                      <a:pt x="17966523" y="144780"/>
                    </a:lnTo>
                    <a:lnTo>
                      <a:pt x="17821743" y="144780"/>
                    </a:lnTo>
                    <a:lnTo>
                      <a:pt x="17821743" y="0"/>
                    </a:lnTo>
                    <a:close/>
                    <a:moveTo>
                      <a:pt x="0" y="0"/>
                    </a:moveTo>
                    <a:lnTo>
                      <a:pt x="144780" y="0"/>
                    </a:lnTo>
                    <a:lnTo>
                      <a:pt x="144780" y="144780"/>
                    </a:lnTo>
                    <a:lnTo>
                      <a:pt x="0" y="144780"/>
                    </a:lnTo>
                    <a:lnTo>
                      <a:pt x="0" y="0"/>
                    </a:lnTo>
                    <a:close/>
                    <a:moveTo>
                      <a:pt x="144780" y="0"/>
                    </a:moveTo>
                    <a:lnTo>
                      <a:pt x="17821745" y="0"/>
                    </a:lnTo>
                    <a:lnTo>
                      <a:pt x="17821745" y="144780"/>
                    </a:lnTo>
                    <a:lnTo>
                      <a:pt x="144780" y="144780"/>
                    </a:lnTo>
                    <a:lnTo>
                      <a:pt x="144780" y="0"/>
                    </a:lnTo>
                    <a:close/>
                  </a:path>
                </a:pathLst>
              </a:custGeom>
              <a:solidFill>
                <a:srgbClr val="003432"/>
              </a:solidFill>
            </p:spPr>
          </p:sp>
        </p:grpSp>
        <p:sp>
          <p:nvSpPr>
            <p:cNvPr id="40" name="TextBox 40"/>
            <p:cNvSpPr txBox="1"/>
            <p:nvPr/>
          </p:nvSpPr>
          <p:spPr>
            <a:xfrm>
              <a:off x="170957" y="59493"/>
              <a:ext cx="1850394" cy="222282"/>
            </a:xfrm>
            <a:prstGeom prst="rect">
              <a:avLst/>
            </a:prstGeom>
          </p:spPr>
          <p:txBody>
            <a:bodyPr lIns="0" tIns="0" rIns="0" bIns="0" rtlCol="0" anchor="t">
              <a:spAutoFit/>
            </a:bodyPr>
            <a:lstStyle/>
            <a:p>
              <a:pPr marL="0" lvl="0" indent="0" algn="ctr">
                <a:lnSpc>
                  <a:spcPts val="1280"/>
                </a:lnSpc>
                <a:spcBef>
                  <a:spcPct val="0"/>
                </a:spcBef>
              </a:pPr>
              <a:r>
                <a:rPr lang="en-US" sz="1280" dirty="0" smtClean="0">
                  <a:solidFill>
                    <a:srgbClr val="003432"/>
                  </a:solidFill>
                  <a:latin typeface="Barlow SemiCondensed Bold"/>
                </a:rPr>
                <a:t>CLIP instruments</a:t>
              </a:r>
              <a:endParaRPr lang="en-US" sz="1280" dirty="0">
                <a:solidFill>
                  <a:srgbClr val="003432"/>
                </a:solidFill>
                <a:latin typeface="Barlow SemiCondensed Bold"/>
              </a:endParaRPr>
            </a:p>
          </p:txBody>
        </p:sp>
      </p:grpSp>
      <p:grpSp>
        <p:nvGrpSpPr>
          <p:cNvPr id="41" name="Group 41"/>
          <p:cNvGrpSpPr/>
          <p:nvPr/>
        </p:nvGrpSpPr>
        <p:grpSpPr>
          <a:xfrm>
            <a:off x="645192" y="7178105"/>
            <a:ext cx="2905866" cy="3390063"/>
            <a:chOff x="0" y="0"/>
            <a:chExt cx="21730189" cy="25351033"/>
          </a:xfrm>
        </p:grpSpPr>
        <p:sp>
          <p:nvSpPr>
            <p:cNvPr id="42" name="Freeform 42"/>
            <p:cNvSpPr/>
            <p:nvPr/>
          </p:nvSpPr>
          <p:spPr>
            <a:xfrm>
              <a:off x="72390" y="72390"/>
              <a:ext cx="21585409" cy="25206253"/>
            </a:xfrm>
            <a:custGeom>
              <a:avLst/>
              <a:gdLst/>
              <a:ahLst/>
              <a:cxnLst/>
              <a:rect l="l" t="t" r="r" b="b"/>
              <a:pathLst>
                <a:path w="21585409" h="25206253">
                  <a:moveTo>
                    <a:pt x="0" y="0"/>
                  </a:moveTo>
                  <a:lnTo>
                    <a:pt x="21585409" y="0"/>
                  </a:lnTo>
                  <a:lnTo>
                    <a:pt x="21585409" y="25206253"/>
                  </a:lnTo>
                  <a:lnTo>
                    <a:pt x="0" y="25206253"/>
                  </a:lnTo>
                  <a:lnTo>
                    <a:pt x="0" y="0"/>
                  </a:lnTo>
                  <a:close/>
                </a:path>
              </a:pathLst>
            </a:custGeom>
            <a:solidFill>
              <a:srgbClr val="FFFFFF"/>
            </a:solidFill>
          </p:spPr>
        </p:sp>
        <p:sp>
          <p:nvSpPr>
            <p:cNvPr id="43" name="Freeform 43"/>
            <p:cNvSpPr/>
            <p:nvPr/>
          </p:nvSpPr>
          <p:spPr>
            <a:xfrm>
              <a:off x="0" y="0"/>
              <a:ext cx="21730190" cy="25351032"/>
            </a:xfrm>
            <a:custGeom>
              <a:avLst/>
              <a:gdLst/>
              <a:ahLst/>
              <a:cxnLst/>
              <a:rect l="l" t="t" r="r" b="b"/>
              <a:pathLst>
                <a:path w="21730190" h="25351032">
                  <a:moveTo>
                    <a:pt x="21585410" y="25206254"/>
                  </a:moveTo>
                  <a:lnTo>
                    <a:pt x="21730190" y="25206254"/>
                  </a:lnTo>
                  <a:lnTo>
                    <a:pt x="21730190" y="25351032"/>
                  </a:lnTo>
                  <a:lnTo>
                    <a:pt x="21585410" y="25351032"/>
                  </a:lnTo>
                  <a:lnTo>
                    <a:pt x="21585410" y="25206254"/>
                  </a:lnTo>
                  <a:close/>
                  <a:moveTo>
                    <a:pt x="0" y="144780"/>
                  </a:moveTo>
                  <a:lnTo>
                    <a:pt x="144780" y="144780"/>
                  </a:lnTo>
                  <a:lnTo>
                    <a:pt x="144780" y="25206254"/>
                  </a:lnTo>
                  <a:lnTo>
                    <a:pt x="0" y="25206254"/>
                  </a:lnTo>
                  <a:lnTo>
                    <a:pt x="0" y="144780"/>
                  </a:lnTo>
                  <a:close/>
                  <a:moveTo>
                    <a:pt x="0" y="25206254"/>
                  </a:moveTo>
                  <a:lnTo>
                    <a:pt x="144780" y="25206254"/>
                  </a:lnTo>
                  <a:lnTo>
                    <a:pt x="144780" y="25351032"/>
                  </a:lnTo>
                  <a:lnTo>
                    <a:pt x="0" y="25351032"/>
                  </a:lnTo>
                  <a:lnTo>
                    <a:pt x="0" y="25206254"/>
                  </a:lnTo>
                  <a:close/>
                  <a:moveTo>
                    <a:pt x="21585410" y="144780"/>
                  </a:moveTo>
                  <a:lnTo>
                    <a:pt x="21730190" y="144780"/>
                  </a:lnTo>
                  <a:lnTo>
                    <a:pt x="21730190" y="25206254"/>
                  </a:lnTo>
                  <a:lnTo>
                    <a:pt x="21585410" y="25206254"/>
                  </a:lnTo>
                  <a:lnTo>
                    <a:pt x="21585410" y="144780"/>
                  </a:lnTo>
                  <a:close/>
                  <a:moveTo>
                    <a:pt x="144780" y="25206254"/>
                  </a:moveTo>
                  <a:lnTo>
                    <a:pt x="21585410" y="25206254"/>
                  </a:lnTo>
                  <a:lnTo>
                    <a:pt x="21585410" y="25351032"/>
                  </a:lnTo>
                  <a:lnTo>
                    <a:pt x="144780" y="25351032"/>
                  </a:lnTo>
                  <a:lnTo>
                    <a:pt x="144780" y="25206254"/>
                  </a:lnTo>
                  <a:close/>
                  <a:moveTo>
                    <a:pt x="21585410" y="0"/>
                  </a:moveTo>
                  <a:lnTo>
                    <a:pt x="21730190" y="0"/>
                  </a:lnTo>
                  <a:lnTo>
                    <a:pt x="21730190" y="144780"/>
                  </a:lnTo>
                  <a:lnTo>
                    <a:pt x="21585410" y="144780"/>
                  </a:lnTo>
                  <a:lnTo>
                    <a:pt x="21585410" y="0"/>
                  </a:lnTo>
                  <a:close/>
                  <a:moveTo>
                    <a:pt x="0" y="0"/>
                  </a:moveTo>
                  <a:lnTo>
                    <a:pt x="144780" y="0"/>
                  </a:lnTo>
                  <a:lnTo>
                    <a:pt x="144780" y="144780"/>
                  </a:lnTo>
                  <a:lnTo>
                    <a:pt x="0" y="144780"/>
                  </a:lnTo>
                  <a:lnTo>
                    <a:pt x="0" y="0"/>
                  </a:lnTo>
                  <a:close/>
                  <a:moveTo>
                    <a:pt x="144780" y="0"/>
                  </a:moveTo>
                  <a:lnTo>
                    <a:pt x="21585410" y="0"/>
                  </a:lnTo>
                  <a:lnTo>
                    <a:pt x="21585410" y="144780"/>
                  </a:lnTo>
                  <a:lnTo>
                    <a:pt x="144780" y="144780"/>
                  </a:lnTo>
                  <a:lnTo>
                    <a:pt x="144780" y="0"/>
                  </a:lnTo>
                  <a:close/>
                </a:path>
              </a:pathLst>
            </a:custGeom>
            <a:solidFill>
              <a:srgbClr val="003432"/>
            </a:solidFill>
          </p:spPr>
        </p:sp>
      </p:grpSp>
      <p:pic>
        <p:nvPicPr>
          <p:cNvPr id="44" name="Picture 44"/>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892135" y="7293856"/>
            <a:ext cx="272968" cy="345132"/>
          </a:xfrm>
          <a:prstGeom prst="rect">
            <a:avLst/>
          </a:prstGeom>
        </p:spPr>
      </p:pic>
      <p:sp>
        <p:nvSpPr>
          <p:cNvPr id="46" name="TextBox 46"/>
          <p:cNvSpPr txBox="1"/>
          <p:nvPr/>
        </p:nvSpPr>
        <p:spPr>
          <a:xfrm>
            <a:off x="3800924" y="5054177"/>
            <a:ext cx="3281574" cy="1990288"/>
          </a:xfrm>
          <a:prstGeom prst="rect">
            <a:avLst/>
          </a:prstGeom>
        </p:spPr>
        <p:txBody>
          <a:bodyPr wrap="square" lIns="0" tIns="0" rIns="0" bIns="0" rtlCol="0" anchor="t">
            <a:spAutoFit/>
          </a:bodyPr>
          <a:lstStyle/>
          <a:p>
            <a:pPr marL="171450" lvl="0" indent="-171450">
              <a:buFont typeface="Wingdings" panose="05000000000000000000" pitchFamily="2" charset="2"/>
              <a:buChar char="ü"/>
            </a:pPr>
            <a:r>
              <a:rPr lang="en-GB" sz="1100" dirty="0" smtClean="0"/>
              <a:t>Ensuring </a:t>
            </a:r>
            <a:r>
              <a:rPr lang="en-GB" sz="1100" dirty="0"/>
              <a:t>freedom from all forms of gender-based violence </a:t>
            </a:r>
            <a:r>
              <a:rPr lang="en-GB" sz="1100" i="1" dirty="0"/>
              <a:t>(MIP Priority Area 2</a:t>
            </a:r>
            <a:r>
              <a:rPr lang="en-GB" sz="1100" i="1" dirty="0" smtClean="0"/>
              <a:t>)</a:t>
            </a:r>
            <a:r>
              <a:rPr lang="en-GB" sz="1100" dirty="0" smtClean="0"/>
              <a:t>;</a:t>
            </a:r>
          </a:p>
          <a:p>
            <a:pPr marL="171450" lvl="0" indent="-171450">
              <a:buFont typeface="Wingdings" panose="05000000000000000000" pitchFamily="2" charset="2"/>
              <a:buChar char="ü"/>
            </a:pPr>
            <a:r>
              <a:rPr lang="en-GB" sz="1100" dirty="0" smtClean="0"/>
              <a:t>Promoting </a:t>
            </a:r>
            <a:r>
              <a:rPr lang="en-GB" sz="1100" dirty="0"/>
              <a:t>sexual and reproductive health and rights </a:t>
            </a:r>
            <a:r>
              <a:rPr lang="en-GB" sz="1100" i="1" dirty="0"/>
              <a:t>(MIP Priority Area </a:t>
            </a:r>
            <a:r>
              <a:rPr lang="en-GB" sz="1100" i="1" dirty="0" smtClean="0"/>
              <a:t>2);</a:t>
            </a:r>
          </a:p>
          <a:p>
            <a:pPr marL="171450" lvl="0" indent="-171450">
              <a:buFont typeface="Wingdings" panose="05000000000000000000" pitchFamily="2" charset="2"/>
              <a:buChar char="ü"/>
            </a:pPr>
            <a:r>
              <a:rPr lang="en-GB" sz="1100" dirty="0" smtClean="0"/>
              <a:t>Promoting </a:t>
            </a:r>
            <a:r>
              <a:rPr lang="en-GB" sz="1100" dirty="0"/>
              <a:t>economic and social rights and empowering girls and women </a:t>
            </a:r>
            <a:r>
              <a:rPr lang="en-GB" sz="1100" i="1" dirty="0"/>
              <a:t>(MIP Priority Areas 1 &amp; 2</a:t>
            </a:r>
            <a:r>
              <a:rPr lang="en-GB" sz="1100" i="1" dirty="0" smtClean="0"/>
              <a:t>);</a:t>
            </a:r>
          </a:p>
          <a:p>
            <a:pPr marL="171450" lvl="0" indent="-171450">
              <a:buFont typeface="Wingdings" panose="05000000000000000000" pitchFamily="2" charset="2"/>
              <a:buChar char="ü"/>
            </a:pPr>
            <a:r>
              <a:rPr lang="en-GB" sz="1100" i="1" dirty="0" smtClean="0"/>
              <a:t>Promoting </a:t>
            </a:r>
            <a:r>
              <a:rPr lang="en-GB" sz="1100" i="1" dirty="0"/>
              <a:t>equal participation and leadership (MIP Priority Area 2</a:t>
            </a:r>
            <a:r>
              <a:rPr lang="en-GB" sz="1100" i="1" dirty="0" smtClean="0"/>
              <a:t>);</a:t>
            </a:r>
          </a:p>
          <a:p>
            <a:pPr marL="171450" lvl="0" indent="-171450">
              <a:buFont typeface="Wingdings" panose="05000000000000000000" pitchFamily="2" charset="2"/>
              <a:buChar char="ü"/>
            </a:pPr>
            <a:r>
              <a:rPr lang="en-GB" sz="1100" i="1" dirty="0" smtClean="0"/>
              <a:t>Addressing </a:t>
            </a:r>
            <a:r>
              <a:rPr lang="en-GB" sz="1100" i="1" dirty="0"/>
              <a:t>the challenges and harnessing the opportunities offered by the green transition and the digital transformation (MIP Priority Areas 1 &amp; 2)</a:t>
            </a:r>
          </a:p>
          <a:p>
            <a:pPr>
              <a:lnSpc>
                <a:spcPts val="1029"/>
              </a:lnSpc>
            </a:pPr>
            <a:endParaRPr lang="en-US" sz="1029" dirty="0">
              <a:solidFill>
                <a:srgbClr val="000000"/>
              </a:solidFill>
              <a:latin typeface="Barlow SemiCondensed"/>
            </a:endParaRPr>
          </a:p>
        </p:txBody>
      </p:sp>
      <p:sp>
        <p:nvSpPr>
          <p:cNvPr id="47" name="TextBox 47"/>
          <p:cNvSpPr txBox="1"/>
          <p:nvPr/>
        </p:nvSpPr>
        <p:spPr>
          <a:xfrm>
            <a:off x="4287178" y="7718345"/>
            <a:ext cx="2554671" cy="512961"/>
          </a:xfrm>
          <a:prstGeom prst="rect">
            <a:avLst/>
          </a:prstGeom>
        </p:spPr>
        <p:txBody>
          <a:bodyPr lIns="0" tIns="0" rIns="0" bIns="0" rtlCol="0" anchor="t">
            <a:spAutoFit/>
          </a:bodyPr>
          <a:lstStyle/>
          <a:p>
            <a:pPr>
              <a:lnSpc>
                <a:spcPts val="1029"/>
              </a:lnSpc>
            </a:pPr>
            <a:endParaRPr lang="en-US" sz="1029" dirty="0">
              <a:solidFill>
                <a:srgbClr val="000000"/>
              </a:solidFill>
              <a:latin typeface="Barlow SemiCondensed"/>
            </a:endParaRPr>
          </a:p>
          <a:p>
            <a:pPr>
              <a:lnSpc>
                <a:spcPts val="1029"/>
              </a:lnSpc>
            </a:pPr>
            <a:endParaRPr lang="en-US" sz="1029" dirty="0">
              <a:solidFill>
                <a:srgbClr val="000000"/>
              </a:solidFill>
              <a:latin typeface="Barlow SemiCondensed"/>
            </a:endParaRPr>
          </a:p>
          <a:p>
            <a:pPr>
              <a:lnSpc>
                <a:spcPts val="1029"/>
              </a:lnSpc>
            </a:pPr>
            <a:endParaRPr lang="en-US" sz="1029" dirty="0">
              <a:solidFill>
                <a:srgbClr val="000000"/>
              </a:solidFill>
              <a:latin typeface="Barlow SemiCondensed"/>
            </a:endParaRPr>
          </a:p>
          <a:p>
            <a:pPr>
              <a:lnSpc>
                <a:spcPts val="1029"/>
              </a:lnSpc>
            </a:pPr>
            <a:endParaRPr lang="en-US" sz="1029" dirty="0">
              <a:solidFill>
                <a:srgbClr val="000000"/>
              </a:solidFill>
              <a:latin typeface="Barlow SemiCondensed"/>
            </a:endParaRPr>
          </a:p>
        </p:txBody>
      </p:sp>
      <p:grpSp>
        <p:nvGrpSpPr>
          <p:cNvPr id="48" name="Group 48"/>
          <p:cNvGrpSpPr/>
          <p:nvPr/>
        </p:nvGrpSpPr>
        <p:grpSpPr>
          <a:xfrm>
            <a:off x="3763057" y="7514710"/>
            <a:ext cx="3271438" cy="1944133"/>
            <a:chOff x="0" y="0"/>
            <a:chExt cx="25370442" cy="11669369"/>
          </a:xfrm>
        </p:grpSpPr>
        <p:sp>
          <p:nvSpPr>
            <p:cNvPr id="49" name="Freeform 49"/>
            <p:cNvSpPr/>
            <p:nvPr/>
          </p:nvSpPr>
          <p:spPr>
            <a:xfrm>
              <a:off x="72390" y="72390"/>
              <a:ext cx="25225663" cy="11524589"/>
            </a:xfrm>
            <a:custGeom>
              <a:avLst/>
              <a:gdLst/>
              <a:ahLst/>
              <a:cxnLst/>
              <a:rect l="l" t="t" r="r" b="b"/>
              <a:pathLst>
                <a:path w="25225663" h="11524589">
                  <a:moveTo>
                    <a:pt x="0" y="0"/>
                  </a:moveTo>
                  <a:lnTo>
                    <a:pt x="25225663" y="0"/>
                  </a:lnTo>
                  <a:lnTo>
                    <a:pt x="25225663" y="11524589"/>
                  </a:lnTo>
                  <a:lnTo>
                    <a:pt x="0" y="11524589"/>
                  </a:lnTo>
                  <a:lnTo>
                    <a:pt x="0" y="0"/>
                  </a:lnTo>
                  <a:close/>
                </a:path>
              </a:pathLst>
            </a:custGeom>
            <a:solidFill>
              <a:srgbClr val="FFFFFF"/>
            </a:solidFill>
          </p:spPr>
        </p:sp>
        <p:sp>
          <p:nvSpPr>
            <p:cNvPr id="50" name="Freeform 50"/>
            <p:cNvSpPr/>
            <p:nvPr/>
          </p:nvSpPr>
          <p:spPr>
            <a:xfrm>
              <a:off x="0" y="0"/>
              <a:ext cx="25370442" cy="11669368"/>
            </a:xfrm>
            <a:custGeom>
              <a:avLst/>
              <a:gdLst/>
              <a:ahLst/>
              <a:cxnLst/>
              <a:rect l="l" t="t" r="r" b="b"/>
              <a:pathLst>
                <a:path w="25370442" h="11669368">
                  <a:moveTo>
                    <a:pt x="25225662" y="11524589"/>
                  </a:moveTo>
                  <a:lnTo>
                    <a:pt x="25370442" y="11524589"/>
                  </a:lnTo>
                  <a:lnTo>
                    <a:pt x="25370442" y="11669368"/>
                  </a:lnTo>
                  <a:lnTo>
                    <a:pt x="25225662" y="11669368"/>
                  </a:lnTo>
                  <a:lnTo>
                    <a:pt x="25225662" y="11524589"/>
                  </a:lnTo>
                  <a:close/>
                  <a:moveTo>
                    <a:pt x="0" y="144780"/>
                  </a:moveTo>
                  <a:lnTo>
                    <a:pt x="144780" y="144780"/>
                  </a:lnTo>
                  <a:lnTo>
                    <a:pt x="144780" y="11524589"/>
                  </a:lnTo>
                  <a:lnTo>
                    <a:pt x="0" y="11524589"/>
                  </a:lnTo>
                  <a:lnTo>
                    <a:pt x="0" y="144780"/>
                  </a:lnTo>
                  <a:close/>
                  <a:moveTo>
                    <a:pt x="0" y="11524589"/>
                  </a:moveTo>
                  <a:lnTo>
                    <a:pt x="144780" y="11524589"/>
                  </a:lnTo>
                  <a:lnTo>
                    <a:pt x="144780" y="11669368"/>
                  </a:lnTo>
                  <a:lnTo>
                    <a:pt x="0" y="11669368"/>
                  </a:lnTo>
                  <a:lnTo>
                    <a:pt x="0" y="11524589"/>
                  </a:lnTo>
                  <a:close/>
                  <a:moveTo>
                    <a:pt x="25225662" y="144780"/>
                  </a:moveTo>
                  <a:lnTo>
                    <a:pt x="25370442" y="144780"/>
                  </a:lnTo>
                  <a:lnTo>
                    <a:pt x="25370442" y="11524589"/>
                  </a:lnTo>
                  <a:lnTo>
                    <a:pt x="25225662" y="11524589"/>
                  </a:lnTo>
                  <a:lnTo>
                    <a:pt x="25225662" y="144780"/>
                  </a:lnTo>
                  <a:close/>
                  <a:moveTo>
                    <a:pt x="144780" y="11524589"/>
                  </a:moveTo>
                  <a:lnTo>
                    <a:pt x="25225662" y="11524589"/>
                  </a:lnTo>
                  <a:lnTo>
                    <a:pt x="25225662" y="11669368"/>
                  </a:lnTo>
                  <a:lnTo>
                    <a:pt x="144780" y="11669368"/>
                  </a:lnTo>
                  <a:lnTo>
                    <a:pt x="144780" y="11524589"/>
                  </a:lnTo>
                  <a:close/>
                  <a:moveTo>
                    <a:pt x="25225662" y="0"/>
                  </a:moveTo>
                  <a:lnTo>
                    <a:pt x="25370442" y="0"/>
                  </a:lnTo>
                  <a:lnTo>
                    <a:pt x="25370442" y="144780"/>
                  </a:lnTo>
                  <a:lnTo>
                    <a:pt x="25225662" y="144780"/>
                  </a:lnTo>
                  <a:lnTo>
                    <a:pt x="25225662" y="0"/>
                  </a:lnTo>
                  <a:close/>
                  <a:moveTo>
                    <a:pt x="0" y="0"/>
                  </a:moveTo>
                  <a:lnTo>
                    <a:pt x="144780" y="0"/>
                  </a:lnTo>
                  <a:lnTo>
                    <a:pt x="144780" y="144780"/>
                  </a:lnTo>
                  <a:lnTo>
                    <a:pt x="0" y="144780"/>
                  </a:lnTo>
                  <a:lnTo>
                    <a:pt x="0" y="0"/>
                  </a:lnTo>
                  <a:close/>
                  <a:moveTo>
                    <a:pt x="144780" y="0"/>
                  </a:moveTo>
                  <a:lnTo>
                    <a:pt x="25225662" y="0"/>
                  </a:lnTo>
                  <a:lnTo>
                    <a:pt x="25225662" y="144780"/>
                  </a:lnTo>
                  <a:lnTo>
                    <a:pt x="144780" y="144780"/>
                  </a:lnTo>
                  <a:lnTo>
                    <a:pt x="144780" y="0"/>
                  </a:lnTo>
                  <a:close/>
                </a:path>
              </a:pathLst>
            </a:custGeom>
            <a:solidFill>
              <a:srgbClr val="003432"/>
            </a:solidFill>
          </p:spPr>
        </p:sp>
      </p:grpSp>
      <p:pic>
        <p:nvPicPr>
          <p:cNvPr id="51" name="Picture 51"/>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3898969" y="7620186"/>
            <a:ext cx="242349" cy="306418"/>
          </a:xfrm>
          <a:prstGeom prst="rect">
            <a:avLst/>
          </a:prstGeom>
        </p:spPr>
      </p:pic>
      <p:grpSp>
        <p:nvGrpSpPr>
          <p:cNvPr id="52" name="Group 52"/>
          <p:cNvGrpSpPr/>
          <p:nvPr/>
        </p:nvGrpSpPr>
        <p:grpSpPr>
          <a:xfrm>
            <a:off x="3772391" y="9526829"/>
            <a:ext cx="3259646" cy="961394"/>
            <a:chOff x="0" y="0"/>
            <a:chExt cx="25278991" cy="7455738"/>
          </a:xfrm>
        </p:grpSpPr>
        <p:sp>
          <p:nvSpPr>
            <p:cNvPr id="53" name="Freeform 53"/>
            <p:cNvSpPr/>
            <p:nvPr/>
          </p:nvSpPr>
          <p:spPr>
            <a:xfrm>
              <a:off x="72390" y="72390"/>
              <a:ext cx="25134211" cy="7310958"/>
            </a:xfrm>
            <a:custGeom>
              <a:avLst/>
              <a:gdLst/>
              <a:ahLst/>
              <a:cxnLst/>
              <a:rect l="l" t="t" r="r" b="b"/>
              <a:pathLst>
                <a:path w="25134211" h="7310958">
                  <a:moveTo>
                    <a:pt x="0" y="0"/>
                  </a:moveTo>
                  <a:lnTo>
                    <a:pt x="25134211" y="0"/>
                  </a:lnTo>
                  <a:lnTo>
                    <a:pt x="25134211" y="7310958"/>
                  </a:lnTo>
                  <a:lnTo>
                    <a:pt x="0" y="7310958"/>
                  </a:lnTo>
                  <a:lnTo>
                    <a:pt x="0" y="0"/>
                  </a:lnTo>
                  <a:close/>
                </a:path>
              </a:pathLst>
            </a:custGeom>
            <a:solidFill>
              <a:srgbClr val="FFFFFF"/>
            </a:solidFill>
          </p:spPr>
        </p:sp>
        <p:sp>
          <p:nvSpPr>
            <p:cNvPr id="54" name="Freeform 54"/>
            <p:cNvSpPr/>
            <p:nvPr/>
          </p:nvSpPr>
          <p:spPr>
            <a:xfrm>
              <a:off x="0" y="0"/>
              <a:ext cx="25278990" cy="7455738"/>
            </a:xfrm>
            <a:custGeom>
              <a:avLst/>
              <a:gdLst/>
              <a:ahLst/>
              <a:cxnLst/>
              <a:rect l="l" t="t" r="r" b="b"/>
              <a:pathLst>
                <a:path w="25278990" h="7455738">
                  <a:moveTo>
                    <a:pt x="25134212" y="7310958"/>
                  </a:moveTo>
                  <a:lnTo>
                    <a:pt x="25278990" y="7310958"/>
                  </a:lnTo>
                  <a:lnTo>
                    <a:pt x="25278990" y="7455738"/>
                  </a:lnTo>
                  <a:lnTo>
                    <a:pt x="25134212" y="7455738"/>
                  </a:lnTo>
                  <a:lnTo>
                    <a:pt x="25134212" y="7310958"/>
                  </a:lnTo>
                  <a:close/>
                  <a:moveTo>
                    <a:pt x="0" y="144780"/>
                  </a:moveTo>
                  <a:lnTo>
                    <a:pt x="144780" y="144780"/>
                  </a:lnTo>
                  <a:lnTo>
                    <a:pt x="144780" y="7310958"/>
                  </a:lnTo>
                  <a:lnTo>
                    <a:pt x="0" y="7310958"/>
                  </a:lnTo>
                  <a:lnTo>
                    <a:pt x="0" y="144780"/>
                  </a:lnTo>
                  <a:close/>
                  <a:moveTo>
                    <a:pt x="0" y="7310958"/>
                  </a:moveTo>
                  <a:lnTo>
                    <a:pt x="144780" y="7310958"/>
                  </a:lnTo>
                  <a:lnTo>
                    <a:pt x="144780" y="7455738"/>
                  </a:lnTo>
                  <a:lnTo>
                    <a:pt x="0" y="7455738"/>
                  </a:lnTo>
                  <a:lnTo>
                    <a:pt x="0" y="7310958"/>
                  </a:lnTo>
                  <a:close/>
                  <a:moveTo>
                    <a:pt x="25134212" y="144780"/>
                  </a:moveTo>
                  <a:lnTo>
                    <a:pt x="25278990" y="144780"/>
                  </a:lnTo>
                  <a:lnTo>
                    <a:pt x="25278990" y="7310958"/>
                  </a:lnTo>
                  <a:lnTo>
                    <a:pt x="25134212" y="7310958"/>
                  </a:lnTo>
                  <a:lnTo>
                    <a:pt x="25134212" y="144780"/>
                  </a:lnTo>
                  <a:close/>
                  <a:moveTo>
                    <a:pt x="144780" y="7310958"/>
                  </a:moveTo>
                  <a:lnTo>
                    <a:pt x="25134212" y="7310958"/>
                  </a:lnTo>
                  <a:lnTo>
                    <a:pt x="25134212" y="7455738"/>
                  </a:lnTo>
                  <a:lnTo>
                    <a:pt x="144780" y="7455738"/>
                  </a:lnTo>
                  <a:lnTo>
                    <a:pt x="144780" y="7310958"/>
                  </a:lnTo>
                  <a:close/>
                  <a:moveTo>
                    <a:pt x="25134212" y="0"/>
                  </a:moveTo>
                  <a:lnTo>
                    <a:pt x="25278990" y="0"/>
                  </a:lnTo>
                  <a:lnTo>
                    <a:pt x="25278990" y="144780"/>
                  </a:lnTo>
                  <a:lnTo>
                    <a:pt x="25134212" y="144780"/>
                  </a:lnTo>
                  <a:lnTo>
                    <a:pt x="25134212" y="0"/>
                  </a:lnTo>
                  <a:close/>
                  <a:moveTo>
                    <a:pt x="0" y="0"/>
                  </a:moveTo>
                  <a:lnTo>
                    <a:pt x="144780" y="0"/>
                  </a:lnTo>
                  <a:lnTo>
                    <a:pt x="144780" y="144780"/>
                  </a:lnTo>
                  <a:lnTo>
                    <a:pt x="0" y="144780"/>
                  </a:lnTo>
                  <a:lnTo>
                    <a:pt x="0" y="0"/>
                  </a:lnTo>
                  <a:close/>
                  <a:moveTo>
                    <a:pt x="144780" y="0"/>
                  </a:moveTo>
                  <a:lnTo>
                    <a:pt x="25134212" y="0"/>
                  </a:lnTo>
                  <a:lnTo>
                    <a:pt x="25134212" y="144780"/>
                  </a:lnTo>
                  <a:lnTo>
                    <a:pt x="144780" y="144780"/>
                  </a:lnTo>
                  <a:lnTo>
                    <a:pt x="144780" y="0"/>
                  </a:lnTo>
                  <a:close/>
                </a:path>
              </a:pathLst>
            </a:custGeom>
            <a:solidFill>
              <a:srgbClr val="003432"/>
            </a:solidFill>
          </p:spPr>
        </p:sp>
      </p:grpSp>
      <p:pic>
        <p:nvPicPr>
          <p:cNvPr id="55" name="Picture 55"/>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4018210" y="9614333"/>
            <a:ext cx="208882" cy="264103"/>
          </a:xfrm>
          <a:prstGeom prst="rect">
            <a:avLst/>
          </a:prstGeom>
        </p:spPr>
      </p:pic>
      <p:grpSp>
        <p:nvGrpSpPr>
          <p:cNvPr id="59" name="Group 59"/>
          <p:cNvGrpSpPr/>
          <p:nvPr/>
        </p:nvGrpSpPr>
        <p:grpSpPr>
          <a:xfrm>
            <a:off x="3951781" y="3359768"/>
            <a:ext cx="1831330" cy="266559"/>
            <a:chOff x="0" y="0"/>
            <a:chExt cx="2441774" cy="355412"/>
          </a:xfrm>
        </p:grpSpPr>
        <p:grpSp>
          <p:nvGrpSpPr>
            <p:cNvPr id="60" name="Group 60"/>
            <p:cNvGrpSpPr/>
            <p:nvPr/>
          </p:nvGrpSpPr>
          <p:grpSpPr>
            <a:xfrm>
              <a:off x="0" y="0"/>
              <a:ext cx="2441774" cy="355412"/>
              <a:chOff x="0" y="0"/>
              <a:chExt cx="20010965" cy="2912696"/>
            </a:xfrm>
          </p:grpSpPr>
          <p:sp>
            <p:nvSpPr>
              <p:cNvPr id="61" name="Freeform 61"/>
              <p:cNvSpPr/>
              <p:nvPr/>
            </p:nvSpPr>
            <p:spPr>
              <a:xfrm>
                <a:off x="72390" y="72390"/>
                <a:ext cx="19866185" cy="2767916"/>
              </a:xfrm>
              <a:custGeom>
                <a:avLst/>
                <a:gdLst/>
                <a:ahLst/>
                <a:cxnLst/>
                <a:rect l="l" t="t" r="r" b="b"/>
                <a:pathLst>
                  <a:path w="19866185" h="2767916">
                    <a:moveTo>
                      <a:pt x="0" y="0"/>
                    </a:moveTo>
                    <a:lnTo>
                      <a:pt x="19866185" y="0"/>
                    </a:lnTo>
                    <a:lnTo>
                      <a:pt x="19866185" y="2767916"/>
                    </a:lnTo>
                    <a:lnTo>
                      <a:pt x="0" y="2767916"/>
                    </a:lnTo>
                    <a:lnTo>
                      <a:pt x="0" y="0"/>
                    </a:lnTo>
                    <a:close/>
                  </a:path>
                </a:pathLst>
              </a:custGeom>
              <a:solidFill>
                <a:srgbClr val="FF914D"/>
              </a:solidFill>
            </p:spPr>
          </p:sp>
          <p:sp>
            <p:nvSpPr>
              <p:cNvPr id="62" name="Freeform 62"/>
              <p:cNvSpPr/>
              <p:nvPr/>
            </p:nvSpPr>
            <p:spPr>
              <a:xfrm>
                <a:off x="0" y="0"/>
                <a:ext cx="20010965" cy="2912696"/>
              </a:xfrm>
              <a:custGeom>
                <a:avLst/>
                <a:gdLst/>
                <a:ahLst/>
                <a:cxnLst/>
                <a:rect l="l" t="t" r="r" b="b"/>
                <a:pathLst>
                  <a:path w="20010965" h="2912696">
                    <a:moveTo>
                      <a:pt x="19866184" y="2767917"/>
                    </a:moveTo>
                    <a:lnTo>
                      <a:pt x="20010965" y="2767917"/>
                    </a:lnTo>
                    <a:lnTo>
                      <a:pt x="20010965" y="2912696"/>
                    </a:lnTo>
                    <a:lnTo>
                      <a:pt x="19866184" y="2912696"/>
                    </a:lnTo>
                    <a:lnTo>
                      <a:pt x="19866184" y="2767917"/>
                    </a:lnTo>
                    <a:close/>
                    <a:moveTo>
                      <a:pt x="0" y="144780"/>
                    </a:moveTo>
                    <a:lnTo>
                      <a:pt x="144780" y="144780"/>
                    </a:lnTo>
                    <a:lnTo>
                      <a:pt x="144780" y="2767917"/>
                    </a:lnTo>
                    <a:lnTo>
                      <a:pt x="0" y="2767917"/>
                    </a:lnTo>
                    <a:lnTo>
                      <a:pt x="0" y="144780"/>
                    </a:lnTo>
                    <a:close/>
                    <a:moveTo>
                      <a:pt x="0" y="2767917"/>
                    </a:moveTo>
                    <a:lnTo>
                      <a:pt x="144780" y="2767917"/>
                    </a:lnTo>
                    <a:lnTo>
                      <a:pt x="144780" y="2912696"/>
                    </a:lnTo>
                    <a:lnTo>
                      <a:pt x="0" y="2912696"/>
                    </a:lnTo>
                    <a:lnTo>
                      <a:pt x="0" y="2767917"/>
                    </a:lnTo>
                    <a:close/>
                    <a:moveTo>
                      <a:pt x="19866184" y="144780"/>
                    </a:moveTo>
                    <a:lnTo>
                      <a:pt x="20010965" y="144780"/>
                    </a:lnTo>
                    <a:lnTo>
                      <a:pt x="20010965" y="2767917"/>
                    </a:lnTo>
                    <a:lnTo>
                      <a:pt x="19866184" y="2767917"/>
                    </a:lnTo>
                    <a:lnTo>
                      <a:pt x="19866184" y="144780"/>
                    </a:lnTo>
                    <a:close/>
                    <a:moveTo>
                      <a:pt x="144780" y="2767917"/>
                    </a:moveTo>
                    <a:lnTo>
                      <a:pt x="19866186" y="2767917"/>
                    </a:lnTo>
                    <a:lnTo>
                      <a:pt x="19866186" y="2912696"/>
                    </a:lnTo>
                    <a:lnTo>
                      <a:pt x="144780" y="2912696"/>
                    </a:lnTo>
                    <a:lnTo>
                      <a:pt x="144780" y="2767917"/>
                    </a:lnTo>
                    <a:close/>
                    <a:moveTo>
                      <a:pt x="19866184" y="0"/>
                    </a:moveTo>
                    <a:lnTo>
                      <a:pt x="20010965" y="0"/>
                    </a:lnTo>
                    <a:lnTo>
                      <a:pt x="20010965" y="144780"/>
                    </a:lnTo>
                    <a:lnTo>
                      <a:pt x="19866184" y="144780"/>
                    </a:lnTo>
                    <a:lnTo>
                      <a:pt x="19866184" y="0"/>
                    </a:lnTo>
                    <a:close/>
                    <a:moveTo>
                      <a:pt x="0" y="0"/>
                    </a:moveTo>
                    <a:lnTo>
                      <a:pt x="144780" y="0"/>
                    </a:lnTo>
                    <a:lnTo>
                      <a:pt x="144780" y="144780"/>
                    </a:lnTo>
                    <a:lnTo>
                      <a:pt x="0" y="144780"/>
                    </a:lnTo>
                    <a:lnTo>
                      <a:pt x="0" y="0"/>
                    </a:lnTo>
                    <a:close/>
                    <a:moveTo>
                      <a:pt x="144780" y="0"/>
                    </a:moveTo>
                    <a:lnTo>
                      <a:pt x="19866186" y="0"/>
                    </a:lnTo>
                    <a:lnTo>
                      <a:pt x="19866186" y="144780"/>
                    </a:lnTo>
                    <a:lnTo>
                      <a:pt x="144780" y="144780"/>
                    </a:lnTo>
                    <a:lnTo>
                      <a:pt x="144780" y="0"/>
                    </a:lnTo>
                    <a:close/>
                  </a:path>
                </a:pathLst>
              </a:custGeom>
              <a:solidFill>
                <a:srgbClr val="003432"/>
              </a:solidFill>
            </p:spPr>
          </p:sp>
        </p:grpSp>
        <p:sp>
          <p:nvSpPr>
            <p:cNvPr id="63" name="TextBox 63"/>
            <p:cNvSpPr txBox="1"/>
            <p:nvPr/>
          </p:nvSpPr>
          <p:spPr>
            <a:xfrm>
              <a:off x="190410" y="59493"/>
              <a:ext cx="2060953" cy="240199"/>
            </a:xfrm>
            <a:prstGeom prst="rect">
              <a:avLst/>
            </a:prstGeom>
          </p:spPr>
          <p:txBody>
            <a:bodyPr lIns="0" tIns="0" rIns="0" bIns="0" rtlCol="0" anchor="t">
              <a:spAutoFit/>
            </a:bodyPr>
            <a:lstStyle/>
            <a:p>
              <a:pPr marL="0" lvl="0" indent="0">
                <a:lnSpc>
                  <a:spcPts val="1280"/>
                </a:lnSpc>
                <a:spcBef>
                  <a:spcPct val="0"/>
                </a:spcBef>
              </a:pPr>
              <a:r>
                <a:rPr lang="en-US" sz="1280" dirty="0">
                  <a:solidFill>
                    <a:srgbClr val="003432"/>
                  </a:solidFill>
                  <a:latin typeface="Barlow SemiCondensed Bold"/>
                </a:rPr>
                <a:t>Rationale for the CLIP</a:t>
              </a:r>
            </a:p>
          </p:txBody>
        </p:sp>
      </p:grpSp>
      <p:pic>
        <p:nvPicPr>
          <p:cNvPr id="65" name="Picture 65">
            <a:hlinkClick r:id="rId13"/>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5668285" y="70257"/>
            <a:ext cx="379504" cy="379504"/>
          </a:xfrm>
          <a:prstGeom prst="rect">
            <a:avLst/>
          </a:prstGeom>
        </p:spPr>
      </p:pic>
      <p:pic>
        <p:nvPicPr>
          <p:cNvPr id="66" name="Picture 66">
            <a:hlinkClick r:id="rId16"/>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a:off x="6126095" y="71164"/>
            <a:ext cx="384963" cy="384963"/>
          </a:xfrm>
          <a:prstGeom prst="rect">
            <a:avLst/>
          </a:prstGeom>
        </p:spPr>
      </p:pic>
      <p:pic>
        <p:nvPicPr>
          <p:cNvPr id="67" name="Picture 67">
            <a:hlinkClick r:id="rId19"/>
          </p:cNvPr>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6549084" y="71164"/>
            <a:ext cx="390592" cy="390592"/>
          </a:xfrm>
          <a:prstGeom prst="rect">
            <a:avLst/>
          </a:prstGeom>
        </p:spPr>
      </p:pic>
      <p:pic>
        <p:nvPicPr>
          <p:cNvPr id="68" name="Picture 68">
            <a:hlinkClick r:id="rId22"/>
          </p:cNvPr>
          <p:cNvPicPr>
            <a:picLocks noChangeAspect="1"/>
          </p:cNvPicPr>
          <p:nvPr/>
        </p:nvPicPr>
        <p:blipFill>
          <a:blip r:embed="rId23" cstate="print">
            <a:extLst>
              <a:ext uri="{28A0092B-C50C-407E-A947-70E740481C1C}">
                <a14:useLocalDpi xmlns:a14="http://schemas.microsoft.com/office/drawing/2010/main" val="0"/>
              </a:ext>
              <a:ext uri="{96DAC541-7B7A-43D3-8B79-37D633B846F1}">
                <asvg:svgBlip xmlns:asvg="http://schemas.microsoft.com/office/drawing/2016/SVG/main" xmlns="" r:embed="rId24"/>
              </a:ext>
            </a:extLst>
          </a:blip>
          <a:srcRect/>
          <a:stretch>
            <a:fillRect/>
          </a:stretch>
        </p:blipFill>
        <p:spPr>
          <a:xfrm>
            <a:off x="6993899" y="71164"/>
            <a:ext cx="396006" cy="396006"/>
          </a:xfrm>
          <a:prstGeom prst="rect">
            <a:avLst/>
          </a:prstGeom>
        </p:spPr>
      </p:pic>
      <p:sp>
        <p:nvSpPr>
          <p:cNvPr id="69" name="TextBox 69"/>
          <p:cNvSpPr txBox="1"/>
          <p:nvPr/>
        </p:nvSpPr>
        <p:spPr>
          <a:xfrm>
            <a:off x="716967" y="5542503"/>
            <a:ext cx="2703326" cy="1141338"/>
          </a:xfrm>
          <a:prstGeom prst="rect">
            <a:avLst/>
          </a:prstGeom>
        </p:spPr>
        <p:txBody>
          <a:bodyPr lIns="0" tIns="0" rIns="0" bIns="0" rtlCol="0" anchor="t">
            <a:spAutoFit/>
          </a:bodyPr>
          <a:lstStyle/>
          <a:p>
            <a:pPr>
              <a:lnSpc>
                <a:spcPts val="1679"/>
              </a:lnSpc>
            </a:pPr>
            <a:endParaRPr dirty="0"/>
          </a:p>
          <a:p>
            <a:pPr algn="just">
              <a:lnSpc>
                <a:spcPts val="1235"/>
              </a:lnSpc>
            </a:pPr>
            <a:endParaRPr dirty="0"/>
          </a:p>
          <a:p>
            <a:pPr algn="just">
              <a:lnSpc>
                <a:spcPts val="1235"/>
              </a:lnSpc>
            </a:pPr>
            <a:r>
              <a:rPr lang="en-US" sz="1029" dirty="0">
                <a:solidFill>
                  <a:srgbClr val="000000"/>
                </a:solidFill>
                <a:latin typeface="Barlow SemiCondensed"/>
              </a:rPr>
              <a:t> -</a:t>
            </a:r>
          </a:p>
          <a:p>
            <a:pPr algn="just">
              <a:lnSpc>
                <a:spcPts val="1235"/>
              </a:lnSpc>
            </a:pPr>
            <a:endParaRPr lang="en-US" sz="1029" dirty="0">
              <a:solidFill>
                <a:srgbClr val="000000"/>
              </a:solidFill>
              <a:latin typeface="Barlow SemiCondensed"/>
            </a:endParaRPr>
          </a:p>
          <a:p>
            <a:pPr algn="just">
              <a:lnSpc>
                <a:spcPts val="1235"/>
              </a:lnSpc>
            </a:pPr>
            <a:endParaRPr lang="en-US" sz="1029" dirty="0">
              <a:solidFill>
                <a:srgbClr val="000000"/>
              </a:solidFill>
              <a:latin typeface="Barlow SemiCondensed"/>
            </a:endParaRPr>
          </a:p>
          <a:p>
            <a:pPr algn="just">
              <a:lnSpc>
                <a:spcPts val="1235"/>
              </a:lnSpc>
            </a:pPr>
            <a:endParaRPr lang="en-US" sz="1029" dirty="0">
              <a:solidFill>
                <a:srgbClr val="000000"/>
              </a:solidFill>
              <a:latin typeface="Barlow SemiCondensed"/>
            </a:endParaRPr>
          </a:p>
          <a:p>
            <a:pPr algn="just">
              <a:lnSpc>
                <a:spcPts val="1235"/>
              </a:lnSpc>
            </a:pPr>
            <a:endParaRPr lang="en-US" sz="1029" dirty="0">
              <a:solidFill>
                <a:srgbClr val="000000"/>
              </a:solidFill>
              <a:latin typeface="Barlow SemiCondensed"/>
            </a:endParaRPr>
          </a:p>
        </p:txBody>
      </p:sp>
      <p:sp>
        <p:nvSpPr>
          <p:cNvPr id="71" name="TextBox 71"/>
          <p:cNvSpPr txBox="1"/>
          <p:nvPr/>
        </p:nvSpPr>
        <p:spPr>
          <a:xfrm>
            <a:off x="1512410" y="854360"/>
            <a:ext cx="4632007" cy="379095"/>
          </a:xfrm>
          <a:prstGeom prst="rect">
            <a:avLst/>
          </a:prstGeom>
        </p:spPr>
        <p:txBody>
          <a:bodyPr lIns="0" tIns="0" rIns="0" bIns="0" rtlCol="0" anchor="t">
            <a:spAutoFit/>
          </a:bodyPr>
          <a:lstStyle/>
          <a:p>
            <a:pPr marL="0" lvl="0" indent="0" algn="just">
              <a:lnSpc>
                <a:spcPts val="2800"/>
              </a:lnSpc>
            </a:pPr>
            <a:r>
              <a:rPr lang="en-US" sz="2799" spc="117">
                <a:solidFill>
                  <a:srgbClr val="001489"/>
                </a:solidFill>
                <a:latin typeface="Barlow SemiCondensed Bold Bold"/>
              </a:rPr>
              <a:t> EU GENDER ACTION PLAN  III </a:t>
            </a:r>
          </a:p>
        </p:txBody>
      </p:sp>
      <p:sp>
        <p:nvSpPr>
          <p:cNvPr id="73" name="TextBox 73"/>
          <p:cNvSpPr txBox="1"/>
          <p:nvPr/>
        </p:nvSpPr>
        <p:spPr>
          <a:xfrm>
            <a:off x="755828" y="3820367"/>
            <a:ext cx="2648059" cy="758797"/>
          </a:xfrm>
          <a:prstGeom prst="rect">
            <a:avLst/>
          </a:prstGeom>
        </p:spPr>
        <p:txBody>
          <a:bodyPr lIns="0" tIns="0" rIns="0" bIns="0" rtlCol="0" anchor="t">
            <a:spAutoFit/>
          </a:bodyPr>
          <a:lstStyle/>
          <a:p>
            <a:pPr algn="ctr">
              <a:lnSpc>
                <a:spcPts val="1132"/>
              </a:lnSpc>
            </a:pPr>
            <a:endParaRPr lang="en-US" sz="1200" dirty="0">
              <a:solidFill>
                <a:srgbClr val="001489"/>
              </a:solidFill>
              <a:latin typeface="Barlow SemiCondensed"/>
            </a:endParaRPr>
          </a:p>
          <a:p>
            <a:pPr lvl="0" algn="just">
              <a:lnSpc>
                <a:spcPts val="1155"/>
              </a:lnSpc>
            </a:pPr>
            <a:r>
              <a:rPr lang="en-GB" sz="1200" dirty="0" smtClean="0">
                <a:solidFill>
                  <a:srgbClr val="003432"/>
                </a:solidFill>
              </a:rPr>
              <a:t>Support Government of Mauritius to achieve real and tangible and long-lasting progress for gender equality and thus building a truly  gender equal world</a:t>
            </a:r>
            <a:endParaRPr lang="en-US" sz="1200" dirty="0">
              <a:solidFill>
                <a:srgbClr val="003432"/>
              </a:solidFill>
            </a:endParaRPr>
          </a:p>
        </p:txBody>
      </p:sp>
      <p:sp>
        <p:nvSpPr>
          <p:cNvPr id="74" name="TextBox 74"/>
          <p:cNvSpPr txBox="1"/>
          <p:nvPr/>
        </p:nvSpPr>
        <p:spPr>
          <a:xfrm>
            <a:off x="305467" y="756000"/>
            <a:ext cx="679450" cy="262890"/>
          </a:xfrm>
          <a:prstGeom prst="rect">
            <a:avLst/>
          </a:prstGeom>
        </p:spPr>
        <p:txBody>
          <a:bodyPr lIns="0" tIns="0" rIns="0" bIns="0" rtlCol="0" anchor="t">
            <a:spAutoFit/>
          </a:bodyPr>
          <a:lstStyle/>
          <a:p>
            <a:pPr algn="ctr">
              <a:lnSpc>
                <a:spcPts val="990"/>
              </a:lnSpc>
            </a:pPr>
            <a:r>
              <a:rPr lang="en-US" sz="900" dirty="0">
                <a:solidFill>
                  <a:srgbClr val="000000"/>
                </a:solidFill>
                <a:latin typeface="Arialle Bold"/>
              </a:rPr>
              <a:t>EUROPEAN </a:t>
            </a:r>
          </a:p>
          <a:p>
            <a:pPr algn="ctr">
              <a:lnSpc>
                <a:spcPts val="990"/>
              </a:lnSpc>
            </a:pPr>
            <a:r>
              <a:rPr lang="en-US" sz="900" dirty="0">
                <a:solidFill>
                  <a:srgbClr val="000000"/>
                </a:solidFill>
                <a:latin typeface="Arialle Bold"/>
              </a:rPr>
              <a:t>UNION</a:t>
            </a:r>
          </a:p>
        </p:txBody>
      </p:sp>
      <p:sp>
        <p:nvSpPr>
          <p:cNvPr id="75" name="TextBox 75"/>
          <p:cNvSpPr txBox="1"/>
          <p:nvPr/>
        </p:nvSpPr>
        <p:spPr>
          <a:xfrm>
            <a:off x="1028619" y="1204880"/>
            <a:ext cx="5599588" cy="228589"/>
          </a:xfrm>
          <a:prstGeom prst="rect">
            <a:avLst/>
          </a:prstGeom>
        </p:spPr>
        <p:txBody>
          <a:bodyPr lIns="0" tIns="0" rIns="0" bIns="0" rtlCol="0" anchor="t">
            <a:spAutoFit/>
          </a:bodyPr>
          <a:lstStyle/>
          <a:p>
            <a:pPr algn="ctr">
              <a:lnSpc>
                <a:spcPts val="1960"/>
              </a:lnSpc>
            </a:pPr>
            <a:r>
              <a:rPr lang="en-US" sz="1200" b="1" dirty="0">
                <a:solidFill>
                  <a:srgbClr val="000000"/>
                </a:solidFill>
                <a:latin typeface="Inter Italics"/>
              </a:rPr>
              <a:t>Country Level Implementation Plan </a:t>
            </a:r>
            <a:r>
              <a:rPr lang="en-US" sz="1200" b="1" dirty="0" smtClean="0">
                <a:solidFill>
                  <a:srgbClr val="000000"/>
                </a:solidFill>
                <a:latin typeface="Inter Italics"/>
              </a:rPr>
              <a:t>Republic of Mauritius (</a:t>
            </a:r>
            <a:r>
              <a:rPr lang="en-US" sz="1200" b="1" dirty="0">
                <a:solidFill>
                  <a:srgbClr val="000000"/>
                </a:solidFill>
                <a:latin typeface="Inter Italics"/>
              </a:rPr>
              <a:t>2021-2025)</a:t>
            </a:r>
          </a:p>
        </p:txBody>
      </p:sp>
      <p:sp>
        <p:nvSpPr>
          <p:cNvPr id="76" name="TextBox 76"/>
          <p:cNvSpPr txBox="1"/>
          <p:nvPr/>
        </p:nvSpPr>
        <p:spPr>
          <a:xfrm>
            <a:off x="827647" y="1527596"/>
            <a:ext cx="6533882" cy="666849"/>
          </a:xfrm>
          <a:prstGeom prst="rect">
            <a:avLst/>
          </a:prstGeom>
        </p:spPr>
        <p:txBody>
          <a:bodyPr lIns="0" tIns="0" rIns="0" bIns="0" rtlCol="0" anchor="t">
            <a:spAutoFit/>
          </a:bodyPr>
          <a:lstStyle/>
          <a:p>
            <a:pPr algn="ctr">
              <a:lnSpc>
                <a:spcPts val="1260"/>
              </a:lnSpc>
            </a:pPr>
            <a:r>
              <a:rPr lang="en-US" sz="1050" dirty="0">
                <a:latin typeface="Alata"/>
              </a:rPr>
              <a:t>The European Union and its Member States are vigorously promoting gender equality and women empowerment in their relations with partner countries.  The new EU's  Action Plan on Gender Equality and Women Empowerment in External Action (2021-2025) is now operational in </a:t>
            </a:r>
            <a:r>
              <a:rPr lang="en-US" sz="1050" dirty="0" smtClean="0">
                <a:latin typeface="Alata"/>
              </a:rPr>
              <a:t>2021</a:t>
            </a:r>
            <a:endParaRPr lang="en-US" sz="1050" dirty="0">
              <a:latin typeface="Alata"/>
            </a:endParaRPr>
          </a:p>
          <a:p>
            <a:pPr algn="ctr">
              <a:lnSpc>
                <a:spcPts val="1260"/>
              </a:lnSpc>
            </a:pPr>
            <a:endParaRPr lang="en-US" sz="1050" dirty="0">
              <a:solidFill>
                <a:srgbClr val="000000"/>
              </a:solidFill>
              <a:latin typeface="Alata"/>
            </a:endParaRPr>
          </a:p>
        </p:txBody>
      </p:sp>
      <p:sp>
        <p:nvSpPr>
          <p:cNvPr id="78" name="TextBox 78"/>
          <p:cNvSpPr txBox="1"/>
          <p:nvPr/>
        </p:nvSpPr>
        <p:spPr>
          <a:xfrm>
            <a:off x="1142001" y="7173500"/>
            <a:ext cx="1871554" cy="575056"/>
          </a:xfrm>
          <a:prstGeom prst="rect">
            <a:avLst/>
          </a:prstGeom>
        </p:spPr>
        <p:txBody>
          <a:bodyPr lIns="0" tIns="0" rIns="0" bIns="0" rtlCol="0" anchor="t">
            <a:spAutoFit/>
          </a:bodyPr>
          <a:lstStyle/>
          <a:p>
            <a:pPr algn="ctr">
              <a:lnSpc>
                <a:spcPts val="1132"/>
              </a:lnSpc>
            </a:pPr>
            <a:endParaRPr dirty="0"/>
          </a:p>
          <a:p>
            <a:pPr algn="ctr">
              <a:lnSpc>
                <a:spcPts val="1132"/>
              </a:lnSpc>
            </a:pPr>
            <a:r>
              <a:rPr lang="en-US" sz="1029" dirty="0">
                <a:solidFill>
                  <a:srgbClr val="001489"/>
                </a:solidFill>
                <a:latin typeface="Barlow SemiCondensed Bold"/>
              </a:rPr>
              <a:t>Gender mainstreaming and </a:t>
            </a:r>
          </a:p>
          <a:p>
            <a:pPr algn="ctr">
              <a:lnSpc>
                <a:spcPts val="1132"/>
              </a:lnSpc>
            </a:pPr>
            <a:r>
              <a:rPr lang="en-US" sz="1029" dirty="0">
                <a:solidFill>
                  <a:srgbClr val="001489"/>
                </a:solidFill>
                <a:latin typeface="Barlow SemiCondensed Bold"/>
              </a:rPr>
              <a:t>targeted actions </a:t>
            </a:r>
          </a:p>
          <a:p>
            <a:pPr algn="ctr">
              <a:lnSpc>
                <a:spcPts val="1132"/>
              </a:lnSpc>
            </a:pPr>
            <a:endParaRPr lang="en-US" sz="1029" dirty="0">
              <a:solidFill>
                <a:srgbClr val="001489"/>
              </a:solidFill>
              <a:latin typeface="Barlow SemiCondensed Bold"/>
            </a:endParaRPr>
          </a:p>
        </p:txBody>
      </p:sp>
      <p:sp>
        <p:nvSpPr>
          <p:cNvPr id="79" name="TextBox 79"/>
          <p:cNvSpPr txBox="1"/>
          <p:nvPr/>
        </p:nvSpPr>
        <p:spPr>
          <a:xfrm>
            <a:off x="4018210" y="7620186"/>
            <a:ext cx="2782540" cy="820738"/>
          </a:xfrm>
          <a:prstGeom prst="rect">
            <a:avLst/>
          </a:prstGeom>
        </p:spPr>
        <p:txBody>
          <a:bodyPr lIns="0" tIns="0" rIns="0" bIns="0" rtlCol="0" anchor="t">
            <a:spAutoFit/>
          </a:bodyPr>
          <a:lstStyle/>
          <a:p>
            <a:pPr algn="ctr">
              <a:lnSpc>
                <a:spcPts val="1132"/>
              </a:lnSpc>
            </a:pPr>
            <a:r>
              <a:rPr lang="en-US" sz="1029" dirty="0">
                <a:solidFill>
                  <a:srgbClr val="001489"/>
                </a:solidFill>
                <a:latin typeface="Barlow SemiCondensed Bold"/>
              </a:rPr>
              <a:t>Engagement in dialogue for gender equality and women </a:t>
            </a:r>
            <a:r>
              <a:rPr lang="en-US" sz="1029" dirty="0" smtClean="0">
                <a:solidFill>
                  <a:srgbClr val="001489"/>
                </a:solidFill>
                <a:latin typeface="Barlow SemiCondensed Bold"/>
              </a:rPr>
              <a:t>empowerment</a:t>
            </a:r>
          </a:p>
          <a:p>
            <a:pPr algn="ctr">
              <a:lnSpc>
                <a:spcPts val="1132"/>
              </a:lnSpc>
            </a:pPr>
            <a:endParaRPr lang="en-US" sz="1029" dirty="0">
              <a:solidFill>
                <a:srgbClr val="001489"/>
              </a:solidFill>
              <a:latin typeface="Barlow SemiCondensed Bold"/>
            </a:endParaRPr>
          </a:p>
          <a:p>
            <a:pPr>
              <a:lnSpc>
                <a:spcPts val="1132"/>
              </a:lnSpc>
            </a:pPr>
            <a:endParaRPr lang="en-US" sz="1029" dirty="0">
              <a:solidFill>
                <a:srgbClr val="001489"/>
              </a:solidFill>
              <a:latin typeface="Barlow SemiCondensed Bold"/>
            </a:endParaRPr>
          </a:p>
          <a:p>
            <a:pPr algn="ctr">
              <a:lnSpc>
                <a:spcPts val="1029"/>
              </a:lnSpc>
            </a:pPr>
            <a:endParaRPr lang="en-US" sz="1029" dirty="0">
              <a:solidFill>
                <a:srgbClr val="001489"/>
              </a:solidFill>
              <a:latin typeface="Barlow SemiCondensed Bold"/>
            </a:endParaRPr>
          </a:p>
          <a:p>
            <a:pPr algn="ctr">
              <a:lnSpc>
                <a:spcPts val="1029"/>
              </a:lnSpc>
            </a:pPr>
            <a:endParaRPr lang="en-US" sz="1029" dirty="0">
              <a:solidFill>
                <a:srgbClr val="001489"/>
              </a:solidFill>
              <a:latin typeface="Barlow SemiCondensed Bold"/>
            </a:endParaRPr>
          </a:p>
        </p:txBody>
      </p:sp>
      <p:sp>
        <p:nvSpPr>
          <p:cNvPr id="80" name="TextBox 80"/>
          <p:cNvSpPr txBox="1"/>
          <p:nvPr/>
        </p:nvSpPr>
        <p:spPr>
          <a:xfrm>
            <a:off x="4446168" y="9633383"/>
            <a:ext cx="1495933" cy="256480"/>
          </a:xfrm>
          <a:prstGeom prst="rect">
            <a:avLst/>
          </a:prstGeom>
        </p:spPr>
        <p:txBody>
          <a:bodyPr wrap="square" lIns="0" tIns="0" rIns="0" bIns="0" rtlCol="0" anchor="t">
            <a:spAutoFit/>
          </a:bodyPr>
          <a:lstStyle/>
          <a:p>
            <a:pPr algn="just">
              <a:lnSpc>
                <a:spcPts val="1029"/>
              </a:lnSpc>
            </a:pPr>
            <a:r>
              <a:rPr lang="en-US" sz="1029" dirty="0">
                <a:solidFill>
                  <a:srgbClr val="001489"/>
                </a:solidFill>
                <a:latin typeface="Barlow SemiCondensed Bold"/>
              </a:rPr>
              <a:t>Public Diplomacy </a:t>
            </a:r>
            <a:r>
              <a:rPr lang="en-US" sz="1029" dirty="0" smtClean="0">
                <a:solidFill>
                  <a:srgbClr val="001489"/>
                </a:solidFill>
                <a:latin typeface="Barlow SemiCondensed Bold"/>
              </a:rPr>
              <a:t>Activities</a:t>
            </a:r>
            <a:endParaRPr lang="en-US" sz="1029" dirty="0">
              <a:solidFill>
                <a:srgbClr val="001489"/>
              </a:solidFill>
              <a:latin typeface="Barlow SemiCondensed Bold"/>
            </a:endParaRPr>
          </a:p>
          <a:p>
            <a:pPr>
              <a:lnSpc>
                <a:spcPts val="1029"/>
              </a:lnSpc>
            </a:pPr>
            <a:endParaRPr lang="en-US" sz="1029" dirty="0" smtClean="0">
              <a:solidFill>
                <a:srgbClr val="001489"/>
              </a:solidFill>
              <a:latin typeface="Barlow SemiCondensed Bold"/>
            </a:endParaRPr>
          </a:p>
        </p:txBody>
      </p:sp>
      <p:sp>
        <p:nvSpPr>
          <p:cNvPr id="82" name="TextBox 82"/>
          <p:cNvSpPr txBox="1"/>
          <p:nvPr/>
        </p:nvSpPr>
        <p:spPr>
          <a:xfrm>
            <a:off x="3659538" y="3688458"/>
            <a:ext cx="3296595" cy="1269578"/>
          </a:xfrm>
          <a:prstGeom prst="rect">
            <a:avLst/>
          </a:prstGeom>
        </p:spPr>
        <p:txBody>
          <a:bodyPr wrap="square" lIns="0" tIns="0" rIns="0" bIns="0" rtlCol="0" anchor="t">
            <a:spAutoFit/>
          </a:bodyPr>
          <a:lstStyle/>
          <a:p>
            <a:pPr algn="just">
              <a:lnSpc>
                <a:spcPts val="1132"/>
              </a:lnSpc>
            </a:pPr>
            <a:r>
              <a:rPr lang="en-US" sz="1400" dirty="0">
                <a:solidFill>
                  <a:srgbClr val="001489"/>
                </a:solidFill>
                <a:latin typeface="Barlow SemiCondensed Bold"/>
              </a:rPr>
              <a:t>   </a:t>
            </a:r>
            <a:r>
              <a:rPr lang="en-US" sz="1400" dirty="0" smtClean="0">
                <a:solidFill>
                  <a:srgbClr val="001489"/>
                </a:solidFill>
                <a:latin typeface="Barlow SemiCondensed Bold"/>
              </a:rPr>
              <a:t>The </a:t>
            </a:r>
            <a:r>
              <a:rPr lang="en-US" sz="1400" dirty="0">
                <a:solidFill>
                  <a:srgbClr val="001489"/>
                </a:solidFill>
                <a:latin typeface="Barlow SemiCondensed Bold"/>
              </a:rPr>
              <a:t>CLIP areas of engagement are based on</a:t>
            </a:r>
            <a:r>
              <a:rPr lang="en-US" sz="1400" dirty="0" smtClean="0">
                <a:solidFill>
                  <a:srgbClr val="001489"/>
                </a:solidFill>
                <a:latin typeface="Barlow SemiCondensed Bold"/>
              </a:rPr>
              <a:t>:</a:t>
            </a:r>
          </a:p>
          <a:p>
            <a:pPr algn="just">
              <a:lnSpc>
                <a:spcPts val="1132"/>
              </a:lnSpc>
            </a:pPr>
            <a:endParaRPr lang="en-US" sz="1200" dirty="0">
              <a:solidFill>
                <a:srgbClr val="001489"/>
              </a:solidFill>
              <a:latin typeface="Barlow SemiCondensed Bold"/>
            </a:endParaRPr>
          </a:p>
          <a:p>
            <a:pPr marL="177800" indent="-177800" algn="just">
              <a:lnSpc>
                <a:spcPts val="1132"/>
              </a:lnSpc>
              <a:buFont typeface="Wingdings" panose="05000000000000000000" pitchFamily="2" charset="2"/>
              <a:buChar char="Ø"/>
            </a:pPr>
            <a:r>
              <a:rPr lang="en-US" sz="1200" dirty="0" smtClean="0"/>
              <a:t>The  thematic areas of engagement of the Gender Action Plan 2021 – 2025 (</a:t>
            </a:r>
            <a:r>
              <a:rPr lang="en-US" sz="1200" dirty="0" err="1" smtClean="0"/>
              <a:t>i.e</a:t>
            </a:r>
            <a:r>
              <a:rPr lang="en-US" sz="1200" dirty="0" smtClean="0"/>
              <a:t> GAP III);</a:t>
            </a:r>
          </a:p>
          <a:p>
            <a:pPr algn="just">
              <a:lnSpc>
                <a:spcPts val="1132"/>
              </a:lnSpc>
            </a:pPr>
            <a:endParaRPr lang="en-US" sz="1200" dirty="0" smtClean="0"/>
          </a:p>
          <a:p>
            <a:pPr marL="177800" indent="-177800" algn="just">
              <a:lnSpc>
                <a:spcPts val="1132"/>
              </a:lnSpc>
              <a:buFont typeface="Wingdings" panose="05000000000000000000" pitchFamily="2" charset="2"/>
              <a:buChar char="Ø"/>
            </a:pPr>
            <a:r>
              <a:rPr lang="en-US" sz="1200" dirty="0" smtClean="0"/>
              <a:t>Specific objectives and corresponding indicators reflect those of the SDGs</a:t>
            </a:r>
          </a:p>
          <a:p>
            <a:pPr marL="285750" indent="-285750" algn="just">
              <a:lnSpc>
                <a:spcPts val="1132"/>
              </a:lnSpc>
              <a:buFont typeface="Wingdings" panose="05000000000000000000" pitchFamily="2" charset="2"/>
              <a:buChar char="Ø"/>
            </a:pPr>
            <a:endParaRPr lang="en-US" sz="1400" dirty="0">
              <a:solidFill>
                <a:srgbClr val="001489"/>
              </a:solidFill>
              <a:latin typeface="Barlow SemiCondensed Bold"/>
            </a:endParaRPr>
          </a:p>
          <a:p>
            <a:pPr algn="just">
              <a:lnSpc>
                <a:spcPts val="1132"/>
              </a:lnSpc>
            </a:pPr>
            <a:endParaRPr lang="en-US" sz="1029" dirty="0">
              <a:solidFill>
                <a:srgbClr val="000000"/>
              </a:solidFill>
              <a:latin typeface="Barlow SemiCondensed"/>
            </a:endParaRPr>
          </a:p>
        </p:txBody>
      </p:sp>
      <p:sp>
        <p:nvSpPr>
          <p:cNvPr id="83" name="TextBox 83"/>
          <p:cNvSpPr txBox="1"/>
          <p:nvPr/>
        </p:nvSpPr>
        <p:spPr>
          <a:xfrm>
            <a:off x="762625" y="7780644"/>
            <a:ext cx="2652220" cy="2308324"/>
          </a:xfrm>
          <a:prstGeom prst="rect">
            <a:avLst/>
          </a:prstGeom>
        </p:spPr>
        <p:txBody>
          <a:bodyPr lIns="0" tIns="0" rIns="0" bIns="0" rtlCol="0" anchor="t">
            <a:spAutoFit/>
          </a:bodyPr>
          <a:lstStyle/>
          <a:p>
            <a:pPr marL="171450" indent="-171450" algn="just">
              <a:lnSpc>
                <a:spcPts val="1029"/>
              </a:lnSpc>
              <a:buFont typeface="Wingdings" panose="05000000000000000000" pitchFamily="2" charset="2"/>
              <a:buChar char="v"/>
            </a:pPr>
            <a:r>
              <a:rPr lang="en-GB" sz="1200" dirty="0" smtClean="0">
                <a:solidFill>
                  <a:srgbClr val="000000"/>
                </a:solidFill>
              </a:rPr>
              <a:t>Technical </a:t>
            </a:r>
            <a:r>
              <a:rPr lang="en-GB" sz="1200" dirty="0">
                <a:solidFill>
                  <a:srgbClr val="000000"/>
                </a:solidFill>
              </a:rPr>
              <a:t>assistance to support </a:t>
            </a:r>
            <a:r>
              <a:rPr lang="en-GB" sz="1200" dirty="0" smtClean="0">
                <a:solidFill>
                  <a:srgbClr val="000000"/>
                </a:solidFill>
              </a:rPr>
              <a:t>Government </a:t>
            </a:r>
            <a:r>
              <a:rPr lang="en-GB" sz="1200" dirty="0">
                <a:solidFill>
                  <a:srgbClr val="000000"/>
                </a:solidFill>
              </a:rPr>
              <a:t>in their post-</a:t>
            </a:r>
            <a:r>
              <a:rPr lang="en-GB" sz="1200" dirty="0" err="1">
                <a:solidFill>
                  <a:srgbClr val="000000"/>
                </a:solidFill>
              </a:rPr>
              <a:t>covid</a:t>
            </a:r>
            <a:r>
              <a:rPr lang="en-GB" sz="1200" dirty="0">
                <a:solidFill>
                  <a:srgbClr val="000000"/>
                </a:solidFill>
              </a:rPr>
              <a:t> </a:t>
            </a:r>
            <a:r>
              <a:rPr lang="en-GB" sz="1200" dirty="0" smtClean="0">
                <a:solidFill>
                  <a:srgbClr val="000000"/>
                </a:solidFill>
              </a:rPr>
              <a:t>recovery</a:t>
            </a:r>
            <a:r>
              <a:rPr lang="en-US" sz="1200" dirty="0" smtClean="0">
                <a:solidFill>
                  <a:srgbClr val="000000"/>
                </a:solidFill>
              </a:rPr>
              <a:t>;</a:t>
            </a:r>
          </a:p>
          <a:p>
            <a:pPr marL="171450" indent="-171450" algn="just">
              <a:lnSpc>
                <a:spcPts val="1029"/>
              </a:lnSpc>
              <a:buFont typeface="Wingdings" panose="05000000000000000000" pitchFamily="2" charset="2"/>
              <a:buChar char="v"/>
            </a:pPr>
            <a:r>
              <a:rPr lang="en-GB" sz="1200" dirty="0" smtClean="0">
                <a:solidFill>
                  <a:srgbClr val="000000"/>
                </a:solidFill>
              </a:rPr>
              <a:t>Improving service </a:t>
            </a:r>
            <a:r>
              <a:rPr lang="en-GB" sz="1200" dirty="0">
                <a:solidFill>
                  <a:srgbClr val="000000"/>
                </a:solidFill>
              </a:rPr>
              <a:t>delivery and advocacy role </a:t>
            </a:r>
            <a:r>
              <a:rPr lang="en-GB" sz="1200" dirty="0" smtClean="0">
                <a:solidFill>
                  <a:srgbClr val="000000"/>
                </a:solidFill>
              </a:rPr>
              <a:t>of CSOs through Capacity </a:t>
            </a:r>
            <a:r>
              <a:rPr lang="en-GB" sz="1200" dirty="0">
                <a:solidFill>
                  <a:srgbClr val="000000"/>
                </a:solidFill>
              </a:rPr>
              <a:t>Building </a:t>
            </a:r>
            <a:r>
              <a:rPr lang="en-GB" sz="1200" dirty="0" smtClean="0">
                <a:solidFill>
                  <a:srgbClr val="000000"/>
                </a:solidFill>
              </a:rPr>
              <a:t>Programmes and award of grants;</a:t>
            </a:r>
          </a:p>
          <a:p>
            <a:pPr marL="171450" indent="-171450" algn="just">
              <a:lnSpc>
                <a:spcPts val="1029"/>
              </a:lnSpc>
              <a:buFont typeface="Wingdings" panose="05000000000000000000" pitchFamily="2" charset="2"/>
              <a:buChar char="v"/>
            </a:pPr>
            <a:r>
              <a:rPr lang="en-GB" sz="1200" dirty="0">
                <a:solidFill>
                  <a:srgbClr val="000000"/>
                </a:solidFill>
              </a:rPr>
              <a:t>Cooperation Facility will be used to support capacity development and institutional building, including through technical assistance and exchange of public expertise (</a:t>
            </a:r>
            <a:r>
              <a:rPr lang="en-GB" sz="1200" dirty="0" err="1">
                <a:solidFill>
                  <a:srgbClr val="000000"/>
                </a:solidFill>
              </a:rPr>
              <a:t>eg</a:t>
            </a:r>
            <a:r>
              <a:rPr lang="en-GB" sz="1200" dirty="0">
                <a:solidFill>
                  <a:srgbClr val="000000"/>
                </a:solidFill>
              </a:rPr>
              <a:t> TAIEX &amp; SOCIEUX</a:t>
            </a:r>
            <a:r>
              <a:rPr lang="en-GB" sz="1200" dirty="0" smtClean="0">
                <a:solidFill>
                  <a:srgbClr val="000000"/>
                </a:solidFill>
              </a:rPr>
              <a:t>);</a:t>
            </a:r>
          </a:p>
          <a:p>
            <a:pPr marL="171450" indent="-171450" algn="just">
              <a:lnSpc>
                <a:spcPts val="1029"/>
              </a:lnSpc>
              <a:buFont typeface="Wingdings" panose="05000000000000000000" pitchFamily="2" charset="2"/>
              <a:buChar char="v"/>
            </a:pPr>
            <a:r>
              <a:rPr lang="en-GB" sz="1200" dirty="0">
                <a:solidFill>
                  <a:srgbClr val="000000"/>
                </a:solidFill>
              </a:rPr>
              <a:t>“Rise &amp; Shine” gender campaign to raise awareness on the issues of Gender and Human Rights, including violence against women</a:t>
            </a:r>
            <a:endParaRPr lang="en-US" sz="1200" dirty="0" smtClean="0">
              <a:solidFill>
                <a:srgbClr val="000000"/>
              </a:solidFill>
            </a:endParaRPr>
          </a:p>
          <a:p>
            <a:pPr marL="171450" indent="-171450" algn="just">
              <a:lnSpc>
                <a:spcPts val="1029"/>
              </a:lnSpc>
              <a:buFont typeface="Wingdings" panose="05000000000000000000" pitchFamily="2" charset="2"/>
              <a:buChar char="v"/>
            </a:pPr>
            <a:endParaRPr lang="en-US" sz="1029" dirty="0">
              <a:solidFill>
                <a:srgbClr val="000000"/>
              </a:solidFill>
              <a:latin typeface="Barlow SemiCondensed"/>
            </a:endParaRPr>
          </a:p>
          <a:p>
            <a:pPr algn="just">
              <a:lnSpc>
                <a:spcPts val="1029"/>
              </a:lnSpc>
            </a:pPr>
            <a:endParaRPr lang="en-US" sz="1029" dirty="0">
              <a:solidFill>
                <a:srgbClr val="000000"/>
              </a:solidFill>
              <a:latin typeface="Barlow SemiCondensed"/>
            </a:endParaRPr>
          </a:p>
        </p:txBody>
      </p:sp>
      <p:sp>
        <p:nvSpPr>
          <p:cNvPr id="86" name="TextBox 86"/>
          <p:cNvSpPr txBox="1"/>
          <p:nvPr/>
        </p:nvSpPr>
        <p:spPr>
          <a:xfrm>
            <a:off x="3804970" y="8105005"/>
            <a:ext cx="3144813" cy="769441"/>
          </a:xfrm>
          <a:prstGeom prst="rect">
            <a:avLst/>
          </a:prstGeom>
        </p:spPr>
        <p:txBody>
          <a:bodyPr lIns="0" tIns="0" rIns="0" bIns="0" rtlCol="0" anchor="t">
            <a:spAutoFit/>
          </a:bodyPr>
          <a:lstStyle/>
          <a:p>
            <a:pPr marL="171450" indent="-171450" algn="just">
              <a:lnSpc>
                <a:spcPts val="1029"/>
              </a:lnSpc>
              <a:buFont typeface="Wingdings" panose="05000000000000000000" pitchFamily="2" charset="2"/>
              <a:buChar char="q"/>
            </a:pPr>
            <a:r>
              <a:rPr lang="en-US" sz="1200" dirty="0" smtClean="0">
                <a:solidFill>
                  <a:srgbClr val="000000"/>
                </a:solidFill>
              </a:rPr>
              <a:t>Annual Gender Policy Dialogue with Ministry of Gender Equality &amp; Family Welfare;</a:t>
            </a:r>
          </a:p>
          <a:p>
            <a:pPr algn="just">
              <a:lnSpc>
                <a:spcPts val="1029"/>
              </a:lnSpc>
            </a:pPr>
            <a:endParaRPr lang="en-US" sz="1200" dirty="0" smtClean="0">
              <a:solidFill>
                <a:srgbClr val="000000"/>
              </a:solidFill>
            </a:endParaRPr>
          </a:p>
          <a:p>
            <a:pPr marL="171450" indent="-171450" algn="just">
              <a:lnSpc>
                <a:spcPts val="1029"/>
              </a:lnSpc>
              <a:buFont typeface="Wingdings" panose="05000000000000000000" pitchFamily="2" charset="2"/>
              <a:buChar char="q"/>
            </a:pPr>
            <a:r>
              <a:rPr lang="en-US" sz="1200" dirty="0" smtClean="0">
                <a:solidFill>
                  <a:srgbClr val="000000"/>
                </a:solidFill>
              </a:rPr>
              <a:t>Annual dialogue with CSO and Human Rights Defenders on Gender and Human Rights issues</a:t>
            </a:r>
            <a:endParaRPr lang="en-US" sz="1200" dirty="0">
              <a:solidFill>
                <a:srgbClr val="000000"/>
              </a:solidFill>
            </a:endParaRPr>
          </a:p>
          <a:p>
            <a:pPr algn="just">
              <a:lnSpc>
                <a:spcPts val="1029"/>
              </a:lnSpc>
            </a:pPr>
            <a:endParaRPr lang="en-US" sz="1029" dirty="0">
              <a:solidFill>
                <a:srgbClr val="000000"/>
              </a:solidFill>
              <a:latin typeface="Barlow SemiCondensed"/>
            </a:endParaRPr>
          </a:p>
        </p:txBody>
      </p:sp>
      <p:sp>
        <p:nvSpPr>
          <p:cNvPr id="88" name="TextBox 88"/>
          <p:cNvSpPr txBox="1"/>
          <p:nvPr/>
        </p:nvSpPr>
        <p:spPr>
          <a:xfrm>
            <a:off x="4348136" y="543845"/>
            <a:ext cx="4325844" cy="262890"/>
          </a:xfrm>
          <a:prstGeom prst="rect">
            <a:avLst/>
          </a:prstGeom>
        </p:spPr>
        <p:txBody>
          <a:bodyPr lIns="0" tIns="0" rIns="0" bIns="0" rtlCol="0" anchor="t">
            <a:spAutoFit/>
          </a:bodyPr>
          <a:lstStyle/>
          <a:p>
            <a:pPr algn="ctr">
              <a:lnSpc>
                <a:spcPts val="990"/>
              </a:lnSpc>
            </a:pPr>
            <a:r>
              <a:rPr lang="en-US" sz="900" dirty="0">
                <a:solidFill>
                  <a:srgbClr val="000000"/>
                </a:solidFill>
                <a:latin typeface="Arialle"/>
              </a:rPr>
              <a:t>Delegation of the European Union </a:t>
            </a:r>
          </a:p>
          <a:p>
            <a:pPr algn="ctr">
              <a:lnSpc>
                <a:spcPts val="990"/>
              </a:lnSpc>
            </a:pPr>
            <a:r>
              <a:rPr lang="en-US" sz="900" dirty="0">
                <a:solidFill>
                  <a:srgbClr val="000000"/>
                </a:solidFill>
                <a:latin typeface="Arialle"/>
              </a:rPr>
              <a:t>to the Philippines</a:t>
            </a:r>
          </a:p>
        </p:txBody>
      </p:sp>
      <p:sp>
        <p:nvSpPr>
          <p:cNvPr id="89" name="TextBox 89"/>
          <p:cNvSpPr txBox="1"/>
          <p:nvPr/>
        </p:nvSpPr>
        <p:spPr>
          <a:xfrm>
            <a:off x="746462" y="5539284"/>
            <a:ext cx="2703326" cy="705321"/>
          </a:xfrm>
          <a:prstGeom prst="rect">
            <a:avLst/>
          </a:prstGeom>
        </p:spPr>
        <p:txBody>
          <a:bodyPr lIns="0" tIns="0" rIns="0" bIns="0" rtlCol="0" anchor="t">
            <a:spAutoFit/>
          </a:bodyPr>
          <a:lstStyle/>
          <a:p>
            <a:pPr>
              <a:lnSpc>
                <a:spcPts val="1132"/>
              </a:lnSpc>
            </a:pPr>
            <a:r>
              <a:rPr lang="en-US" sz="1029" dirty="0">
                <a:solidFill>
                  <a:srgbClr val="001489"/>
                </a:solidFill>
                <a:latin typeface="Barlow SemiCondensed Bold"/>
              </a:rPr>
              <a:t>Different instrument will be used in the implementation of the CLIP: </a:t>
            </a:r>
          </a:p>
          <a:p>
            <a:pPr marL="171450" indent="-171450">
              <a:lnSpc>
                <a:spcPts val="1132"/>
              </a:lnSpc>
              <a:buFont typeface="Wingdings" panose="05000000000000000000" pitchFamily="2" charset="2"/>
              <a:buChar char="Ø"/>
            </a:pPr>
            <a:r>
              <a:rPr lang="en-US" sz="1200" dirty="0" smtClean="0">
                <a:latin typeface="Alata" panose="020B0604020202020204" charset="0"/>
              </a:rPr>
              <a:t>Bilateral envelope of the NDICI;</a:t>
            </a:r>
          </a:p>
          <a:p>
            <a:pPr marL="171450" indent="-171450">
              <a:lnSpc>
                <a:spcPts val="1132"/>
              </a:lnSpc>
              <a:buFont typeface="Wingdings" panose="05000000000000000000" pitchFamily="2" charset="2"/>
              <a:buChar char="Ø"/>
            </a:pPr>
            <a:r>
              <a:rPr lang="en-US" sz="1200" dirty="0" smtClean="0">
                <a:latin typeface="Alata" panose="020B0604020202020204" charset="0"/>
              </a:rPr>
              <a:t>CSO thematic allocation;</a:t>
            </a:r>
          </a:p>
          <a:p>
            <a:pPr marL="171450" indent="-171450">
              <a:lnSpc>
                <a:spcPts val="1132"/>
              </a:lnSpc>
              <a:buFont typeface="Wingdings" panose="05000000000000000000" pitchFamily="2" charset="2"/>
              <a:buChar char="Ø"/>
            </a:pPr>
            <a:r>
              <a:rPr lang="en-US" sz="1200" dirty="0" smtClean="0">
                <a:latin typeface="Alata" panose="020B0604020202020204" charset="0"/>
              </a:rPr>
              <a:t>Team Europe Initiative</a:t>
            </a:r>
            <a:endParaRPr lang="en-US" sz="1200" dirty="0">
              <a:latin typeface="Alata" panose="020B0604020202020204" charset="0"/>
            </a:endParaRPr>
          </a:p>
        </p:txBody>
      </p:sp>
      <p:sp>
        <p:nvSpPr>
          <p:cNvPr id="84" name="TextBox 80"/>
          <p:cNvSpPr txBox="1"/>
          <p:nvPr/>
        </p:nvSpPr>
        <p:spPr>
          <a:xfrm>
            <a:off x="3918417" y="9946421"/>
            <a:ext cx="3094930" cy="512961"/>
          </a:xfrm>
          <a:prstGeom prst="rect">
            <a:avLst/>
          </a:prstGeom>
        </p:spPr>
        <p:txBody>
          <a:bodyPr wrap="square" lIns="0" tIns="0" rIns="0" bIns="0" rtlCol="0" anchor="t">
            <a:spAutoFit/>
          </a:bodyPr>
          <a:lstStyle/>
          <a:p>
            <a:pPr marL="171450" indent="-171450">
              <a:lnSpc>
                <a:spcPts val="1029"/>
              </a:lnSpc>
              <a:buFont typeface="Wingdings" panose="05000000000000000000" pitchFamily="2" charset="2"/>
              <a:buChar char="q"/>
            </a:pPr>
            <a:r>
              <a:rPr lang="en-GB" sz="1200" dirty="0"/>
              <a:t>Human Rights, Gender Equality, Youth Engagement &amp; Empowerment features </a:t>
            </a:r>
            <a:r>
              <a:rPr lang="en-GB" sz="1200" dirty="0" smtClean="0"/>
              <a:t>prominently in our Public Diplomacy Framework</a:t>
            </a:r>
            <a:endParaRPr lang="en-US" sz="1200" dirty="0" smtClean="0">
              <a:solidFill>
                <a:srgbClr val="001489"/>
              </a:solidFill>
              <a:latin typeface="Barlow SemiCondensed Bold"/>
            </a:endParaRPr>
          </a:p>
        </p:txBody>
      </p:sp>
    </p:spTree>
  </p:cSld>
  <p:clrMapOvr>
    <a:masterClrMapping/>
  </p:clrMapOvr>
  <p:extLst mod="1">
    <p:ext uri="{6950BFC3-D8DA-4A85-94F7-54DA5524770B}">
      <p188:commentRel xmlns:p188="http://schemas.microsoft.com/office/powerpoint/2018/8/main" xmlns="" r:id="rId25"/>
    </p:ext>
  </p:extLs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EC Document" ma:contentTypeID="0x010100258AA79CEB83498886A3A0868112325000CA42DB76DAD6E9438FD279FF066C23A0" ma:contentTypeVersion="0" ma:contentTypeDescription="Create a new document in this library." ma:contentTypeScope="" ma:versionID="dd63c766204002101201103b2a4234a7">
  <xsd:schema xmlns:xsd="http://www.w3.org/2001/XMLSchema" xmlns:xs="http://www.w3.org/2001/XMLSchema" xmlns:p="http://schemas.microsoft.com/office/2006/metadata/properties" xmlns:ns2="http://schemas.microsoft.com/sharepoint/v3/fields" xmlns:ns3="0e9b3a82-106d-4dfc-8b5c-c32b856c7021" targetNamespace="http://schemas.microsoft.com/office/2006/metadata/properties" ma:root="true" ma:fieldsID="232a2c83788e53de5beab89d61ec3799" ns2:_="" ns3:_="">
    <xsd:import namespace="http://schemas.microsoft.com/sharepoint/v3/fields"/>
    <xsd:import namespace="0e9b3a82-106d-4dfc-8b5c-c32b856c7021"/>
    <xsd:element name="properties">
      <xsd:complexType>
        <xsd:sequence>
          <xsd:element name="documentManagement">
            <xsd:complexType>
              <xsd:all>
                <xsd:element ref="ns3:EC_Collab_Reference" minOccurs="0"/>
                <xsd:element ref="ns2:_Status" minOccurs="0"/>
                <xsd:element ref="ns3:EC_Collab_DocumentLanguage"/>
                <xsd:element ref="ns3:EC_Collab_Status"/>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13" nillable="true" ma:displayName="Status" ma:default="Not Started" ma:hidden="true"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0e9b3a82-106d-4dfc-8b5c-c32b856c7021" elementFormDefault="qualified">
    <xsd:import namespace="http://schemas.microsoft.com/office/2006/documentManagement/types"/>
    <xsd:import namespace="http://schemas.microsoft.com/office/infopath/2007/PartnerControls"/>
    <xsd:element name="EC_Collab_Reference" ma:index="12" nillable="true" ma:displayName="Reference" ma:internalName="EC_Collab_Reference">
      <xsd:simpleType>
        <xsd:restriction base="dms:Text"/>
      </xsd:simpleType>
    </xsd:element>
    <xsd:element name="EC_Collab_DocumentLanguage" ma:index="14" ma:displayName="Language" ma:default="EN" ma:internalName="EC_Collab_DocumentLanguage">
      <xsd:simpleType>
        <xsd:restriction base="dms:Choice">
          <xsd:enumeration value="BG"/>
          <xsd:enumeration value="ES"/>
          <xsd:enumeration value="CS"/>
          <xsd:enumeration value="DA"/>
          <xsd:enumeration value="DE"/>
          <xsd:enumeration value="ET"/>
          <xsd:enumeration value="EL"/>
          <xsd:enumeration value="EN"/>
          <xsd:enumeration value="FR"/>
          <xsd:enumeration value="GA"/>
          <xsd:enumeration value="IT"/>
          <xsd:enumeration value="LT"/>
          <xsd:enumeration value="LV"/>
          <xsd:enumeration value="HU"/>
          <xsd:enumeration value="MT"/>
          <xsd:enumeration value="NL"/>
          <xsd:enumeration value="PL"/>
          <xsd:enumeration value="PT"/>
          <xsd:enumeration value="RO"/>
          <xsd:enumeration value="SK"/>
          <xsd:enumeration value="SL"/>
          <xsd:enumeration value="FI"/>
          <xsd:enumeration value="SV"/>
          <xsd:enumeration value="HR"/>
          <xsd:enumeration value="MK"/>
          <xsd:enumeration value="TR"/>
          <xsd:enumeration value="EU"/>
          <xsd:enumeration value="CA"/>
          <xsd:enumeration value="GL"/>
          <xsd:enumeration value="AB"/>
          <xsd:enumeration value="AA"/>
          <xsd:enumeration value="AF"/>
          <xsd:enumeration value="AK"/>
          <xsd:enumeration value="SQ"/>
          <xsd:enumeration value="AM"/>
          <xsd:enumeration value="AR"/>
          <xsd:enumeration value="AN"/>
          <xsd:enumeration value="HY"/>
          <xsd:enumeration value="AS"/>
          <xsd:enumeration value="AV"/>
          <xsd:enumeration value="AE"/>
          <xsd:enumeration value="AY"/>
          <xsd:enumeration value="AZ"/>
          <xsd:enumeration value="BM"/>
          <xsd:enumeration value="BA"/>
          <xsd:enumeration value="BE"/>
          <xsd:enumeration value="BN"/>
          <xsd:enumeration value="BH"/>
          <xsd:enumeration value="BI"/>
          <xsd:enumeration value="NB"/>
          <xsd:enumeration value="BS"/>
          <xsd:enumeration value="BR"/>
          <xsd:enumeration value="MY"/>
          <xsd:enumeration value="KM"/>
          <xsd:enumeration value="CH"/>
          <xsd:enumeration value="CE"/>
          <xsd:enumeration value="NY"/>
          <xsd:enumeration value="ZH"/>
          <xsd:enumeration value="CU"/>
          <xsd:enumeration value="CV"/>
          <xsd:enumeration value="KW"/>
          <xsd:enumeration value="CO"/>
          <xsd:enumeration value="CR"/>
          <xsd:enumeration value="DV"/>
          <xsd:enumeration value="DZ"/>
          <xsd:enumeration value="EO"/>
          <xsd:enumeration value="EE"/>
          <xsd:enumeration value="FO"/>
          <xsd:enumeration value="FJ"/>
          <xsd:enumeration value="FF"/>
          <xsd:enumeration value="GD"/>
          <xsd:enumeration value="LG"/>
          <xsd:enumeration value="KA"/>
          <xsd:enumeration value="GN"/>
          <xsd:enumeration value="GU"/>
          <xsd:enumeration value="HT"/>
          <xsd:enumeration value="HA"/>
          <xsd:enumeration value="HE"/>
          <xsd:enumeration value="HZ"/>
          <xsd:enumeration value="HI"/>
          <xsd:enumeration value="HO"/>
          <xsd:enumeration value="IS"/>
          <xsd:enumeration value="IO"/>
          <xsd:enumeration value="IG"/>
          <xsd:enumeration value="ID"/>
          <xsd:enumeration value="IA"/>
          <xsd:enumeration value="IE"/>
          <xsd:enumeration value="IU"/>
          <xsd:enumeration value="IK"/>
          <xsd:enumeration value="JA"/>
          <xsd:enumeration value="JV"/>
          <xsd:enumeration value="KL"/>
          <xsd:enumeration value="KN"/>
          <xsd:enumeration value="KR"/>
          <xsd:enumeration value="KS"/>
          <xsd:enumeration value="KK"/>
          <xsd:enumeration value="KI"/>
          <xsd:enumeration value="RW"/>
          <xsd:enumeration value="KY"/>
          <xsd:enumeration value="KV"/>
          <xsd:enumeration value="KG"/>
          <xsd:enumeration value="KO"/>
          <xsd:enumeration value="KJ"/>
          <xsd:enumeration value="KU"/>
          <xsd:enumeration value="LO"/>
          <xsd:enumeration value="LA"/>
          <xsd:enumeration value="LI"/>
          <xsd:enumeration value="LN"/>
          <xsd:enumeration value="LU"/>
          <xsd:enumeration value="LB"/>
          <xsd:enumeration value="MG"/>
          <xsd:enumeration value="MS"/>
          <xsd:enumeration value="ML"/>
          <xsd:enumeration value="GV"/>
          <xsd:enumeration value="MI"/>
          <xsd:enumeration value="MR"/>
          <xsd:enumeration value="MH"/>
          <xsd:enumeration value="MN"/>
          <xsd:enumeration value="NA"/>
          <xsd:enumeration value="NV"/>
          <xsd:enumeration value="ND"/>
          <xsd:enumeration value="NR"/>
          <xsd:enumeration value="NG"/>
          <xsd:enumeration value="NE"/>
          <xsd:enumeration value="SE"/>
          <xsd:enumeration value="NO"/>
          <xsd:enumeration value="NN"/>
          <xsd:enumeration value="OC"/>
          <xsd:enumeration value="OJ"/>
          <xsd:enumeration value="OR"/>
          <xsd:enumeration value="OM"/>
          <xsd:enumeration value="OS"/>
          <xsd:enumeration value="PI"/>
          <xsd:enumeration value="PA"/>
          <xsd:enumeration value="FA"/>
          <xsd:enumeration value="PS"/>
          <xsd:enumeration value="QU"/>
          <xsd:enumeration value="RM"/>
          <xsd:enumeration value="RN"/>
          <xsd:enumeration value="RU"/>
          <xsd:enumeration value="SM"/>
          <xsd:enumeration value="SG"/>
          <xsd:enumeration value="SA"/>
          <xsd:enumeration value="SC"/>
          <xsd:enumeration value="SR"/>
          <xsd:enumeration value="SN"/>
          <xsd:enumeration value="II"/>
          <xsd:enumeration value="SD"/>
          <xsd:enumeration value="SI"/>
          <xsd:enumeration value="SO"/>
          <xsd:enumeration value="ST"/>
          <xsd:enumeration value="SU"/>
          <xsd:enumeration value="SW"/>
          <xsd:enumeration value="SS"/>
          <xsd:enumeration value="TL"/>
          <xsd:enumeration value="TY"/>
          <xsd:enumeration value="TG"/>
          <xsd:enumeration value="TA"/>
          <xsd:enumeration value="TT"/>
          <xsd:enumeration value="TE"/>
          <xsd:enumeration value="TH"/>
          <xsd:enumeration value="BO"/>
          <xsd:enumeration value="TI"/>
          <xsd:enumeration value="TO"/>
          <xsd:enumeration value="TS"/>
          <xsd:enumeration value="TN"/>
          <xsd:enumeration value="TK"/>
          <xsd:enumeration value="TW"/>
          <xsd:enumeration value="UG"/>
          <xsd:enumeration value="UK"/>
          <xsd:enumeration value="UR"/>
          <xsd:enumeration value="UZ"/>
          <xsd:enumeration value="VE"/>
          <xsd:enumeration value="VI"/>
          <xsd:enumeration value="VO"/>
          <xsd:enumeration value="WA"/>
          <xsd:enumeration value="CY"/>
          <xsd:enumeration value="FY"/>
          <xsd:enumeration value="WO"/>
          <xsd:enumeration value="XH"/>
          <xsd:enumeration value="YI"/>
          <xsd:enumeration value="YO"/>
          <xsd:enumeration value="ZA"/>
          <xsd:enumeration value="ZU"/>
        </xsd:restriction>
      </xsd:simpleType>
    </xsd:element>
    <xsd:element name="EC_Collab_Status" ma:index="15" ma:displayName="EC Status" ma:default="Not Started" ma:internalName="EC_Collab_Status">
      <xsd:simpleType>
        <xsd:restriction base="dms:Choice">
          <xsd:enumeration value="Not Started"/>
          <xsd:enumeration value="Draft"/>
          <xsd:enumeration value="Reviewed"/>
          <xsd:enumeration value="Scheduled"/>
          <xsd:enumeration value="Published"/>
          <xsd:enumeration value="Final"/>
          <xsd:enumeration value="Expired"/>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9" ma:displayName="Author"/>
        <xsd:element ref="dcterms:created" minOccurs="0" maxOccurs="1"/>
        <xsd:element ref="dc:identifier" minOccurs="0" maxOccurs="1"/>
        <xsd:element name="contentType" minOccurs="0" maxOccurs="1" type="xsd:string" ma:index="0" ma:displayName="Content Type"/>
        <xsd:element ref="dc:title" minOccurs="0" maxOccurs="1" ma:index="7" ma:displayName="Title"/>
        <xsd:element ref="dc:subject" minOccurs="0" maxOccurs="1" ma:index="8" ma:displayName="Subject"/>
        <xsd:element ref="dc:description" minOccurs="0" maxOccurs="1" ma:index="11" ma:displayName="Comments"/>
        <xsd:element name="keywords" minOccurs="0" maxOccurs="1" type="xsd:string" ma:index="10"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EC_Collab_DocumentLanguage xmlns="0e9b3a82-106d-4dfc-8b5c-c32b856c7021">EN</EC_Collab_DocumentLanguage>
    <_Status xmlns="http://schemas.microsoft.com/sharepoint/v3/fields">Not Started</_Status>
    <EC_Collab_Status xmlns="0e9b3a82-106d-4dfc-8b5c-c32b856c7021">Not Started</EC_Collab_Status>
    <EC_Collab_Reference xmlns="0e9b3a82-106d-4dfc-8b5c-c32b856c7021" xsi:nil="true"/>
  </documentManagement>
</p:properties>
</file>

<file path=customXml/itemProps1.xml><?xml version="1.0" encoding="utf-8"?>
<ds:datastoreItem xmlns:ds="http://schemas.openxmlformats.org/officeDocument/2006/customXml" ds:itemID="{42570F38-63AA-43A9-BF7D-C3948218D0B6}"/>
</file>

<file path=customXml/itemProps2.xml><?xml version="1.0" encoding="utf-8"?>
<ds:datastoreItem xmlns:ds="http://schemas.openxmlformats.org/officeDocument/2006/customXml" ds:itemID="{2A2BC632-14FF-41DC-812E-D7C536080496}"/>
</file>

<file path=customXml/itemProps3.xml><?xml version="1.0" encoding="utf-8"?>
<ds:datastoreItem xmlns:ds="http://schemas.openxmlformats.org/officeDocument/2006/customXml" ds:itemID="{65369F60-E0BF-4A4D-A7CF-45438EBEEFB3}"/>
</file>

<file path=docProps/app.xml><?xml version="1.0" encoding="utf-8"?>
<Properties xmlns="http://schemas.openxmlformats.org/officeDocument/2006/extended-properties" xmlns:vt="http://schemas.openxmlformats.org/officeDocument/2006/docPropsVTypes">
  <TotalTime>96</TotalTime>
  <Words>437</Words>
  <Application>Microsoft Office PowerPoint</Application>
  <PresentationFormat>Custom</PresentationFormat>
  <Paragraphs>52</Paragraphs>
  <Slides>1</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vt:i4>
      </vt:variant>
    </vt:vector>
  </HeadingPairs>
  <TitlesOfParts>
    <vt:vector size="12" baseType="lpstr">
      <vt:lpstr>Calibri</vt:lpstr>
      <vt:lpstr>Barlow SemiCondensed Bold Bold</vt:lpstr>
      <vt:lpstr>Alata</vt:lpstr>
      <vt:lpstr>Wingdings</vt:lpstr>
      <vt:lpstr>Arialle Bold</vt:lpstr>
      <vt:lpstr>Barlow SemiCondensed Bold</vt:lpstr>
      <vt:lpstr>Inter Italics</vt:lpstr>
      <vt:lpstr>Barlow SemiCondensed</vt:lpstr>
      <vt:lpstr>Arialle</vt:lpstr>
      <vt:lpstr>Arial</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 - GAP III</dc:title>
  <dc:creator>RAMIREZ Ma Elaine (EEAS-MANILA)</dc:creator>
  <cp:lastModifiedBy>BALLOO Madev (EEAS-PORT LOUIS)</cp:lastModifiedBy>
  <cp:revision>18</cp:revision>
  <dcterms:created xsi:type="dcterms:W3CDTF">2006-08-16T00:00:00Z</dcterms:created>
  <dcterms:modified xsi:type="dcterms:W3CDTF">2021-11-09T09:05:07Z</dcterms:modified>
  <dc:identifier>DAEsea91qeI</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0x010100258AA79CEB83498886A3A0868112325000CA42DB76DAD6E9438FD279FF066C23A0</vt:lpwstr>
  </property>
</Properties>
</file>