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s/slide1.xml" ContentType="application/vnd.openxmlformats-officedocument.presentationml.slide+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6.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notesSlides/notesSlide1.xml" ContentType="application/vnd.openxmlformats-officedocument.presentationml.notesSlide+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7.xml" ContentType="application/vnd.openxmlformats-officedocument.presentationml.slideLayout+xml"/>
  <Override PartName="/ppt/slideLayouts/slideLayout1.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
  </p:notesMasterIdLst>
  <p:sldIdLst>
    <p:sldId id="256" r:id="rId2"/>
  </p:sldIdLst>
  <p:sldSz cx="7556500" cy="10693400"/>
  <p:notesSz cx="7010400" cy="9296400"/>
  <p:embeddedFontLst>
    <p:embeddedFont>
      <p:font typeface="Inter Italics" panose="020B0604020202020204" charset="0"/>
      <p:regular r:id="rId4"/>
    </p:embeddedFont>
    <p:embeddedFont>
      <p:font typeface="Barlow SemiCondensed" panose="020B0604020202020204" charset="0"/>
      <p:regular r:id="rId5"/>
    </p:embeddedFont>
    <p:embeddedFont>
      <p:font typeface="Alata" panose="020B0604020202020204" charset="0"/>
      <p:regular r:id="rId6"/>
    </p:embeddedFont>
    <p:embeddedFont>
      <p:font typeface="Barlow SemiCondensed Bold" panose="020B0604020202020204" charset="0"/>
      <p:regular r:id="rId7"/>
    </p:embeddedFont>
    <p:embeddedFont>
      <p:font typeface="Calibri" panose="020F0502020204030204" pitchFamily="34" charset="0"/>
      <p:regular r:id="rId8"/>
      <p:bold r:id="rId9"/>
      <p:italic r:id="rId10"/>
      <p:boldItalic r:id="rId11"/>
    </p:embeddedFont>
    <p:embeddedFont>
      <p:font typeface="Arialle Bold" panose="020B0604020202020204" charset="0"/>
      <p:regular r:id="rId12"/>
    </p:embeddedFont>
    <p:embeddedFont>
      <p:font typeface="Barlow SemiCondensed Bold Bold" panose="020B0604020202020204" charset="0"/>
      <p:regular r:id="rId13"/>
    </p:embeddedFont>
    <p:embeddedFont>
      <p:font typeface="Arialle" panose="020B0604020202020204" charset="0"/>
      <p:regular r:id="rId1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59"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121" autoAdjust="0"/>
    <p:restoredTop sz="93979" autoAdjust="0"/>
  </p:normalViewPr>
  <p:slideViewPr>
    <p:cSldViewPr>
      <p:cViewPr>
        <p:scale>
          <a:sx n="110" d="100"/>
          <a:sy n="110" d="100"/>
        </p:scale>
        <p:origin x="576" y="-4268"/>
      </p:cViewPr>
      <p:guideLst>
        <p:guide orient="horz" pos="2159"/>
        <p:guide pos="2880"/>
      </p:guideLst>
    </p:cSldViewPr>
  </p:slideViewPr>
  <p:outlineViewPr>
    <p:cViewPr>
      <p:scale>
        <a:sx n="33" d="100"/>
        <a:sy n="33" d="100"/>
      </p:scale>
      <p:origin x="0" y="0"/>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font" Target="fonts/font10.fntdata"/><Relationship Id="rId18" Type="http://schemas.openxmlformats.org/officeDocument/2006/relationships/tableStyles" Target="tableStyles.xml"/><Relationship Id="rId3" Type="http://schemas.openxmlformats.org/officeDocument/2006/relationships/notesMaster" Target="notesMasters/notesMaster1.xml"/><Relationship Id="rId21" Type="http://schemas.openxmlformats.org/officeDocument/2006/relationships/customXml" Target="../customXml/item3.xml"/><Relationship Id="rId7" Type="http://schemas.openxmlformats.org/officeDocument/2006/relationships/font" Target="fonts/font4.fntdata"/><Relationship Id="rId12" Type="http://schemas.openxmlformats.org/officeDocument/2006/relationships/font" Target="fonts/font9.fntdata"/><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presProps" Target="presProps.xml"/><Relationship Id="rId10" Type="http://schemas.openxmlformats.org/officeDocument/2006/relationships/font" Target="fonts/font7.fntdata"/><Relationship Id="rId19" Type="http://schemas.openxmlformats.org/officeDocument/2006/relationships/customXml" Target="../customXml/item1.xml"/><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font" Target="fonts/font1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77" tIns="46589" rIns="93177" bIns="46589" rtlCol="0"/>
          <a:lstStyle>
            <a:lvl1pPr algn="l">
              <a:defRPr sz="1200"/>
            </a:lvl1pPr>
          </a:lstStyle>
          <a:p>
            <a:endParaRPr lang="es-ES"/>
          </a:p>
        </p:txBody>
      </p:sp>
      <p:sp>
        <p:nvSpPr>
          <p:cNvPr id="3" name="Date Placeholder 2"/>
          <p:cNvSpPr>
            <a:spLocks noGrp="1"/>
          </p:cNvSpPr>
          <p:nvPr>
            <p:ph type="dt" idx="1"/>
          </p:nvPr>
        </p:nvSpPr>
        <p:spPr>
          <a:xfrm>
            <a:off x="3970938" y="1"/>
            <a:ext cx="3037840" cy="466434"/>
          </a:xfrm>
          <a:prstGeom prst="rect">
            <a:avLst/>
          </a:prstGeom>
        </p:spPr>
        <p:txBody>
          <a:bodyPr vert="horz" lIns="93177" tIns="46589" rIns="93177" bIns="46589" rtlCol="0"/>
          <a:lstStyle>
            <a:lvl1pPr algn="r">
              <a:defRPr sz="1200"/>
            </a:lvl1pPr>
          </a:lstStyle>
          <a:p>
            <a:fld id="{0991B423-C142-416D-A082-509336ADEFF2}" type="datetimeFigureOut">
              <a:rPr lang="es-ES" smtClean="0"/>
              <a:t>09/06/2022</a:t>
            </a:fld>
            <a:endParaRPr lang="es-ES"/>
          </a:p>
        </p:txBody>
      </p:sp>
      <p:sp>
        <p:nvSpPr>
          <p:cNvPr id="4" name="Slide Image Placeholder 3"/>
          <p:cNvSpPr>
            <a:spLocks noGrp="1" noRot="1" noChangeAspect="1"/>
          </p:cNvSpPr>
          <p:nvPr>
            <p:ph type="sldImg" idx="2"/>
          </p:nvPr>
        </p:nvSpPr>
        <p:spPr>
          <a:xfrm>
            <a:off x="2397125" y="1162050"/>
            <a:ext cx="2216150" cy="3136900"/>
          </a:xfrm>
          <a:prstGeom prst="rect">
            <a:avLst/>
          </a:prstGeom>
          <a:noFill/>
          <a:ln w="12700">
            <a:solidFill>
              <a:prstClr val="black"/>
            </a:solidFill>
          </a:ln>
        </p:spPr>
        <p:txBody>
          <a:bodyPr vert="horz" lIns="93177" tIns="46589" rIns="93177" bIns="46589" rtlCol="0" anchor="ctr"/>
          <a:lstStyle/>
          <a:p>
            <a:endParaRPr lang="es-ES"/>
          </a:p>
        </p:txBody>
      </p:sp>
      <p:sp>
        <p:nvSpPr>
          <p:cNvPr id="5" name="Notes Placeholder 4"/>
          <p:cNvSpPr>
            <a:spLocks noGrp="1"/>
          </p:cNvSpPr>
          <p:nvPr>
            <p:ph type="body" sz="quarter" idx="3"/>
          </p:nvPr>
        </p:nvSpPr>
        <p:spPr>
          <a:xfrm>
            <a:off x="701040" y="4473893"/>
            <a:ext cx="5608320" cy="3660458"/>
          </a:xfrm>
          <a:prstGeom prst="rect">
            <a:avLst/>
          </a:prstGeom>
        </p:spPr>
        <p:txBody>
          <a:bodyPr vert="horz" lIns="93177" tIns="46589" rIns="93177" bIns="46589"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s-E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A612C62-109E-426C-AFDF-30C3A5FD7389}" type="slidenum">
              <a:rPr lang="es-ES" smtClean="0"/>
              <a:t>‹#›</a:t>
            </a:fld>
            <a:endParaRPr lang="es-ES"/>
          </a:p>
        </p:txBody>
      </p:sp>
    </p:spTree>
    <p:extLst>
      <p:ext uri="{BB962C8B-B14F-4D97-AF65-F5344CB8AC3E}">
        <p14:creationId xmlns:p14="http://schemas.microsoft.com/office/powerpoint/2010/main" val="18601356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97125" y="1162050"/>
            <a:ext cx="2216150" cy="3136900"/>
          </a:xfrm>
        </p:spPr>
      </p:sp>
      <p:sp>
        <p:nvSpPr>
          <p:cNvPr id="3" name="Notes Placeholder 2"/>
          <p:cNvSpPr>
            <a:spLocks noGrp="1"/>
          </p:cNvSpPr>
          <p:nvPr>
            <p:ph type="body" idx="1"/>
          </p:nvPr>
        </p:nvSpPr>
        <p:spPr/>
        <p:txBody>
          <a:bodyPr/>
          <a:lstStyle/>
          <a:p>
            <a:r>
              <a:rPr lang="fr-FR" u="sng" dirty="0" smtClean="0"/>
              <a:t>Politiques nationales :</a:t>
            </a:r>
            <a:r>
              <a:rPr lang="fr-FR" u="none" dirty="0" smtClean="0"/>
              <a:t> Diagnostic des inégalités de genre, MCFDF, 2013; Politique d’égalité femmes-hommes, 2014-2034, MCFDF, 2014; Plan d’action d’égalité femmes-hommes, 2014-2020, MCFDF, 2014. Plan national de lutte contre les violences faites aux femmes (2017-2027), Concertation nationale, MSPP et MCFDF, 2017; la Déclaration de Pékin, le Rapport sur la mise en œuvre de la déclaration et des résolutions de la plateforme d’action Beijing, Haiti (Beijing +25), MCDF, 2020</a:t>
            </a:r>
            <a:r>
              <a:rPr lang="fr-FR" u="sng" dirty="0" smtClean="0"/>
              <a:t>.</a:t>
            </a:r>
          </a:p>
          <a:p>
            <a:r>
              <a:rPr lang="fr-FR" u="sng" dirty="0" smtClean="0"/>
              <a:t>Autres : </a:t>
            </a:r>
            <a:r>
              <a:rPr lang="fr-FR" dirty="0" smtClean="0"/>
              <a:t>Enquête mortalité, morbidité et utilisation des services, MSPP, Institut Haïtien de l’Enfance (IHE) et ICF, 2018; Analyse Rapide Genre – COVID-19 (CARE-ONU Femmes), 2020.</a:t>
            </a:r>
          </a:p>
          <a:p>
            <a:r>
              <a:rPr lang="fr-FR" dirty="0" smtClean="0"/>
              <a:t>5. Activités de sensibilisation et autres activités de communication/diplomatie publique</a:t>
            </a:r>
          </a:p>
          <a:p>
            <a:r>
              <a:rPr lang="fr-FR" dirty="0" smtClean="0"/>
              <a:t>Des communications stratégiques et des événements de haut niveau seront réalisés annuellement, notamment dans le cadre de la célébration des journées internationales </a:t>
            </a:r>
            <a:r>
              <a:rPr lang="fr-FR" b="1" dirty="0" smtClean="0"/>
              <a:t>de la femme (8 mars), </a:t>
            </a:r>
            <a:r>
              <a:rPr lang="fr-FR" dirty="0" smtClean="0"/>
              <a:t>de la </a:t>
            </a:r>
            <a:r>
              <a:rPr lang="fr-FR" b="1" dirty="0" smtClean="0"/>
              <a:t>femme rurale (15 octobre) </a:t>
            </a:r>
            <a:r>
              <a:rPr lang="fr-FR" dirty="0" smtClean="0"/>
              <a:t>ou de la </a:t>
            </a:r>
            <a:r>
              <a:rPr lang="fr-FR" b="1" dirty="0" smtClean="0"/>
              <a:t>journée nationale du mouvement des femmes haïtiennes (3 avril). </a:t>
            </a:r>
            <a:r>
              <a:rPr lang="fr-FR" dirty="0" smtClean="0"/>
              <a:t>De manière générale, l’UE s’associera avec les Etats-membres de l’UE, ainsi que les agences des Nations Unies, et aussi le Canada afin de joindre les efforts. Les activités conjointes seront accordées et préparées dans le cadre des actions du groupe sectoriel genre des PTF.</a:t>
            </a:r>
          </a:p>
          <a:p>
            <a:r>
              <a:rPr lang="fr-FR" b="1" dirty="0" smtClean="0"/>
              <a:t>Les domaines d’engagement et les objectifs sélectionnés par la délégation </a:t>
            </a:r>
            <a:r>
              <a:rPr lang="fr-FR" dirty="0" smtClean="0"/>
              <a:t>s’articulent autour du travail déjà entrepris par la coopération européenne depuis plusieurs années (UE et EM) tout en tenant compte des programmes en cours (ex: lignes thématiques IEDDH et OSC, Initiative Spotlight) et s’alignent également avec la Stratégie en matière de droits de l’Homme et de la démocratie et les domaines prioritaires futurs du PIP afin de créer des synergies potentielles avec les différents acteurs et partenaires de l’UE (autorités nationales et locales, organisations internationales et organisations de la société civile).</a:t>
            </a:r>
          </a:p>
          <a:p>
            <a:endParaRPr lang="es-ES" dirty="0"/>
          </a:p>
        </p:txBody>
      </p:sp>
      <p:sp>
        <p:nvSpPr>
          <p:cNvPr id="4" name="Slide Number Placeholder 3"/>
          <p:cNvSpPr>
            <a:spLocks noGrp="1"/>
          </p:cNvSpPr>
          <p:nvPr>
            <p:ph type="sldNum" sz="quarter" idx="10"/>
          </p:nvPr>
        </p:nvSpPr>
        <p:spPr/>
        <p:txBody>
          <a:bodyPr/>
          <a:lstStyle/>
          <a:p>
            <a:fld id="{AA612C62-109E-426C-AFDF-30C3A5FD7389}" type="slidenum">
              <a:rPr lang="es-ES" smtClean="0"/>
              <a:t>1</a:t>
            </a:fld>
            <a:endParaRPr lang="es-ES"/>
          </a:p>
        </p:txBody>
      </p:sp>
    </p:spTree>
    <p:extLst>
      <p:ext uri="{BB962C8B-B14F-4D97-AF65-F5344CB8AC3E}">
        <p14:creationId xmlns:p14="http://schemas.microsoft.com/office/powerpoint/2010/main" val="3959015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4"/>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1"/>
            <a:ext cx="6400800" cy="1752600"/>
          </a:xfrm>
        </p:spPr>
        <p:txBody>
          <a:bodyPr/>
          <a:lstStyle>
            <a:lvl1pPr marL="0" indent="0" algn="ctr">
              <a:buNone/>
              <a:defRPr>
                <a:solidFill>
                  <a:schemeClr val="tx1">
                    <a:tint val="75000"/>
                  </a:schemeClr>
                </a:solidFill>
              </a:defRPr>
            </a:lvl1pPr>
            <a:lvl2pPr marL="457270" indent="0" algn="ctr">
              <a:buNone/>
              <a:defRPr>
                <a:solidFill>
                  <a:schemeClr val="tx1">
                    <a:tint val="75000"/>
                  </a:schemeClr>
                </a:solidFill>
              </a:defRPr>
            </a:lvl2pPr>
            <a:lvl3pPr marL="914540" indent="0" algn="ctr">
              <a:buNone/>
              <a:defRPr>
                <a:solidFill>
                  <a:schemeClr val="tx1">
                    <a:tint val="75000"/>
                  </a:schemeClr>
                </a:solidFill>
              </a:defRPr>
            </a:lvl3pPr>
            <a:lvl4pPr marL="1371811" indent="0" algn="ctr">
              <a:buNone/>
              <a:defRPr>
                <a:solidFill>
                  <a:schemeClr val="tx1">
                    <a:tint val="75000"/>
                  </a:schemeClr>
                </a:solidFill>
              </a:defRPr>
            </a:lvl4pPr>
            <a:lvl5pPr marL="1829081" indent="0" algn="ctr">
              <a:buNone/>
              <a:defRPr>
                <a:solidFill>
                  <a:schemeClr val="tx1">
                    <a:tint val="75000"/>
                  </a:schemeClr>
                </a:solidFill>
              </a:defRPr>
            </a:lvl5pPr>
            <a:lvl6pPr marL="2286351" indent="0" algn="ctr">
              <a:buNone/>
              <a:defRPr>
                <a:solidFill>
                  <a:schemeClr val="tx1">
                    <a:tint val="75000"/>
                  </a:schemeClr>
                </a:solidFill>
              </a:defRPr>
            </a:lvl6pPr>
            <a:lvl7pPr marL="2743621" indent="0" algn="ctr">
              <a:buNone/>
              <a:defRPr>
                <a:solidFill>
                  <a:schemeClr val="tx1">
                    <a:tint val="75000"/>
                  </a:schemeClr>
                </a:solidFill>
              </a:defRPr>
            </a:lvl7pPr>
            <a:lvl8pPr marL="3200892" indent="0" algn="ctr">
              <a:buNone/>
              <a:defRPr>
                <a:solidFill>
                  <a:schemeClr val="tx1">
                    <a:tint val="75000"/>
                  </a:schemeClr>
                </a:solidFill>
              </a:defRPr>
            </a:lvl8pPr>
            <a:lvl9pPr marL="3658161"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4"/>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4"/>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4"/>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6"/>
          </a:xfrm>
        </p:spPr>
        <p:txBody>
          <a:bodyPr anchor="b"/>
          <a:lstStyle>
            <a:lvl1pPr marL="0" indent="0">
              <a:buNone/>
              <a:defRPr sz="2000">
                <a:solidFill>
                  <a:schemeClr val="tx1">
                    <a:tint val="75000"/>
                  </a:schemeClr>
                </a:solidFill>
              </a:defRPr>
            </a:lvl1pPr>
            <a:lvl2pPr marL="457270" indent="0">
              <a:buNone/>
              <a:defRPr sz="1800">
                <a:solidFill>
                  <a:schemeClr val="tx1">
                    <a:tint val="75000"/>
                  </a:schemeClr>
                </a:solidFill>
              </a:defRPr>
            </a:lvl2pPr>
            <a:lvl3pPr marL="914540" indent="0">
              <a:buNone/>
              <a:defRPr sz="1600">
                <a:solidFill>
                  <a:schemeClr val="tx1">
                    <a:tint val="75000"/>
                  </a:schemeClr>
                </a:solidFill>
              </a:defRPr>
            </a:lvl3pPr>
            <a:lvl4pPr marL="1371811" indent="0">
              <a:buNone/>
              <a:defRPr sz="1400">
                <a:solidFill>
                  <a:schemeClr val="tx1">
                    <a:tint val="75000"/>
                  </a:schemeClr>
                </a:solidFill>
              </a:defRPr>
            </a:lvl4pPr>
            <a:lvl5pPr marL="1829081" indent="0">
              <a:buNone/>
              <a:defRPr sz="1400">
                <a:solidFill>
                  <a:schemeClr val="tx1">
                    <a:tint val="75000"/>
                  </a:schemeClr>
                </a:solidFill>
              </a:defRPr>
            </a:lvl5pPr>
            <a:lvl6pPr marL="2286351" indent="0">
              <a:buNone/>
              <a:defRPr sz="1400">
                <a:solidFill>
                  <a:schemeClr val="tx1">
                    <a:tint val="75000"/>
                  </a:schemeClr>
                </a:solidFill>
              </a:defRPr>
            </a:lvl6pPr>
            <a:lvl7pPr marL="2743621" indent="0">
              <a:buNone/>
              <a:defRPr sz="1400">
                <a:solidFill>
                  <a:schemeClr val="tx1">
                    <a:tint val="75000"/>
                  </a:schemeClr>
                </a:solidFill>
              </a:defRPr>
            </a:lvl7pPr>
            <a:lvl8pPr marL="3200892" indent="0">
              <a:buNone/>
              <a:defRPr sz="1400">
                <a:solidFill>
                  <a:schemeClr val="tx1">
                    <a:tint val="75000"/>
                  </a:schemeClr>
                </a:solidFill>
              </a:defRPr>
            </a:lvl8pPr>
            <a:lvl9pPr marL="3658161"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6/9/2022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70" indent="0">
              <a:buNone/>
              <a:defRPr sz="2000" b="1"/>
            </a:lvl2pPr>
            <a:lvl3pPr marL="914540" indent="0">
              <a:buNone/>
              <a:defRPr sz="1800" b="1"/>
            </a:lvl3pPr>
            <a:lvl4pPr marL="1371811" indent="0">
              <a:buNone/>
              <a:defRPr sz="1600" b="1"/>
            </a:lvl4pPr>
            <a:lvl5pPr marL="1829081" indent="0">
              <a:buNone/>
              <a:defRPr sz="1600" b="1"/>
            </a:lvl5pPr>
            <a:lvl6pPr marL="2286351" indent="0">
              <a:buNone/>
              <a:defRPr sz="1600" b="1"/>
            </a:lvl6pPr>
            <a:lvl7pPr marL="2743621" indent="0">
              <a:buNone/>
              <a:defRPr sz="1600" b="1"/>
            </a:lvl7pPr>
            <a:lvl8pPr marL="3200892" indent="0">
              <a:buNone/>
              <a:defRPr sz="1600" b="1"/>
            </a:lvl8pPr>
            <a:lvl9pPr marL="3658161"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70" indent="0">
              <a:buNone/>
              <a:defRPr sz="2000" b="1"/>
            </a:lvl2pPr>
            <a:lvl3pPr marL="914540" indent="0">
              <a:buNone/>
              <a:defRPr sz="1800" b="1"/>
            </a:lvl3pPr>
            <a:lvl4pPr marL="1371811" indent="0">
              <a:buNone/>
              <a:defRPr sz="1600" b="1"/>
            </a:lvl4pPr>
            <a:lvl5pPr marL="1829081" indent="0">
              <a:buNone/>
              <a:defRPr sz="1600" b="1"/>
            </a:lvl5pPr>
            <a:lvl6pPr marL="2286351" indent="0">
              <a:buNone/>
              <a:defRPr sz="1600" b="1"/>
            </a:lvl6pPr>
            <a:lvl7pPr marL="2743621" indent="0">
              <a:buNone/>
              <a:defRPr sz="1600" b="1"/>
            </a:lvl7pPr>
            <a:lvl8pPr marL="3200892" indent="0">
              <a:buNone/>
              <a:defRPr sz="1600" b="1"/>
            </a:lvl8pPr>
            <a:lvl9pPr marL="3658161"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6/9/2022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6/9/2022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4"/>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0"/>
            <a:ext cx="3008313" cy="4691064"/>
          </a:xfrm>
        </p:spPr>
        <p:txBody>
          <a:bodyPr/>
          <a:lstStyle>
            <a:lvl1pPr marL="0" indent="0">
              <a:buNone/>
              <a:defRPr sz="1400"/>
            </a:lvl1pPr>
            <a:lvl2pPr marL="457270" indent="0">
              <a:buNone/>
              <a:defRPr sz="1200"/>
            </a:lvl2pPr>
            <a:lvl3pPr marL="914540" indent="0">
              <a:buNone/>
              <a:defRPr sz="1000"/>
            </a:lvl3pPr>
            <a:lvl4pPr marL="1371811" indent="0">
              <a:buNone/>
              <a:defRPr sz="900"/>
            </a:lvl4pPr>
            <a:lvl5pPr marL="1829081" indent="0">
              <a:buNone/>
              <a:defRPr sz="900"/>
            </a:lvl5pPr>
            <a:lvl6pPr marL="2286351" indent="0">
              <a:buNone/>
              <a:defRPr sz="900"/>
            </a:lvl6pPr>
            <a:lvl7pPr marL="2743621" indent="0">
              <a:buNone/>
              <a:defRPr sz="900"/>
            </a:lvl7pPr>
            <a:lvl8pPr marL="3200892" indent="0">
              <a:buNone/>
              <a:defRPr sz="900"/>
            </a:lvl8pPr>
            <a:lvl9pPr marL="3658161"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7"/>
            <a:ext cx="5486400" cy="4114800"/>
          </a:xfrm>
        </p:spPr>
        <p:txBody>
          <a:bodyPr/>
          <a:lstStyle>
            <a:lvl1pPr marL="0" indent="0">
              <a:buNone/>
              <a:defRPr sz="3200"/>
            </a:lvl1pPr>
            <a:lvl2pPr marL="457270" indent="0">
              <a:buNone/>
              <a:defRPr sz="2800"/>
            </a:lvl2pPr>
            <a:lvl3pPr marL="914540" indent="0">
              <a:buNone/>
              <a:defRPr sz="2400"/>
            </a:lvl3pPr>
            <a:lvl4pPr marL="1371811" indent="0">
              <a:buNone/>
              <a:defRPr sz="2000"/>
            </a:lvl4pPr>
            <a:lvl5pPr marL="1829081" indent="0">
              <a:buNone/>
              <a:defRPr sz="2000"/>
            </a:lvl5pPr>
            <a:lvl6pPr marL="2286351" indent="0">
              <a:buNone/>
              <a:defRPr sz="2000"/>
            </a:lvl6pPr>
            <a:lvl7pPr marL="2743621" indent="0">
              <a:buNone/>
              <a:defRPr sz="2000"/>
            </a:lvl7pPr>
            <a:lvl8pPr marL="3200892" indent="0">
              <a:buNone/>
              <a:defRPr sz="2000"/>
            </a:lvl8pPr>
            <a:lvl9pPr marL="3658161" indent="0">
              <a:buNone/>
              <a:defRPr sz="2000"/>
            </a:lvl9pPr>
          </a:lstStyle>
          <a:p>
            <a:endParaRPr lang="en-US"/>
          </a:p>
        </p:txBody>
      </p:sp>
      <p:sp>
        <p:nvSpPr>
          <p:cNvPr id="4" name="Text Placeholder 3"/>
          <p:cNvSpPr>
            <a:spLocks noGrp="1"/>
          </p:cNvSpPr>
          <p:nvPr>
            <p:ph type="body" sz="half" idx="2"/>
          </p:nvPr>
        </p:nvSpPr>
        <p:spPr>
          <a:xfrm>
            <a:off x="1792288" y="5367340"/>
            <a:ext cx="5486400" cy="804861"/>
          </a:xfrm>
        </p:spPr>
        <p:txBody>
          <a:bodyPr/>
          <a:lstStyle>
            <a:lvl1pPr marL="0" indent="0">
              <a:buNone/>
              <a:defRPr sz="1400"/>
            </a:lvl1pPr>
            <a:lvl2pPr marL="457270" indent="0">
              <a:buNone/>
              <a:defRPr sz="1200"/>
            </a:lvl2pPr>
            <a:lvl3pPr marL="914540" indent="0">
              <a:buNone/>
              <a:defRPr sz="1000"/>
            </a:lvl3pPr>
            <a:lvl4pPr marL="1371811" indent="0">
              <a:buNone/>
              <a:defRPr sz="900"/>
            </a:lvl4pPr>
            <a:lvl5pPr marL="1829081" indent="0">
              <a:buNone/>
              <a:defRPr sz="900"/>
            </a:lvl5pPr>
            <a:lvl6pPr marL="2286351" indent="0">
              <a:buNone/>
              <a:defRPr sz="900"/>
            </a:lvl6pPr>
            <a:lvl7pPr marL="2743621" indent="0">
              <a:buNone/>
              <a:defRPr sz="900"/>
            </a:lvl7pPr>
            <a:lvl8pPr marL="3200892" indent="0">
              <a:buNone/>
              <a:defRPr sz="900"/>
            </a:lvl8pPr>
            <a:lvl9pPr marL="3658161"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1" y="6356353"/>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6/9/2022</a:t>
            </a:fld>
            <a:endParaRPr lang="en-US"/>
          </a:p>
        </p:txBody>
      </p:sp>
      <p:sp>
        <p:nvSpPr>
          <p:cNvPr id="5" name="Footer Placeholder 4"/>
          <p:cNvSpPr>
            <a:spLocks noGrp="1"/>
          </p:cNvSpPr>
          <p:nvPr>
            <p:ph type="ftr" sz="quarter" idx="3"/>
          </p:nvPr>
        </p:nvSpPr>
        <p:spPr>
          <a:xfrm>
            <a:off x="3124200" y="6356353"/>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3"/>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540" rtl="0" eaLnBrk="1" latinLnBrk="0" hangingPunct="1">
        <a:spcBef>
          <a:spcPct val="0"/>
        </a:spcBef>
        <a:buNone/>
        <a:defRPr sz="4400" kern="1200">
          <a:solidFill>
            <a:schemeClr val="tx1"/>
          </a:solidFill>
          <a:latin typeface="+mj-lt"/>
          <a:ea typeface="+mj-ea"/>
          <a:cs typeface="+mj-cs"/>
        </a:defRPr>
      </a:lvl1pPr>
    </p:titleStyle>
    <p:bodyStyle>
      <a:lvl1pPr marL="342952" indent="-342952" algn="l" defTabSz="91454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3065" indent="-285794" algn="l" defTabSz="91454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174" indent="-228636" algn="l" defTabSz="91454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445" indent="-228636" algn="l" defTabSz="91454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716" indent="-228636" algn="l" defTabSz="91454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987" indent="-228636" algn="l" defTabSz="91454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2255" indent="-228636" algn="l" defTabSz="91454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527" indent="-228636" algn="l" defTabSz="91454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798" indent="-228636" algn="l" defTabSz="91454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540" rtl="0" eaLnBrk="1" latinLnBrk="0" hangingPunct="1">
        <a:defRPr sz="1800" kern="1200">
          <a:solidFill>
            <a:schemeClr val="tx1"/>
          </a:solidFill>
          <a:latin typeface="+mn-lt"/>
          <a:ea typeface="+mn-ea"/>
          <a:cs typeface="+mn-cs"/>
        </a:defRPr>
      </a:lvl1pPr>
      <a:lvl2pPr marL="457270" algn="l" defTabSz="914540" rtl="0" eaLnBrk="1" latinLnBrk="0" hangingPunct="1">
        <a:defRPr sz="1800" kern="1200">
          <a:solidFill>
            <a:schemeClr val="tx1"/>
          </a:solidFill>
          <a:latin typeface="+mn-lt"/>
          <a:ea typeface="+mn-ea"/>
          <a:cs typeface="+mn-cs"/>
        </a:defRPr>
      </a:lvl2pPr>
      <a:lvl3pPr marL="914540" algn="l" defTabSz="914540" rtl="0" eaLnBrk="1" latinLnBrk="0" hangingPunct="1">
        <a:defRPr sz="1800" kern="1200">
          <a:solidFill>
            <a:schemeClr val="tx1"/>
          </a:solidFill>
          <a:latin typeface="+mn-lt"/>
          <a:ea typeface="+mn-ea"/>
          <a:cs typeface="+mn-cs"/>
        </a:defRPr>
      </a:lvl3pPr>
      <a:lvl4pPr marL="1371811" algn="l" defTabSz="914540" rtl="0" eaLnBrk="1" latinLnBrk="0" hangingPunct="1">
        <a:defRPr sz="1800" kern="1200">
          <a:solidFill>
            <a:schemeClr val="tx1"/>
          </a:solidFill>
          <a:latin typeface="+mn-lt"/>
          <a:ea typeface="+mn-ea"/>
          <a:cs typeface="+mn-cs"/>
        </a:defRPr>
      </a:lvl4pPr>
      <a:lvl5pPr marL="1829081" algn="l" defTabSz="914540" rtl="0" eaLnBrk="1" latinLnBrk="0" hangingPunct="1">
        <a:defRPr sz="1800" kern="1200">
          <a:solidFill>
            <a:schemeClr val="tx1"/>
          </a:solidFill>
          <a:latin typeface="+mn-lt"/>
          <a:ea typeface="+mn-ea"/>
          <a:cs typeface="+mn-cs"/>
        </a:defRPr>
      </a:lvl5pPr>
      <a:lvl6pPr marL="2286351" algn="l" defTabSz="914540" rtl="0" eaLnBrk="1" latinLnBrk="0" hangingPunct="1">
        <a:defRPr sz="1800" kern="1200">
          <a:solidFill>
            <a:schemeClr val="tx1"/>
          </a:solidFill>
          <a:latin typeface="+mn-lt"/>
          <a:ea typeface="+mn-ea"/>
          <a:cs typeface="+mn-cs"/>
        </a:defRPr>
      </a:lvl6pPr>
      <a:lvl7pPr marL="2743621" algn="l" defTabSz="914540" rtl="0" eaLnBrk="1" latinLnBrk="0" hangingPunct="1">
        <a:defRPr sz="1800" kern="1200">
          <a:solidFill>
            <a:schemeClr val="tx1"/>
          </a:solidFill>
          <a:latin typeface="+mn-lt"/>
          <a:ea typeface="+mn-ea"/>
          <a:cs typeface="+mn-cs"/>
        </a:defRPr>
      </a:lvl7pPr>
      <a:lvl8pPr marL="3200892" algn="l" defTabSz="914540" rtl="0" eaLnBrk="1" latinLnBrk="0" hangingPunct="1">
        <a:defRPr sz="1800" kern="1200">
          <a:solidFill>
            <a:schemeClr val="tx1"/>
          </a:solidFill>
          <a:latin typeface="+mn-lt"/>
          <a:ea typeface="+mn-ea"/>
          <a:cs typeface="+mn-cs"/>
        </a:defRPr>
      </a:lvl8pPr>
      <a:lvl9pPr marL="3658161" algn="l" defTabSz="91454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8" Type="http://schemas.openxmlformats.org/officeDocument/2006/relationships/image" Target="../media/image6.png"/><Relationship Id="rId3" Type="http://schemas.openxmlformats.org/officeDocument/2006/relationships/image" Target="../media/image1.png"/><Relationship Id="rId21" Type="http://schemas.openxmlformats.org/officeDocument/2006/relationships/image" Target="../media/image9.png"/><Relationship Id="rId7" Type="http://schemas.openxmlformats.org/officeDocument/2006/relationships/image" Target="../media/image3.png"/><Relationship Id="rId12" Type="http://schemas.openxmlformats.org/officeDocument/2006/relationships/image" Target="../media/image4.png"/><Relationship Id="rId17" Type="http://schemas.openxmlformats.org/officeDocument/2006/relationships/image" Target="../media/image16.svg"/><Relationship Id="rId2" Type="http://schemas.openxmlformats.org/officeDocument/2006/relationships/notesSlide" Target="../notesSlides/notesSlide1.xml"/><Relationship Id="rId16" Type="http://schemas.openxmlformats.org/officeDocument/2006/relationships/image" Target="../media/image5.png"/><Relationship Id="rId20"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4.svg"/><Relationship Id="rId11" Type="http://schemas.openxmlformats.org/officeDocument/2006/relationships/image" Target="../media/image10.svg"/><Relationship Id="rId5" Type="http://schemas.openxmlformats.org/officeDocument/2006/relationships/image" Target="../media/image2.png"/><Relationship Id="rId15" Type="http://schemas.openxmlformats.org/officeDocument/2006/relationships/image" Target="../media/image14.svg"/><Relationship Id="rId19" Type="http://schemas.openxmlformats.org/officeDocument/2006/relationships/image" Target="../media/image7.png"/><Relationship Id="rId4" Type="http://schemas.openxmlformats.org/officeDocument/2006/relationships/image" Target="../media/image2.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93909" y="1967046"/>
            <a:ext cx="6343594" cy="1137960"/>
            <a:chOff x="0" y="0"/>
            <a:chExt cx="71414971" cy="10564879"/>
          </a:xfrm>
        </p:grpSpPr>
        <p:sp>
          <p:nvSpPr>
            <p:cNvPr id="3" name="Freeform 3"/>
            <p:cNvSpPr/>
            <p:nvPr/>
          </p:nvSpPr>
          <p:spPr>
            <a:xfrm>
              <a:off x="72390" y="72390"/>
              <a:ext cx="71270189" cy="10420099"/>
            </a:xfrm>
            <a:custGeom>
              <a:avLst/>
              <a:gdLst/>
              <a:ahLst/>
              <a:cxnLst/>
              <a:rect l="l" t="t" r="r" b="b"/>
              <a:pathLst>
                <a:path w="71270189" h="10420099">
                  <a:moveTo>
                    <a:pt x="0" y="0"/>
                  </a:moveTo>
                  <a:lnTo>
                    <a:pt x="71270189" y="0"/>
                  </a:lnTo>
                  <a:lnTo>
                    <a:pt x="71270189" y="10420099"/>
                  </a:lnTo>
                  <a:lnTo>
                    <a:pt x="0" y="10420099"/>
                  </a:lnTo>
                  <a:lnTo>
                    <a:pt x="0" y="0"/>
                  </a:lnTo>
                  <a:close/>
                </a:path>
              </a:pathLst>
            </a:custGeom>
            <a:solidFill>
              <a:srgbClr val="FFFFFF"/>
            </a:solidFill>
          </p:spPr>
        </p:sp>
        <p:sp>
          <p:nvSpPr>
            <p:cNvPr id="4" name="Freeform 4"/>
            <p:cNvSpPr/>
            <p:nvPr/>
          </p:nvSpPr>
          <p:spPr>
            <a:xfrm>
              <a:off x="0" y="0"/>
              <a:ext cx="71414971" cy="10564879"/>
            </a:xfrm>
            <a:custGeom>
              <a:avLst/>
              <a:gdLst/>
              <a:ahLst/>
              <a:cxnLst/>
              <a:rect l="l" t="t" r="r" b="b"/>
              <a:pathLst>
                <a:path w="71414971" h="10564879">
                  <a:moveTo>
                    <a:pt x="71270192" y="10420100"/>
                  </a:moveTo>
                  <a:lnTo>
                    <a:pt x="71414971" y="10420100"/>
                  </a:lnTo>
                  <a:lnTo>
                    <a:pt x="71414971" y="10564879"/>
                  </a:lnTo>
                  <a:lnTo>
                    <a:pt x="71270192" y="10564879"/>
                  </a:lnTo>
                  <a:lnTo>
                    <a:pt x="71270192" y="10420100"/>
                  </a:lnTo>
                  <a:close/>
                  <a:moveTo>
                    <a:pt x="0" y="144780"/>
                  </a:moveTo>
                  <a:lnTo>
                    <a:pt x="144780" y="144780"/>
                  </a:lnTo>
                  <a:lnTo>
                    <a:pt x="144780" y="10420100"/>
                  </a:lnTo>
                  <a:lnTo>
                    <a:pt x="0" y="10420100"/>
                  </a:lnTo>
                  <a:lnTo>
                    <a:pt x="0" y="144780"/>
                  </a:lnTo>
                  <a:close/>
                  <a:moveTo>
                    <a:pt x="0" y="10420100"/>
                  </a:moveTo>
                  <a:lnTo>
                    <a:pt x="144780" y="10420100"/>
                  </a:lnTo>
                  <a:lnTo>
                    <a:pt x="144780" y="10564879"/>
                  </a:lnTo>
                  <a:lnTo>
                    <a:pt x="0" y="10564879"/>
                  </a:lnTo>
                  <a:lnTo>
                    <a:pt x="0" y="10420100"/>
                  </a:lnTo>
                  <a:close/>
                  <a:moveTo>
                    <a:pt x="71270192" y="144780"/>
                  </a:moveTo>
                  <a:lnTo>
                    <a:pt x="71414971" y="144780"/>
                  </a:lnTo>
                  <a:lnTo>
                    <a:pt x="71414971" y="10420100"/>
                  </a:lnTo>
                  <a:lnTo>
                    <a:pt x="71270192" y="10420100"/>
                  </a:lnTo>
                  <a:lnTo>
                    <a:pt x="71270192" y="144780"/>
                  </a:lnTo>
                  <a:close/>
                  <a:moveTo>
                    <a:pt x="144780" y="10420100"/>
                  </a:moveTo>
                  <a:lnTo>
                    <a:pt x="71270192" y="10420100"/>
                  </a:lnTo>
                  <a:lnTo>
                    <a:pt x="71270192" y="10564879"/>
                  </a:lnTo>
                  <a:lnTo>
                    <a:pt x="144780" y="10564879"/>
                  </a:lnTo>
                  <a:lnTo>
                    <a:pt x="144780" y="10420100"/>
                  </a:lnTo>
                  <a:close/>
                  <a:moveTo>
                    <a:pt x="71270192" y="0"/>
                  </a:moveTo>
                  <a:lnTo>
                    <a:pt x="71414971" y="0"/>
                  </a:lnTo>
                  <a:lnTo>
                    <a:pt x="71414971" y="144780"/>
                  </a:lnTo>
                  <a:lnTo>
                    <a:pt x="71270192" y="144780"/>
                  </a:lnTo>
                  <a:lnTo>
                    <a:pt x="71270192" y="0"/>
                  </a:lnTo>
                  <a:close/>
                  <a:moveTo>
                    <a:pt x="0" y="0"/>
                  </a:moveTo>
                  <a:lnTo>
                    <a:pt x="144780" y="0"/>
                  </a:lnTo>
                  <a:lnTo>
                    <a:pt x="144780" y="144780"/>
                  </a:lnTo>
                  <a:lnTo>
                    <a:pt x="0" y="144780"/>
                  </a:lnTo>
                  <a:lnTo>
                    <a:pt x="0" y="0"/>
                  </a:lnTo>
                  <a:close/>
                  <a:moveTo>
                    <a:pt x="144780" y="0"/>
                  </a:moveTo>
                  <a:lnTo>
                    <a:pt x="71270192" y="0"/>
                  </a:lnTo>
                  <a:lnTo>
                    <a:pt x="71270192" y="144780"/>
                  </a:lnTo>
                  <a:lnTo>
                    <a:pt x="144780" y="144780"/>
                  </a:lnTo>
                  <a:lnTo>
                    <a:pt x="144780" y="0"/>
                  </a:lnTo>
                  <a:close/>
                </a:path>
              </a:pathLst>
            </a:custGeom>
            <a:solidFill>
              <a:srgbClr val="003432"/>
            </a:solidFill>
          </p:spPr>
        </p:sp>
      </p:grpSp>
      <p:grpSp>
        <p:nvGrpSpPr>
          <p:cNvPr id="5" name="Group 5"/>
          <p:cNvGrpSpPr/>
          <p:nvPr/>
        </p:nvGrpSpPr>
        <p:grpSpPr>
          <a:xfrm>
            <a:off x="687412" y="3149852"/>
            <a:ext cx="3137884" cy="2040489"/>
            <a:chOff x="0" y="0"/>
            <a:chExt cx="21640391" cy="13494723"/>
          </a:xfrm>
        </p:grpSpPr>
        <p:sp>
          <p:nvSpPr>
            <p:cNvPr id="6" name="Freeform 6"/>
            <p:cNvSpPr/>
            <p:nvPr/>
          </p:nvSpPr>
          <p:spPr>
            <a:xfrm>
              <a:off x="72390" y="72390"/>
              <a:ext cx="21568001" cy="12427011"/>
            </a:xfrm>
            <a:custGeom>
              <a:avLst/>
              <a:gdLst/>
              <a:ahLst/>
              <a:cxnLst/>
              <a:rect l="l" t="t" r="r" b="b"/>
              <a:pathLst>
                <a:path w="21568001" h="12427011">
                  <a:moveTo>
                    <a:pt x="0" y="0"/>
                  </a:moveTo>
                  <a:lnTo>
                    <a:pt x="21568001" y="0"/>
                  </a:lnTo>
                  <a:lnTo>
                    <a:pt x="21568001" y="12427011"/>
                  </a:lnTo>
                  <a:lnTo>
                    <a:pt x="0" y="12427011"/>
                  </a:lnTo>
                  <a:lnTo>
                    <a:pt x="0" y="0"/>
                  </a:lnTo>
                  <a:close/>
                </a:path>
              </a:pathLst>
            </a:custGeom>
            <a:solidFill>
              <a:srgbClr val="FFFFFF"/>
            </a:solidFill>
          </p:spPr>
        </p:sp>
        <p:sp>
          <p:nvSpPr>
            <p:cNvPr id="7" name="Freeform 7"/>
            <p:cNvSpPr/>
            <p:nvPr/>
          </p:nvSpPr>
          <p:spPr>
            <a:xfrm>
              <a:off x="0" y="0"/>
              <a:ext cx="21640389" cy="13494723"/>
            </a:xfrm>
            <a:custGeom>
              <a:avLst/>
              <a:gdLst/>
              <a:ahLst/>
              <a:cxnLst/>
              <a:rect l="l" t="t" r="r" b="b"/>
              <a:pathLst>
                <a:path w="21712780" h="12571790">
                  <a:moveTo>
                    <a:pt x="21568000" y="12427010"/>
                  </a:moveTo>
                  <a:lnTo>
                    <a:pt x="21712780" y="12427010"/>
                  </a:lnTo>
                  <a:lnTo>
                    <a:pt x="21712780" y="12571790"/>
                  </a:lnTo>
                  <a:lnTo>
                    <a:pt x="21568000" y="12571790"/>
                  </a:lnTo>
                  <a:lnTo>
                    <a:pt x="21568000" y="12427010"/>
                  </a:lnTo>
                  <a:close/>
                  <a:moveTo>
                    <a:pt x="0" y="144780"/>
                  </a:moveTo>
                  <a:lnTo>
                    <a:pt x="144780" y="144780"/>
                  </a:lnTo>
                  <a:lnTo>
                    <a:pt x="144780" y="12427010"/>
                  </a:lnTo>
                  <a:lnTo>
                    <a:pt x="0" y="12427010"/>
                  </a:lnTo>
                  <a:lnTo>
                    <a:pt x="0" y="144780"/>
                  </a:lnTo>
                  <a:close/>
                  <a:moveTo>
                    <a:pt x="0" y="12427010"/>
                  </a:moveTo>
                  <a:lnTo>
                    <a:pt x="144780" y="12427010"/>
                  </a:lnTo>
                  <a:lnTo>
                    <a:pt x="144780" y="12571790"/>
                  </a:lnTo>
                  <a:lnTo>
                    <a:pt x="0" y="12571790"/>
                  </a:lnTo>
                  <a:lnTo>
                    <a:pt x="0" y="12427010"/>
                  </a:lnTo>
                  <a:close/>
                  <a:moveTo>
                    <a:pt x="21568000" y="144780"/>
                  </a:moveTo>
                  <a:lnTo>
                    <a:pt x="21712780" y="144780"/>
                  </a:lnTo>
                  <a:lnTo>
                    <a:pt x="21712780" y="12427010"/>
                  </a:lnTo>
                  <a:lnTo>
                    <a:pt x="21568000" y="12427010"/>
                  </a:lnTo>
                  <a:lnTo>
                    <a:pt x="21568000" y="144780"/>
                  </a:lnTo>
                  <a:close/>
                  <a:moveTo>
                    <a:pt x="144780" y="12427010"/>
                  </a:moveTo>
                  <a:lnTo>
                    <a:pt x="21568000" y="12427010"/>
                  </a:lnTo>
                  <a:lnTo>
                    <a:pt x="21568000" y="12571790"/>
                  </a:lnTo>
                  <a:lnTo>
                    <a:pt x="144780" y="12571790"/>
                  </a:lnTo>
                  <a:lnTo>
                    <a:pt x="144780" y="12427010"/>
                  </a:lnTo>
                  <a:close/>
                  <a:moveTo>
                    <a:pt x="21568000" y="0"/>
                  </a:moveTo>
                  <a:lnTo>
                    <a:pt x="21712780" y="0"/>
                  </a:lnTo>
                  <a:lnTo>
                    <a:pt x="21712780" y="144780"/>
                  </a:lnTo>
                  <a:lnTo>
                    <a:pt x="21568000" y="144780"/>
                  </a:lnTo>
                  <a:lnTo>
                    <a:pt x="21568000" y="0"/>
                  </a:lnTo>
                  <a:close/>
                  <a:moveTo>
                    <a:pt x="0" y="0"/>
                  </a:moveTo>
                  <a:lnTo>
                    <a:pt x="144780" y="0"/>
                  </a:lnTo>
                  <a:lnTo>
                    <a:pt x="144780" y="144780"/>
                  </a:lnTo>
                  <a:lnTo>
                    <a:pt x="0" y="144780"/>
                  </a:lnTo>
                  <a:lnTo>
                    <a:pt x="0" y="0"/>
                  </a:lnTo>
                  <a:close/>
                  <a:moveTo>
                    <a:pt x="144780" y="0"/>
                  </a:moveTo>
                  <a:lnTo>
                    <a:pt x="21568000" y="0"/>
                  </a:lnTo>
                  <a:lnTo>
                    <a:pt x="21568000" y="144780"/>
                  </a:lnTo>
                  <a:lnTo>
                    <a:pt x="144780" y="144780"/>
                  </a:lnTo>
                  <a:lnTo>
                    <a:pt x="144780" y="0"/>
                  </a:lnTo>
                  <a:close/>
                </a:path>
              </a:pathLst>
            </a:custGeom>
            <a:solidFill>
              <a:srgbClr val="003432"/>
            </a:solidFill>
          </p:spPr>
        </p:sp>
      </p:grpSp>
      <p:grpSp>
        <p:nvGrpSpPr>
          <p:cNvPr id="8" name="Group 8"/>
          <p:cNvGrpSpPr/>
          <p:nvPr/>
        </p:nvGrpSpPr>
        <p:grpSpPr>
          <a:xfrm>
            <a:off x="1262099" y="3176694"/>
            <a:ext cx="2058951" cy="232637"/>
            <a:chOff x="-64324" y="0"/>
            <a:chExt cx="2479806" cy="571312"/>
          </a:xfrm>
        </p:grpSpPr>
        <p:grpSp>
          <p:nvGrpSpPr>
            <p:cNvPr id="9" name="Group 9"/>
            <p:cNvGrpSpPr/>
            <p:nvPr/>
          </p:nvGrpSpPr>
          <p:grpSpPr>
            <a:xfrm>
              <a:off x="-8851" y="0"/>
              <a:ext cx="2393928" cy="571312"/>
              <a:chOff x="-72538" y="0"/>
              <a:chExt cx="19618857" cy="4682053"/>
            </a:xfrm>
          </p:grpSpPr>
          <p:sp>
            <p:nvSpPr>
              <p:cNvPr id="10" name="Freeform 10"/>
              <p:cNvSpPr/>
              <p:nvPr/>
            </p:nvSpPr>
            <p:spPr>
              <a:xfrm>
                <a:off x="-72538" y="346960"/>
                <a:ext cx="19546478" cy="4262714"/>
              </a:xfrm>
              <a:custGeom>
                <a:avLst/>
                <a:gdLst/>
                <a:ahLst/>
                <a:cxnLst/>
                <a:rect l="l" t="t" r="r" b="b"/>
                <a:pathLst>
                  <a:path w="19401539" h="4537273">
                    <a:moveTo>
                      <a:pt x="0" y="0"/>
                    </a:moveTo>
                    <a:lnTo>
                      <a:pt x="19401539" y="0"/>
                    </a:lnTo>
                    <a:lnTo>
                      <a:pt x="19401539" y="4537273"/>
                    </a:lnTo>
                    <a:lnTo>
                      <a:pt x="0" y="4537273"/>
                    </a:lnTo>
                    <a:lnTo>
                      <a:pt x="0" y="0"/>
                    </a:lnTo>
                    <a:close/>
                  </a:path>
                </a:pathLst>
              </a:custGeom>
              <a:solidFill>
                <a:srgbClr val="FF914D"/>
              </a:solidFill>
            </p:spPr>
          </p:sp>
          <p:sp>
            <p:nvSpPr>
              <p:cNvPr id="11" name="Freeform 11"/>
              <p:cNvSpPr/>
              <p:nvPr/>
            </p:nvSpPr>
            <p:spPr>
              <a:xfrm>
                <a:off x="0" y="0"/>
                <a:ext cx="19546319" cy="4682053"/>
              </a:xfrm>
              <a:custGeom>
                <a:avLst/>
                <a:gdLst/>
                <a:ahLst/>
                <a:cxnLst/>
                <a:rect l="l" t="t" r="r" b="b"/>
                <a:pathLst>
                  <a:path w="19546319" h="4682053">
                    <a:moveTo>
                      <a:pt x="19401540" y="4537273"/>
                    </a:moveTo>
                    <a:lnTo>
                      <a:pt x="19546319" y="4537273"/>
                    </a:lnTo>
                    <a:lnTo>
                      <a:pt x="19546319" y="4682053"/>
                    </a:lnTo>
                    <a:lnTo>
                      <a:pt x="19401540" y="4682053"/>
                    </a:lnTo>
                    <a:lnTo>
                      <a:pt x="19401540" y="4537273"/>
                    </a:lnTo>
                    <a:close/>
                    <a:moveTo>
                      <a:pt x="0" y="144780"/>
                    </a:moveTo>
                    <a:lnTo>
                      <a:pt x="144780" y="144780"/>
                    </a:lnTo>
                    <a:lnTo>
                      <a:pt x="144780" y="4537273"/>
                    </a:lnTo>
                    <a:lnTo>
                      <a:pt x="0" y="4537273"/>
                    </a:lnTo>
                    <a:lnTo>
                      <a:pt x="0" y="144780"/>
                    </a:lnTo>
                    <a:close/>
                    <a:moveTo>
                      <a:pt x="0" y="4537273"/>
                    </a:moveTo>
                    <a:lnTo>
                      <a:pt x="144780" y="4537273"/>
                    </a:lnTo>
                    <a:lnTo>
                      <a:pt x="144780" y="4682053"/>
                    </a:lnTo>
                    <a:lnTo>
                      <a:pt x="0" y="4682053"/>
                    </a:lnTo>
                    <a:lnTo>
                      <a:pt x="0" y="4537273"/>
                    </a:lnTo>
                    <a:close/>
                    <a:moveTo>
                      <a:pt x="19401540" y="144780"/>
                    </a:moveTo>
                    <a:lnTo>
                      <a:pt x="19546319" y="144780"/>
                    </a:lnTo>
                    <a:lnTo>
                      <a:pt x="19546319" y="4537273"/>
                    </a:lnTo>
                    <a:lnTo>
                      <a:pt x="19401540" y="4537273"/>
                    </a:lnTo>
                    <a:lnTo>
                      <a:pt x="19401540" y="144780"/>
                    </a:lnTo>
                    <a:close/>
                    <a:moveTo>
                      <a:pt x="144780" y="4537273"/>
                    </a:moveTo>
                    <a:lnTo>
                      <a:pt x="19401540" y="4537273"/>
                    </a:lnTo>
                    <a:lnTo>
                      <a:pt x="19401540" y="4682053"/>
                    </a:lnTo>
                    <a:lnTo>
                      <a:pt x="144780" y="4682053"/>
                    </a:lnTo>
                    <a:lnTo>
                      <a:pt x="144780" y="4537273"/>
                    </a:lnTo>
                    <a:close/>
                    <a:moveTo>
                      <a:pt x="19401540" y="0"/>
                    </a:moveTo>
                    <a:lnTo>
                      <a:pt x="19546319" y="0"/>
                    </a:lnTo>
                    <a:lnTo>
                      <a:pt x="19546319" y="144780"/>
                    </a:lnTo>
                    <a:lnTo>
                      <a:pt x="19401540" y="144780"/>
                    </a:lnTo>
                    <a:lnTo>
                      <a:pt x="19401540" y="0"/>
                    </a:lnTo>
                    <a:close/>
                    <a:moveTo>
                      <a:pt x="0" y="0"/>
                    </a:moveTo>
                    <a:lnTo>
                      <a:pt x="144780" y="0"/>
                    </a:lnTo>
                    <a:lnTo>
                      <a:pt x="144780" y="144780"/>
                    </a:lnTo>
                    <a:lnTo>
                      <a:pt x="0" y="144780"/>
                    </a:lnTo>
                    <a:lnTo>
                      <a:pt x="0" y="0"/>
                    </a:lnTo>
                    <a:close/>
                    <a:moveTo>
                      <a:pt x="144780" y="0"/>
                    </a:moveTo>
                    <a:lnTo>
                      <a:pt x="19401540" y="0"/>
                    </a:lnTo>
                    <a:lnTo>
                      <a:pt x="19401540" y="144780"/>
                    </a:lnTo>
                    <a:lnTo>
                      <a:pt x="144780" y="144780"/>
                    </a:lnTo>
                    <a:lnTo>
                      <a:pt x="144780" y="0"/>
                    </a:lnTo>
                    <a:close/>
                  </a:path>
                </a:pathLst>
              </a:custGeom>
              <a:solidFill>
                <a:srgbClr val="003432"/>
              </a:solidFill>
            </p:spPr>
          </p:sp>
        </p:grpSp>
        <p:sp>
          <p:nvSpPr>
            <p:cNvPr id="12" name="TextBox 12"/>
            <p:cNvSpPr txBox="1"/>
            <p:nvPr/>
          </p:nvSpPr>
          <p:spPr>
            <a:xfrm>
              <a:off x="-64324" y="130593"/>
              <a:ext cx="2479806" cy="409413"/>
            </a:xfrm>
            <a:prstGeom prst="rect">
              <a:avLst/>
            </a:prstGeom>
          </p:spPr>
          <p:txBody>
            <a:bodyPr wrap="square" lIns="0" tIns="0" rIns="0" bIns="0" rtlCol="0" anchor="t">
              <a:spAutoFit/>
            </a:bodyPr>
            <a:lstStyle/>
            <a:p>
              <a:pPr algn="ctr">
                <a:lnSpc>
                  <a:spcPts val="1281"/>
                </a:lnSpc>
                <a:spcBef>
                  <a:spcPct val="0"/>
                </a:spcBef>
              </a:pPr>
              <a:r>
                <a:rPr lang="en-US" sz="1281" dirty="0">
                  <a:solidFill>
                    <a:srgbClr val="003432"/>
                  </a:solidFill>
                  <a:latin typeface="Barlow SemiCondensed Bold"/>
                </a:rPr>
                <a:t>CLIP - Haiti</a:t>
              </a:r>
            </a:p>
          </p:txBody>
        </p:sp>
      </p:grpSp>
      <p:grpSp>
        <p:nvGrpSpPr>
          <p:cNvPr id="13" name="Group 13"/>
          <p:cNvGrpSpPr/>
          <p:nvPr/>
        </p:nvGrpSpPr>
        <p:grpSpPr>
          <a:xfrm>
            <a:off x="1427411" y="2021443"/>
            <a:ext cx="1644231" cy="275451"/>
            <a:chOff x="0" y="0"/>
            <a:chExt cx="2192307" cy="353339"/>
          </a:xfrm>
        </p:grpSpPr>
        <p:grpSp>
          <p:nvGrpSpPr>
            <p:cNvPr id="14" name="Group 14"/>
            <p:cNvGrpSpPr/>
            <p:nvPr/>
          </p:nvGrpSpPr>
          <p:grpSpPr>
            <a:xfrm>
              <a:off x="0" y="0"/>
              <a:ext cx="2192307" cy="353339"/>
              <a:chOff x="0" y="0"/>
              <a:chExt cx="17966524" cy="2895704"/>
            </a:xfrm>
          </p:grpSpPr>
          <p:sp>
            <p:nvSpPr>
              <p:cNvPr id="15" name="Freeform 15"/>
              <p:cNvSpPr/>
              <p:nvPr/>
            </p:nvSpPr>
            <p:spPr>
              <a:xfrm>
                <a:off x="72390" y="72390"/>
                <a:ext cx="17821744" cy="2750924"/>
              </a:xfrm>
              <a:custGeom>
                <a:avLst/>
                <a:gdLst/>
                <a:ahLst/>
                <a:cxnLst/>
                <a:rect l="l" t="t" r="r" b="b"/>
                <a:pathLst>
                  <a:path w="17821744" h="2750924">
                    <a:moveTo>
                      <a:pt x="0" y="0"/>
                    </a:moveTo>
                    <a:lnTo>
                      <a:pt x="17821744" y="0"/>
                    </a:lnTo>
                    <a:lnTo>
                      <a:pt x="17821744" y="2750924"/>
                    </a:lnTo>
                    <a:lnTo>
                      <a:pt x="0" y="2750924"/>
                    </a:lnTo>
                    <a:lnTo>
                      <a:pt x="0" y="0"/>
                    </a:lnTo>
                    <a:close/>
                  </a:path>
                </a:pathLst>
              </a:custGeom>
              <a:solidFill>
                <a:srgbClr val="FF914D"/>
              </a:solidFill>
            </p:spPr>
          </p:sp>
          <p:sp>
            <p:nvSpPr>
              <p:cNvPr id="16" name="Freeform 16"/>
              <p:cNvSpPr/>
              <p:nvPr/>
            </p:nvSpPr>
            <p:spPr>
              <a:xfrm>
                <a:off x="0" y="0"/>
                <a:ext cx="17966523" cy="2895704"/>
              </a:xfrm>
              <a:custGeom>
                <a:avLst/>
                <a:gdLst/>
                <a:ahLst/>
                <a:cxnLst/>
                <a:rect l="l" t="t" r="r" b="b"/>
                <a:pathLst>
                  <a:path w="17966523" h="2895704">
                    <a:moveTo>
                      <a:pt x="17821745" y="2750924"/>
                    </a:moveTo>
                    <a:lnTo>
                      <a:pt x="17966523" y="2750924"/>
                    </a:lnTo>
                    <a:lnTo>
                      <a:pt x="17966523" y="2895704"/>
                    </a:lnTo>
                    <a:lnTo>
                      <a:pt x="17821743" y="2895704"/>
                    </a:lnTo>
                    <a:lnTo>
                      <a:pt x="17821743" y="2750924"/>
                    </a:lnTo>
                    <a:close/>
                    <a:moveTo>
                      <a:pt x="0" y="144780"/>
                    </a:moveTo>
                    <a:lnTo>
                      <a:pt x="144780" y="144780"/>
                    </a:lnTo>
                    <a:lnTo>
                      <a:pt x="144780" y="2750924"/>
                    </a:lnTo>
                    <a:lnTo>
                      <a:pt x="0" y="2750924"/>
                    </a:lnTo>
                    <a:lnTo>
                      <a:pt x="0" y="144780"/>
                    </a:lnTo>
                    <a:close/>
                    <a:moveTo>
                      <a:pt x="0" y="2750924"/>
                    </a:moveTo>
                    <a:lnTo>
                      <a:pt x="144780" y="2750924"/>
                    </a:lnTo>
                    <a:lnTo>
                      <a:pt x="144780" y="2895704"/>
                    </a:lnTo>
                    <a:lnTo>
                      <a:pt x="0" y="2895704"/>
                    </a:lnTo>
                    <a:lnTo>
                      <a:pt x="0" y="2750924"/>
                    </a:lnTo>
                    <a:close/>
                    <a:moveTo>
                      <a:pt x="17821745" y="144780"/>
                    </a:moveTo>
                    <a:lnTo>
                      <a:pt x="17966523" y="144780"/>
                    </a:lnTo>
                    <a:lnTo>
                      <a:pt x="17966523" y="2750924"/>
                    </a:lnTo>
                    <a:lnTo>
                      <a:pt x="17821743" y="2750924"/>
                    </a:lnTo>
                    <a:lnTo>
                      <a:pt x="17821743" y="144780"/>
                    </a:lnTo>
                    <a:close/>
                    <a:moveTo>
                      <a:pt x="144780" y="2750924"/>
                    </a:moveTo>
                    <a:lnTo>
                      <a:pt x="17821745" y="2750924"/>
                    </a:lnTo>
                    <a:lnTo>
                      <a:pt x="17821745" y="2895704"/>
                    </a:lnTo>
                    <a:lnTo>
                      <a:pt x="144780" y="2895704"/>
                    </a:lnTo>
                    <a:lnTo>
                      <a:pt x="144780" y="2750924"/>
                    </a:lnTo>
                    <a:close/>
                    <a:moveTo>
                      <a:pt x="17821745" y="0"/>
                    </a:moveTo>
                    <a:lnTo>
                      <a:pt x="17966523" y="0"/>
                    </a:lnTo>
                    <a:lnTo>
                      <a:pt x="17966523" y="144780"/>
                    </a:lnTo>
                    <a:lnTo>
                      <a:pt x="17821743" y="144780"/>
                    </a:lnTo>
                    <a:lnTo>
                      <a:pt x="17821743" y="0"/>
                    </a:lnTo>
                    <a:close/>
                    <a:moveTo>
                      <a:pt x="0" y="0"/>
                    </a:moveTo>
                    <a:lnTo>
                      <a:pt x="144780" y="0"/>
                    </a:lnTo>
                    <a:lnTo>
                      <a:pt x="144780" y="144780"/>
                    </a:lnTo>
                    <a:lnTo>
                      <a:pt x="0" y="144780"/>
                    </a:lnTo>
                    <a:lnTo>
                      <a:pt x="0" y="0"/>
                    </a:lnTo>
                    <a:close/>
                    <a:moveTo>
                      <a:pt x="144780" y="0"/>
                    </a:moveTo>
                    <a:lnTo>
                      <a:pt x="17821745" y="0"/>
                    </a:lnTo>
                    <a:lnTo>
                      <a:pt x="17821745" y="144780"/>
                    </a:lnTo>
                    <a:lnTo>
                      <a:pt x="144780" y="144780"/>
                    </a:lnTo>
                    <a:lnTo>
                      <a:pt x="144780" y="0"/>
                    </a:lnTo>
                    <a:close/>
                  </a:path>
                </a:pathLst>
              </a:custGeom>
              <a:solidFill>
                <a:srgbClr val="003432"/>
              </a:solidFill>
            </p:spPr>
          </p:sp>
        </p:grpSp>
        <p:sp>
          <p:nvSpPr>
            <p:cNvPr id="17" name="TextBox 17"/>
            <p:cNvSpPr txBox="1"/>
            <p:nvPr/>
          </p:nvSpPr>
          <p:spPr>
            <a:xfrm>
              <a:off x="170957" y="59493"/>
              <a:ext cx="1850394" cy="213852"/>
            </a:xfrm>
            <a:prstGeom prst="rect">
              <a:avLst/>
            </a:prstGeom>
          </p:spPr>
          <p:txBody>
            <a:bodyPr lIns="0" tIns="0" rIns="0" bIns="0" rtlCol="0" anchor="t">
              <a:spAutoFit/>
            </a:bodyPr>
            <a:lstStyle/>
            <a:p>
              <a:pPr algn="ctr">
                <a:lnSpc>
                  <a:spcPts val="1278"/>
                </a:lnSpc>
              </a:pPr>
              <a:r>
                <a:rPr lang="en-US" sz="1278">
                  <a:solidFill>
                    <a:srgbClr val="003432"/>
                  </a:solidFill>
                  <a:latin typeface="Barlow SemiCondensed Bold"/>
                </a:rPr>
                <a:t>GAP III</a:t>
              </a:r>
            </a:p>
          </p:txBody>
        </p:sp>
      </p:grpSp>
      <p:pic>
        <p:nvPicPr>
          <p:cNvPr id="18" name="Picture 18"/>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171788" y="71169"/>
            <a:ext cx="920309" cy="612423"/>
          </a:xfrm>
          <a:prstGeom prst="rect">
            <a:avLst/>
          </a:prstGeom>
        </p:spPr>
      </p:pic>
      <p:pic>
        <p:nvPicPr>
          <p:cNvPr id="19" name="Picture 19"/>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a:off x="321383" y="1305414"/>
            <a:ext cx="621117" cy="616502"/>
          </a:xfrm>
          <a:prstGeom prst="rect">
            <a:avLst/>
          </a:prstGeom>
        </p:spPr>
      </p:pic>
      <p:grpSp>
        <p:nvGrpSpPr>
          <p:cNvPr id="20" name="Group 20"/>
          <p:cNvGrpSpPr/>
          <p:nvPr/>
        </p:nvGrpSpPr>
        <p:grpSpPr>
          <a:xfrm>
            <a:off x="695931" y="5239261"/>
            <a:ext cx="3138732" cy="1762807"/>
            <a:chOff x="0" y="0"/>
            <a:chExt cx="24463953" cy="19283775"/>
          </a:xfrm>
        </p:grpSpPr>
        <p:sp>
          <p:nvSpPr>
            <p:cNvPr id="21" name="Freeform 21"/>
            <p:cNvSpPr/>
            <p:nvPr/>
          </p:nvSpPr>
          <p:spPr>
            <a:xfrm>
              <a:off x="733870" y="681956"/>
              <a:ext cx="23485904" cy="13723420"/>
            </a:xfrm>
            <a:custGeom>
              <a:avLst/>
              <a:gdLst/>
              <a:ahLst/>
              <a:cxnLst/>
              <a:rect l="l" t="t" r="r" b="b"/>
              <a:pathLst>
                <a:path w="24319174" h="19138996">
                  <a:moveTo>
                    <a:pt x="0" y="0"/>
                  </a:moveTo>
                  <a:lnTo>
                    <a:pt x="24319174" y="0"/>
                  </a:lnTo>
                  <a:lnTo>
                    <a:pt x="24319174" y="19138995"/>
                  </a:lnTo>
                  <a:lnTo>
                    <a:pt x="0" y="19138995"/>
                  </a:lnTo>
                  <a:lnTo>
                    <a:pt x="0" y="0"/>
                  </a:lnTo>
                  <a:close/>
                </a:path>
              </a:pathLst>
            </a:custGeom>
            <a:solidFill>
              <a:srgbClr val="FFFFFF"/>
            </a:solidFill>
          </p:spPr>
        </p:sp>
        <p:sp>
          <p:nvSpPr>
            <p:cNvPr id="22" name="Freeform 22"/>
            <p:cNvSpPr/>
            <p:nvPr/>
          </p:nvSpPr>
          <p:spPr>
            <a:xfrm>
              <a:off x="0" y="0"/>
              <a:ext cx="24463953" cy="19283775"/>
            </a:xfrm>
            <a:custGeom>
              <a:avLst/>
              <a:gdLst/>
              <a:ahLst/>
              <a:cxnLst/>
              <a:rect l="l" t="t" r="r" b="b"/>
              <a:pathLst>
                <a:path w="24463953" h="19283775">
                  <a:moveTo>
                    <a:pt x="24319174" y="19138996"/>
                  </a:moveTo>
                  <a:lnTo>
                    <a:pt x="24463953" y="19138996"/>
                  </a:lnTo>
                  <a:lnTo>
                    <a:pt x="24463953" y="19283775"/>
                  </a:lnTo>
                  <a:lnTo>
                    <a:pt x="24319174" y="19283775"/>
                  </a:lnTo>
                  <a:lnTo>
                    <a:pt x="24319174" y="19138996"/>
                  </a:lnTo>
                  <a:close/>
                  <a:moveTo>
                    <a:pt x="0" y="144780"/>
                  </a:moveTo>
                  <a:lnTo>
                    <a:pt x="144780" y="144780"/>
                  </a:lnTo>
                  <a:lnTo>
                    <a:pt x="144780" y="19138996"/>
                  </a:lnTo>
                  <a:lnTo>
                    <a:pt x="0" y="19138996"/>
                  </a:lnTo>
                  <a:lnTo>
                    <a:pt x="0" y="144780"/>
                  </a:lnTo>
                  <a:close/>
                  <a:moveTo>
                    <a:pt x="0" y="19138996"/>
                  </a:moveTo>
                  <a:lnTo>
                    <a:pt x="144780" y="19138996"/>
                  </a:lnTo>
                  <a:lnTo>
                    <a:pt x="144780" y="19283775"/>
                  </a:lnTo>
                  <a:lnTo>
                    <a:pt x="0" y="19283775"/>
                  </a:lnTo>
                  <a:lnTo>
                    <a:pt x="0" y="19138996"/>
                  </a:lnTo>
                  <a:close/>
                  <a:moveTo>
                    <a:pt x="24319174" y="144780"/>
                  </a:moveTo>
                  <a:lnTo>
                    <a:pt x="24463953" y="144780"/>
                  </a:lnTo>
                  <a:lnTo>
                    <a:pt x="24463953" y="19138996"/>
                  </a:lnTo>
                  <a:lnTo>
                    <a:pt x="24319174" y="19138996"/>
                  </a:lnTo>
                  <a:lnTo>
                    <a:pt x="24319174" y="144780"/>
                  </a:lnTo>
                  <a:close/>
                  <a:moveTo>
                    <a:pt x="144780" y="19138996"/>
                  </a:moveTo>
                  <a:lnTo>
                    <a:pt x="24319174" y="19138996"/>
                  </a:lnTo>
                  <a:lnTo>
                    <a:pt x="24319174" y="19283775"/>
                  </a:lnTo>
                  <a:lnTo>
                    <a:pt x="144780" y="19283775"/>
                  </a:lnTo>
                  <a:lnTo>
                    <a:pt x="144780" y="19138996"/>
                  </a:lnTo>
                  <a:close/>
                  <a:moveTo>
                    <a:pt x="24319174" y="0"/>
                  </a:moveTo>
                  <a:lnTo>
                    <a:pt x="24463953" y="0"/>
                  </a:lnTo>
                  <a:lnTo>
                    <a:pt x="24463953" y="144780"/>
                  </a:lnTo>
                  <a:lnTo>
                    <a:pt x="24319174" y="144780"/>
                  </a:lnTo>
                  <a:lnTo>
                    <a:pt x="24319174" y="0"/>
                  </a:lnTo>
                  <a:close/>
                  <a:moveTo>
                    <a:pt x="0" y="0"/>
                  </a:moveTo>
                  <a:lnTo>
                    <a:pt x="144780" y="0"/>
                  </a:lnTo>
                  <a:lnTo>
                    <a:pt x="144780" y="144780"/>
                  </a:lnTo>
                  <a:lnTo>
                    <a:pt x="0" y="144780"/>
                  </a:lnTo>
                  <a:lnTo>
                    <a:pt x="0" y="0"/>
                  </a:lnTo>
                  <a:close/>
                  <a:moveTo>
                    <a:pt x="144780" y="0"/>
                  </a:moveTo>
                  <a:lnTo>
                    <a:pt x="24319174" y="0"/>
                  </a:lnTo>
                  <a:lnTo>
                    <a:pt x="24319174" y="144780"/>
                  </a:lnTo>
                  <a:lnTo>
                    <a:pt x="144780" y="144780"/>
                  </a:lnTo>
                  <a:lnTo>
                    <a:pt x="144780" y="0"/>
                  </a:lnTo>
                  <a:close/>
                </a:path>
              </a:pathLst>
            </a:custGeom>
            <a:solidFill>
              <a:srgbClr val="003432"/>
            </a:solidFill>
          </p:spPr>
        </p:sp>
      </p:grpSp>
      <p:grpSp>
        <p:nvGrpSpPr>
          <p:cNvPr id="23" name="Group 23"/>
          <p:cNvGrpSpPr/>
          <p:nvPr/>
        </p:nvGrpSpPr>
        <p:grpSpPr>
          <a:xfrm>
            <a:off x="4321375" y="5290411"/>
            <a:ext cx="2332647" cy="254207"/>
            <a:chOff x="0" y="0"/>
            <a:chExt cx="3110196" cy="352866"/>
          </a:xfrm>
        </p:grpSpPr>
        <p:grpSp>
          <p:nvGrpSpPr>
            <p:cNvPr id="24" name="Group 24"/>
            <p:cNvGrpSpPr/>
            <p:nvPr/>
          </p:nvGrpSpPr>
          <p:grpSpPr>
            <a:xfrm>
              <a:off x="0" y="0"/>
              <a:ext cx="3110196" cy="352866"/>
              <a:chOff x="0" y="0"/>
              <a:chExt cx="25488860" cy="2891829"/>
            </a:xfrm>
          </p:grpSpPr>
          <p:sp>
            <p:nvSpPr>
              <p:cNvPr id="25" name="Freeform 25"/>
              <p:cNvSpPr/>
              <p:nvPr/>
            </p:nvSpPr>
            <p:spPr>
              <a:xfrm>
                <a:off x="0" y="85471"/>
                <a:ext cx="25344077" cy="2747046"/>
              </a:xfrm>
              <a:custGeom>
                <a:avLst/>
                <a:gdLst/>
                <a:ahLst/>
                <a:cxnLst/>
                <a:rect l="l" t="t" r="r" b="b"/>
                <a:pathLst>
                  <a:path w="25344080" h="2747049">
                    <a:moveTo>
                      <a:pt x="0" y="0"/>
                    </a:moveTo>
                    <a:lnTo>
                      <a:pt x="25344080" y="0"/>
                    </a:lnTo>
                    <a:lnTo>
                      <a:pt x="25344080" y="2747049"/>
                    </a:lnTo>
                    <a:lnTo>
                      <a:pt x="0" y="2747049"/>
                    </a:lnTo>
                    <a:lnTo>
                      <a:pt x="0" y="0"/>
                    </a:lnTo>
                    <a:close/>
                  </a:path>
                </a:pathLst>
              </a:custGeom>
              <a:solidFill>
                <a:srgbClr val="FF914D"/>
              </a:solidFill>
            </p:spPr>
          </p:sp>
          <p:sp>
            <p:nvSpPr>
              <p:cNvPr id="26" name="Freeform 26"/>
              <p:cNvSpPr/>
              <p:nvPr/>
            </p:nvSpPr>
            <p:spPr>
              <a:xfrm>
                <a:off x="0" y="0"/>
                <a:ext cx="25488860" cy="2891829"/>
              </a:xfrm>
              <a:custGeom>
                <a:avLst/>
                <a:gdLst/>
                <a:ahLst/>
                <a:cxnLst/>
                <a:rect l="l" t="t" r="r" b="b"/>
                <a:pathLst>
                  <a:path w="25488860" h="2891829">
                    <a:moveTo>
                      <a:pt x="25344081" y="2747049"/>
                    </a:moveTo>
                    <a:lnTo>
                      <a:pt x="25488860" y="2747049"/>
                    </a:lnTo>
                    <a:lnTo>
                      <a:pt x="25488860" y="2891829"/>
                    </a:lnTo>
                    <a:lnTo>
                      <a:pt x="25344081" y="2891829"/>
                    </a:lnTo>
                    <a:lnTo>
                      <a:pt x="25344081" y="2747049"/>
                    </a:lnTo>
                    <a:close/>
                    <a:moveTo>
                      <a:pt x="0" y="144780"/>
                    </a:moveTo>
                    <a:lnTo>
                      <a:pt x="144780" y="144780"/>
                    </a:lnTo>
                    <a:lnTo>
                      <a:pt x="144780" y="2747049"/>
                    </a:lnTo>
                    <a:lnTo>
                      <a:pt x="0" y="2747049"/>
                    </a:lnTo>
                    <a:lnTo>
                      <a:pt x="0" y="144780"/>
                    </a:lnTo>
                    <a:close/>
                    <a:moveTo>
                      <a:pt x="0" y="2747049"/>
                    </a:moveTo>
                    <a:lnTo>
                      <a:pt x="144780" y="2747049"/>
                    </a:lnTo>
                    <a:lnTo>
                      <a:pt x="144780" y="2891829"/>
                    </a:lnTo>
                    <a:lnTo>
                      <a:pt x="0" y="2891829"/>
                    </a:lnTo>
                    <a:lnTo>
                      <a:pt x="0" y="2747049"/>
                    </a:lnTo>
                    <a:close/>
                    <a:moveTo>
                      <a:pt x="25344081" y="144780"/>
                    </a:moveTo>
                    <a:lnTo>
                      <a:pt x="25488860" y="144780"/>
                    </a:lnTo>
                    <a:lnTo>
                      <a:pt x="25488860" y="2747049"/>
                    </a:lnTo>
                    <a:lnTo>
                      <a:pt x="25344081" y="2747049"/>
                    </a:lnTo>
                    <a:lnTo>
                      <a:pt x="25344081" y="144780"/>
                    </a:lnTo>
                    <a:close/>
                    <a:moveTo>
                      <a:pt x="144780" y="2747049"/>
                    </a:moveTo>
                    <a:lnTo>
                      <a:pt x="25344081" y="2747049"/>
                    </a:lnTo>
                    <a:lnTo>
                      <a:pt x="25344081" y="2891829"/>
                    </a:lnTo>
                    <a:lnTo>
                      <a:pt x="144780" y="2891829"/>
                    </a:lnTo>
                    <a:lnTo>
                      <a:pt x="144780" y="2747049"/>
                    </a:lnTo>
                    <a:close/>
                    <a:moveTo>
                      <a:pt x="25344081" y="0"/>
                    </a:moveTo>
                    <a:lnTo>
                      <a:pt x="25488860" y="0"/>
                    </a:lnTo>
                    <a:lnTo>
                      <a:pt x="25488860" y="144780"/>
                    </a:lnTo>
                    <a:lnTo>
                      <a:pt x="25344081" y="144780"/>
                    </a:lnTo>
                    <a:lnTo>
                      <a:pt x="25344081" y="0"/>
                    </a:lnTo>
                    <a:close/>
                    <a:moveTo>
                      <a:pt x="0" y="0"/>
                    </a:moveTo>
                    <a:lnTo>
                      <a:pt x="144780" y="0"/>
                    </a:lnTo>
                    <a:lnTo>
                      <a:pt x="144780" y="144780"/>
                    </a:lnTo>
                    <a:lnTo>
                      <a:pt x="0" y="144780"/>
                    </a:lnTo>
                    <a:lnTo>
                      <a:pt x="0" y="0"/>
                    </a:lnTo>
                    <a:close/>
                    <a:moveTo>
                      <a:pt x="144780" y="0"/>
                    </a:moveTo>
                    <a:lnTo>
                      <a:pt x="25344081" y="0"/>
                    </a:lnTo>
                    <a:lnTo>
                      <a:pt x="25344081" y="144780"/>
                    </a:lnTo>
                    <a:lnTo>
                      <a:pt x="144780" y="144780"/>
                    </a:lnTo>
                    <a:lnTo>
                      <a:pt x="144780" y="0"/>
                    </a:lnTo>
                    <a:close/>
                  </a:path>
                </a:pathLst>
              </a:custGeom>
              <a:solidFill>
                <a:srgbClr val="003432"/>
              </a:solidFill>
            </p:spPr>
          </p:sp>
        </p:grpSp>
        <p:sp>
          <p:nvSpPr>
            <p:cNvPr id="27" name="TextBox 27"/>
            <p:cNvSpPr txBox="1"/>
            <p:nvPr/>
          </p:nvSpPr>
          <p:spPr>
            <a:xfrm>
              <a:off x="242536" y="59496"/>
              <a:ext cx="2625129" cy="231414"/>
            </a:xfrm>
            <a:prstGeom prst="rect">
              <a:avLst/>
            </a:prstGeom>
          </p:spPr>
          <p:txBody>
            <a:bodyPr lIns="0" tIns="0" rIns="0" bIns="0" rtlCol="0" anchor="t">
              <a:spAutoFit/>
            </a:bodyPr>
            <a:lstStyle/>
            <a:p>
              <a:pPr algn="ctr">
                <a:lnSpc>
                  <a:spcPts val="1281"/>
                </a:lnSpc>
                <a:spcBef>
                  <a:spcPct val="0"/>
                </a:spcBef>
              </a:pPr>
              <a:r>
                <a:rPr lang="en-US" sz="1281" dirty="0">
                  <a:solidFill>
                    <a:srgbClr val="003432"/>
                  </a:solidFill>
                  <a:latin typeface="Barlow SemiCondensed Bold"/>
                </a:rPr>
                <a:t>CLIP – domains </a:t>
              </a:r>
              <a:r>
                <a:rPr lang="en-US" sz="1281" dirty="0" err="1">
                  <a:solidFill>
                    <a:srgbClr val="003432"/>
                  </a:solidFill>
                  <a:latin typeface="Barlow SemiCondensed Bold"/>
                </a:rPr>
                <a:t>d’engagement</a:t>
              </a:r>
              <a:endParaRPr lang="en-US" sz="1281" dirty="0">
                <a:solidFill>
                  <a:srgbClr val="003432"/>
                </a:solidFill>
                <a:latin typeface="Barlow SemiCondensed Bold"/>
              </a:endParaRPr>
            </a:p>
          </p:txBody>
        </p:sp>
      </p:grpSp>
      <p:pic>
        <p:nvPicPr>
          <p:cNvPr id="30" name="Picture 30"/>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3180166" y="8191378"/>
            <a:ext cx="277387" cy="269637"/>
          </a:xfrm>
          <a:prstGeom prst="rect">
            <a:avLst/>
          </a:prstGeom>
        </p:spPr>
      </p:pic>
      <p:pic>
        <p:nvPicPr>
          <p:cNvPr id="32" name="Picture 32"/>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4016359" y="6583208"/>
            <a:ext cx="311154" cy="370422"/>
          </a:xfrm>
          <a:prstGeom prst="rect">
            <a:avLst/>
          </a:prstGeom>
        </p:spPr>
      </p:pic>
      <p:grpSp>
        <p:nvGrpSpPr>
          <p:cNvPr id="33" name="Group 33"/>
          <p:cNvGrpSpPr/>
          <p:nvPr/>
        </p:nvGrpSpPr>
        <p:grpSpPr>
          <a:xfrm>
            <a:off x="3865424" y="5229730"/>
            <a:ext cx="3165583" cy="1772338"/>
            <a:chOff x="158052" y="-5818163"/>
            <a:chExt cx="15089905" cy="25019651"/>
          </a:xfrm>
        </p:grpSpPr>
        <p:sp>
          <p:nvSpPr>
            <p:cNvPr id="34" name="Freeform 34"/>
            <p:cNvSpPr/>
            <p:nvPr/>
          </p:nvSpPr>
          <p:spPr>
            <a:xfrm>
              <a:off x="384476" y="4804075"/>
              <a:ext cx="14004637" cy="6141645"/>
            </a:xfrm>
            <a:custGeom>
              <a:avLst/>
              <a:gdLst/>
              <a:ahLst/>
              <a:cxnLst/>
              <a:rect l="l" t="t" r="r" b="b"/>
              <a:pathLst>
                <a:path w="21568001" h="13147217">
                  <a:moveTo>
                    <a:pt x="0" y="0"/>
                  </a:moveTo>
                  <a:lnTo>
                    <a:pt x="21568001" y="0"/>
                  </a:lnTo>
                  <a:lnTo>
                    <a:pt x="21568001" y="13147217"/>
                  </a:lnTo>
                  <a:lnTo>
                    <a:pt x="0" y="13147217"/>
                  </a:lnTo>
                  <a:lnTo>
                    <a:pt x="0" y="0"/>
                  </a:lnTo>
                  <a:close/>
                </a:path>
              </a:pathLst>
            </a:custGeom>
            <a:solidFill>
              <a:srgbClr val="FFFFFF"/>
            </a:solidFill>
          </p:spPr>
        </p:sp>
        <p:sp>
          <p:nvSpPr>
            <p:cNvPr id="35" name="Freeform 35"/>
            <p:cNvSpPr/>
            <p:nvPr/>
          </p:nvSpPr>
          <p:spPr>
            <a:xfrm>
              <a:off x="158052" y="-5818163"/>
              <a:ext cx="15089905" cy="25019651"/>
            </a:xfrm>
            <a:custGeom>
              <a:avLst/>
              <a:gdLst/>
              <a:ahLst/>
              <a:cxnLst/>
              <a:rect l="l" t="t" r="r" b="b"/>
              <a:pathLst>
                <a:path w="21712780" h="13291996">
                  <a:moveTo>
                    <a:pt x="21568000" y="13147218"/>
                  </a:moveTo>
                  <a:lnTo>
                    <a:pt x="21712780" y="13147218"/>
                  </a:lnTo>
                  <a:lnTo>
                    <a:pt x="21712780" y="13291996"/>
                  </a:lnTo>
                  <a:lnTo>
                    <a:pt x="21568000" y="13291996"/>
                  </a:lnTo>
                  <a:lnTo>
                    <a:pt x="21568000" y="13147216"/>
                  </a:lnTo>
                  <a:close/>
                  <a:moveTo>
                    <a:pt x="0" y="144780"/>
                  </a:moveTo>
                  <a:lnTo>
                    <a:pt x="144780" y="144780"/>
                  </a:lnTo>
                  <a:lnTo>
                    <a:pt x="144780" y="13147218"/>
                  </a:lnTo>
                  <a:lnTo>
                    <a:pt x="0" y="13147218"/>
                  </a:lnTo>
                  <a:lnTo>
                    <a:pt x="0" y="144780"/>
                  </a:lnTo>
                  <a:close/>
                  <a:moveTo>
                    <a:pt x="0" y="13147218"/>
                  </a:moveTo>
                  <a:lnTo>
                    <a:pt x="144780" y="13147218"/>
                  </a:lnTo>
                  <a:lnTo>
                    <a:pt x="144780" y="13291996"/>
                  </a:lnTo>
                  <a:lnTo>
                    <a:pt x="0" y="13291996"/>
                  </a:lnTo>
                  <a:lnTo>
                    <a:pt x="0" y="13147216"/>
                  </a:lnTo>
                  <a:close/>
                  <a:moveTo>
                    <a:pt x="21568000" y="144780"/>
                  </a:moveTo>
                  <a:lnTo>
                    <a:pt x="21712780" y="144780"/>
                  </a:lnTo>
                  <a:lnTo>
                    <a:pt x="21712780" y="13147218"/>
                  </a:lnTo>
                  <a:lnTo>
                    <a:pt x="21568000" y="13147218"/>
                  </a:lnTo>
                  <a:lnTo>
                    <a:pt x="21568000" y="144780"/>
                  </a:lnTo>
                  <a:close/>
                  <a:moveTo>
                    <a:pt x="144780" y="13147218"/>
                  </a:moveTo>
                  <a:lnTo>
                    <a:pt x="21568000" y="13147218"/>
                  </a:lnTo>
                  <a:lnTo>
                    <a:pt x="21568000" y="13291996"/>
                  </a:lnTo>
                  <a:lnTo>
                    <a:pt x="144780" y="13291996"/>
                  </a:lnTo>
                  <a:lnTo>
                    <a:pt x="144780" y="13147216"/>
                  </a:lnTo>
                  <a:close/>
                  <a:moveTo>
                    <a:pt x="21568000" y="0"/>
                  </a:moveTo>
                  <a:lnTo>
                    <a:pt x="21712780" y="0"/>
                  </a:lnTo>
                  <a:lnTo>
                    <a:pt x="21712780" y="144780"/>
                  </a:lnTo>
                  <a:lnTo>
                    <a:pt x="21568000" y="144780"/>
                  </a:lnTo>
                  <a:lnTo>
                    <a:pt x="21568000" y="0"/>
                  </a:lnTo>
                  <a:close/>
                  <a:moveTo>
                    <a:pt x="0" y="0"/>
                  </a:moveTo>
                  <a:lnTo>
                    <a:pt x="144780" y="0"/>
                  </a:lnTo>
                  <a:lnTo>
                    <a:pt x="144780" y="144780"/>
                  </a:lnTo>
                  <a:lnTo>
                    <a:pt x="0" y="144780"/>
                  </a:lnTo>
                  <a:lnTo>
                    <a:pt x="0" y="0"/>
                  </a:lnTo>
                  <a:close/>
                  <a:moveTo>
                    <a:pt x="144780" y="0"/>
                  </a:moveTo>
                  <a:lnTo>
                    <a:pt x="21568000" y="0"/>
                  </a:lnTo>
                  <a:lnTo>
                    <a:pt x="21568000" y="144780"/>
                  </a:lnTo>
                  <a:lnTo>
                    <a:pt x="144780" y="144780"/>
                  </a:lnTo>
                  <a:lnTo>
                    <a:pt x="144780" y="0"/>
                  </a:lnTo>
                  <a:close/>
                </a:path>
              </a:pathLst>
            </a:custGeom>
            <a:solidFill>
              <a:srgbClr val="003432"/>
            </a:solidFill>
          </p:spPr>
        </p:sp>
      </p:grpSp>
      <p:grpSp>
        <p:nvGrpSpPr>
          <p:cNvPr id="36" name="Group 36"/>
          <p:cNvGrpSpPr/>
          <p:nvPr/>
        </p:nvGrpSpPr>
        <p:grpSpPr>
          <a:xfrm>
            <a:off x="1308127" y="5259737"/>
            <a:ext cx="1644231" cy="264650"/>
            <a:chOff x="0" y="0"/>
            <a:chExt cx="2192307" cy="352866"/>
          </a:xfrm>
        </p:grpSpPr>
        <p:grpSp>
          <p:nvGrpSpPr>
            <p:cNvPr id="37" name="Group 37"/>
            <p:cNvGrpSpPr/>
            <p:nvPr/>
          </p:nvGrpSpPr>
          <p:grpSpPr>
            <a:xfrm>
              <a:off x="0" y="0"/>
              <a:ext cx="2192307" cy="352866"/>
              <a:chOff x="0" y="0"/>
              <a:chExt cx="17966524" cy="2891829"/>
            </a:xfrm>
          </p:grpSpPr>
          <p:sp>
            <p:nvSpPr>
              <p:cNvPr id="38" name="Freeform 38"/>
              <p:cNvSpPr/>
              <p:nvPr/>
            </p:nvSpPr>
            <p:spPr>
              <a:xfrm>
                <a:off x="72390" y="72390"/>
                <a:ext cx="17821744" cy="2747049"/>
              </a:xfrm>
              <a:custGeom>
                <a:avLst/>
                <a:gdLst/>
                <a:ahLst/>
                <a:cxnLst/>
                <a:rect l="l" t="t" r="r" b="b"/>
                <a:pathLst>
                  <a:path w="17821744" h="2747049">
                    <a:moveTo>
                      <a:pt x="0" y="0"/>
                    </a:moveTo>
                    <a:lnTo>
                      <a:pt x="17821744" y="0"/>
                    </a:lnTo>
                    <a:lnTo>
                      <a:pt x="17821744" y="2747049"/>
                    </a:lnTo>
                    <a:lnTo>
                      <a:pt x="0" y="2747049"/>
                    </a:lnTo>
                    <a:lnTo>
                      <a:pt x="0" y="0"/>
                    </a:lnTo>
                    <a:close/>
                  </a:path>
                </a:pathLst>
              </a:custGeom>
              <a:solidFill>
                <a:srgbClr val="FF914D"/>
              </a:solidFill>
            </p:spPr>
          </p:sp>
          <p:sp>
            <p:nvSpPr>
              <p:cNvPr id="39" name="Freeform 39"/>
              <p:cNvSpPr/>
              <p:nvPr/>
            </p:nvSpPr>
            <p:spPr>
              <a:xfrm>
                <a:off x="0" y="0"/>
                <a:ext cx="17966523" cy="2891829"/>
              </a:xfrm>
              <a:custGeom>
                <a:avLst/>
                <a:gdLst/>
                <a:ahLst/>
                <a:cxnLst/>
                <a:rect l="l" t="t" r="r" b="b"/>
                <a:pathLst>
                  <a:path w="17966523" h="2891829">
                    <a:moveTo>
                      <a:pt x="17821745" y="2747049"/>
                    </a:moveTo>
                    <a:lnTo>
                      <a:pt x="17966523" y="2747049"/>
                    </a:lnTo>
                    <a:lnTo>
                      <a:pt x="17966523" y="2891829"/>
                    </a:lnTo>
                    <a:lnTo>
                      <a:pt x="17821743" y="2891829"/>
                    </a:lnTo>
                    <a:lnTo>
                      <a:pt x="17821743" y="2747049"/>
                    </a:lnTo>
                    <a:close/>
                    <a:moveTo>
                      <a:pt x="0" y="144780"/>
                    </a:moveTo>
                    <a:lnTo>
                      <a:pt x="144780" y="144780"/>
                    </a:lnTo>
                    <a:lnTo>
                      <a:pt x="144780" y="2747049"/>
                    </a:lnTo>
                    <a:lnTo>
                      <a:pt x="0" y="2747049"/>
                    </a:lnTo>
                    <a:lnTo>
                      <a:pt x="0" y="144780"/>
                    </a:lnTo>
                    <a:close/>
                    <a:moveTo>
                      <a:pt x="0" y="2747049"/>
                    </a:moveTo>
                    <a:lnTo>
                      <a:pt x="144780" y="2747049"/>
                    </a:lnTo>
                    <a:lnTo>
                      <a:pt x="144780" y="2891829"/>
                    </a:lnTo>
                    <a:lnTo>
                      <a:pt x="0" y="2891829"/>
                    </a:lnTo>
                    <a:lnTo>
                      <a:pt x="0" y="2747049"/>
                    </a:lnTo>
                    <a:close/>
                    <a:moveTo>
                      <a:pt x="17821745" y="144780"/>
                    </a:moveTo>
                    <a:lnTo>
                      <a:pt x="17966523" y="144780"/>
                    </a:lnTo>
                    <a:lnTo>
                      <a:pt x="17966523" y="2747049"/>
                    </a:lnTo>
                    <a:lnTo>
                      <a:pt x="17821743" y="2747049"/>
                    </a:lnTo>
                    <a:lnTo>
                      <a:pt x="17821743" y="144780"/>
                    </a:lnTo>
                    <a:close/>
                    <a:moveTo>
                      <a:pt x="144780" y="2747049"/>
                    </a:moveTo>
                    <a:lnTo>
                      <a:pt x="17821745" y="2747049"/>
                    </a:lnTo>
                    <a:lnTo>
                      <a:pt x="17821745" y="2891829"/>
                    </a:lnTo>
                    <a:lnTo>
                      <a:pt x="144780" y="2891829"/>
                    </a:lnTo>
                    <a:lnTo>
                      <a:pt x="144780" y="2747049"/>
                    </a:lnTo>
                    <a:close/>
                    <a:moveTo>
                      <a:pt x="17821745" y="0"/>
                    </a:moveTo>
                    <a:lnTo>
                      <a:pt x="17966523" y="0"/>
                    </a:lnTo>
                    <a:lnTo>
                      <a:pt x="17966523" y="144780"/>
                    </a:lnTo>
                    <a:lnTo>
                      <a:pt x="17821743" y="144780"/>
                    </a:lnTo>
                    <a:lnTo>
                      <a:pt x="17821743" y="0"/>
                    </a:lnTo>
                    <a:close/>
                    <a:moveTo>
                      <a:pt x="0" y="0"/>
                    </a:moveTo>
                    <a:lnTo>
                      <a:pt x="144780" y="0"/>
                    </a:lnTo>
                    <a:lnTo>
                      <a:pt x="144780" y="144780"/>
                    </a:lnTo>
                    <a:lnTo>
                      <a:pt x="0" y="144780"/>
                    </a:lnTo>
                    <a:lnTo>
                      <a:pt x="0" y="0"/>
                    </a:lnTo>
                    <a:close/>
                    <a:moveTo>
                      <a:pt x="144780" y="0"/>
                    </a:moveTo>
                    <a:lnTo>
                      <a:pt x="17821745" y="0"/>
                    </a:lnTo>
                    <a:lnTo>
                      <a:pt x="17821745" y="144780"/>
                    </a:lnTo>
                    <a:lnTo>
                      <a:pt x="144780" y="144780"/>
                    </a:lnTo>
                    <a:lnTo>
                      <a:pt x="144780" y="0"/>
                    </a:lnTo>
                    <a:close/>
                  </a:path>
                </a:pathLst>
              </a:custGeom>
              <a:solidFill>
                <a:srgbClr val="003432"/>
              </a:solidFill>
            </p:spPr>
          </p:sp>
        </p:grpSp>
        <p:sp>
          <p:nvSpPr>
            <p:cNvPr id="40" name="TextBox 40"/>
            <p:cNvSpPr txBox="1"/>
            <p:nvPr/>
          </p:nvSpPr>
          <p:spPr>
            <a:xfrm>
              <a:off x="170957" y="59496"/>
              <a:ext cx="1850394" cy="222282"/>
            </a:xfrm>
            <a:prstGeom prst="rect">
              <a:avLst/>
            </a:prstGeom>
          </p:spPr>
          <p:txBody>
            <a:bodyPr lIns="0" tIns="0" rIns="0" bIns="0" rtlCol="0" anchor="t">
              <a:spAutoFit/>
            </a:bodyPr>
            <a:lstStyle/>
            <a:p>
              <a:pPr algn="ctr">
                <a:lnSpc>
                  <a:spcPts val="1281"/>
                </a:lnSpc>
                <a:spcBef>
                  <a:spcPct val="0"/>
                </a:spcBef>
              </a:pPr>
              <a:r>
                <a:rPr lang="en-US" sz="1281" dirty="0">
                  <a:solidFill>
                    <a:srgbClr val="003432"/>
                  </a:solidFill>
                  <a:latin typeface="Barlow SemiCondensed Bold"/>
                </a:rPr>
                <a:t>Instruments du CLIP </a:t>
              </a:r>
            </a:p>
          </p:txBody>
        </p:sp>
      </p:grpSp>
      <p:sp>
        <p:nvSpPr>
          <p:cNvPr id="45" name="TextBox 45"/>
          <p:cNvSpPr txBox="1"/>
          <p:nvPr/>
        </p:nvSpPr>
        <p:spPr>
          <a:xfrm>
            <a:off x="4210017" y="6733354"/>
            <a:ext cx="2638851" cy="384721"/>
          </a:xfrm>
          <a:prstGeom prst="rect">
            <a:avLst/>
          </a:prstGeom>
        </p:spPr>
        <p:txBody>
          <a:bodyPr lIns="0" tIns="0" rIns="0" bIns="0" rtlCol="0" anchor="t">
            <a:spAutoFit/>
          </a:bodyPr>
          <a:lstStyle/>
          <a:p>
            <a:pPr>
              <a:lnSpc>
                <a:spcPts val="1029"/>
              </a:lnSpc>
            </a:pPr>
            <a:endParaRPr lang="en-US" sz="1029" dirty="0">
              <a:solidFill>
                <a:srgbClr val="000000"/>
              </a:solidFill>
              <a:latin typeface="Barlow SemiCondensed"/>
            </a:endParaRPr>
          </a:p>
          <a:p>
            <a:pPr>
              <a:lnSpc>
                <a:spcPts val="1029"/>
              </a:lnSpc>
            </a:pPr>
            <a:endParaRPr lang="en-US" sz="1029" dirty="0">
              <a:solidFill>
                <a:srgbClr val="000000"/>
              </a:solidFill>
              <a:latin typeface="Barlow SemiCondensed"/>
            </a:endParaRPr>
          </a:p>
          <a:p>
            <a:pPr>
              <a:lnSpc>
                <a:spcPts val="1029"/>
              </a:lnSpc>
            </a:pPr>
            <a:endParaRPr lang="en-US" sz="1029" dirty="0">
              <a:solidFill>
                <a:srgbClr val="000000"/>
              </a:solidFill>
              <a:latin typeface="Barlow SemiCondensed"/>
            </a:endParaRPr>
          </a:p>
        </p:txBody>
      </p:sp>
      <p:sp>
        <p:nvSpPr>
          <p:cNvPr id="46" name="TextBox 46"/>
          <p:cNvSpPr txBox="1"/>
          <p:nvPr/>
        </p:nvSpPr>
        <p:spPr>
          <a:xfrm>
            <a:off x="4203005" y="7214584"/>
            <a:ext cx="2721815" cy="128240"/>
          </a:xfrm>
          <a:prstGeom prst="rect">
            <a:avLst/>
          </a:prstGeom>
        </p:spPr>
        <p:txBody>
          <a:bodyPr lIns="0" tIns="0" rIns="0" bIns="0" rtlCol="0" anchor="t">
            <a:spAutoFit/>
          </a:bodyPr>
          <a:lstStyle/>
          <a:p>
            <a:pPr>
              <a:lnSpc>
                <a:spcPts val="1029"/>
              </a:lnSpc>
            </a:pPr>
            <a:endParaRPr lang="en-US" sz="1029" dirty="0">
              <a:solidFill>
                <a:srgbClr val="000000"/>
              </a:solidFill>
              <a:latin typeface="Barlow SemiCondensed"/>
            </a:endParaRPr>
          </a:p>
        </p:txBody>
      </p:sp>
      <p:sp>
        <p:nvSpPr>
          <p:cNvPr id="47" name="TextBox 47"/>
          <p:cNvSpPr txBox="1"/>
          <p:nvPr/>
        </p:nvSpPr>
        <p:spPr>
          <a:xfrm>
            <a:off x="4425520" y="6591644"/>
            <a:ext cx="2596119" cy="256480"/>
          </a:xfrm>
          <a:prstGeom prst="rect">
            <a:avLst/>
          </a:prstGeom>
        </p:spPr>
        <p:txBody>
          <a:bodyPr wrap="square" lIns="0" tIns="0" rIns="0" bIns="0" rtlCol="0" anchor="t">
            <a:spAutoFit/>
          </a:bodyPr>
          <a:lstStyle/>
          <a:p>
            <a:pPr>
              <a:lnSpc>
                <a:spcPts val="1029"/>
              </a:lnSpc>
            </a:pPr>
            <a:r>
              <a:rPr lang="fr-FR" sz="1029" dirty="0">
                <a:solidFill>
                  <a:srgbClr val="000000"/>
                </a:solidFill>
                <a:latin typeface="Barlow SemiCondensed"/>
              </a:rPr>
              <a:t>Promouvoir l’égalité de participation et de leadership</a:t>
            </a:r>
            <a:endParaRPr lang="en-US" sz="1029" dirty="0">
              <a:solidFill>
                <a:srgbClr val="000000"/>
              </a:solidFill>
              <a:latin typeface="Barlow SemiCondensed"/>
            </a:endParaRPr>
          </a:p>
        </p:txBody>
      </p:sp>
      <p:grpSp>
        <p:nvGrpSpPr>
          <p:cNvPr id="56" name="Group 56"/>
          <p:cNvGrpSpPr/>
          <p:nvPr/>
        </p:nvGrpSpPr>
        <p:grpSpPr>
          <a:xfrm>
            <a:off x="3865424" y="3145916"/>
            <a:ext cx="3165583" cy="2044424"/>
            <a:chOff x="0" y="0"/>
            <a:chExt cx="24463954" cy="13899665"/>
          </a:xfrm>
        </p:grpSpPr>
        <p:sp>
          <p:nvSpPr>
            <p:cNvPr id="57" name="Freeform 57"/>
            <p:cNvSpPr/>
            <p:nvPr/>
          </p:nvSpPr>
          <p:spPr>
            <a:xfrm>
              <a:off x="72390" y="72390"/>
              <a:ext cx="24319174" cy="13754885"/>
            </a:xfrm>
            <a:custGeom>
              <a:avLst/>
              <a:gdLst/>
              <a:ahLst/>
              <a:cxnLst/>
              <a:rect l="l" t="t" r="r" b="b"/>
              <a:pathLst>
                <a:path w="24319174" h="13754885">
                  <a:moveTo>
                    <a:pt x="0" y="0"/>
                  </a:moveTo>
                  <a:lnTo>
                    <a:pt x="24319174" y="0"/>
                  </a:lnTo>
                  <a:lnTo>
                    <a:pt x="24319174" y="13754885"/>
                  </a:lnTo>
                  <a:lnTo>
                    <a:pt x="0" y="13754885"/>
                  </a:lnTo>
                  <a:lnTo>
                    <a:pt x="0" y="0"/>
                  </a:lnTo>
                  <a:close/>
                </a:path>
              </a:pathLst>
            </a:custGeom>
            <a:solidFill>
              <a:srgbClr val="FFFFFF"/>
            </a:solidFill>
          </p:spPr>
        </p:sp>
        <p:sp>
          <p:nvSpPr>
            <p:cNvPr id="58" name="Freeform 58"/>
            <p:cNvSpPr/>
            <p:nvPr/>
          </p:nvSpPr>
          <p:spPr>
            <a:xfrm>
              <a:off x="0" y="0"/>
              <a:ext cx="24463953" cy="13899665"/>
            </a:xfrm>
            <a:custGeom>
              <a:avLst/>
              <a:gdLst/>
              <a:ahLst/>
              <a:cxnLst/>
              <a:rect l="l" t="t" r="r" b="b"/>
              <a:pathLst>
                <a:path w="24463953" h="13899665">
                  <a:moveTo>
                    <a:pt x="24319174" y="13754884"/>
                  </a:moveTo>
                  <a:lnTo>
                    <a:pt x="24463953" y="13754884"/>
                  </a:lnTo>
                  <a:lnTo>
                    <a:pt x="24463953" y="13899665"/>
                  </a:lnTo>
                  <a:lnTo>
                    <a:pt x="24319174" y="13899665"/>
                  </a:lnTo>
                  <a:lnTo>
                    <a:pt x="24319174" y="13754884"/>
                  </a:lnTo>
                  <a:close/>
                  <a:moveTo>
                    <a:pt x="0" y="144780"/>
                  </a:moveTo>
                  <a:lnTo>
                    <a:pt x="144780" y="144780"/>
                  </a:lnTo>
                  <a:lnTo>
                    <a:pt x="144780" y="13754884"/>
                  </a:lnTo>
                  <a:lnTo>
                    <a:pt x="0" y="13754884"/>
                  </a:lnTo>
                  <a:lnTo>
                    <a:pt x="0" y="144780"/>
                  </a:lnTo>
                  <a:close/>
                  <a:moveTo>
                    <a:pt x="0" y="13754884"/>
                  </a:moveTo>
                  <a:lnTo>
                    <a:pt x="144780" y="13754884"/>
                  </a:lnTo>
                  <a:lnTo>
                    <a:pt x="144780" y="13899665"/>
                  </a:lnTo>
                  <a:lnTo>
                    <a:pt x="0" y="13899665"/>
                  </a:lnTo>
                  <a:lnTo>
                    <a:pt x="0" y="13754884"/>
                  </a:lnTo>
                  <a:close/>
                  <a:moveTo>
                    <a:pt x="24319174" y="144780"/>
                  </a:moveTo>
                  <a:lnTo>
                    <a:pt x="24463953" y="144780"/>
                  </a:lnTo>
                  <a:lnTo>
                    <a:pt x="24463953" y="13754884"/>
                  </a:lnTo>
                  <a:lnTo>
                    <a:pt x="24319174" y="13754884"/>
                  </a:lnTo>
                  <a:lnTo>
                    <a:pt x="24319174" y="144780"/>
                  </a:lnTo>
                  <a:close/>
                  <a:moveTo>
                    <a:pt x="144780" y="13754884"/>
                  </a:moveTo>
                  <a:lnTo>
                    <a:pt x="24319174" y="13754884"/>
                  </a:lnTo>
                  <a:lnTo>
                    <a:pt x="24319174" y="13899665"/>
                  </a:lnTo>
                  <a:lnTo>
                    <a:pt x="144780" y="13899665"/>
                  </a:lnTo>
                  <a:lnTo>
                    <a:pt x="144780" y="13754884"/>
                  </a:lnTo>
                  <a:close/>
                  <a:moveTo>
                    <a:pt x="24319174" y="0"/>
                  </a:moveTo>
                  <a:lnTo>
                    <a:pt x="24463953" y="0"/>
                  </a:lnTo>
                  <a:lnTo>
                    <a:pt x="24463953" y="144780"/>
                  </a:lnTo>
                  <a:lnTo>
                    <a:pt x="24319174" y="144780"/>
                  </a:lnTo>
                  <a:lnTo>
                    <a:pt x="24319174" y="0"/>
                  </a:lnTo>
                  <a:close/>
                  <a:moveTo>
                    <a:pt x="0" y="0"/>
                  </a:moveTo>
                  <a:lnTo>
                    <a:pt x="144780" y="0"/>
                  </a:lnTo>
                  <a:lnTo>
                    <a:pt x="144780" y="144780"/>
                  </a:lnTo>
                  <a:lnTo>
                    <a:pt x="0" y="144780"/>
                  </a:lnTo>
                  <a:lnTo>
                    <a:pt x="0" y="0"/>
                  </a:lnTo>
                  <a:close/>
                  <a:moveTo>
                    <a:pt x="144780" y="0"/>
                  </a:moveTo>
                  <a:lnTo>
                    <a:pt x="24319174" y="0"/>
                  </a:lnTo>
                  <a:lnTo>
                    <a:pt x="24319174" y="144780"/>
                  </a:lnTo>
                  <a:lnTo>
                    <a:pt x="144780" y="144780"/>
                  </a:lnTo>
                  <a:lnTo>
                    <a:pt x="144780" y="0"/>
                  </a:lnTo>
                  <a:close/>
                </a:path>
              </a:pathLst>
            </a:custGeom>
            <a:solidFill>
              <a:srgbClr val="003432"/>
            </a:solidFill>
          </p:spPr>
        </p:sp>
      </p:grpSp>
      <p:grpSp>
        <p:nvGrpSpPr>
          <p:cNvPr id="60" name="Group 60"/>
          <p:cNvGrpSpPr/>
          <p:nvPr/>
        </p:nvGrpSpPr>
        <p:grpSpPr>
          <a:xfrm>
            <a:off x="4485966" y="3186769"/>
            <a:ext cx="1883084" cy="247191"/>
            <a:chOff x="-8" y="-161529"/>
            <a:chExt cx="20010962" cy="3074221"/>
          </a:xfrm>
        </p:grpSpPr>
        <p:sp>
          <p:nvSpPr>
            <p:cNvPr id="61" name="Freeform 61"/>
            <p:cNvSpPr/>
            <p:nvPr/>
          </p:nvSpPr>
          <p:spPr>
            <a:xfrm>
              <a:off x="72370" y="-161529"/>
              <a:ext cx="19866184" cy="2875720"/>
            </a:xfrm>
            <a:custGeom>
              <a:avLst/>
              <a:gdLst/>
              <a:ahLst/>
              <a:cxnLst/>
              <a:rect l="l" t="t" r="r" b="b"/>
              <a:pathLst>
                <a:path w="19866185" h="2767916">
                  <a:moveTo>
                    <a:pt x="0" y="0"/>
                  </a:moveTo>
                  <a:lnTo>
                    <a:pt x="19866185" y="0"/>
                  </a:lnTo>
                  <a:lnTo>
                    <a:pt x="19866185" y="2767916"/>
                  </a:lnTo>
                  <a:lnTo>
                    <a:pt x="0" y="2767916"/>
                  </a:lnTo>
                  <a:lnTo>
                    <a:pt x="0" y="0"/>
                  </a:lnTo>
                  <a:close/>
                </a:path>
              </a:pathLst>
            </a:custGeom>
            <a:solidFill>
              <a:srgbClr val="FF914D"/>
            </a:solidFill>
          </p:spPr>
          <p:txBody>
            <a:bodyPr/>
            <a:lstStyle/>
            <a:p>
              <a:pPr algn="ctr">
                <a:lnSpc>
                  <a:spcPts val="1281"/>
                </a:lnSpc>
                <a:spcBef>
                  <a:spcPct val="0"/>
                </a:spcBef>
              </a:pPr>
              <a:r>
                <a:rPr lang="fr-BE" sz="1281" dirty="0">
                  <a:solidFill>
                    <a:srgbClr val="003432"/>
                  </a:solidFill>
                  <a:latin typeface="Barlow SemiCondensed Bold"/>
                </a:rPr>
                <a:t>Objectifs du CLIP </a:t>
              </a:r>
              <a:r>
                <a:rPr lang="fr-BE" sz="1281" dirty="0" err="1">
                  <a:solidFill>
                    <a:srgbClr val="003432"/>
                  </a:solidFill>
                  <a:latin typeface="Barlow SemiCondensed Bold"/>
                </a:rPr>
                <a:t>Haiti</a:t>
              </a:r>
              <a:endParaRPr lang="en-GB" sz="1281" dirty="0">
                <a:solidFill>
                  <a:srgbClr val="003432"/>
                </a:solidFill>
                <a:latin typeface="Barlow SemiCondensed Bold"/>
              </a:endParaRPr>
            </a:p>
          </p:txBody>
        </p:sp>
        <p:sp>
          <p:nvSpPr>
            <p:cNvPr id="62" name="Freeform 62"/>
            <p:cNvSpPr/>
            <p:nvPr/>
          </p:nvSpPr>
          <p:spPr>
            <a:xfrm>
              <a:off x="-8" y="3"/>
              <a:ext cx="20010962" cy="2912689"/>
            </a:xfrm>
            <a:custGeom>
              <a:avLst/>
              <a:gdLst/>
              <a:ahLst/>
              <a:cxnLst/>
              <a:rect l="l" t="t" r="r" b="b"/>
              <a:pathLst>
                <a:path w="20010965" h="2912696">
                  <a:moveTo>
                    <a:pt x="19866184" y="2767917"/>
                  </a:moveTo>
                  <a:lnTo>
                    <a:pt x="20010965" y="2767917"/>
                  </a:lnTo>
                  <a:lnTo>
                    <a:pt x="20010965" y="2912696"/>
                  </a:lnTo>
                  <a:lnTo>
                    <a:pt x="19866184" y="2912696"/>
                  </a:lnTo>
                  <a:lnTo>
                    <a:pt x="19866184" y="2767917"/>
                  </a:lnTo>
                  <a:close/>
                  <a:moveTo>
                    <a:pt x="0" y="144780"/>
                  </a:moveTo>
                  <a:lnTo>
                    <a:pt x="144780" y="144780"/>
                  </a:lnTo>
                  <a:lnTo>
                    <a:pt x="144780" y="2767917"/>
                  </a:lnTo>
                  <a:lnTo>
                    <a:pt x="0" y="2767917"/>
                  </a:lnTo>
                  <a:lnTo>
                    <a:pt x="0" y="144780"/>
                  </a:lnTo>
                  <a:close/>
                  <a:moveTo>
                    <a:pt x="0" y="2767917"/>
                  </a:moveTo>
                  <a:lnTo>
                    <a:pt x="144780" y="2767917"/>
                  </a:lnTo>
                  <a:lnTo>
                    <a:pt x="144780" y="2912696"/>
                  </a:lnTo>
                  <a:lnTo>
                    <a:pt x="0" y="2912696"/>
                  </a:lnTo>
                  <a:lnTo>
                    <a:pt x="0" y="2767917"/>
                  </a:lnTo>
                  <a:close/>
                  <a:moveTo>
                    <a:pt x="19866184" y="144780"/>
                  </a:moveTo>
                  <a:lnTo>
                    <a:pt x="20010965" y="144780"/>
                  </a:lnTo>
                  <a:lnTo>
                    <a:pt x="20010965" y="2767917"/>
                  </a:lnTo>
                  <a:lnTo>
                    <a:pt x="19866184" y="2767917"/>
                  </a:lnTo>
                  <a:lnTo>
                    <a:pt x="19866184" y="144780"/>
                  </a:lnTo>
                  <a:close/>
                  <a:moveTo>
                    <a:pt x="144780" y="2767917"/>
                  </a:moveTo>
                  <a:lnTo>
                    <a:pt x="19866186" y="2767917"/>
                  </a:lnTo>
                  <a:lnTo>
                    <a:pt x="19866186" y="2912696"/>
                  </a:lnTo>
                  <a:lnTo>
                    <a:pt x="144780" y="2912696"/>
                  </a:lnTo>
                  <a:lnTo>
                    <a:pt x="144780" y="2767917"/>
                  </a:lnTo>
                  <a:close/>
                  <a:moveTo>
                    <a:pt x="19866184" y="0"/>
                  </a:moveTo>
                  <a:lnTo>
                    <a:pt x="20010965" y="0"/>
                  </a:lnTo>
                  <a:lnTo>
                    <a:pt x="20010965" y="144780"/>
                  </a:lnTo>
                  <a:lnTo>
                    <a:pt x="19866184" y="144780"/>
                  </a:lnTo>
                  <a:lnTo>
                    <a:pt x="19866184" y="0"/>
                  </a:lnTo>
                  <a:close/>
                  <a:moveTo>
                    <a:pt x="0" y="0"/>
                  </a:moveTo>
                  <a:lnTo>
                    <a:pt x="144780" y="0"/>
                  </a:lnTo>
                  <a:lnTo>
                    <a:pt x="144780" y="144780"/>
                  </a:lnTo>
                  <a:lnTo>
                    <a:pt x="0" y="144780"/>
                  </a:lnTo>
                  <a:lnTo>
                    <a:pt x="0" y="0"/>
                  </a:lnTo>
                  <a:close/>
                  <a:moveTo>
                    <a:pt x="144780" y="0"/>
                  </a:moveTo>
                  <a:lnTo>
                    <a:pt x="19866186" y="0"/>
                  </a:lnTo>
                  <a:lnTo>
                    <a:pt x="19866186" y="144780"/>
                  </a:lnTo>
                  <a:lnTo>
                    <a:pt x="144780" y="144780"/>
                  </a:lnTo>
                  <a:lnTo>
                    <a:pt x="144780" y="0"/>
                  </a:lnTo>
                  <a:close/>
                </a:path>
              </a:pathLst>
            </a:custGeom>
            <a:solidFill>
              <a:srgbClr val="003432"/>
            </a:solidFill>
          </p:spPr>
        </p:sp>
      </p:grpSp>
      <p:sp>
        <p:nvSpPr>
          <p:cNvPr id="69" name="TextBox 69"/>
          <p:cNvSpPr txBox="1"/>
          <p:nvPr/>
        </p:nvSpPr>
        <p:spPr>
          <a:xfrm>
            <a:off x="821245" y="5390105"/>
            <a:ext cx="2900016" cy="1636960"/>
          </a:xfrm>
          <a:prstGeom prst="rect">
            <a:avLst/>
          </a:prstGeom>
        </p:spPr>
        <p:txBody>
          <a:bodyPr wrap="square" lIns="0" tIns="0" rIns="0" bIns="0" rtlCol="0" anchor="t">
            <a:spAutoFit/>
          </a:bodyPr>
          <a:lstStyle/>
          <a:p>
            <a:pPr marL="1543147" lvl="3" indent="-171477" algn="just">
              <a:lnSpc>
                <a:spcPts val="1235"/>
              </a:lnSpc>
              <a:buFontTx/>
              <a:buChar char="-"/>
            </a:pPr>
            <a:endParaRPr lang="fr-FR" sz="1029" i="1" dirty="0" smtClean="0">
              <a:solidFill>
                <a:srgbClr val="000000"/>
              </a:solidFill>
              <a:latin typeface="Barlow SemiCondensed"/>
            </a:endParaRPr>
          </a:p>
          <a:p>
            <a:pPr marL="171477" indent="-171477" algn="just">
              <a:lnSpc>
                <a:spcPts val="1235"/>
              </a:lnSpc>
              <a:spcAft>
                <a:spcPts val="600"/>
              </a:spcAft>
              <a:buFontTx/>
              <a:buChar char="-"/>
            </a:pPr>
            <a:r>
              <a:rPr lang="fr-FR" sz="1029" dirty="0" smtClean="0">
                <a:solidFill>
                  <a:srgbClr val="000000"/>
                </a:solidFill>
                <a:latin typeface="Barlow SemiCondensed"/>
              </a:rPr>
              <a:t>Actions </a:t>
            </a:r>
            <a:r>
              <a:rPr lang="fr-FR" sz="1029" dirty="0">
                <a:solidFill>
                  <a:srgbClr val="000000"/>
                </a:solidFill>
                <a:latin typeface="Barlow SemiCondensed"/>
              </a:rPr>
              <a:t>d'intégration et de ciblage du </a:t>
            </a:r>
            <a:r>
              <a:rPr lang="fr-FR" sz="1029" dirty="0" smtClean="0">
                <a:solidFill>
                  <a:srgbClr val="000000"/>
                </a:solidFill>
                <a:latin typeface="Barlow SemiCondensed"/>
              </a:rPr>
              <a:t>genre;</a:t>
            </a:r>
            <a:endParaRPr lang="fr-FR" sz="1029" dirty="0">
              <a:solidFill>
                <a:srgbClr val="000000"/>
              </a:solidFill>
              <a:latin typeface="Barlow SemiCondensed"/>
            </a:endParaRPr>
          </a:p>
          <a:p>
            <a:pPr marL="171477" indent="-171477" algn="just">
              <a:lnSpc>
                <a:spcPts val="1235"/>
              </a:lnSpc>
              <a:buFontTx/>
              <a:buChar char="-"/>
            </a:pPr>
            <a:r>
              <a:rPr lang="fr-FR" sz="1029" dirty="0">
                <a:solidFill>
                  <a:srgbClr val="000000"/>
                </a:solidFill>
                <a:latin typeface="Barlow SemiCondensed"/>
              </a:rPr>
              <a:t>Dialogue </a:t>
            </a:r>
            <a:r>
              <a:rPr lang="fr-FR" sz="1029" dirty="0" smtClean="0">
                <a:solidFill>
                  <a:srgbClr val="000000"/>
                </a:solidFill>
                <a:latin typeface="Barlow SemiCondensed"/>
              </a:rPr>
              <a:t>politique entre </a:t>
            </a:r>
            <a:r>
              <a:rPr lang="fr-FR" sz="1029" dirty="0">
                <a:solidFill>
                  <a:srgbClr val="000000"/>
                </a:solidFill>
                <a:latin typeface="Barlow SemiCondensed"/>
              </a:rPr>
              <a:t>l’UE et l’Etat haïtien (Exécutif, </a:t>
            </a:r>
            <a:r>
              <a:rPr lang="fr-FR" sz="1029" dirty="0" smtClean="0">
                <a:solidFill>
                  <a:srgbClr val="000000"/>
                </a:solidFill>
                <a:latin typeface="Barlow SemiCondensed"/>
              </a:rPr>
              <a:t>MCFDF), </a:t>
            </a:r>
            <a:r>
              <a:rPr lang="fr-FR" sz="1029" dirty="0">
                <a:solidFill>
                  <a:srgbClr val="000000"/>
                </a:solidFill>
                <a:latin typeface="Barlow SemiCondensed"/>
              </a:rPr>
              <a:t>dans le cadre du dialogue politique et des dialogues </a:t>
            </a:r>
            <a:r>
              <a:rPr lang="fr-FR" sz="1029" dirty="0" smtClean="0">
                <a:solidFill>
                  <a:srgbClr val="000000"/>
                </a:solidFill>
                <a:latin typeface="Barlow SemiCondensed"/>
              </a:rPr>
              <a:t>sectoriels;</a:t>
            </a:r>
            <a:endParaRPr lang="fr-FR" sz="1029" dirty="0">
              <a:solidFill>
                <a:srgbClr val="000000"/>
              </a:solidFill>
              <a:latin typeface="Barlow SemiCondensed"/>
            </a:endParaRPr>
          </a:p>
          <a:p>
            <a:pPr marL="171477" indent="-171477" algn="just">
              <a:lnSpc>
                <a:spcPts val="1235"/>
              </a:lnSpc>
              <a:spcBef>
                <a:spcPts val="600"/>
              </a:spcBef>
              <a:spcAft>
                <a:spcPts val="600"/>
              </a:spcAft>
              <a:buFontTx/>
              <a:buChar char="-"/>
            </a:pPr>
            <a:r>
              <a:rPr lang="fr-FR" sz="1029" dirty="0">
                <a:solidFill>
                  <a:srgbClr val="000000"/>
                </a:solidFill>
                <a:latin typeface="Barlow SemiCondensed"/>
              </a:rPr>
              <a:t>Dialogues du groupe sectoriel genre des PTF: réunions trimestrielles et initiatives ad hoc;</a:t>
            </a:r>
          </a:p>
          <a:p>
            <a:pPr marL="171477" indent="-171477" algn="just">
              <a:lnSpc>
                <a:spcPts val="1235"/>
              </a:lnSpc>
              <a:buFontTx/>
              <a:buChar char="-"/>
            </a:pPr>
            <a:r>
              <a:rPr lang="fr-FR" sz="1029" dirty="0" smtClean="0">
                <a:solidFill>
                  <a:srgbClr val="000000"/>
                </a:solidFill>
                <a:latin typeface="Barlow SemiCondensed"/>
              </a:rPr>
              <a:t>mise en œuvre de la feuille de route avec les organisations de la société civile.</a:t>
            </a:r>
            <a:endParaRPr lang="en-US" sz="1029" dirty="0">
              <a:solidFill>
                <a:srgbClr val="000000"/>
              </a:solidFill>
              <a:latin typeface="Barlow SemiCondensed"/>
            </a:endParaRPr>
          </a:p>
        </p:txBody>
      </p:sp>
      <p:sp>
        <p:nvSpPr>
          <p:cNvPr id="70" name="TextBox 70"/>
          <p:cNvSpPr txBox="1"/>
          <p:nvPr/>
        </p:nvSpPr>
        <p:spPr>
          <a:xfrm>
            <a:off x="4348137" y="5824734"/>
            <a:ext cx="2553776" cy="256480"/>
          </a:xfrm>
          <a:prstGeom prst="rect">
            <a:avLst/>
          </a:prstGeom>
        </p:spPr>
        <p:txBody>
          <a:bodyPr wrap="square" lIns="0" tIns="0" rIns="0" bIns="0" rtlCol="0" anchor="t">
            <a:spAutoFit/>
          </a:bodyPr>
          <a:lstStyle/>
          <a:p>
            <a:pPr algn="ctr">
              <a:lnSpc>
                <a:spcPts val="1029"/>
              </a:lnSpc>
            </a:pPr>
            <a:r>
              <a:rPr lang="fr-FR" sz="1029" dirty="0">
                <a:solidFill>
                  <a:srgbClr val="000000"/>
                </a:solidFill>
                <a:latin typeface="Barlow SemiCondensed"/>
              </a:rPr>
              <a:t>Garantir l’absence de toute forme de violence de genre</a:t>
            </a:r>
            <a:endParaRPr lang="en-US" sz="1029" dirty="0">
              <a:solidFill>
                <a:srgbClr val="000000"/>
              </a:solidFill>
              <a:latin typeface="Barlow SemiCondensed"/>
            </a:endParaRPr>
          </a:p>
        </p:txBody>
      </p:sp>
      <p:sp>
        <p:nvSpPr>
          <p:cNvPr id="71" name="TextBox 71"/>
          <p:cNvSpPr txBox="1"/>
          <p:nvPr/>
        </p:nvSpPr>
        <p:spPr>
          <a:xfrm>
            <a:off x="1512409" y="854362"/>
            <a:ext cx="4632008" cy="359073"/>
          </a:xfrm>
          <a:prstGeom prst="rect">
            <a:avLst/>
          </a:prstGeom>
        </p:spPr>
        <p:txBody>
          <a:bodyPr lIns="0" tIns="0" rIns="0" bIns="0" rtlCol="0" anchor="t">
            <a:spAutoFit/>
          </a:bodyPr>
          <a:lstStyle/>
          <a:p>
            <a:pPr algn="just">
              <a:lnSpc>
                <a:spcPts val="2800"/>
              </a:lnSpc>
            </a:pPr>
            <a:r>
              <a:rPr lang="en-US" sz="2799" spc="117" dirty="0">
                <a:solidFill>
                  <a:srgbClr val="001489"/>
                </a:solidFill>
                <a:latin typeface="Barlow SemiCondensed Bold Bold"/>
              </a:rPr>
              <a:t> EU GENDER ACTION PLAN  III </a:t>
            </a:r>
          </a:p>
        </p:txBody>
      </p:sp>
      <p:sp>
        <p:nvSpPr>
          <p:cNvPr id="72" name="TextBox 72"/>
          <p:cNvSpPr txBox="1"/>
          <p:nvPr/>
        </p:nvSpPr>
        <p:spPr>
          <a:xfrm>
            <a:off x="984918" y="2188481"/>
            <a:ext cx="6036722" cy="923330"/>
          </a:xfrm>
          <a:prstGeom prst="rect">
            <a:avLst/>
          </a:prstGeom>
        </p:spPr>
        <p:txBody>
          <a:bodyPr wrap="square" lIns="0" tIns="0" rIns="0" bIns="0" rtlCol="0" anchor="t">
            <a:spAutoFit/>
          </a:bodyPr>
          <a:lstStyle/>
          <a:p>
            <a:pPr algn="ctr">
              <a:lnSpc>
                <a:spcPts val="1235"/>
              </a:lnSpc>
            </a:pPr>
            <a:r>
              <a:rPr lang="en-US" sz="1029" b="1" dirty="0">
                <a:solidFill>
                  <a:srgbClr val="003432"/>
                </a:solidFill>
                <a:latin typeface="Barlow SemiCondensed"/>
              </a:rPr>
              <a:t>PLAN D’ACTION GENRE III</a:t>
            </a:r>
            <a:endParaRPr lang="fr-FR" sz="1029" b="1" dirty="0">
              <a:solidFill>
                <a:srgbClr val="003432"/>
              </a:solidFill>
              <a:latin typeface="Barlow SemiCondensed"/>
            </a:endParaRPr>
          </a:p>
          <a:p>
            <a:pPr algn="ctr">
              <a:lnSpc>
                <a:spcPts val="1235"/>
              </a:lnSpc>
            </a:pPr>
            <a:r>
              <a:rPr lang="fr-FR" sz="1029" dirty="0">
                <a:solidFill>
                  <a:srgbClr val="003432"/>
                </a:solidFill>
                <a:latin typeface="Barlow SemiCondensed"/>
              </a:rPr>
              <a:t>vise à accélérer les progrès en matière d'autonomisation des femmes et des filles et à préserver les acquis</a:t>
            </a:r>
          </a:p>
          <a:p>
            <a:pPr algn="ctr">
              <a:lnSpc>
                <a:spcPts val="1235"/>
              </a:lnSpc>
            </a:pPr>
            <a:r>
              <a:rPr lang="fr-FR" sz="1029" dirty="0">
                <a:solidFill>
                  <a:srgbClr val="003432"/>
                </a:solidFill>
                <a:latin typeface="Barlow SemiCondensed"/>
              </a:rPr>
              <a:t>l'égalité des sexes au cours des 25 années écoulées </a:t>
            </a:r>
            <a:r>
              <a:rPr lang="fr-FR" sz="1029" b="1" dirty="0">
                <a:solidFill>
                  <a:srgbClr val="003432"/>
                </a:solidFill>
                <a:latin typeface="Barlow SemiCondensed"/>
              </a:rPr>
              <a:t>depuis l'adoption de la Déclaration de Pékin et de son Programme </a:t>
            </a:r>
            <a:r>
              <a:rPr lang="fr-FR" sz="1029" b="1" dirty="0" smtClean="0">
                <a:solidFill>
                  <a:srgbClr val="003432"/>
                </a:solidFill>
                <a:latin typeface="Barlow SemiCondensed"/>
              </a:rPr>
              <a:t>d'action, les ODD et l’initiative Spotlight</a:t>
            </a:r>
            <a:r>
              <a:rPr lang="fr-FR" sz="1029" dirty="0" smtClean="0">
                <a:solidFill>
                  <a:srgbClr val="003432"/>
                </a:solidFill>
                <a:latin typeface="Barlow SemiCondensed"/>
              </a:rPr>
              <a:t>. </a:t>
            </a:r>
            <a:r>
              <a:rPr lang="fr-FR" sz="1029" dirty="0">
                <a:solidFill>
                  <a:srgbClr val="003432"/>
                </a:solidFill>
                <a:latin typeface="Barlow SemiCondensed"/>
              </a:rPr>
              <a:t>Il vise à contribuer à donner aux femmes et filles les moyens d'exercer pleinement leurs droits et d'accroître leur participation à vie politique, économique, sociale et culturelle.</a:t>
            </a:r>
          </a:p>
          <a:p>
            <a:pPr algn="ctr">
              <a:lnSpc>
                <a:spcPts val="1235"/>
              </a:lnSpc>
            </a:pPr>
            <a:endParaRPr lang="fr-FR" sz="1029" dirty="0">
              <a:solidFill>
                <a:srgbClr val="003432"/>
              </a:solidFill>
              <a:latin typeface="Barlow SemiCondensed"/>
            </a:endParaRPr>
          </a:p>
        </p:txBody>
      </p:sp>
      <p:sp>
        <p:nvSpPr>
          <p:cNvPr id="73" name="TextBox 73"/>
          <p:cNvSpPr txBox="1"/>
          <p:nvPr/>
        </p:nvSpPr>
        <p:spPr>
          <a:xfrm>
            <a:off x="729097" y="3588815"/>
            <a:ext cx="3007683" cy="1333698"/>
          </a:xfrm>
          <a:prstGeom prst="rect">
            <a:avLst/>
          </a:prstGeom>
        </p:spPr>
        <p:txBody>
          <a:bodyPr wrap="square" lIns="0" tIns="0" rIns="0" bIns="0" rtlCol="0" anchor="t">
            <a:spAutoFit/>
          </a:bodyPr>
          <a:lstStyle/>
          <a:p>
            <a:pPr marL="171477" indent="-171477" algn="just">
              <a:lnSpc>
                <a:spcPts val="1132"/>
              </a:lnSpc>
              <a:spcAft>
                <a:spcPts val="600"/>
              </a:spcAft>
              <a:buFontTx/>
              <a:buChar char="-"/>
            </a:pPr>
            <a:r>
              <a:rPr lang="fr-FR" sz="1029" dirty="0">
                <a:solidFill>
                  <a:srgbClr val="000000"/>
                </a:solidFill>
                <a:latin typeface="Barlow SemiCondensed"/>
              </a:rPr>
              <a:t>Le CLIP Haití traduit le plan d'action GENRE III de l'UE;</a:t>
            </a:r>
            <a:endParaRPr lang="en-US" sz="1029" dirty="0">
              <a:solidFill>
                <a:srgbClr val="000000"/>
              </a:solidFill>
              <a:latin typeface="Barlow SemiCondensed"/>
            </a:endParaRPr>
          </a:p>
          <a:p>
            <a:pPr marL="171477" indent="-171477" algn="just">
              <a:lnSpc>
                <a:spcPts val="1132"/>
              </a:lnSpc>
              <a:spcAft>
                <a:spcPts val="600"/>
              </a:spcAft>
              <a:buFontTx/>
              <a:buChar char="-"/>
            </a:pPr>
            <a:r>
              <a:rPr lang="fr-FR" sz="1029" dirty="0">
                <a:solidFill>
                  <a:srgbClr val="000000"/>
                </a:solidFill>
                <a:latin typeface="Barlow SemiCondensed"/>
              </a:rPr>
              <a:t>A été préparé par la DUE Haiti et ÉM en consultations avec les autorités nationales, le PTF genre, la société civile et en particulaire les Organisations de Femmes;</a:t>
            </a:r>
          </a:p>
          <a:p>
            <a:pPr marL="171477" indent="-171477" algn="just">
              <a:lnSpc>
                <a:spcPts val="1235"/>
              </a:lnSpc>
              <a:buFontTx/>
              <a:buChar char="-"/>
            </a:pPr>
            <a:r>
              <a:rPr lang="fr-FR" sz="1029" dirty="0">
                <a:solidFill>
                  <a:srgbClr val="000000"/>
                </a:solidFill>
                <a:latin typeface="Barlow SemiCondensed"/>
              </a:rPr>
              <a:t>Prend en compte des politiques nationales (plan d’action d’égalité F/H, 2014-2020 MCFDF, Diagnostic des inégalités de genre MCFDF, 2013, Plan national de lutte contre VBG (2017-2027</a:t>
            </a:r>
            <a:r>
              <a:rPr lang="fr-FR" sz="1029" dirty="0" smtClean="0">
                <a:solidFill>
                  <a:srgbClr val="000000"/>
                </a:solidFill>
                <a:latin typeface="Barlow SemiCondensed"/>
              </a:rPr>
              <a:t>)</a:t>
            </a:r>
            <a:r>
              <a:rPr lang="fr-FR" sz="1029" b="1" dirty="0" smtClean="0">
                <a:solidFill>
                  <a:srgbClr val="003432"/>
                </a:solidFill>
                <a:latin typeface="Barlow SemiCondensed"/>
              </a:rPr>
              <a:t>.</a:t>
            </a:r>
            <a:endParaRPr lang="en-US" sz="1029" b="1" dirty="0">
              <a:solidFill>
                <a:srgbClr val="003432"/>
              </a:solidFill>
              <a:latin typeface="Barlow SemiCondensed"/>
            </a:endParaRPr>
          </a:p>
        </p:txBody>
      </p:sp>
      <p:sp>
        <p:nvSpPr>
          <p:cNvPr id="74" name="TextBox 74"/>
          <p:cNvSpPr txBox="1"/>
          <p:nvPr/>
        </p:nvSpPr>
        <p:spPr>
          <a:xfrm>
            <a:off x="305467" y="756002"/>
            <a:ext cx="679450" cy="256480"/>
          </a:xfrm>
          <a:prstGeom prst="rect">
            <a:avLst/>
          </a:prstGeom>
        </p:spPr>
        <p:txBody>
          <a:bodyPr lIns="0" tIns="0" rIns="0" bIns="0" rtlCol="0" anchor="t">
            <a:spAutoFit/>
          </a:bodyPr>
          <a:lstStyle/>
          <a:p>
            <a:pPr algn="ctr">
              <a:lnSpc>
                <a:spcPts val="991"/>
              </a:lnSpc>
            </a:pPr>
            <a:r>
              <a:rPr lang="en-US" sz="900">
                <a:solidFill>
                  <a:srgbClr val="000000"/>
                </a:solidFill>
                <a:latin typeface="Arialle Bold"/>
              </a:rPr>
              <a:t>EUROPEAN </a:t>
            </a:r>
          </a:p>
          <a:p>
            <a:pPr algn="ctr">
              <a:lnSpc>
                <a:spcPts val="991"/>
              </a:lnSpc>
            </a:pPr>
            <a:r>
              <a:rPr lang="en-US" sz="900">
                <a:solidFill>
                  <a:srgbClr val="000000"/>
                </a:solidFill>
                <a:latin typeface="Arialle Bold"/>
              </a:rPr>
              <a:t>UNION</a:t>
            </a:r>
          </a:p>
        </p:txBody>
      </p:sp>
      <p:sp>
        <p:nvSpPr>
          <p:cNvPr id="75" name="TextBox 75"/>
          <p:cNvSpPr txBox="1"/>
          <p:nvPr/>
        </p:nvSpPr>
        <p:spPr>
          <a:xfrm>
            <a:off x="1092095" y="1204885"/>
            <a:ext cx="5536115" cy="256480"/>
          </a:xfrm>
          <a:prstGeom prst="rect">
            <a:avLst/>
          </a:prstGeom>
        </p:spPr>
        <p:txBody>
          <a:bodyPr wrap="square" lIns="0" tIns="0" rIns="0" bIns="0" rtlCol="0" anchor="t">
            <a:spAutoFit/>
          </a:bodyPr>
          <a:lstStyle/>
          <a:p>
            <a:pPr algn="just">
              <a:lnSpc>
                <a:spcPts val="1960"/>
              </a:lnSpc>
            </a:pPr>
            <a:r>
              <a:rPr lang="en-GB" sz="1400" b="1" dirty="0">
                <a:solidFill>
                  <a:srgbClr val="000000"/>
                </a:solidFill>
                <a:latin typeface="Inter Italics"/>
              </a:rPr>
              <a:t>CLIP (Country Level Implementation Plan) Haiti (2021-2025)</a:t>
            </a:r>
          </a:p>
        </p:txBody>
      </p:sp>
      <p:sp>
        <p:nvSpPr>
          <p:cNvPr id="76" name="TextBox 76"/>
          <p:cNvSpPr txBox="1"/>
          <p:nvPr/>
        </p:nvSpPr>
        <p:spPr>
          <a:xfrm>
            <a:off x="853455" y="1566921"/>
            <a:ext cx="6533882" cy="500137"/>
          </a:xfrm>
          <a:prstGeom prst="rect">
            <a:avLst/>
          </a:prstGeom>
        </p:spPr>
        <p:txBody>
          <a:bodyPr lIns="0" tIns="0" rIns="0" bIns="0" rtlCol="0" anchor="t">
            <a:spAutoFit/>
          </a:bodyPr>
          <a:lstStyle/>
          <a:p>
            <a:pPr algn="ctr">
              <a:lnSpc>
                <a:spcPts val="1259"/>
              </a:lnSpc>
            </a:pPr>
            <a:r>
              <a:rPr lang="fr-FR" sz="1050" dirty="0">
                <a:solidFill>
                  <a:srgbClr val="000000"/>
                </a:solidFill>
                <a:latin typeface="Alata"/>
              </a:rPr>
              <a:t> Le nouveau plan d'action de l'UE et ses Etats membres sur l'égalité des genres et l'autonomisation des femmes pour (2021-2025) CLIP III pour Haití est désormais en vigueur </a:t>
            </a:r>
          </a:p>
          <a:p>
            <a:pPr algn="ctr">
              <a:lnSpc>
                <a:spcPts val="1259"/>
              </a:lnSpc>
            </a:pPr>
            <a:endParaRPr lang="en-US" sz="1050" dirty="0">
              <a:solidFill>
                <a:srgbClr val="000000"/>
              </a:solidFill>
              <a:latin typeface="Alata"/>
            </a:endParaRPr>
          </a:p>
        </p:txBody>
      </p:sp>
      <p:sp>
        <p:nvSpPr>
          <p:cNvPr id="77" name="TextBox 77"/>
          <p:cNvSpPr txBox="1"/>
          <p:nvPr/>
        </p:nvSpPr>
        <p:spPr>
          <a:xfrm>
            <a:off x="4403250" y="6160406"/>
            <a:ext cx="2560522" cy="410369"/>
          </a:xfrm>
          <a:prstGeom prst="rect">
            <a:avLst/>
          </a:prstGeom>
        </p:spPr>
        <p:txBody>
          <a:bodyPr wrap="square" lIns="0" tIns="0" rIns="0" bIns="0" rtlCol="0" anchor="t">
            <a:spAutoFit/>
          </a:bodyPr>
          <a:lstStyle/>
          <a:p>
            <a:pPr algn="just">
              <a:lnSpc>
                <a:spcPts val="1132"/>
              </a:lnSpc>
            </a:pPr>
            <a:r>
              <a:rPr lang="fr-FR" sz="1029" dirty="0">
                <a:solidFill>
                  <a:srgbClr val="003432"/>
                </a:solidFill>
                <a:latin typeface="Barlow SemiCondensed"/>
              </a:rPr>
              <a:t>Promouvoir les droits économiques et sociaux et l'autonomisation des filles et des femmes;</a:t>
            </a:r>
          </a:p>
          <a:p>
            <a:pPr>
              <a:lnSpc>
                <a:spcPts val="1029"/>
              </a:lnSpc>
            </a:pPr>
            <a:endParaRPr lang="en-US" sz="1029" dirty="0">
              <a:solidFill>
                <a:srgbClr val="000000"/>
              </a:solidFill>
              <a:latin typeface="Barlow SemiCondensed"/>
            </a:endParaRPr>
          </a:p>
        </p:txBody>
      </p:sp>
      <p:grpSp>
        <p:nvGrpSpPr>
          <p:cNvPr id="31" name="Group 30"/>
          <p:cNvGrpSpPr/>
          <p:nvPr/>
        </p:nvGrpSpPr>
        <p:grpSpPr>
          <a:xfrm>
            <a:off x="3854450" y="8775700"/>
            <a:ext cx="3172080" cy="1371600"/>
            <a:chOff x="3865423" y="8928101"/>
            <a:chExt cx="3172080" cy="1371600"/>
          </a:xfrm>
        </p:grpSpPr>
        <p:grpSp>
          <p:nvGrpSpPr>
            <p:cNvPr id="52" name="Group 52"/>
            <p:cNvGrpSpPr/>
            <p:nvPr/>
          </p:nvGrpSpPr>
          <p:grpSpPr>
            <a:xfrm>
              <a:off x="3865423" y="8928101"/>
              <a:ext cx="3172080" cy="1371600"/>
              <a:chOff x="0" y="0"/>
              <a:chExt cx="25278991" cy="7455738"/>
            </a:xfrm>
          </p:grpSpPr>
          <p:sp>
            <p:nvSpPr>
              <p:cNvPr id="53" name="Freeform 53"/>
              <p:cNvSpPr/>
              <p:nvPr/>
            </p:nvSpPr>
            <p:spPr>
              <a:xfrm>
                <a:off x="72390" y="72390"/>
                <a:ext cx="25134211" cy="7310958"/>
              </a:xfrm>
              <a:custGeom>
                <a:avLst/>
                <a:gdLst/>
                <a:ahLst/>
                <a:cxnLst/>
                <a:rect l="l" t="t" r="r" b="b"/>
                <a:pathLst>
                  <a:path w="25134211" h="7310958">
                    <a:moveTo>
                      <a:pt x="0" y="0"/>
                    </a:moveTo>
                    <a:lnTo>
                      <a:pt x="25134211" y="0"/>
                    </a:lnTo>
                    <a:lnTo>
                      <a:pt x="25134211" y="7310958"/>
                    </a:lnTo>
                    <a:lnTo>
                      <a:pt x="0" y="7310958"/>
                    </a:lnTo>
                    <a:lnTo>
                      <a:pt x="0" y="0"/>
                    </a:lnTo>
                    <a:close/>
                  </a:path>
                </a:pathLst>
              </a:custGeom>
              <a:solidFill>
                <a:srgbClr val="FFFFFF"/>
              </a:solidFill>
            </p:spPr>
          </p:sp>
          <p:sp>
            <p:nvSpPr>
              <p:cNvPr id="54" name="Freeform 54"/>
              <p:cNvSpPr/>
              <p:nvPr/>
            </p:nvSpPr>
            <p:spPr>
              <a:xfrm>
                <a:off x="0" y="0"/>
                <a:ext cx="25278990" cy="7455738"/>
              </a:xfrm>
              <a:custGeom>
                <a:avLst/>
                <a:gdLst/>
                <a:ahLst/>
                <a:cxnLst/>
                <a:rect l="l" t="t" r="r" b="b"/>
                <a:pathLst>
                  <a:path w="25278990" h="7455738">
                    <a:moveTo>
                      <a:pt x="25134212" y="7310958"/>
                    </a:moveTo>
                    <a:lnTo>
                      <a:pt x="25278990" y="7310958"/>
                    </a:lnTo>
                    <a:lnTo>
                      <a:pt x="25278990" y="7455738"/>
                    </a:lnTo>
                    <a:lnTo>
                      <a:pt x="25134212" y="7455738"/>
                    </a:lnTo>
                    <a:lnTo>
                      <a:pt x="25134212" y="7310958"/>
                    </a:lnTo>
                    <a:close/>
                    <a:moveTo>
                      <a:pt x="0" y="144780"/>
                    </a:moveTo>
                    <a:lnTo>
                      <a:pt x="144780" y="144780"/>
                    </a:lnTo>
                    <a:lnTo>
                      <a:pt x="144780" y="7310958"/>
                    </a:lnTo>
                    <a:lnTo>
                      <a:pt x="0" y="7310958"/>
                    </a:lnTo>
                    <a:lnTo>
                      <a:pt x="0" y="144780"/>
                    </a:lnTo>
                    <a:close/>
                    <a:moveTo>
                      <a:pt x="0" y="7310958"/>
                    </a:moveTo>
                    <a:lnTo>
                      <a:pt x="144780" y="7310958"/>
                    </a:lnTo>
                    <a:lnTo>
                      <a:pt x="144780" y="7455738"/>
                    </a:lnTo>
                    <a:lnTo>
                      <a:pt x="0" y="7455738"/>
                    </a:lnTo>
                    <a:lnTo>
                      <a:pt x="0" y="7310958"/>
                    </a:lnTo>
                    <a:close/>
                    <a:moveTo>
                      <a:pt x="25134212" y="144780"/>
                    </a:moveTo>
                    <a:lnTo>
                      <a:pt x="25278990" y="144780"/>
                    </a:lnTo>
                    <a:lnTo>
                      <a:pt x="25278990" y="7310958"/>
                    </a:lnTo>
                    <a:lnTo>
                      <a:pt x="25134212" y="7310958"/>
                    </a:lnTo>
                    <a:lnTo>
                      <a:pt x="25134212" y="144780"/>
                    </a:lnTo>
                    <a:close/>
                    <a:moveTo>
                      <a:pt x="144780" y="7310958"/>
                    </a:moveTo>
                    <a:lnTo>
                      <a:pt x="25134212" y="7310958"/>
                    </a:lnTo>
                    <a:lnTo>
                      <a:pt x="25134212" y="7455738"/>
                    </a:lnTo>
                    <a:lnTo>
                      <a:pt x="144780" y="7455738"/>
                    </a:lnTo>
                    <a:lnTo>
                      <a:pt x="144780" y="7310958"/>
                    </a:lnTo>
                    <a:close/>
                    <a:moveTo>
                      <a:pt x="25134212" y="0"/>
                    </a:moveTo>
                    <a:lnTo>
                      <a:pt x="25278990" y="0"/>
                    </a:lnTo>
                    <a:lnTo>
                      <a:pt x="25278990" y="144780"/>
                    </a:lnTo>
                    <a:lnTo>
                      <a:pt x="25134212" y="144780"/>
                    </a:lnTo>
                    <a:lnTo>
                      <a:pt x="25134212" y="0"/>
                    </a:lnTo>
                    <a:close/>
                    <a:moveTo>
                      <a:pt x="0" y="0"/>
                    </a:moveTo>
                    <a:lnTo>
                      <a:pt x="144780" y="0"/>
                    </a:lnTo>
                    <a:lnTo>
                      <a:pt x="144780" y="144780"/>
                    </a:lnTo>
                    <a:lnTo>
                      <a:pt x="0" y="144780"/>
                    </a:lnTo>
                    <a:lnTo>
                      <a:pt x="0" y="0"/>
                    </a:lnTo>
                    <a:close/>
                    <a:moveTo>
                      <a:pt x="144780" y="0"/>
                    </a:moveTo>
                    <a:lnTo>
                      <a:pt x="25134212" y="0"/>
                    </a:lnTo>
                    <a:lnTo>
                      <a:pt x="25134212" y="144780"/>
                    </a:lnTo>
                    <a:lnTo>
                      <a:pt x="144780" y="144780"/>
                    </a:lnTo>
                    <a:lnTo>
                      <a:pt x="144780" y="0"/>
                    </a:lnTo>
                    <a:close/>
                  </a:path>
                </a:pathLst>
              </a:custGeom>
              <a:solidFill>
                <a:srgbClr val="003432"/>
              </a:solidFill>
            </p:spPr>
          </p:sp>
        </p:grpSp>
        <p:pic>
          <p:nvPicPr>
            <p:cNvPr id="55" name="Picture 55"/>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a:off x="3928412" y="8969179"/>
              <a:ext cx="208883" cy="264104"/>
            </a:xfrm>
            <a:prstGeom prst="rect">
              <a:avLst/>
            </a:prstGeom>
          </p:spPr>
        </p:pic>
        <p:sp>
          <p:nvSpPr>
            <p:cNvPr id="80" name="TextBox 80"/>
            <p:cNvSpPr txBox="1"/>
            <p:nvPr/>
          </p:nvSpPr>
          <p:spPr>
            <a:xfrm>
              <a:off x="4262346" y="8977530"/>
              <a:ext cx="2349989" cy="282129"/>
            </a:xfrm>
            <a:prstGeom prst="rect">
              <a:avLst/>
            </a:prstGeom>
          </p:spPr>
          <p:txBody>
            <a:bodyPr wrap="square" lIns="0" tIns="0" rIns="0" bIns="0" rtlCol="0" anchor="t">
              <a:spAutoFit/>
            </a:bodyPr>
            <a:lstStyle/>
            <a:p>
              <a:pPr algn="ctr">
                <a:lnSpc>
                  <a:spcPts val="1132"/>
                </a:lnSpc>
              </a:pPr>
              <a:r>
                <a:rPr lang="en-US" sz="1029" dirty="0">
                  <a:solidFill>
                    <a:srgbClr val="001489"/>
                  </a:solidFill>
                  <a:latin typeface="Barlow SemiCondensed Bold"/>
                </a:rPr>
                <a:t>Activités de communication stratégiques et de diplomatie publique</a:t>
              </a:r>
            </a:p>
          </p:txBody>
        </p:sp>
        <p:sp>
          <p:nvSpPr>
            <p:cNvPr id="81" name="TextBox 81"/>
            <p:cNvSpPr txBox="1"/>
            <p:nvPr/>
          </p:nvSpPr>
          <p:spPr>
            <a:xfrm>
              <a:off x="4038345" y="9388326"/>
              <a:ext cx="2908862" cy="846386"/>
            </a:xfrm>
            <a:prstGeom prst="rect">
              <a:avLst/>
            </a:prstGeom>
          </p:spPr>
          <p:txBody>
            <a:bodyPr wrap="square" lIns="0" tIns="0" rIns="0" bIns="0" rtlCol="0" anchor="t">
              <a:spAutoFit/>
            </a:bodyPr>
            <a:lstStyle/>
            <a:p>
              <a:pPr algn="just">
                <a:lnSpc>
                  <a:spcPts val="1030"/>
                </a:lnSpc>
                <a:spcAft>
                  <a:spcPts val="600"/>
                </a:spcAft>
              </a:pPr>
              <a:r>
                <a:rPr lang="fr-FR" sz="1030" dirty="0">
                  <a:solidFill>
                    <a:srgbClr val="000000"/>
                  </a:solidFill>
                  <a:latin typeface="Barlow SemiCondensed"/>
                </a:rPr>
                <a:t>La DUE Haiti et les EM organiseront ensemble des activités de sensibilisation aux questions d'égalité des sexes, tels que:</a:t>
              </a:r>
            </a:p>
            <a:p>
              <a:pPr algn="just">
                <a:lnSpc>
                  <a:spcPts val="1030"/>
                </a:lnSpc>
              </a:pPr>
              <a:r>
                <a:rPr lang="fr-FR" sz="1030" dirty="0">
                  <a:solidFill>
                    <a:srgbClr val="000000"/>
                  </a:solidFill>
                  <a:latin typeface="Barlow SemiCondensed"/>
                </a:rPr>
                <a:t>JI de la femme </a:t>
              </a:r>
              <a:r>
                <a:rPr lang="fr-FR" sz="1030" b="1" dirty="0">
                  <a:solidFill>
                    <a:srgbClr val="000000"/>
                  </a:solidFill>
                  <a:latin typeface="Barlow SemiCondensed"/>
                </a:rPr>
                <a:t>8mars</a:t>
              </a:r>
              <a:r>
                <a:rPr lang="fr-FR" sz="1030" dirty="0">
                  <a:solidFill>
                    <a:srgbClr val="000000"/>
                  </a:solidFill>
                  <a:latin typeface="Barlow SemiCondensed"/>
                </a:rPr>
                <a:t>, JI Femmes rurales </a:t>
              </a:r>
              <a:r>
                <a:rPr lang="fr-FR" sz="1030" b="1" dirty="0">
                  <a:solidFill>
                    <a:srgbClr val="000000"/>
                  </a:solidFill>
                  <a:latin typeface="Barlow SemiCondensed"/>
                </a:rPr>
                <a:t>15 Octobre</a:t>
              </a:r>
              <a:r>
                <a:rPr lang="fr-FR" sz="1030" dirty="0">
                  <a:solidFill>
                    <a:srgbClr val="000000"/>
                  </a:solidFill>
                  <a:latin typeface="Barlow SemiCondensed"/>
                </a:rPr>
                <a:t>, </a:t>
              </a:r>
            </a:p>
            <a:p>
              <a:pPr algn="just">
                <a:lnSpc>
                  <a:spcPts val="1030"/>
                </a:lnSpc>
              </a:pPr>
              <a:r>
                <a:rPr lang="fr-FR" sz="1030" dirty="0">
                  <a:solidFill>
                    <a:srgbClr val="000000"/>
                  </a:solidFill>
                  <a:latin typeface="Barlow SemiCondensed"/>
                </a:rPr>
                <a:t>Journée nationale du mouvement des femmes haïtiennes (</a:t>
              </a:r>
              <a:r>
                <a:rPr lang="fr-FR" sz="1030" b="1" dirty="0">
                  <a:solidFill>
                    <a:srgbClr val="000000"/>
                  </a:solidFill>
                  <a:latin typeface="Barlow SemiCondensed"/>
                </a:rPr>
                <a:t>3 avri</a:t>
              </a:r>
              <a:r>
                <a:rPr lang="fr-FR" sz="1030" dirty="0">
                  <a:solidFill>
                    <a:srgbClr val="000000"/>
                  </a:solidFill>
                  <a:latin typeface="Barlow SemiCondensed"/>
                </a:rPr>
                <a:t>l), etc..</a:t>
              </a:r>
            </a:p>
          </p:txBody>
        </p:sp>
      </p:grpSp>
      <p:sp>
        <p:nvSpPr>
          <p:cNvPr id="82" name="TextBox 82"/>
          <p:cNvSpPr txBox="1"/>
          <p:nvPr/>
        </p:nvSpPr>
        <p:spPr>
          <a:xfrm>
            <a:off x="4015958" y="3688458"/>
            <a:ext cx="2940181" cy="141064"/>
          </a:xfrm>
          <a:prstGeom prst="rect">
            <a:avLst/>
          </a:prstGeom>
        </p:spPr>
        <p:txBody>
          <a:bodyPr wrap="square" lIns="0" tIns="0" rIns="0" bIns="0" rtlCol="0" anchor="t">
            <a:spAutoFit/>
          </a:bodyPr>
          <a:lstStyle/>
          <a:p>
            <a:pPr algn="ctr">
              <a:lnSpc>
                <a:spcPts val="1132"/>
              </a:lnSpc>
            </a:pPr>
            <a:endParaRPr lang="fr-FR" sz="1029" dirty="0">
              <a:solidFill>
                <a:srgbClr val="001489"/>
              </a:solidFill>
              <a:latin typeface="Barlow SemiCondensed Bold"/>
            </a:endParaRPr>
          </a:p>
        </p:txBody>
      </p:sp>
      <p:grpSp>
        <p:nvGrpSpPr>
          <p:cNvPr id="29" name="Group 28"/>
          <p:cNvGrpSpPr/>
          <p:nvPr/>
        </p:nvGrpSpPr>
        <p:grpSpPr>
          <a:xfrm>
            <a:off x="693909" y="7035714"/>
            <a:ext cx="3147386" cy="3111586"/>
            <a:chOff x="693909" y="7188114"/>
            <a:chExt cx="3147386" cy="3111586"/>
          </a:xfrm>
        </p:grpSpPr>
        <p:grpSp>
          <p:nvGrpSpPr>
            <p:cNvPr id="41" name="Group 41"/>
            <p:cNvGrpSpPr/>
            <p:nvPr/>
          </p:nvGrpSpPr>
          <p:grpSpPr>
            <a:xfrm>
              <a:off x="693909" y="7205932"/>
              <a:ext cx="3147386" cy="3093768"/>
              <a:chOff x="0" y="0"/>
              <a:chExt cx="21730190" cy="25351032"/>
            </a:xfrm>
          </p:grpSpPr>
          <p:sp>
            <p:nvSpPr>
              <p:cNvPr id="42" name="Freeform 42"/>
              <p:cNvSpPr/>
              <p:nvPr/>
            </p:nvSpPr>
            <p:spPr>
              <a:xfrm>
                <a:off x="72387" y="72388"/>
                <a:ext cx="21585406" cy="25206249"/>
              </a:xfrm>
              <a:custGeom>
                <a:avLst/>
                <a:gdLst/>
                <a:ahLst/>
                <a:cxnLst/>
                <a:rect l="l" t="t" r="r" b="b"/>
                <a:pathLst>
                  <a:path w="21585409" h="25206253">
                    <a:moveTo>
                      <a:pt x="0" y="0"/>
                    </a:moveTo>
                    <a:lnTo>
                      <a:pt x="21585409" y="0"/>
                    </a:lnTo>
                    <a:lnTo>
                      <a:pt x="21585409" y="25206253"/>
                    </a:lnTo>
                    <a:lnTo>
                      <a:pt x="0" y="25206253"/>
                    </a:lnTo>
                    <a:lnTo>
                      <a:pt x="0" y="0"/>
                    </a:lnTo>
                    <a:close/>
                  </a:path>
                </a:pathLst>
              </a:custGeom>
              <a:solidFill>
                <a:srgbClr val="FFFFFF"/>
              </a:solidFill>
            </p:spPr>
          </p:sp>
          <p:sp>
            <p:nvSpPr>
              <p:cNvPr id="43" name="Freeform 43"/>
              <p:cNvSpPr/>
              <p:nvPr/>
            </p:nvSpPr>
            <p:spPr>
              <a:xfrm>
                <a:off x="0" y="0"/>
                <a:ext cx="21730190" cy="25351032"/>
              </a:xfrm>
              <a:custGeom>
                <a:avLst/>
                <a:gdLst/>
                <a:ahLst/>
                <a:cxnLst/>
                <a:rect l="l" t="t" r="r" b="b"/>
                <a:pathLst>
                  <a:path w="21730190" h="25351032">
                    <a:moveTo>
                      <a:pt x="21585410" y="25206254"/>
                    </a:moveTo>
                    <a:lnTo>
                      <a:pt x="21730190" y="25206254"/>
                    </a:lnTo>
                    <a:lnTo>
                      <a:pt x="21730190" y="25351032"/>
                    </a:lnTo>
                    <a:lnTo>
                      <a:pt x="21585410" y="25351032"/>
                    </a:lnTo>
                    <a:lnTo>
                      <a:pt x="21585410" y="25206254"/>
                    </a:lnTo>
                    <a:close/>
                    <a:moveTo>
                      <a:pt x="0" y="144780"/>
                    </a:moveTo>
                    <a:lnTo>
                      <a:pt x="144780" y="144780"/>
                    </a:lnTo>
                    <a:lnTo>
                      <a:pt x="144780" y="25206254"/>
                    </a:lnTo>
                    <a:lnTo>
                      <a:pt x="0" y="25206254"/>
                    </a:lnTo>
                    <a:lnTo>
                      <a:pt x="0" y="144780"/>
                    </a:lnTo>
                    <a:close/>
                    <a:moveTo>
                      <a:pt x="0" y="25206254"/>
                    </a:moveTo>
                    <a:lnTo>
                      <a:pt x="144780" y="25206254"/>
                    </a:lnTo>
                    <a:lnTo>
                      <a:pt x="144780" y="25351032"/>
                    </a:lnTo>
                    <a:lnTo>
                      <a:pt x="0" y="25351032"/>
                    </a:lnTo>
                    <a:lnTo>
                      <a:pt x="0" y="25206254"/>
                    </a:lnTo>
                    <a:close/>
                    <a:moveTo>
                      <a:pt x="21585410" y="144780"/>
                    </a:moveTo>
                    <a:lnTo>
                      <a:pt x="21730190" y="144780"/>
                    </a:lnTo>
                    <a:lnTo>
                      <a:pt x="21730190" y="25206254"/>
                    </a:lnTo>
                    <a:lnTo>
                      <a:pt x="21585410" y="25206254"/>
                    </a:lnTo>
                    <a:lnTo>
                      <a:pt x="21585410" y="144780"/>
                    </a:lnTo>
                    <a:close/>
                    <a:moveTo>
                      <a:pt x="144780" y="25206254"/>
                    </a:moveTo>
                    <a:lnTo>
                      <a:pt x="21585410" y="25206254"/>
                    </a:lnTo>
                    <a:lnTo>
                      <a:pt x="21585410" y="25351032"/>
                    </a:lnTo>
                    <a:lnTo>
                      <a:pt x="144780" y="25351032"/>
                    </a:lnTo>
                    <a:lnTo>
                      <a:pt x="144780" y="25206254"/>
                    </a:lnTo>
                    <a:close/>
                    <a:moveTo>
                      <a:pt x="21585410" y="0"/>
                    </a:moveTo>
                    <a:lnTo>
                      <a:pt x="21730190" y="0"/>
                    </a:lnTo>
                    <a:lnTo>
                      <a:pt x="21730190" y="144780"/>
                    </a:lnTo>
                    <a:lnTo>
                      <a:pt x="21585410" y="144780"/>
                    </a:lnTo>
                    <a:lnTo>
                      <a:pt x="21585410" y="0"/>
                    </a:lnTo>
                    <a:close/>
                    <a:moveTo>
                      <a:pt x="0" y="0"/>
                    </a:moveTo>
                    <a:lnTo>
                      <a:pt x="144780" y="0"/>
                    </a:lnTo>
                    <a:lnTo>
                      <a:pt x="144780" y="144780"/>
                    </a:lnTo>
                    <a:lnTo>
                      <a:pt x="0" y="144780"/>
                    </a:lnTo>
                    <a:lnTo>
                      <a:pt x="0" y="0"/>
                    </a:lnTo>
                    <a:close/>
                    <a:moveTo>
                      <a:pt x="144780" y="0"/>
                    </a:moveTo>
                    <a:lnTo>
                      <a:pt x="21585410" y="0"/>
                    </a:lnTo>
                    <a:lnTo>
                      <a:pt x="21585410" y="144780"/>
                    </a:lnTo>
                    <a:lnTo>
                      <a:pt x="144780" y="144780"/>
                    </a:lnTo>
                    <a:lnTo>
                      <a:pt x="144780" y="0"/>
                    </a:lnTo>
                    <a:close/>
                  </a:path>
                </a:pathLst>
              </a:custGeom>
              <a:solidFill>
                <a:srgbClr val="003432"/>
              </a:solidFill>
            </p:spPr>
          </p:sp>
        </p:grpSp>
        <p:pic>
          <p:nvPicPr>
            <p:cNvPr id="44" name="Picture 44"/>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a:off x="821245" y="7221347"/>
              <a:ext cx="272968" cy="345132"/>
            </a:xfrm>
            <a:prstGeom prst="rect">
              <a:avLst/>
            </a:prstGeom>
          </p:spPr>
        </p:pic>
        <p:sp>
          <p:nvSpPr>
            <p:cNvPr id="78" name="TextBox 78"/>
            <p:cNvSpPr txBox="1"/>
            <p:nvPr/>
          </p:nvSpPr>
          <p:spPr>
            <a:xfrm>
              <a:off x="1142646" y="7188114"/>
              <a:ext cx="2414235" cy="282129"/>
            </a:xfrm>
            <a:prstGeom prst="rect">
              <a:avLst/>
            </a:prstGeom>
          </p:spPr>
          <p:txBody>
            <a:bodyPr wrap="square" lIns="0" tIns="0" rIns="0" bIns="0" rtlCol="0" anchor="t">
              <a:spAutoFit/>
            </a:bodyPr>
            <a:lstStyle/>
            <a:p>
              <a:pPr algn="ctr">
                <a:lnSpc>
                  <a:spcPts val="1132"/>
                </a:lnSpc>
              </a:pPr>
              <a:endParaRPr dirty="0"/>
            </a:p>
            <a:p>
              <a:pPr algn="ctr">
                <a:lnSpc>
                  <a:spcPts val="1132"/>
                </a:lnSpc>
              </a:pPr>
              <a:r>
                <a:rPr lang="fr-FR" sz="1029" dirty="0">
                  <a:solidFill>
                    <a:srgbClr val="001489"/>
                  </a:solidFill>
                  <a:latin typeface="Barlow SemiCondensed Bold"/>
                </a:rPr>
                <a:t>Intégration du genre et actions ciblées</a:t>
              </a:r>
              <a:endParaRPr lang="en-US" sz="1029" dirty="0">
                <a:solidFill>
                  <a:srgbClr val="001489"/>
                </a:solidFill>
                <a:latin typeface="Barlow SemiCondensed Bold"/>
              </a:endParaRPr>
            </a:p>
          </p:txBody>
        </p:sp>
        <p:sp>
          <p:nvSpPr>
            <p:cNvPr id="84" name="TextBox 84"/>
            <p:cNvSpPr txBox="1"/>
            <p:nvPr/>
          </p:nvSpPr>
          <p:spPr>
            <a:xfrm>
              <a:off x="790088" y="7566986"/>
              <a:ext cx="2918881" cy="2564805"/>
            </a:xfrm>
            <a:prstGeom prst="rect">
              <a:avLst/>
            </a:prstGeom>
          </p:spPr>
          <p:txBody>
            <a:bodyPr wrap="square" lIns="0" tIns="0" rIns="0" bIns="0" rtlCol="0" anchor="t">
              <a:spAutoFit/>
            </a:bodyPr>
            <a:lstStyle/>
            <a:p>
              <a:pPr marL="171477" indent="-171477" algn="just">
                <a:lnSpc>
                  <a:spcPts val="1029"/>
                </a:lnSpc>
                <a:buFontTx/>
                <a:buChar char="-"/>
              </a:pPr>
              <a:r>
                <a:rPr lang="fr-FR" sz="1029" dirty="0">
                  <a:solidFill>
                    <a:srgbClr val="000000"/>
                  </a:solidFill>
                  <a:latin typeface="Barlow SemiCondensed"/>
                </a:rPr>
                <a:t>Examiner les programmes bilatéraux de l'UE dans une perspective de genre et continuer à le faire pour aider à maximiser le rôle et les capacités des femmes dans les phases de conception, de mise en œuvre et d'évaluation des programmes;</a:t>
              </a:r>
            </a:p>
            <a:p>
              <a:pPr marL="171477" indent="-171477" algn="just">
                <a:lnSpc>
                  <a:spcPts val="1029"/>
                </a:lnSpc>
                <a:buFontTx/>
                <a:buChar char="-"/>
              </a:pPr>
              <a:endParaRPr lang="fr-FR" sz="1029" dirty="0">
                <a:solidFill>
                  <a:srgbClr val="000000"/>
                </a:solidFill>
                <a:latin typeface="Barlow SemiCondensed"/>
              </a:endParaRPr>
            </a:p>
            <a:p>
              <a:pPr marL="171477" indent="-171477" algn="just">
                <a:lnSpc>
                  <a:spcPts val="1029"/>
                </a:lnSpc>
                <a:buFontTx/>
                <a:buChar char="-"/>
              </a:pPr>
              <a:r>
                <a:rPr lang="fr-FR" sz="1029" dirty="0">
                  <a:solidFill>
                    <a:srgbClr val="000000"/>
                  </a:solidFill>
                  <a:latin typeface="Barlow SemiCondensed"/>
                </a:rPr>
                <a:t>Soutenir des projets des OSC visant  l'autonomisation des femmes par le biais de divers programmes de financement (OSC-AL, IEDDH, programmes de financement des États membres de l'UE);</a:t>
              </a:r>
            </a:p>
            <a:p>
              <a:pPr marL="171477" indent="-171477" algn="just">
                <a:lnSpc>
                  <a:spcPts val="1029"/>
                </a:lnSpc>
                <a:buFontTx/>
                <a:buChar char="-"/>
              </a:pPr>
              <a:endParaRPr lang="fr-FR" sz="1029" dirty="0">
                <a:solidFill>
                  <a:srgbClr val="000000"/>
                </a:solidFill>
                <a:latin typeface="Barlow SemiCondensed"/>
              </a:endParaRPr>
            </a:p>
            <a:p>
              <a:pPr marL="171477" indent="-171477" algn="just">
                <a:lnSpc>
                  <a:spcPts val="1029"/>
                </a:lnSpc>
                <a:buFontTx/>
                <a:buChar char="-"/>
              </a:pPr>
              <a:r>
                <a:rPr lang="fr-FR" sz="1029" dirty="0">
                  <a:solidFill>
                    <a:srgbClr val="000000"/>
                  </a:solidFill>
                  <a:latin typeface="Barlow SemiCondensed"/>
                </a:rPr>
                <a:t>Identifier des aspects prioritaires dans la nouvelle programmation i.e.: </a:t>
              </a:r>
              <a:r>
                <a:rPr lang="fr-FR" sz="1029" dirty="0" smtClean="0">
                  <a:solidFill>
                    <a:srgbClr val="000000"/>
                  </a:solidFill>
                  <a:latin typeface="Barlow SemiCondensed"/>
                </a:rPr>
                <a:t>le </a:t>
              </a:r>
              <a:r>
                <a:rPr lang="fr-FR" sz="1029" dirty="0">
                  <a:solidFill>
                    <a:srgbClr val="000000"/>
                  </a:solidFill>
                  <a:latin typeface="Barlow SemiCondensed"/>
                </a:rPr>
                <a:t>leadership et la participation, l'autonomisation sociale et économique, les mécanismes de réponse aux catastrophes, la traite des et l'exploitation sexuelle.</a:t>
              </a:r>
            </a:p>
            <a:p>
              <a:pPr marL="171477" indent="-171477" algn="just">
                <a:lnSpc>
                  <a:spcPts val="1029"/>
                </a:lnSpc>
                <a:buFontTx/>
                <a:buChar char="-"/>
              </a:pPr>
              <a:endParaRPr lang="fr-FR" sz="1029" dirty="0">
                <a:solidFill>
                  <a:srgbClr val="000000"/>
                </a:solidFill>
                <a:latin typeface="Barlow SemiCondensed"/>
              </a:endParaRPr>
            </a:p>
            <a:p>
              <a:pPr marL="171477" indent="-171477" algn="just">
                <a:lnSpc>
                  <a:spcPts val="1029"/>
                </a:lnSpc>
                <a:buFontTx/>
                <a:buChar char="-"/>
              </a:pPr>
              <a:r>
                <a:rPr lang="fr-FR" sz="1029" dirty="0">
                  <a:solidFill>
                    <a:srgbClr val="000000"/>
                  </a:solidFill>
                  <a:latin typeface="Barlow SemiCondensed"/>
                </a:rPr>
                <a:t>L'UE continuera à soutenir les projets des OSC en mettant l'accent sur les domaines prioritaires identifiés dans le CLIP.</a:t>
              </a:r>
              <a:endParaRPr lang="en-US" sz="1029" dirty="0">
                <a:solidFill>
                  <a:srgbClr val="000000"/>
                </a:solidFill>
                <a:latin typeface="Barlow SemiCondensed"/>
              </a:endParaRPr>
            </a:p>
          </p:txBody>
        </p:sp>
      </p:grpSp>
      <p:sp>
        <p:nvSpPr>
          <p:cNvPr id="85" name="TextBox 85"/>
          <p:cNvSpPr txBox="1"/>
          <p:nvPr/>
        </p:nvSpPr>
        <p:spPr>
          <a:xfrm>
            <a:off x="716967" y="10133764"/>
            <a:ext cx="2686920" cy="128240"/>
          </a:xfrm>
          <a:prstGeom prst="rect">
            <a:avLst/>
          </a:prstGeom>
        </p:spPr>
        <p:txBody>
          <a:bodyPr lIns="0" tIns="0" rIns="0" bIns="0" rtlCol="0" anchor="t">
            <a:spAutoFit/>
          </a:bodyPr>
          <a:lstStyle/>
          <a:p>
            <a:pPr algn="just">
              <a:lnSpc>
                <a:spcPts val="1029"/>
              </a:lnSpc>
            </a:pPr>
            <a:r>
              <a:rPr lang="en-US" sz="1029" dirty="0">
                <a:solidFill>
                  <a:srgbClr val="000000"/>
                </a:solidFill>
                <a:latin typeface="Barlow SemiCondensed"/>
              </a:rPr>
              <a:t>-</a:t>
            </a:r>
          </a:p>
        </p:txBody>
      </p:sp>
      <p:grpSp>
        <p:nvGrpSpPr>
          <p:cNvPr id="59" name="Group 58"/>
          <p:cNvGrpSpPr/>
          <p:nvPr/>
        </p:nvGrpSpPr>
        <p:grpSpPr>
          <a:xfrm>
            <a:off x="3854450" y="7056773"/>
            <a:ext cx="3158262" cy="1676399"/>
            <a:chOff x="3879242" y="7099301"/>
            <a:chExt cx="3158262" cy="1676399"/>
          </a:xfrm>
        </p:grpSpPr>
        <p:grpSp>
          <p:nvGrpSpPr>
            <p:cNvPr id="48" name="Group 48"/>
            <p:cNvGrpSpPr/>
            <p:nvPr/>
          </p:nvGrpSpPr>
          <p:grpSpPr>
            <a:xfrm>
              <a:off x="3879242" y="7099301"/>
              <a:ext cx="3158262" cy="1676399"/>
              <a:chOff x="0" y="0"/>
              <a:chExt cx="25370442" cy="11768697"/>
            </a:xfrm>
          </p:grpSpPr>
          <p:sp>
            <p:nvSpPr>
              <p:cNvPr id="49" name="Freeform 49"/>
              <p:cNvSpPr/>
              <p:nvPr/>
            </p:nvSpPr>
            <p:spPr>
              <a:xfrm>
                <a:off x="72394" y="244107"/>
                <a:ext cx="25225663" cy="11524590"/>
              </a:xfrm>
              <a:custGeom>
                <a:avLst/>
                <a:gdLst/>
                <a:ahLst/>
                <a:cxnLst/>
                <a:rect l="l" t="t" r="r" b="b"/>
                <a:pathLst>
                  <a:path w="25225663" h="11524589">
                    <a:moveTo>
                      <a:pt x="0" y="0"/>
                    </a:moveTo>
                    <a:lnTo>
                      <a:pt x="25225663" y="0"/>
                    </a:lnTo>
                    <a:lnTo>
                      <a:pt x="25225663" y="11524589"/>
                    </a:lnTo>
                    <a:lnTo>
                      <a:pt x="0" y="11524589"/>
                    </a:lnTo>
                    <a:lnTo>
                      <a:pt x="0" y="0"/>
                    </a:lnTo>
                    <a:close/>
                  </a:path>
                </a:pathLst>
              </a:custGeom>
              <a:solidFill>
                <a:srgbClr val="FFFFFF"/>
              </a:solidFill>
            </p:spPr>
          </p:sp>
          <p:sp>
            <p:nvSpPr>
              <p:cNvPr id="50" name="Freeform 50"/>
              <p:cNvSpPr/>
              <p:nvPr/>
            </p:nvSpPr>
            <p:spPr>
              <a:xfrm>
                <a:off x="0" y="0"/>
                <a:ext cx="25370442" cy="11669368"/>
              </a:xfrm>
              <a:custGeom>
                <a:avLst/>
                <a:gdLst/>
                <a:ahLst/>
                <a:cxnLst/>
                <a:rect l="l" t="t" r="r" b="b"/>
                <a:pathLst>
                  <a:path w="25370442" h="11669368">
                    <a:moveTo>
                      <a:pt x="25225662" y="11524589"/>
                    </a:moveTo>
                    <a:lnTo>
                      <a:pt x="25370442" y="11524589"/>
                    </a:lnTo>
                    <a:lnTo>
                      <a:pt x="25370442" y="11669368"/>
                    </a:lnTo>
                    <a:lnTo>
                      <a:pt x="25225662" y="11669368"/>
                    </a:lnTo>
                    <a:lnTo>
                      <a:pt x="25225662" y="11524589"/>
                    </a:lnTo>
                    <a:close/>
                    <a:moveTo>
                      <a:pt x="0" y="144780"/>
                    </a:moveTo>
                    <a:lnTo>
                      <a:pt x="144780" y="144780"/>
                    </a:lnTo>
                    <a:lnTo>
                      <a:pt x="144780" y="11524589"/>
                    </a:lnTo>
                    <a:lnTo>
                      <a:pt x="0" y="11524589"/>
                    </a:lnTo>
                    <a:lnTo>
                      <a:pt x="0" y="144780"/>
                    </a:lnTo>
                    <a:close/>
                    <a:moveTo>
                      <a:pt x="0" y="11524589"/>
                    </a:moveTo>
                    <a:lnTo>
                      <a:pt x="144780" y="11524589"/>
                    </a:lnTo>
                    <a:lnTo>
                      <a:pt x="144780" y="11669368"/>
                    </a:lnTo>
                    <a:lnTo>
                      <a:pt x="0" y="11669368"/>
                    </a:lnTo>
                    <a:lnTo>
                      <a:pt x="0" y="11524589"/>
                    </a:lnTo>
                    <a:close/>
                    <a:moveTo>
                      <a:pt x="25225662" y="144780"/>
                    </a:moveTo>
                    <a:lnTo>
                      <a:pt x="25370442" y="144780"/>
                    </a:lnTo>
                    <a:lnTo>
                      <a:pt x="25370442" y="11524589"/>
                    </a:lnTo>
                    <a:lnTo>
                      <a:pt x="25225662" y="11524589"/>
                    </a:lnTo>
                    <a:lnTo>
                      <a:pt x="25225662" y="144780"/>
                    </a:lnTo>
                    <a:close/>
                    <a:moveTo>
                      <a:pt x="144780" y="11524589"/>
                    </a:moveTo>
                    <a:lnTo>
                      <a:pt x="25225662" y="11524589"/>
                    </a:lnTo>
                    <a:lnTo>
                      <a:pt x="25225662" y="11669368"/>
                    </a:lnTo>
                    <a:lnTo>
                      <a:pt x="144780" y="11669368"/>
                    </a:lnTo>
                    <a:lnTo>
                      <a:pt x="144780" y="11524589"/>
                    </a:lnTo>
                    <a:close/>
                    <a:moveTo>
                      <a:pt x="25225662" y="0"/>
                    </a:moveTo>
                    <a:lnTo>
                      <a:pt x="25370442" y="0"/>
                    </a:lnTo>
                    <a:lnTo>
                      <a:pt x="25370442" y="144780"/>
                    </a:lnTo>
                    <a:lnTo>
                      <a:pt x="25225662" y="144780"/>
                    </a:lnTo>
                    <a:lnTo>
                      <a:pt x="25225662" y="0"/>
                    </a:lnTo>
                    <a:close/>
                    <a:moveTo>
                      <a:pt x="0" y="0"/>
                    </a:moveTo>
                    <a:lnTo>
                      <a:pt x="144780" y="0"/>
                    </a:lnTo>
                    <a:lnTo>
                      <a:pt x="144780" y="144780"/>
                    </a:lnTo>
                    <a:lnTo>
                      <a:pt x="0" y="144780"/>
                    </a:lnTo>
                    <a:lnTo>
                      <a:pt x="0" y="0"/>
                    </a:lnTo>
                    <a:close/>
                    <a:moveTo>
                      <a:pt x="144780" y="0"/>
                    </a:moveTo>
                    <a:lnTo>
                      <a:pt x="25225662" y="0"/>
                    </a:lnTo>
                    <a:lnTo>
                      <a:pt x="25225662" y="144780"/>
                    </a:lnTo>
                    <a:lnTo>
                      <a:pt x="144780" y="144780"/>
                    </a:lnTo>
                    <a:lnTo>
                      <a:pt x="144780" y="0"/>
                    </a:lnTo>
                    <a:close/>
                  </a:path>
                </a:pathLst>
              </a:custGeom>
              <a:solidFill>
                <a:srgbClr val="003432"/>
              </a:solidFill>
            </p:spPr>
          </p:sp>
        </p:grpSp>
        <p:pic>
          <p:nvPicPr>
            <p:cNvPr id="51" name="Picture 51"/>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a:off x="3921308" y="7119592"/>
              <a:ext cx="242349" cy="306419"/>
            </a:xfrm>
            <a:prstGeom prst="rect">
              <a:avLst/>
            </a:prstGeom>
          </p:spPr>
        </p:pic>
        <p:sp>
          <p:nvSpPr>
            <p:cNvPr id="79" name="TextBox 79"/>
            <p:cNvSpPr txBox="1"/>
            <p:nvPr/>
          </p:nvSpPr>
          <p:spPr>
            <a:xfrm>
              <a:off x="4248466" y="7164174"/>
              <a:ext cx="2782540" cy="282129"/>
            </a:xfrm>
            <a:prstGeom prst="rect">
              <a:avLst/>
            </a:prstGeom>
          </p:spPr>
          <p:txBody>
            <a:bodyPr wrap="square" lIns="0" tIns="0" rIns="0" bIns="0" rtlCol="0" anchor="t">
              <a:spAutoFit/>
            </a:bodyPr>
            <a:lstStyle/>
            <a:p>
              <a:pPr algn="ctr">
                <a:lnSpc>
                  <a:spcPts val="1132"/>
                </a:lnSpc>
              </a:pPr>
              <a:r>
                <a:rPr lang="fr-FR" sz="1029" dirty="0">
                  <a:solidFill>
                    <a:srgbClr val="001489"/>
                  </a:solidFill>
                  <a:latin typeface="Barlow SemiCondensed Bold"/>
                </a:rPr>
                <a:t>Engagement dans le dialogue pour l'égalité des sexes et l'autonomisation des femmes</a:t>
              </a:r>
              <a:endParaRPr lang="en-US" sz="1029" dirty="0">
                <a:solidFill>
                  <a:srgbClr val="001489"/>
                </a:solidFill>
                <a:latin typeface="Barlow SemiCondensed Bold"/>
              </a:endParaRPr>
            </a:p>
          </p:txBody>
        </p:sp>
        <p:sp>
          <p:nvSpPr>
            <p:cNvPr id="86" name="TextBox 86"/>
            <p:cNvSpPr txBox="1"/>
            <p:nvPr/>
          </p:nvSpPr>
          <p:spPr>
            <a:xfrm>
              <a:off x="3971571" y="7568502"/>
              <a:ext cx="3031141" cy="1128514"/>
            </a:xfrm>
            <a:prstGeom prst="rect">
              <a:avLst/>
            </a:prstGeom>
          </p:spPr>
          <p:txBody>
            <a:bodyPr wrap="square" lIns="0" tIns="0" rIns="0" bIns="0" rtlCol="0" anchor="t">
              <a:spAutoFit/>
            </a:bodyPr>
            <a:lstStyle/>
            <a:p>
              <a:pPr algn="just">
                <a:lnSpc>
                  <a:spcPts val="1029"/>
                </a:lnSpc>
                <a:spcAft>
                  <a:spcPts val="600"/>
                </a:spcAft>
              </a:pPr>
              <a:r>
                <a:rPr lang="fr-FR" sz="1029" dirty="0">
                  <a:solidFill>
                    <a:srgbClr val="000000"/>
                  </a:solidFill>
                  <a:latin typeface="Barlow SemiCondensed"/>
                </a:rPr>
                <a:t>Les dialogues viseront à soutenir un plaidoyer autour de thèmes majeurs tels que :</a:t>
              </a:r>
            </a:p>
            <a:p>
              <a:pPr marL="228636" indent="-228636" algn="just">
                <a:lnSpc>
                  <a:spcPts val="1029"/>
                </a:lnSpc>
                <a:spcAft>
                  <a:spcPts val="600"/>
                </a:spcAft>
                <a:buFont typeface="Arial" panose="020B0604020202020204" pitchFamily="34" charset="0"/>
                <a:buChar char="•"/>
              </a:pPr>
              <a:r>
                <a:rPr lang="fr-FR" sz="1029" dirty="0">
                  <a:solidFill>
                    <a:srgbClr val="000000"/>
                  </a:solidFill>
                  <a:latin typeface="Barlow SemiCondensed"/>
                </a:rPr>
                <a:t>le respect des droits des femmes (ex : lois en faveur des femmes (loi cadre contre les VBG, </a:t>
              </a:r>
            </a:p>
            <a:p>
              <a:pPr marL="228636" indent="-228636" algn="just">
                <a:lnSpc>
                  <a:spcPts val="1029"/>
                </a:lnSpc>
                <a:spcAft>
                  <a:spcPts val="600"/>
                </a:spcAft>
                <a:buFont typeface="Arial" panose="020B0604020202020204" pitchFamily="34" charset="0"/>
                <a:buChar char="•"/>
              </a:pPr>
              <a:r>
                <a:rPr lang="fr-FR" sz="1029" dirty="0">
                  <a:solidFill>
                    <a:srgbClr val="000000"/>
                  </a:solidFill>
                  <a:latin typeface="Barlow SemiCondensed"/>
                </a:rPr>
                <a:t>quota genre/loi électorale, </a:t>
              </a:r>
            </a:p>
            <a:p>
              <a:pPr marL="228636" indent="-228636" algn="just">
                <a:lnSpc>
                  <a:spcPts val="1029"/>
                </a:lnSpc>
                <a:buFont typeface="Arial" panose="020B0604020202020204" pitchFamily="34" charset="0"/>
                <a:buChar char="•"/>
              </a:pPr>
              <a:r>
                <a:rPr lang="fr-FR" sz="1029" dirty="0">
                  <a:solidFill>
                    <a:srgbClr val="000000"/>
                  </a:solidFill>
                  <a:latin typeface="Barlow SemiCondensed"/>
                </a:rPr>
                <a:t>lois spécifiques contre les VBG), la redynamisation et l'animation de la table thématique genre par le MCFDF.</a:t>
              </a:r>
              <a:endParaRPr lang="en-US" sz="1029" dirty="0">
                <a:solidFill>
                  <a:srgbClr val="000000"/>
                </a:solidFill>
                <a:latin typeface="Barlow SemiCondensed"/>
              </a:endParaRPr>
            </a:p>
          </p:txBody>
        </p:sp>
      </p:grpSp>
      <p:sp>
        <p:nvSpPr>
          <p:cNvPr id="88" name="TextBox 88"/>
          <p:cNvSpPr txBox="1"/>
          <p:nvPr/>
        </p:nvSpPr>
        <p:spPr>
          <a:xfrm>
            <a:off x="4348137" y="543845"/>
            <a:ext cx="4325844" cy="256480"/>
          </a:xfrm>
          <a:prstGeom prst="rect">
            <a:avLst/>
          </a:prstGeom>
        </p:spPr>
        <p:txBody>
          <a:bodyPr lIns="0" tIns="0" rIns="0" bIns="0" rtlCol="0" anchor="t">
            <a:spAutoFit/>
          </a:bodyPr>
          <a:lstStyle/>
          <a:p>
            <a:pPr algn="ctr">
              <a:lnSpc>
                <a:spcPts val="991"/>
              </a:lnSpc>
            </a:pPr>
            <a:r>
              <a:rPr lang="fr-FR" sz="900" dirty="0" smtClean="0">
                <a:solidFill>
                  <a:srgbClr val="000000"/>
                </a:solidFill>
                <a:latin typeface="Arialle"/>
              </a:rPr>
              <a:t>Délégation </a:t>
            </a:r>
            <a:r>
              <a:rPr lang="fr-FR" sz="900" dirty="0">
                <a:solidFill>
                  <a:srgbClr val="000000"/>
                </a:solidFill>
                <a:latin typeface="Arialle"/>
              </a:rPr>
              <a:t>de l ’Union européenne  </a:t>
            </a:r>
          </a:p>
          <a:p>
            <a:pPr algn="ctr">
              <a:lnSpc>
                <a:spcPts val="991"/>
              </a:lnSpc>
            </a:pPr>
            <a:r>
              <a:rPr lang="fr-FR" sz="900" dirty="0">
                <a:solidFill>
                  <a:srgbClr val="000000"/>
                </a:solidFill>
                <a:latin typeface="Arialle"/>
              </a:rPr>
              <a:t>En Haiti</a:t>
            </a:r>
          </a:p>
        </p:txBody>
      </p:sp>
      <p:sp>
        <p:nvSpPr>
          <p:cNvPr id="100" name="Oval 99"/>
          <p:cNvSpPr/>
          <p:nvPr/>
        </p:nvSpPr>
        <p:spPr>
          <a:xfrm>
            <a:off x="3972631" y="6164749"/>
            <a:ext cx="301367" cy="378235"/>
          </a:xfrm>
          <a:prstGeom prst="ellipse">
            <a:avLst/>
          </a:prstGeom>
          <a:blipFill>
            <a:blip r:embed="rId20" cstate="print">
              <a:extLs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03" name="Oval 102"/>
          <p:cNvSpPr/>
          <p:nvPr/>
        </p:nvSpPr>
        <p:spPr>
          <a:xfrm>
            <a:off x="3955218" y="5757715"/>
            <a:ext cx="307128" cy="312814"/>
          </a:xfrm>
          <a:prstGeom prst="ellipse">
            <a:avLst/>
          </a:prstGeom>
          <a:blipFill>
            <a:blip r:embed="rId21" cstate="print">
              <a:extLst>
                <a:ext uri="{28A0092B-C50C-407E-A947-70E740481C1C}">
                  <a14:useLocalDpi xmlns:a14="http://schemas.microsoft.com/office/drawing/2010/main" val="0"/>
                </a:ext>
              </a:extLst>
            </a:blip>
            <a:srcRect/>
            <a:stretch>
              <a:fillRect l="-1000" r="-1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05" name="TextBox 104"/>
          <p:cNvSpPr txBox="1"/>
          <p:nvPr/>
        </p:nvSpPr>
        <p:spPr>
          <a:xfrm>
            <a:off x="3834664" y="3457960"/>
            <a:ext cx="3168048" cy="1656864"/>
          </a:xfrm>
          <a:prstGeom prst="rect">
            <a:avLst/>
          </a:prstGeom>
          <a:noFill/>
        </p:spPr>
        <p:txBody>
          <a:bodyPr wrap="square" rtlCol="0">
            <a:spAutoFit/>
          </a:bodyPr>
          <a:lstStyle/>
          <a:p>
            <a:pPr algn="just">
              <a:lnSpc>
                <a:spcPts val="1132"/>
              </a:lnSpc>
              <a:spcAft>
                <a:spcPts val="600"/>
              </a:spcAft>
            </a:pPr>
            <a:r>
              <a:rPr lang="fr-FR" sz="1029" b="1" dirty="0">
                <a:solidFill>
                  <a:srgbClr val="000000"/>
                </a:solidFill>
                <a:latin typeface="Barlow SemiCondensed"/>
              </a:rPr>
              <a:t>OG 1</a:t>
            </a:r>
            <a:r>
              <a:rPr lang="fr-FR" sz="1029" dirty="0">
                <a:solidFill>
                  <a:srgbClr val="000000"/>
                </a:solidFill>
                <a:latin typeface="Barlow SemiCondensed"/>
              </a:rPr>
              <a:t>. </a:t>
            </a:r>
            <a:r>
              <a:rPr lang="fr-FR" sz="1029" dirty="0">
                <a:solidFill>
                  <a:srgbClr val="000000"/>
                </a:solidFill>
                <a:latin typeface="Barlow SemiCondensed"/>
              </a:rPr>
              <a:t>Les </a:t>
            </a:r>
            <a:r>
              <a:rPr lang="fr-FR" sz="1029" dirty="0" smtClean="0">
                <a:solidFill>
                  <a:srgbClr val="000000"/>
                </a:solidFill>
                <a:latin typeface="Barlow SemiCondensed"/>
              </a:rPr>
              <a:t>F&amp;H, </a:t>
            </a:r>
            <a:r>
              <a:rPr lang="fr-FR" sz="1029" dirty="0">
                <a:solidFill>
                  <a:srgbClr val="000000"/>
                </a:solidFill>
                <a:latin typeface="Barlow SemiCondensed"/>
              </a:rPr>
              <a:t>les filles et les garçons </a:t>
            </a:r>
            <a:r>
              <a:rPr lang="fr-FR" sz="1029" b="1" dirty="0">
                <a:solidFill>
                  <a:srgbClr val="000000"/>
                </a:solidFill>
                <a:latin typeface="Barlow SemiCondensed"/>
              </a:rPr>
              <a:t>sont libres de </a:t>
            </a:r>
            <a:r>
              <a:rPr lang="fr-FR" sz="1029" b="1" dirty="0" smtClean="0">
                <a:solidFill>
                  <a:srgbClr val="000000"/>
                </a:solidFill>
                <a:latin typeface="Barlow SemiCondensed"/>
              </a:rPr>
              <a:t>toutes les </a:t>
            </a:r>
            <a:r>
              <a:rPr lang="fr-FR" sz="1029" b="1" dirty="0">
                <a:solidFill>
                  <a:srgbClr val="000000"/>
                </a:solidFill>
                <a:latin typeface="Barlow SemiCondensed"/>
              </a:rPr>
              <a:t>formes de violence de genre </a:t>
            </a:r>
            <a:r>
              <a:rPr lang="fr-FR" sz="1029" dirty="0">
                <a:solidFill>
                  <a:srgbClr val="000000"/>
                </a:solidFill>
                <a:latin typeface="Barlow SemiCondensed"/>
              </a:rPr>
              <a:t>dans les sphères publique et privée, sur le lieu de travail et en ligne. </a:t>
            </a:r>
            <a:endParaRPr lang="fr-FR" sz="1029" dirty="0">
              <a:solidFill>
                <a:srgbClr val="000000"/>
              </a:solidFill>
              <a:latin typeface="Barlow SemiCondensed"/>
            </a:endParaRPr>
          </a:p>
          <a:p>
            <a:pPr algn="just">
              <a:lnSpc>
                <a:spcPts val="1132"/>
              </a:lnSpc>
              <a:spcAft>
                <a:spcPts val="600"/>
              </a:spcAft>
            </a:pPr>
            <a:r>
              <a:rPr lang="fr-FR" sz="1029" b="1" dirty="0">
                <a:solidFill>
                  <a:srgbClr val="000000"/>
                </a:solidFill>
                <a:latin typeface="Barlow SemiCondensed"/>
              </a:rPr>
              <a:t>OG2. </a:t>
            </a:r>
            <a:r>
              <a:rPr lang="fr-FR" sz="1029" dirty="0">
                <a:solidFill>
                  <a:srgbClr val="000000"/>
                </a:solidFill>
                <a:latin typeface="Barlow SemiCondensed"/>
              </a:rPr>
              <a:t>Les F&amp;H, les filles et les garçons, dans toute leur diversité, jouissent entièrement et </a:t>
            </a:r>
            <a:r>
              <a:rPr lang="fr-FR" sz="1029" b="1" dirty="0">
                <a:solidFill>
                  <a:srgbClr val="000000"/>
                </a:solidFill>
                <a:latin typeface="Barlow SemiCondensed"/>
              </a:rPr>
              <a:t>en toute égalité </a:t>
            </a:r>
            <a:r>
              <a:rPr lang="fr-FR" sz="1029" dirty="0">
                <a:solidFill>
                  <a:srgbClr val="000000"/>
                </a:solidFill>
                <a:latin typeface="Barlow SemiCondensed"/>
              </a:rPr>
              <a:t>de leurs </a:t>
            </a:r>
            <a:r>
              <a:rPr lang="fr-FR" sz="1029" b="1" dirty="0">
                <a:solidFill>
                  <a:srgbClr val="000000"/>
                </a:solidFill>
                <a:latin typeface="Barlow SemiCondensed"/>
              </a:rPr>
              <a:t>droits économiques, sociaux et du travail </a:t>
            </a:r>
            <a:r>
              <a:rPr lang="fr-FR" sz="1029" dirty="0">
                <a:solidFill>
                  <a:srgbClr val="000000"/>
                </a:solidFill>
                <a:latin typeface="Barlow SemiCondensed"/>
              </a:rPr>
              <a:t>et les exercent pleinement;</a:t>
            </a:r>
          </a:p>
          <a:p>
            <a:pPr algn="just">
              <a:lnSpc>
                <a:spcPts val="1132"/>
              </a:lnSpc>
            </a:pPr>
            <a:r>
              <a:rPr lang="fr-FR" sz="1029" b="1" dirty="0">
                <a:solidFill>
                  <a:srgbClr val="000000"/>
                </a:solidFill>
                <a:latin typeface="Barlow SemiCondensed"/>
              </a:rPr>
              <a:t>O</a:t>
            </a:r>
            <a:r>
              <a:rPr lang="fr-FR" sz="1029" b="1" dirty="0" smtClean="0">
                <a:solidFill>
                  <a:srgbClr val="000000"/>
                </a:solidFill>
                <a:latin typeface="Barlow SemiCondensed"/>
              </a:rPr>
              <a:t>G3</a:t>
            </a:r>
            <a:r>
              <a:rPr lang="fr-FR" sz="1029" dirty="0">
                <a:solidFill>
                  <a:srgbClr val="000000"/>
                </a:solidFill>
                <a:latin typeface="Barlow SemiCondensed"/>
              </a:rPr>
              <a:t>. Les F&amp;H, les filles et les garçons, dans toute leur diversité, </a:t>
            </a:r>
            <a:r>
              <a:rPr lang="fr-FR" sz="1029" b="1" dirty="0">
                <a:solidFill>
                  <a:srgbClr val="000000"/>
                </a:solidFill>
                <a:latin typeface="Barlow SemiCondensed"/>
              </a:rPr>
              <a:t>participent</a:t>
            </a:r>
            <a:r>
              <a:rPr lang="fr-FR" sz="1029" dirty="0">
                <a:solidFill>
                  <a:srgbClr val="000000"/>
                </a:solidFill>
                <a:latin typeface="Barlow SemiCondensed"/>
              </a:rPr>
              <a:t> de manière égale aux </a:t>
            </a:r>
            <a:r>
              <a:rPr lang="fr-FR" sz="1029" b="1" dirty="0">
                <a:solidFill>
                  <a:srgbClr val="000000"/>
                </a:solidFill>
                <a:latin typeface="Barlow SemiCondensed"/>
              </a:rPr>
              <a:t>processus de prise de décision</a:t>
            </a:r>
            <a:r>
              <a:rPr lang="fr-FR" sz="1029" dirty="0">
                <a:solidFill>
                  <a:srgbClr val="000000"/>
                </a:solidFill>
                <a:latin typeface="Barlow SemiCondensed"/>
              </a:rPr>
              <a:t>, dans toutes les sphères.</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EC Document" ma:contentTypeID="0x010100258AA79CEB83498886A3A0868112325000CA42DB76DAD6E9438FD279FF066C23A0" ma:contentTypeVersion="0" ma:contentTypeDescription="Create a new document in this library." ma:contentTypeScope="" ma:versionID="dd63c766204002101201103b2a4234a7">
  <xsd:schema xmlns:xsd="http://www.w3.org/2001/XMLSchema" xmlns:xs="http://www.w3.org/2001/XMLSchema" xmlns:p="http://schemas.microsoft.com/office/2006/metadata/properties" xmlns:ns2="http://schemas.microsoft.com/sharepoint/v3/fields" xmlns:ns3="0e9b3a82-106d-4dfc-8b5c-c32b856c7021" targetNamespace="http://schemas.microsoft.com/office/2006/metadata/properties" ma:root="true" ma:fieldsID="232a2c83788e53de5beab89d61ec3799" ns2:_="" ns3:_="">
    <xsd:import namespace="http://schemas.microsoft.com/sharepoint/v3/fields"/>
    <xsd:import namespace="0e9b3a82-106d-4dfc-8b5c-c32b856c7021"/>
    <xsd:element name="properties">
      <xsd:complexType>
        <xsd:sequence>
          <xsd:element name="documentManagement">
            <xsd:complexType>
              <xsd:all>
                <xsd:element ref="ns3:EC_Collab_Reference" minOccurs="0"/>
                <xsd:element ref="ns2:_Status" minOccurs="0"/>
                <xsd:element ref="ns3:EC_Collab_DocumentLanguage"/>
                <xsd:element ref="ns3:EC_Collab_Status"/>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13" nillable="true" ma:displayName="Status" ma:default="Not Started" ma:hidden="true" ma:internalName="_Status">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schema>
  <xsd:schema xmlns:xsd="http://www.w3.org/2001/XMLSchema" xmlns:xs="http://www.w3.org/2001/XMLSchema" xmlns:dms="http://schemas.microsoft.com/office/2006/documentManagement/types" xmlns:pc="http://schemas.microsoft.com/office/infopath/2007/PartnerControls" targetNamespace="0e9b3a82-106d-4dfc-8b5c-c32b856c7021" elementFormDefault="qualified">
    <xsd:import namespace="http://schemas.microsoft.com/office/2006/documentManagement/types"/>
    <xsd:import namespace="http://schemas.microsoft.com/office/infopath/2007/PartnerControls"/>
    <xsd:element name="EC_Collab_Reference" ma:index="12" nillable="true" ma:displayName="Reference" ma:internalName="EC_Collab_Reference">
      <xsd:simpleType>
        <xsd:restriction base="dms:Text"/>
      </xsd:simpleType>
    </xsd:element>
    <xsd:element name="EC_Collab_DocumentLanguage" ma:index="14" ma:displayName="Language" ma:default="EN" ma:internalName="EC_Collab_DocumentLanguage">
      <xsd:simpleType>
        <xsd:restriction base="dms:Choice">
          <xsd:enumeration value="BG"/>
          <xsd:enumeration value="ES"/>
          <xsd:enumeration value="CS"/>
          <xsd:enumeration value="DA"/>
          <xsd:enumeration value="DE"/>
          <xsd:enumeration value="ET"/>
          <xsd:enumeration value="EL"/>
          <xsd:enumeration value="EN"/>
          <xsd:enumeration value="FR"/>
          <xsd:enumeration value="GA"/>
          <xsd:enumeration value="IT"/>
          <xsd:enumeration value="LT"/>
          <xsd:enumeration value="LV"/>
          <xsd:enumeration value="HU"/>
          <xsd:enumeration value="MT"/>
          <xsd:enumeration value="NL"/>
          <xsd:enumeration value="PL"/>
          <xsd:enumeration value="PT"/>
          <xsd:enumeration value="RO"/>
          <xsd:enumeration value="SK"/>
          <xsd:enumeration value="SL"/>
          <xsd:enumeration value="FI"/>
          <xsd:enumeration value="SV"/>
          <xsd:enumeration value="HR"/>
          <xsd:enumeration value="MK"/>
          <xsd:enumeration value="TR"/>
          <xsd:enumeration value="EU"/>
          <xsd:enumeration value="CA"/>
          <xsd:enumeration value="GL"/>
          <xsd:enumeration value="AB"/>
          <xsd:enumeration value="AA"/>
          <xsd:enumeration value="AF"/>
          <xsd:enumeration value="AK"/>
          <xsd:enumeration value="SQ"/>
          <xsd:enumeration value="AM"/>
          <xsd:enumeration value="AR"/>
          <xsd:enumeration value="AN"/>
          <xsd:enumeration value="HY"/>
          <xsd:enumeration value="AS"/>
          <xsd:enumeration value="AV"/>
          <xsd:enumeration value="AE"/>
          <xsd:enumeration value="AY"/>
          <xsd:enumeration value="AZ"/>
          <xsd:enumeration value="BM"/>
          <xsd:enumeration value="BA"/>
          <xsd:enumeration value="BE"/>
          <xsd:enumeration value="BN"/>
          <xsd:enumeration value="BH"/>
          <xsd:enumeration value="BI"/>
          <xsd:enumeration value="NB"/>
          <xsd:enumeration value="BS"/>
          <xsd:enumeration value="BR"/>
          <xsd:enumeration value="MY"/>
          <xsd:enumeration value="KM"/>
          <xsd:enumeration value="CH"/>
          <xsd:enumeration value="CE"/>
          <xsd:enumeration value="NY"/>
          <xsd:enumeration value="ZH"/>
          <xsd:enumeration value="CU"/>
          <xsd:enumeration value="CV"/>
          <xsd:enumeration value="KW"/>
          <xsd:enumeration value="CO"/>
          <xsd:enumeration value="CR"/>
          <xsd:enumeration value="DV"/>
          <xsd:enumeration value="DZ"/>
          <xsd:enumeration value="EO"/>
          <xsd:enumeration value="EE"/>
          <xsd:enumeration value="FO"/>
          <xsd:enumeration value="FJ"/>
          <xsd:enumeration value="FF"/>
          <xsd:enumeration value="GD"/>
          <xsd:enumeration value="LG"/>
          <xsd:enumeration value="KA"/>
          <xsd:enumeration value="GN"/>
          <xsd:enumeration value="GU"/>
          <xsd:enumeration value="HT"/>
          <xsd:enumeration value="HA"/>
          <xsd:enumeration value="HE"/>
          <xsd:enumeration value="HZ"/>
          <xsd:enumeration value="HI"/>
          <xsd:enumeration value="HO"/>
          <xsd:enumeration value="IS"/>
          <xsd:enumeration value="IO"/>
          <xsd:enumeration value="IG"/>
          <xsd:enumeration value="ID"/>
          <xsd:enumeration value="IA"/>
          <xsd:enumeration value="IE"/>
          <xsd:enumeration value="IU"/>
          <xsd:enumeration value="IK"/>
          <xsd:enumeration value="JA"/>
          <xsd:enumeration value="JV"/>
          <xsd:enumeration value="KL"/>
          <xsd:enumeration value="KN"/>
          <xsd:enumeration value="KR"/>
          <xsd:enumeration value="KS"/>
          <xsd:enumeration value="KK"/>
          <xsd:enumeration value="KI"/>
          <xsd:enumeration value="RW"/>
          <xsd:enumeration value="KY"/>
          <xsd:enumeration value="KV"/>
          <xsd:enumeration value="KG"/>
          <xsd:enumeration value="KO"/>
          <xsd:enumeration value="KJ"/>
          <xsd:enumeration value="KU"/>
          <xsd:enumeration value="LO"/>
          <xsd:enumeration value="LA"/>
          <xsd:enumeration value="LI"/>
          <xsd:enumeration value="LN"/>
          <xsd:enumeration value="LU"/>
          <xsd:enumeration value="LB"/>
          <xsd:enumeration value="MG"/>
          <xsd:enumeration value="MS"/>
          <xsd:enumeration value="ML"/>
          <xsd:enumeration value="GV"/>
          <xsd:enumeration value="MI"/>
          <xsd:enumeration value="MR"/>
          <xsd:enumeration value="MH"/>
          <xsd:enumeration value="MN"/>
          <xsd:enumeration value="NA"/>
          <xsd:enumeration value="NV"/>
          <xsd:enumeration value="ND"/>
          <xsd:enumeration value="NR"/>
          <xsd:enumeration value="NG"/>
          <xsd:enumeration value="NE"/>
          <xsd:enumeration value="SE"/>
          <xsd:enumeration value="NO"/>
          <xsd:enumeration value="NN"/>
          <xsd:enumeration value="OC"/>
          <xsd:enumeration value="OJ"/>
          <xsd:enumeration value="OR"/>
          <xsd:enumeration value="OM"/>
          <xsd:enumeration value="OS"/>
          <xsd:enumeration value="PI"/>
          <xsd:enumeration value="PA"/>
          <xsd:enumeration value="FA"/>
          <xsd:enumeration value="PS"/>
          <xsd:enumeration value="QU"/>
          <xsd:enumeration value="RM"/>
          <xsd:enumeration value="RN"/>
          <xsd:enumeration value="RU"/>
          <xsd:enumeration value="SM"/>
          <xsd:enumeration value="SG"/>
          <xsd:enumeration value="SA"/>
          <xsd:enumeration value="SC"/>
          <xsd:enumeration value="SR"/>
          <xsd:enumeration value="SN"/>
          <xsd:enumeration value="II"/>
          <xsd:enumeration value="SD"/>
          <xsd:enumeration value="SI"/>
          <xsd:enumeration value="SO"/>
          <xsd:enumeration value="ST"/>
          <xsd:enumeration value="SU"/>
          <xsd:enumeration value="SW"/>
          <xsd:enumeration value="SS"/>
          <xsd:enumeration value="TL"/>
          <xsd:enumeration value="TY"/>
          <xsd:enumeration value="TG"/>
          <xsd:enumeration value="TA"/>
          <xsd:enumeration value="TT"/>
          <xsd:enumeration value="TE"/>
          <xsd:enumeration value="TH"/>
          <xsd:enumeration value="BO"/>
          <xsd:enumeration value="TI"/>
          <xsd:enumeration value="TO"/>
          <xsd:enumeration value="TS"/>
          <xsd:enumeration value="TN"/>
          <xsd:enumeration value="TK"/>
          <xsd:enumeration value="TW"/>
          <xsd:enumeration value="UG"/>
          <xsd:enumeration value="UK"/>
          <xsd:enumeration value="UR"/>
          <xsd:enumeration value="UZ"/>
          <xsd:enumeration value="VE"/>
          <xsd:enumeration value="VI"/>
          <xsd:enumeration value="VO"/>
          <xsd:enumeration value="WA"/>
          <xsd:enumeration value="CY"/>
          <xsd:enumeration value="FY"/>
          <xsd:enumeration value="WO"/>
          <xsd:enumeration value="XH"/>
          <xsd:enumeration value="YI"/>
          <xsd:enumeration value="YO"/>
          <xsd:enumeration value="ZA"/>
          <xsd:enumeration value="ZU"/>
        </xsd:restriction>
      </xsd:simpleType>
    </xsd:element>
    <xsd:element name="EC_Collab_Status" ma:index="15" ma:displayName="EC Status" ma:default="Not Started" ma:internalName="EC_Collab_Status">
      <xsd:simpleType>
        <xsd:restriction base="dms:Choice">
          <xsd:enumeration value="Not Started"/>
          <xsd:enumeration value="Draft"/>
          <xsd:enumeration value="Reviewed"/>
          <xsd:enumeration value="Scheduled"/>
          <xsd:enumeration value="Published"/>
          <xsd:enumeration value="Final"/>
          <xsd:enumeration value="Expired"/>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9" ma:displayName="Author"/>
        <xsd:element ref="dcterms:created" minOccurs="0" maxOccurs="1"/>
        <xsd:element ref="dc:identifier" minOccurs="0" maxOccurs="1"/>
        <xsd:element name="contentType" minOccurs="0" maxOccurs="1" type="xsd:string" ma:index="0" ma:displayName="Content Type"/>
        <xsd:element ref="dc:title" minOccurs="0" maxOccurs="1" ma:index="7" ma:displayName="Title"/>
        <xsd:element ref="dc:subject" minOccurs="0" maxOccurs="1" ma:index="8" ma:displayName="Subject"/>
        <xsd:element ref="dc:description" minOccurs="0" maxOccurs="1" ma:index="11" ma:displayName="Comments"/>
        <xsd:element name="keywords" minOccurs="0" maxOccurs="1" type="xsd:string" ma:index="10"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EC_Collab_DocumentLanguage xmlns="0e9b3a82-106d-4dfc-8b5c-c32b856c7021">EN</EC_Collab_DocumentLanguage>
    <_Status xmlns="http://schemas.microsoft.com/sharepoint/v3/fields">Not Started</_Status>
    <EC_Collab_Status xmlns="0e9b3a82-106d-4dfc-8b5c-c32b856c7021">Not Started</EC_Collab_Status>
    <EC_Collab_Reference xmlns="0e9b3a82-106d-4dfc-8b5c-c32b856c7021" xsi:nil="true"/>
  </documentManagement>
</p:properties>
</file>

<file path=customXml/itemProps1.xml><?xml version="1.0" encoding="utf-8"?>
<ds:datastoreItem xmlns:ds="http://schemas.openxmlformats.org/officeDocument/2006/customXml" ds:itemID="{A57A6234-DB26-4946-8CE3-2626711BF0FD}"/>
</file>

<file path=customXml/itemProps2.xml><?xml version="1.0" encoding="utf-8"?>
<ds:datastoreItem xmlns:ds="http://schemas.openxmlformats.org/officeDocument/2006/customXml" ds:itemID="{D9900E70-BAD5-493A-B40E-749A43C28E5B}"/>
</file>

<file path=customXml/itemProps3.xml><?xml version="1.0" encoding="utf-8"?>
<ds:datastoreItem xmlns:ds="http://schemas.openxmlformats.org/officeDocument/2006/customXml" ds:itemID="{F3A51C5E-EA3D-45BE-A0EF-28D4DF8D046A}"/>
</file>

<file path=docProps/app.xml><?xml version="1.0" encoding="utf-8"?>
<Properties xmlns="http://schemas.openxmlformats.org/officeDocument/2006/extended-properties" xmlns:vt="http://schemas.openxmlformats.org/officeDocument/2006/docPropsVTypes">
  <TotalTime>3278</TotalTime>
  <Words>1024</Words>
  <Application>Microsoft Office PowerPoint</Application>
  <PresentationFormat>Custom</PresentationFormat>
  <Paragraphs>55</Paragraphs>
  <Slides>1</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vt:i4>
      </vt:variant>
    </vt:vector>
  </HeadingPairs>
  <TitlesOfParts>
    <vt:vector size="11" baseType="lpstr">
      <vt:lpstr>Inter Italics</vt:lpstr>
      <vt:lpstr>Barlow SemiCondensed</vt:lpstr>
      <vt:lpstr>Alata</vt:lpstr>
      <vt:lpstr>Arial</vt:lpstr>
      <vt:lpstr>Barlow SemiCondensed Bold</vt:lpstr>
      <vt:lpstr>Calibri</vt:lpstr>
      <vt:lpstr>Arialle Bold</vt:lpstr>
      <vt:lpstr>Barlow SemiCondensed Bold Bold</vt:lpstr>
      <vt:lpstr>Arialle</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Overview - GAP III</dc:title>
  <dc:subject/>
  <dc:creator>RAMIREZ Ma Elaine (EEAS-MANILA)</dc:creator>
  <cp:keywords/>
  <dc:description/>
  <cp:lastModifiedBy>ROA Marveliz (EEAS-PORT-AU-PRINCE)</cp:lastModifiedBy>
  <cp:revision>95</cp:revision>
  <cp:lastPrinted>2022-03-15T20:04:10Z</cp:lastPrinted>
  <dcterms:created xsi:type="dcterms:W3CDTF">2006-08-16T00:00:00Z</dcterms:created>
  <dcterms:modified xsi:type="dcterms:W3CDTF">2022-06-09T21:12:20Z</dcterms:modified>
  <dc:identifier>DAEsea91qeI</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0x010100258AA79CEB83498886A3A0868112325000CA42DB76DAD6E9438FD279FF066C23A0</vt:lpwstr>
  </property>
</Properties>
</file>