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arlow SemiCondensed Bold Bold" panose="020B0604020202020204" charset="0"/>
      <p:regular r:id="rId3"/>
      <p:bold r:id="rId4"/>
    </p:embeddedFont>
    <p:embeddedFont>
      <p:font typeface="Alata" panose="020B0604020202020204" charset="0"/>
      <p:regular r:id="rId5"/>
    </p:embeddedFont>
    <p:embeddedFont>
      <p:font typeface="Barlow SemiCondensed" panose="020B0604020202020204" charset="0"/>
      <p:regular r:id="rId6"/>
    </p:embeddedFont>
    <p:embeddedFont>
      <p:font typeface="Barlow SemiCondensed Bold" panose="020B0604020202020204" charset="0"/>
      <p:regular r:id="rId7"/>
      <p:bold r:id="rId8"/>
    </p:embeddedFont>
    <p:embeddedFont>
      <p:font typeface="Arialle Bold" panose="020B0604020202020204" charset="0"/>
      <p:regular r:id="rId9"/>
      <p:bold r:id="rId10"/>
    </p:embeddedFont>
    <p:embeddedFont>
      <p:font typeface="Calibri" panose="020F0502020204030204" pitchFamily="34" charset="0"/>
      <p:regular r:id="rId11"/>
      <p:bold r:id="rId12"/>
      <p:italic r:id="rId13"/>
      <p:boldItalic r:id="rId14"/>
    </p:embeddedFont>
    <p:embeddedFont>
      <p:font typeface="Inter Italics" panose="020B0604020202020204" charset="0"/>
      <p:regular r:id="rId15"/>
      <p:italic r:id="rId16"/>
    </p:embeddedFont>
    <p:embeddedFont>
      <p:font typeface="Arial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707" autoAdjust="0"/>
  </p:normalViewPr>
  <p:slideViewPr>
    <p:cSldViewPr>
      <p:cViewPr>
        <p:scale>
          <a:sx n="60" d="100"/>
          <a:sy n="60" d="100"/>
        </p:scale>
        <p:origin x="908" y="-11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customXml" Target="../customXml/item3.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customXml" Target="../customXml/item2.xml"/><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7.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9.pn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6.svg"/><Relationship Id="rId25" Type="http://schemas.openxmlformats.org/officeDocument/2006/relationships/image" Target="../media/image20.svg"/><Relationship Id="rId33" Type="http://schemas.openxmlformats.org/officeDocument/2006/relationships/hyperlink" Target="mailto:delegation-barbados@eeas.europa.eu" TargetMode="External"/><Relationship Id="rId2" Type="http://schemas.openxmlformats.org/officeDocument/2006/relationships/image" Target="../media/image1.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0.png"/><Relationship Id="rId32" Type="http://schemas.openxmlformats.org/officeDocument/2006/relationships/image" Target="../media/image13.png"/><Relationship Id="rId5" Type="http://schemas.openxmlformats.org/officeDocument/2006/relationships/image" Target="../media/image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9" Type="http://schemas.openxmlformats.org/officeDocument/2006/relationships/image" Target="../media/image8.png"/><Relationship Id="rId31" Type="http://schemas.openxmlformats.org/officeDocument/2006/relationships/image" Target="../media/image24.svg"/><Relationship Id="rId4" Type="http://schemas.openxmlformats.org/officeDocument/2006/relationships/image" Target="../media/image2.png"/><Relationship Id="rId14" Type="http://schemas.openxmlformats.org/officeDocument/2006/relationships/image" Target="../media/image6.png"/><Relationship Id="rId22" Type="http://schemas.openxmlformats.org/officeDocument/2006/relationships/image" Target="../media/image18.svg"/><Relationship Id="rId27" Type="http://schemas.openxmlformats.org/officeDocument/2006/relationships/image" Target="../media/image11.png"/><Relationship Id="rId3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61401"/>
            <a:ext cx="1788808" cy="253743"/>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1" y="72380"/>
                <a:ext cx="19401536"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Vision</a:t>
              </a:r>
              <a:endParaRPr lang="en-US" sz="1280" dirty="0">
                <a:solidFill>
                  <a:srgbClr val="003432"/>
                </a:solidFill>
                <a:latin typeface="Barlow SemiCondensed Bold"/>
              </a:endParaRP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208417"/>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36502" y="5838229"/>
            <a:ext cx="283892" cy="270471"/>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28322" y="7175500"/>
            <a:ext cx="307128" cy="295401"/>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Instruments </a:t>
              </a:r>
              <a:endParaRPr lang="en-US" sz="1280" dirty="0">
                <a:solidFill>
                  <a:srgbClr val="003432"/>
                </a:solidFill>
                <a:latin typeface="Barlow SemiCondensed Bold"/>
              </a:endParaRP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92135" y="7293856"/>
            <a:ext cx="272968" cy="345132"/>
          </a:xfrm>
          <a:prstGeom prst="rect">
            <a:avLst/>
          </a:prstGeom>
        </p:spPr>
      </p:pic>
      <p:sp>
        <p:nvSpPr>
          <p:cNvPr id="45" name="TextBox 45"/>
          <p:cNvSpPr txBox="1"/>
          <p:nvPr/>
        </p:nvSpPr>
        <p:spPr>
          <a:xfrm>
            <a:off x="4202999" y="6790779"/>
            <a:ext cx="2638851" cy="38472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from all forms of gender-based </a:t>
            </a:r>
            <a:r>
              <a:rPr lang="en-US" sz="1029" dirty="0" smtClean="0">
                <a:solidFill>
                  <a:srgbClr val="000000"/>
                </a:solidFill>
                <a:latin typeface="Barlow SemiCondensed"/>
              </a:rPr>
              <a:t>violence against women, girls, men and boys.</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202999" y="7272139"/>
            <a:ext cx="2721815" cy="51296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Promoting </a:t>
            </a:r>
            <a:r>
              <a:rPr lang="en-US" sz="1029" dirty="0" smtClean="0">
                <a:solidFill>
                  <a:srgbClr val="000000"/>
                </a:solidFill>
                <a:latin typeface="Barlow SemiCondensed"/>
              </a:rPr>
              <a:t>sexual </a:t>
            </a:r>
            <a:r>
              <a:rPr lang="en-US" sz="1029" dirty="0">
                <a:solidFill>
                  <a:srgbClr val="000000"/>
                </a:solidFill>
                <a:latin typeface="Barlow SemiCondensed"/>
              </a:rPr>
              <a:t>and reproductive health and </a:t>
            </a:r>
            <a:r>
              <a:rPr lang="en-US" sz="1029" dirty="0" smtClean="0">
                <a:solidFill>
                  <a:srgbClr val="000000"/>
                </a:solidFill>
                <a:latin typeface="Barlow SemiCondensed"/>
              </a:rPr>
              <a:t>rights.</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34253" y="7785100"/>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98969" y="7859682"/>
            <a:ext cx="242349" cy="306418"/>
          </a:xfrm>
          <a:prstGeom prst="rect">
            <a:avLst/>
          </a:prstGeom>
        </p:spPr>
      </p:pic>
      <p:grpSp>
        <p:nvGrpSpPr>
          <p:cNvPr id="52" name="Group 52"/>
          <p:cNvGrpSpPr/>
          <p:nvPr/>
        </p:nvGrpSpPr>
        <p:grpSpPr>
          <a:xfrm>
            <a:off x="3734253" y="9414506"/>
            <a:ext cx="3259646" cy="888915"/>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015953" y="9537700"/>
            <a:ext cx="208882" cy="264103"/>
          </a:xfrm>
          <a:prstGeom prst="rect">
            <a:avLst/>
          </a:prstGeom>
        </p:spPr>
      </p:pic>
      <p:grpSp>
        <p:nvGrpSpPr>
          <p:cNvPr id="56" name="Group 56"/>
          <p:cNvGrpSpPr/>
          <p:nvPr/>
        </p:nvGrpSpPr>
        <p:grpSpPr>
          <a:xfrm>
            <a:off x="3734253" y="3487270"/>
            <a:ext cx="3271438" cy="1800528"/>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4" name="Picture 6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63930" y="6753464"/>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18556"/>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r>
              <a:rPr lang="en-US" sz="1029" dirty="0" smtClean="0">
                <a:solidFill>
                  <a:srgbClr val="000000"/>
                </a:solidFill>
                <a:latin typeface="Barlow SemiCondensed"/>
              </a:rPr>
              <a:t>- Gender mainstreaming.</a:t>
            </a:r>
            <a:endParaRPr lang="en-US" sz="1029" dirty="0">
              <a:solidFill>
                <a:srgbClr val="000000"/>
              </a:solidFill>
              <a:latin typeface="Barlow SemiCondensed"/>
            </a:endParaRPr>
          </a:p>
          <a:p>
            <a:pPr algn="just">
              <a:lnSpc>
                <a:spcPts val="1235"/>
              </a:lnSpc>
            </a:pPr>
            <a:r>
              <a:rPr lang="en-US" sz="1029" dirty="0">
                <a:solidFill>
                  <a:srgbClr val="000000"/>
                </a:solidFill>
                <a:latin typeface="Barlow SemiCondensed"/>
              </a:rPr>
              <a:t> </a:t>
            </a:r>
            <a:r>
              <a:rPr lang="en-US" sz="1029" dirty="0" smtClean="0">
                <a:solidFill>
                  <a:srgbClr val="000000"/>
                </a:solidFill>
                <a:latin typeface="Barlow SemiCondensed"/>
              </a:rPr>
              <a:t>- Targeted </a:t>
            </a:r>
            <a:r>
              <a:rPr lang="en-US" sz="1029" dirty="0">
                <a:solidFill>
                  <a:srgbClr val="000000"/>
                </a:solidFill>
                <a:latin typeface="Barlow SemiCondensed"/>
              </a:rPr>
              <a:t>actions with support </a:t>
            </a:r>
            <a:r>
              <a:rPr lang="en-US" sz="1029" dirty="0" smtClean="0">
                <a:solidFill>
                  <a:srgbClr val="000000"/>
                </a:solidFill>
                <a:latin typeface="Barlow SemiCondensed"/>
              </a:rPr>
              <a:t>to CSOs working on gender equality.  </a:t>
            </a:r>
            <a:endParaRPr lang="en-US" sz="1029" dirty="0">
              <a:solidFill>
                <a:srgbClr val="000000"/>
              </a:solidFill>
              <a:latin typeface="Barlow SemiCondensed"/>
            </a:endParaRPr>
          </a:p>
          <a:p>
            <a:pPr algn="just">
              <a:lnSpc>
                <a:spcPts val="1235"/>
              </a:lnSpc>
            </a:pPr>
            <a:r>
              <a:rPr lang="en-US" sz="1029" dirty="0" smtClean="0">
                <a:solidFill>
                  <a:srgbClr val="000000"/>
                </a:solidFill>
                <a:latin typeface="Barlow SemiCondensed"/>
              </a:rPr>
              <a:t> - Dialogue </a:t>
            </a:r>
            <a:r>
              <a:rPr lang="en-US" sz="1029" dirty="0">
                <a:solidFill>
                  <a:srgbClr val="000000"/>
                </a:solidFill>
                <a:latin typeface="Barlow SemiCondensed"/>
              </a:rPr>
              <a:t>with </a:t>
            </a:r>
            <a:r>
              <a:rPr lang="en-US" sz="1029" dirty="0" smtClean="0">
                <a:solidFill>
                  <a:srgbClr val="000000"/>
                </a:solidFill>
                <a:latin typeface="Barlow SemiCondensed"/>
              </a:rPr>
              <a:t>partner governments, international  donors and civil society.</a:t>
            </a:r>
            <a:endParaRPr lang="en-US" sz="1029" dirty="0">
              <a:solidFill>
                <a:srgbClr val="000000"/>
              </a:solidFill>
              <a:latin typeface="Barlow SemiCondensed"/>
            </a:endParaRPr>
          </a:p>
          <a:p>
            <a:pPr>
              <a:lnSpc>
                <a:spcPts val="1235"/>
              </a:lnSpc>
            </a:pPr>
            <a:r>
              <a:rPr lang="en-US" sz="1029" dirty="0" smtClean="0">
                <a:solidFill>
                  <a:srgbClr val="000000"/>
                </a:solidFill>
                <a:latin typeface="Barlow SemiCondensed"/>
              </a:rPr>
              <a:t> - Public diplomacy, outreach and other communication activities.  </a:t>
            </a: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235450" y="6333579"/>
            <a:ext cx="2701847" cy="384721"/>
          </a:xfrm>
          <a:prstGeom prst="rect">
            <a:avLst/>
          </a:prstGeom>
        </p:spPr>
        <p:txBody>
          <a:bodyPr lIns="0" tIns="0" rIns="0" bIns="0" rtlCol="0" anchor="t">
            <a:spAutoFit/>
          </a:bodyPr>
          <a:lstStyle/>
          <a:p>
            <a:pPr>
              <a:lnSpc>
                <a:spcPts val="1029"/>
              </a:lnSpc>
            </a:pPr>
            <a:r>
              <a:rPr lang="en-GB" sz="1029" dirty="0" smtClean="0">
                <a:solidFill>
                  <a:srgbClr val="000000"/>
                </a:solidFill>
                <a:latin typeface="Barlow SemiCondensed"/>
              </a:rPr>
              <a:t>Promoting economic </a:t>
            </a:r>
            <a:r>
              <a:rPr lang="en-GB" sz="1029" dirty="0">
                <a:solidFill>
                  <a:srgbClr val="000000"/>
                </a:solidFill>
                <a:latin typeface="Barlow SemiCondensed"/>
              </a:rPr>
              <a:t>and social rights and the empowerment of girls and women.</a:t>
            </a:r>
            <a:endParaRPr lang="en-US" sz="1029" dirty="0" smtClean="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20498" y="624205"/>
            <a:ext cx="4632007" cy="379095"/>
          </a:xfrm>
          <a:prstGeom prst="rect">
            <a:avLst/>
          </a:prstGeom>
        </p:spPr>
        <p:txBody>
          <a:bodyPr lIns="0" tIns="0" rIns="0" bIns="0" rtlCol="0" anchor="t">
            <a:spAutoFit/>
          </a:bodyPr>
          <a:lstStyle/>
          <a:p>
            <a:pPr marL="0" lvl="0" indent="0" algn="just">
              <a:lnSpc>
                <a:spcPts val="2800"/>
              </a:lnSpc>
            </a:pPr>
            <a:r>
              <a:rPr lang="en-US" sz="2799" spc="117" dirty="0">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760242"/>
            <a:ext cx="2648059" cy="1205458"/>
          </a:xfrm>
          <a:prstGeom prst="rect">
            <a:avLst/>
          </a:prstGeom>
        </p:spPr>
        <p:txBody>
          <a:bodyPr lIns="0" tIns="0" rIns="0" bIns="0" rtlCol="0" anchor="t">
            <a:spAutoFit/>
          </a:bodyPr>
          <a:lstStyle/>
          <a:p>
            <a:pPr algn="ctr">
              <a:lnSpc>
                <a:spcPts val="1132"/>
              </a:lnSpc>
              <a:spcAft>
                <a:spcPts val="600"/>
              </a:spcAft>
            </a:pPr>
            <a:r>
              <a:rPr lang="en-US" sz="1029" dirty="0">
                <a:solidFill>
                  <a:srgbClr val="001489"/>
                </a:solidFill>
                <a:latin typeface="Barlow SemiCondensed Bold"/>
              </a:rPr>
              <a:t>The Country Level implementation plan (CLIP) for the Eastern </a:t>
            </a:r>
            <a:r>
              <a:rPr lang="en-US" sz="1029" dirty="0" smtClean="0">
                <a:solidFill>
                  <a:srgbClr val="001489"/>
                </a:solidFill>
                <a:latin typeface="Barlow SemiCondensed Bold"/>
              </a:rPr>
              <a:t>Caribbean:</a:t>
            </a:r>
            <a:r>
              <a:rPr lang="en-US" sz="1029" dirty="0" smtClean="0">
                <a:solidFill>
                  <a:srgbClr val="001489"/>
                </a:solidFill>
                <a:latin typeface="Barlow SemiCondensed"/>
              </a:rPr>
              <a:t> </a:t>
            </a:r>
          </a:p>
          <a:p>
            <a:pPr algn="just">
              <a:lnSpc>
                <a:spcPts val="1132"/>
              </a:lnSpc>
            </a:pPr>
            <a:r>
              <a:rPr lang="en-US" sz="1029" dirty="0">
                <a:solidFill>
                  <a:srgbClr val="003432"/>
                </a:solidFill>
                <a:latin typeface="Barlow SemiCondensed"/>
              </a:rPr>
              <a:t>T</a:t>
            </a:r>
            <a:r>
              <a:rPr lang="en-US" sz="1029" dirty="0" smtClean="0">
                <a:solidFill>
                  <a:srgbClr val="003432"/>
                </a:solidFill>
                <a:latin typeface="Barlow SemiCondensed"/>
              </a:rPr>
              <a:t>ranslates </a:t>
            </a:r>
            <a:r>
              <a:rPr lang="en-US" sz="1029" dirty="0">
                <a:solidFill>
                  <a:srgbClr val="003432"/>
                </a:solidFill>
                <a:latin typeface="Barlow SemiCondensed"/>
              </a:rPr>
              <a:t>the EU Gender Action Plan III into </a:t>
            </a:r>
            <a:r>
              <a:rPr lang="en-US" sz="1029" dirty="0" smtClean="0">
                <a:solidFill>
                  <a:srgbClr val="003432"/>
                </a:solidFill>
                <a:latin typeface="Barlow SemiCondensed"/>
              </a:rPr>
              <a:t>specific priorities and guides the EU action to advance gender equality </a:t>
            </a:r>
            <a:r>
              <a:rPr lang="en-US" sz="1029" dirty="0">
                <a:solidFill>
                  <a:srgbClr val="003432"/>
                </a:solidFill>
                <a:latin typeface="Barlow SemiCondensed"/>
              </a:rPr>
              <a:t>and women's </a:t>
            </a:r>
            <a:r>
              <a:rPr lang="en-US" sz="1029" dirty="0" smtClean="0">
                <a:solidFill>
                  <a:srgbClr val="003432"/>
                </a:solidFill>
                <a:latin typeface="Barlow SemiCondensed"/>
              </a:rPr>
              <a:t>empowerment in </a:t>
            </a:r>
            <a:r>
              <a:rPr lang="en-US" sz="1029" dirty="0">
                <a:solidFill>
                  <a:srgbClr val="003432"/>
                </a:solidFill>
                <a:latin typeface="Barlow SemiCondensed"/>
              </a:rPr>
              <a:t>Antigua and Barbuda, Barbados, Dominica, Grenada, Saint Lucia, Saint Vincent and the Grenadines and Saint Kitts and </a:t>
            </a:r>
            <a:r>
              <a:rPr lang="en-US" sz="1029" dirty="0" smtClean="0">
                <a:solidFill>
                  <a:srgbClr val="003432"/>
                </a:solidFill>
                <a:latin typeface="Barlow SemiCondensed"/>
              </a:rPr>
              <a:t>Nevis. </a:t>
            </a: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74262" y="1012736"/>
            <a:ext cx="5599588" cy="600164"/>
          </a:xfrm>
          <a:prstGeom prst="rect">
            <a:avLst/>
          </a:prstGeom>
        </p:spPr>
        <p:txBody>
          <a:bodyPr lIns="0" tIns="0" rIns="0" bIns="0" rtlCol="0" anchor="t">
            <a:spAutoFit/>
          </a:bodyPr>
          <a:lstStyle/>
          <a:p>
            <a:pPr algn="just"/>
            <a:r>
              <a:rPr lang="en-US" sz="1300" dirty="0">
                <a:solidFill>
                  <a:srgbClr val="000000"/>
                </a:solidFill>
                <a:latin typeface="Inter Italics"/>
              </a:rPr>
              <a:t>Country Level Implementation Plan for the Eastern Caribbean (2021-2025</a:t>
            </a:r>
            <a:r>
              <a:rPr lang="en-US" sz="1300" dirty="0" smtClean="0">
                <a:solidFill>
                  <a:srgbClr val="000000"/>
                </a:solidFill>
                <a:latin typeface="Inter Italics"/>
              </a:rPr>
              <a:t>) [</a:t>
            </a:r>
            <a:r>
              <a:rPr lang="en-US" sz="1300" dirty="0">
                <a:solidFill>
                  <a:srgbClr val="000000"/>
                </a:solidFill>
                <a:latin typeface="Inter Italics"/>
              </a:rPr>
              <a:t>covering Antigua and Barbuda, Barbados, Dominica, Grenada, Saint Lucia, Saint Vincent and the Grenadines, Saint Kitts and Nevis</a:t>
            </a:r>
            <a:r>
              <a:rPr lang="en-US" sz="1300" dirty="0" smtClean="0">
                <a:solidFill>
                  <a:srgbClr val="000000"/>
                </a:solidFill>
                <a:latin typeface="Inter Italics"/>
              </a:rPr>
              <a:t>]</a:t>
            </a:r>
            <a:endParaRPr lang="en-US" sz="1300" dirty="0">
              <a:solidFill>
                <a:srgbClr val="000000"/>
              </a:solidFill>
              <a:latin typeface="Inter Italics"/>
            </a:endParaRPr>
          </a:p>
        </p:txBody>
      </p:sp>
      <p:sp>
        <p:nvSpPr>
          <p:cNvPr id="76" name="TextBox 76"/>
          <p:cNvSpPr txBox="1"/>
          <p:nvPr/>
        </p:nvSpPr>
        <p:spPr>
          <a:xfrm>
            <a:off x="853453" y="1689100"/>
            <a:ext cx="6533882" cy="666849"/>
          </a:xfrm>
          <a:prstGeom prst="rect">
            <a:avLst/>
          </a:prstGeom>
        </p:spPr>
        <p:txBody>
          <a:bodyPr lIns="0" tIns="0" rIns="0" bIns="0" rtlCol="0" anchor="t">
            <a:spAutoFit/>
          </a:bodyPr>
          <a:lstStyle/>
          <a:p>
            <a:pPr algn="ctr">
              <a:lnSpc>
                <a:spcPts val="1260"/>
              </a:lnSpc>
            </a:pPr>
            <a:r>
              <a:rPr lang="en-US" sz="1050" dirty="0">
                <a:solidFill>
                  <a:srgbClr val="000000"/>
                </a:solidFill>
                <a:latin typeface="Alata"/>
              </a:rPr>
              <a:t>The </a:t>
            </a:r>
            <a:r>
              <a:rPr lang="en-US" sz="1050" dirty="0">
                <a:solidFill>
                  <a:srgbClr val="001489"/>
                </a:solidFill>
                <a:latin typeface="Alata"/>
              </a:rPr>
              <a:t>European Union</a:t>
            </a:r>
            <a:r>
              <a:rPr lang="en-US" sz="1050" dirty="0">
                <a:solidFill>
                  <a:srgbClr val="000000"/>
                </a:solidFill>
                <a:latin typeface="Alata"/>
              </a:rPr>
              <a:t> and its </a:t>
            </a:r>
            <a:r>
              <a:rPr lang="en-US" sz="1050" dirty="0">
                <a:solidFill>
                  <a:srgbClr val="001489"/>
                </a:solidFill>
                <a:latin typeface="Alata"/>
              </a:rPr>
              <a:t>Member States</a:t>
            </a:r>
            <a:r>
              <a:rPr lang="en-US" sz="1050" dirty="0">
                <a:solidFill>
                  <a:srgbClr val="000000"/>
                </a:solidFill>
                <a:latin typeface="Alata"/>
              </a:rPr>
              <a:t> are vigorously promoting </a:t>
            </a:r>
            <a:r>
              <a:rPr lang="en-US" sz="1050" dirty="0">
                <a:solidFill>
                  <a:srgbClr val="FF914D"/>
                </a:solidFill>
                <a:latin typeface="Alata"/>
              </a:rPr>
              <a:t>g</a:t>
            </a:r>
            <a:r>
              <a:rPr lang="en-US" sz="1050" dirty="0">
                <a:solidFill>
                  <a:srgbClr val="FA660A"/>
                </a:solidFill>
                <a:latin typeface="Alata"/>
              </a:rPr>
              <a:t>ender equality and women empowerment</a:t>
            </a:r>
            <a:r>
              <a:rPr lang="en-US" sz="1050" dirty="0">
                <a:solidFill>
                  <a:srgbClr val="FF914D"/>
                </a:solidFill>
                <a:latin typeface="Alata"/>
              </a:rPr>
              <a:t> </a:t>
            </a:r>
            <a:r>
              <a:rPr lang="en-US" sz="1050" dirty="0">
                <a:solidFill>
                  <a:srgbClr val="000000"/>
                </a:solidFill>
                <a:latin typeface="Alata"/>
              </a:rPr>
              <a:t>in their relations with partner countries.  The new </a:t>
            </a:r>
            <a:r>
              <a:rPr lang="en-US" sz="1050" dirty="0">
                <a:solidFill>
                  <a:srgbClr val="FF1616"/>
                </a:solidFill>
                <a:latin typeface="Alata"/>
              </a:rPr>
              <a:t>EU's  Action Plan on Gender Equality and Women Empowerment in External Action (2021-2025)</a:t>
            </a:r>
            <a:r>
              <a:rPr lang="en-US" sz="1050" dirty="0">
                <a:solidFill>
                  <a:srgbClr val="000000"/>
                </a:solidFill>
                <a:latin typeface="Alata"/>
              </a:rPr>
              <a:t> is now operational in the </a:t>
            </a:r>
            <a:r>
              <a:rPr lang="en-US" sz="1050" dirty="0" smtClean="0">
                <a:solidFill>
                  <a:srgbClr val="000000"/>
                </a:solidFill>
                <a:latin typeface="Alata"/>
              </a:rPr>
              <a:t>Eastern Caribbean</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7" name="TextBox 77"/>
          <p:cNvSpPr txBox="1"/>
          <p:nvPr/>
        </p:nvSpPr>
        <p:spPr>
          <a:xfrm>
            <a:off x="4202999" y="5852220"/>
            <a:ext cx="2790900" cy="256480"/>
          </a:xfrm>
          <a:prstGeom prst="rect">
            <a:avLst/>
          </a:prstGeom>
        </p:spPr>
        <p:txBody>
          <a:bodyPr lIns="0" tIns="0" rIns="0" bIns="0" rtlCol="0" anchor="t">
            <a:spAutoFit/>
          </a:bodyPr>
          <a:lstStyle/>
          <a:p>
            <a:pPr>
              <a:lnSpc>
                <a:spcPts val="1029"/>
              </a:lnSpc>
            </a:pPr>
            <a:r>
              <a:rPr lang="en-GB" sz="1029" dirty="0">
                <a:solidFill>
                  <a:srgbClr val="000000"/>
                </a:solidFill>
                <a:latin typeface="Barlow SemiCondensed"/>
              </a:rPr>
              <a:t>Including women and girls in the green transition and digital </a:t>
            </a:r>
            <a:r>
              <a:rPr lang="en-GB" sz="1029" dirty="0" smtClean="0">
                <a:solidFill>
                  <a:srgbClr val="000000"/>
                </a:solidFill>
                <a:latin typeface="Barlow SemiCondensed"/>
              </a:rPr>
              <a:t>transformation.</a:t>
            </a:r>
            <a:endParaRPr lang="en-US" sz="1029" dirty="0">
              <a:solidFill>
                <a:srgbClr val="000000"/>
              </a:solidFill>
              <a:latin typeface="Barlow SemiCondensed"/>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7911528"/>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537700"/>
            <a:ext cx="2386672" cy="256480"/>
          </a:xfrm>
          <a:prstGeom prst="rect">
            <a:avLst/>
          </a:prstGeom>
        </p:spPr>
        <p:txBody>
          <a:bodyPr wrap="square" lIns="0" tIns="0" rIns="0" bIns="0" rtlCol="0" anchor="t">
            <a:spAutoFit/>
          </a:bodyPr>
          <a:lstStyle/>
          <a:p>
            <a:pPr algn="just">
              <a:lnSpc>
                <a:spcPts val="1029"/>
              </a:lnSpc>
            </a:pPr>
            <a:r>
              <a:rPr lang="en-US" sz="1029" dirty="0" smtClean="0">
                <a:solidFill>
                  <a:srgbClr val="001489"/>
                </a:solidFill>
                <a:latin typeface="Barlow SemiCondensed Bold"/>
              </a:rPr>
              <a:t>Strategic Communication &amp; Public Diplomacy Activities</a:t>
            </a:r>
            <a:endParaRPr lang="en-US" sz="1029" dirty="0">
              <a:solidFill>
                <a:srgbClr val="001489"/>
              </a:solidFill>
              <a:latin typeface="Barlow SemiCondensed Bold"/>
            </a:endParaRPr>
          </a:p>
        </p:txBody>
      </p:sp>
      <p:sp>
        <p:nvSpPr>
          <p:cNvPr id="81" name="TextBox 81"/>
          <p:cNvSpPr txBox="1"/>
          <p:nvPr/>
        </p:nvSpPr>
        <p:spPr>
          <a:xfrm>
            <a:off x="3800923" y="9918700"/>
            <a:ext cx="3177727" cy="384721"/>
          </a:xfrm>
          <a:prstGeom prst="rect">
            <a:avLst/>
          </a:prstGeom>
        </p:spPr>
        <p:txBody>
          <a:bodyPr lIns="0" tIns="0" rIns="0" bIns="0" rtlCol="0" anchor="t">
            <a:spAutoFit/>
          </a:bodyPr>
          <a:lstStyle/>
          <a:p>
            <a:pPr algn="just">
              <a:lnSpc>
                <a:spcPts val="1030"/>
              </a:lnSpc>
            </a:pPr>
            <a:r>
              <a:rPr lang="en-US" sz="1030" dirty="0" smtClean="0">
                <a:solidFill>
                  <a:srgbClr val="000000"/>
                </a:solidFill>
                <a:latin typeface="Barlow SemiCondensed"/>
              </a:rPr>
              <a:t>The </a:t>
            </a:r>
            <a:r>
              <a:rPr lang="en-US" sz="1030" dirty="0">
                <a:solidFill>
                  <a:srgbClr val="000000"/>
                </a:solidFill>
                <a:latin typeface="Barlow SemiCondensed"/>
              </a:rPr>
              <a:t>EU Delegation will use public diplomacy activities and may </a:t>
            </a:r>
            <a:r>
              <a:rPr lang="en-US" sz="1030" dirty="0" err="1">
                <a:solidFill>
                  <a:srgbClr val="000000"/>
                </a:solidFill>
                <a:latin typeface="Barlow SemiCondensed"/>
              </a:rPr>
              <a:t>organise</a:t>
            </a:r>
            <a:r>
              <a:rPr lang="en-US" sz="1030" dirty="0">
                <a:solidFill>
                  <a:srgbClr val="000000"/>
                </a:solidFill>
                <a:latin typeface="Barlow SemiCondensed"/>
              </a:rPr>
              <a:t> raise-awareness </a:t>
            </a:r>
            <a:r>
              <a:rPr lang="en-US" sz="1030" dirty="0" smtClean="0">
                <a:solidFill>
                  <a:srgbClr val="000000"/>
                </a:solidFill>
                <a:latin typeface="Barlow SemiCondensed"/>
              </a:rPr>
              <a:t>events on gender equality issues.</a:t>
            </a:r>
            <a:endParaRPr lang="en-US" sz="1030" dirty="0">
              <a:solidFill>
                <a:srgbClr val="000000"/>
              </a:solidFill>
              <a:latin typeface="Barlow SemiCondensed"/>
            </a:endParaRPr>
          </a:p>
          <a:p>
            <a:pPr algn="just">
              <a:lnSpc>
                <a:spcPts val="1030"/>
              </a:lnSpc>
            </a:pPr>
            <a:endParaRPr lang="en-US" sz="1030" dirty="0">
              <a:solidFill>
                <a:srgbClr val="000000"/>
              </a:solidFill>
              <a:latin typeface="Barlow SemiCondensed"/>
            </a:endParaRPr>
          </a:p>
        </p:txBody>
      </p:sp>
      <p:sp>
        <p:nvSpPr>
          <p:cNvPr id="82" name="TextBox 82"/>
          <p:cNvSpPr txBox="1"/>
          <p:nvPr/>
        </p:nvSpPr>
        <p:spPr>
          <a:xfrm>
            <a:off x="3836502" y="3694633"/>
            <a:ext cx="3119631" cy="1423467"/>
          </a:xfrm>
          <a:prstGeom prst="rect">
            <a:avLst/>
          </a:prstGeom>
        </p:spPr>
        <p:txBody>
          <a:bodyPr lIns="0" tIns="0" rIns="0" bIns="0" rtlCol="0" anchor="t">
            <a:spAutoFit/>
          </a:bodyPr>
          <a:lstStyle/>
          <a:p>
            <a:pPr algn="just">
              <a:lnSpc>
                <a:spcPts val="1132"/>
              </a:lnSpc>
              <a:spcAft>
                <a:spcPts val="600"/>
              </a:spcAft>
            </a:pPr>
            <a:r>
              <a:rPr lang="en-US" sz="1029" dirty="0">
                <a:solidFill>
                  <a:srgbClr val="001489"/>
                </a:solidFill>
                <a:latin typeface="Barlow SemiCondensed Bold"/>
              </a:rPr>
              <a:t>                 The CLIP areas of engagement are based on</a:t>
            </a:r>
            <a:r>
              <a:rPr lang="en-US" sz="1029" dirty="0" smtClean="0">
                <a:solidFill>
                  <a:srgbClr val="001489"/>
                </a:solidFill>
                <a:latin typeface="Barlow SemiCondensed Bold"/>
              </a:rPr>
              <a:t>:</a:t>
            </a:r>
            <a:endParaRPr lang="en-US" sz="1029" dirty="0">
              <a:solidFill>
                <a:srgbClr val="001489"/>
              </a:solidFill>
              <a:latin typeface="Barlow SemiCondensed Bold"/>
            </a:endParaRPr>
          </a:p>
          <a:p>
            <a:pPr algn="just">
              <a:lnSpc>
                <a:spcPts val="1132"/>
              </a:lnSpc>
              <a:spcAft>
                <a:spcPts val="600"/>
              </a:spcAft>
            </a:pPr>
            <a:r>
              <a:rPr lang="en-US" sz="1050" dirty="0" smtClean="0">
                <a:solidFill>
                  <a:srgbClr val="000000"/>
                </a:solidFill>
                <a:latin typeface="Barlow SemiCondensed"/>
              </a:rPr>
              <a:t>- </a:t>
            </a:r>
            <a:r>
              <a:rPr lang="en-US" sz="1030" dirty="0" smtClean="0">
                <a:solidFill>
                  <a:srgbClr val="000000"/>
                </a:solidFill>
                <a:latin typeface="Barlow SemiCondensed"/>
              </a:rPr>
              <a:t>The priority areas included in the Caribbean window of the EU regional Multiannual Indicative </a:t>
            </a:r>
            <a:r>
              <a:rPr lang="en-US" sz="1030" dirty="0" err="1" smtClean="0">
                <a:solidFill>
                  <a:srgbClr val="000000"/>
                </a:solidFill>
                <a:latin typeface="Barlow SemiCondensed"/>
              </a:rPr>
              <a:t>Programme</a:t>
            </a:r>
            <a:r>
              <a:rPr lang="en-US" sz="1030" dirty="0" smtClean="0">
                <a:solidFill>
                  <a:srgbClr val="000000"/>
                </a:solidFill>
                <a:latin typeface="Barlow SemiCondensed"/>
              </a:rPr>
              <a:t> (MIP) 2021-2027 for the Americas: </a:t>
            </a:r>
            <a:r>
              <a:rPr lang="en-US" sz="1030" u="sng" dirty="0" smtClean="0">
                <a:solidFill>
                  <a:srgbClr val="000000"/>
                </a:solidFill>
                <a:latin typeface="Barlow SemiCondensed"/>
              </a:rPr>
              <a:t>green deal; economic resilience and trade; and governance, security and human development</a:t>
            </a:r>
            <a:r>
              <a:rPr lang="en-US" sz="1030" dirty="0" smtClean="0">
                <a:solidFill>
                  <a:srgbClr val="000000"/>
                </a:solidFill>
                <a:latin typeface="Barlow SemiCondensed"/>
              </a:rPr>
              <a:t>. </a:t>
            </a:r>
          </a:p>
          <a:p>
            <a:pPr algn="just">
              <a:lnSpc>
                <a:spcPts val="1132"/>
              </a:lnSpc>
            </a:pPr>
            <a:r>
              <a:rPr lang="en-US" sz="1030" dirty="0" smtClean="0">
                <a:solidFill>
                  <a:srgbClr val="000000"/>
                </a:solidFill>
                <a:latin typeface="Barlow SemiCondensed"/>
              </a:rPr>
              <a:t>- The </a:t>
            </a:r>
            <a:r>
              <a:rPr lang="en-GB" sz="1030" dirty="0">
                <a:solidFill>
                  <a:srgbClr val="000000"/>
                </a:solidFill>
                <a:latin typeface="Barlow SemiCondensed"/>
              </a:rPr>
              <a:t>Country Gender Assessments of the Caribbean Development, complemented with UN Caribbean-based publications and with reports from the ongoing Spotlight Initiative projects in Grenada and at Regional </a:t>
            </a:r>
            <a:r>
              <a:rPr lang="en-GB" sz="1030" dirty="0" smtClean="0">
                <a:solidFill>
                  <a:srgbClr val="000000"/>
                </a:solidFill>
                <a:latin typeface="Barlow SemiCondensed"/>
              </a:rPr>
              <a:t>level. </a:t>
            </a:r>
            <a:endParaRPr lang="en-US" sz="1030" dirty="0">
              <a:solidFill>
                <a:srgbClr val="000000"/>
              </a:solidFill>
              <a:latin typeface="Barlow SemiCondensed"/>
            </a:endParaRPr>
          </a:p>
        </p:txBody>
      </p:sp>
      <p:sp>
        <p:nvSpPr>
          <p:cNvPr id="83" name="TextBox 83"/>
          <p:cNvSpPr txBox="1"/>
          <p:nvPr/>
        </p:nvSpPr>
        <p:spPr>
          <a:xfrm>
            <a:off x="751667" y="7785194"/>
            <a:ext cx="2721465" cy="512961"/>
          </a:xfrm>
          <a:prstGeom prst="rect">
            <a:avLst/>
          </a:prstGeom>
        </p:spPr>
        <p:txBody>
          <a:bodyPr wrap="square" lIns="0" tIns="0" rIns="0" bIns="0" rtlCol="0" anchor="t">
            <a:spAutoFit/>
          </a:bodyPr>
          <a:lstStyle/>
          <a:p>
            <a:pPr algn="just">
              <a:lnSpc>
                <a:spcPts val="1029"/>
              </a:lnSpc>
            </a:pPr>
            <a:r>
              <a:rPr lang="en-US" sz="1029" dirty="0">
                <a:solidFill>
                  <a:srgbClr val="000000"/>
                </a:solidFill>
                <a:latin typeface="Barlow SemiCondensed"/>
              </a:rPr>
              <a:t> - </a:t>
            </a:r>
            <a:r>
              <a:rPr lang="en-US" sz="1029" dirty="0" smtClean="0">
                <a:solidFill>
                  <a:srgbClr val="000000"/>
                </a:solidFill>
                <a:latin typeface="Barlow SemiCondensed"/>
              </a:rPr>
              <a:t>Integrating the gender perspective into </a:t>
            </a:r>
            <a:r>
              <a:rPr lang="en-US" sz="1029" u="sng" dirty="0">
                <a:solidFill>
                  <a:srgbClr val="000000"/>
                </a:solidFill>
                <a:latin typeface="Barlow SemiCondensed"/>
              </a:rPr>
              <a:t>EU </a:t>
            </a:r>
            <a:r>
              <a:rPr lang="en-US" sz="1029" u="sng" dirty="0" err="1" smtClean="0">
                <a:solidFill>
                  <a:srgbClr val="000000"/>
                </a:solidFill>
                <a:latin typeface="Barlow SemiCondensed"/>
              </a:rPr>
              <a:t>programmes</a:t>
            </a:r>
            <a:r>
              <a:rPr lang="en-US" sz="1029" dirty="0" smtClean="0">
                <a:solidFill>
                  <a:srgbClr val="000000"/>
                </a:solidFill>
                <a:latin typeface="Barlow SemiCondensed"/>
              </a:rPr>
              <a:t> to </a:t>
            </a:r>
            <a:r>
              <a:rPr lang="en-US" sz="1029" dirty="0">
                <a:solidFill>
                  <a:srgbClr val="000000"/>
                </a:solidFill>
                <a:latin typeface="Barlow SemiCondensed"/>
              </a:rPr>
              <a:t>help </a:t>
            </a:r>
            <a:r>
              <a:rPr lang="en-US" sz="1029" dirty="0" smtClean="0">
                <a:solidFill>
                  <a:srgbClr val="000000"/>
                </a:solidFill>
                <a:latin typeface="Barlow SemiCondensed"/>
              </a:rPr>
              <a:t>reducing the gender gap and maximizing the opportunities to support women and girls empowerment in all areas of EU engagement. </a:t>
            </a:r>
            <a:endParaRPr lang="en-US" sz="1029" dirty="0">
              <a:solidFill>
                <a:srgbClr val="000000"/>
              </a:solidFill>
              <a:latin typeface="Barlow SemiCondensed"/>
            </a:endParaRPr>
          </a:p>
        </p:txBody>
      </p:sp>
      <p:sp>
        <p:nvSpPr>
          <p:cNvPr id="84" name="TextBox 84"/>
          <p:cNvSpPr txBox="1"/>
          <p:nvPr/>
        </p:nvSpPr>
        <p:spPr>
          <a:xfrm>
            <a:off x="753059" y="8431857"/>
            <a:ext cx="2720074" cy="1410643"/>
          </a:xfrm>
          <a:prstGeom prst="rect">
            <a:avLst/>
          </a:prstGeom>
        </p:spPr>
        <p:txBody>
          <a:bodyPr lIns="0" tIns="0" rIns="0" bIns="0" rtlCol="0" anchor="t">
            <a:spAutoFit/>
          </a:bodyPr>
          <a:lstStyle/>
          <a:p>
            <a:pPr algn="just">
              <a:lnSpc>
                <a:spcPts val="1029"/>
              </a:lnSpc>
            </a:pPr>
            <a:r>
              <a:rPr lang="en-US" sz="1029" dirty="0" smtClean="0">
                <a:solidFill>
                  <a:srgbClr val="000000"/>
                </a:solidFill>
                <a:latin typeface="Barlow SemiCondensed"/>
              </a:rPr>
              <a:t>- Supporting </a:t>
            </a:r>
            <a:r>
              <a:rPr lang="en-US" sz="1029" u="sng" dirty="0">
                <a:solidFill>
                  <a:srgbClr val="000000"/>
                </a:solidFill>
                <a:latin typeface="Barlow SemiCondensed"/>
              </a:rPr>
              <a:t>women </a:t>
            </a:r>
            <a:r>
              <a:rPr lang="en-US" sz="1029" u="sng" dirty="0" err="1">
                <a:solidFill>
                  <a:srgbClr val="000000"/>
                </a:solidFill>
                <a:latin typeface="Barlow SemiCondensed"/>
              </a:rPr>
              <a:t>organisations</a:t>
            </a:r>
            <a:r>
              <a:rPr lang="en-US" sz="1029" u="sng" dirty="0">
                <a:solidFill>
                  <a:srgbClr val="000000"/>
                </a:solidFill>
                <a:latin typeface="Barlow SemiCondensed"/>
              </a:rPr>
              <a:t> and CSO projects </a:t>
            </a:r>
            <a:r>
              <a:rPr lang="en-US" sz="1029" dirty="0">
                <a:solidFill>
                  <a:srgbClr val="000000"/>
                </a:solidFill>
                <a:latin typeface="Barlow SemiCondensed"/>
              </a:rPr>
              <a:t>aiming at </a:t>
            </a:r>
            <a:r>
              <a:rPr lang="en-US" sz="1029" dirty="0" smtClean="0">
                <a:solidFill>
                  <a:srgbClr val="000000"/>
                </a:solidFill>
                <a:latin typeface="Barlow SemiCondensed"/>
              </a:rPr>
              <a:t>gender equality with particular focus on the most vulnerable thro</a:t>
            </a:r>
            <a:r>
              <a:rPr lang="en-US" sz="1030" dirty="0" smtClean="0">
                <a:solidFill>
                  <a:srgbClr val="000000"/>
                </a:solidFill>
                <a:latin typeface="Barlow SemiCondensed" panose="020B0604020202020204" charset="0"/>
              </a:rPr>
              <a:t>ugh </a:t>
            </a:r>
            <a:r>
              <a:rPr lang="en-US" sz="1030" dirty="0">
                <a:solidFill>
                  <a:srgbClr val="000000"/>
                </a:solidFill>
                <a:latin typeface="Barlow SemiCondensed" panose="020B0604020202020204" charset="0"/>
              </a:rPr>
              <a:t>various funding </a:t>
            </a:r>
            <a:r>
              <a:rPr lang="en-US" sz="1030" dirty="0" err="1">
                <a:solidFill>
                  <a:srgbClr val="000000"/>
                </a:solidFill>
                <a:latin typeface="Barlow SemiCondensed" panose="020B0604020202020204" charset="0"/>
              </a:rPr>
              <a:t>programmes</a:t>
            </a:r>
            <a:r>
              <a:rPr lang="en-US" sz="1030" dirty="0">
                <a:solidFill>
                  <a:srgbClr val="000000"/>
                </a:solidFill>
                <a:latin typeface="Barlow SemiCondensed" panose="020B0604020202020204" charset="0"/>
              </a:rPr>
              <a:t> (CSO-LA, </a:t>
            </a:r>
            <a:r>
              <a:rPr lang="en-US" sz="1030" dirty="0" smtClean="0">
                <a:solidFill>
                  <a:srgbClr val="000000"/>
                </a:solidFill>
                <a:latin typeface="Barlow SemiCondensed" panose="020B0604020202020204" charset="0"/>
              </a:rPr>
              <a:t>EIDHR). </a:t>
            </a:r>
            <a:r>
              <a:rPr lang="en-GB" sz="1030" dirty="0" smtClean="0">
                <a:latin typeface="Barlow SemiCondensed" panose="020B0604020202020204" charset="0"/>
              </a:rPr>
              <a:t>Currently the EU supports projects on preventing </a:t>
            </a:r>
            <a:r>
              <a:rPr lang="en-GB" sz="1030" dirty="0">
                <a:latin typeface="Barlow SemiCondensed" panose="020B0604020202020204" charset="0"/>
              </a:rPr>
              <a:t>child abuse and fighting the </a:t>
            </a:r>
            <a:r>
              <a:rPr lang="en-GB" sz="1030" dirty="0" smtClean="0">
                <a:latin typeface="Barlow SemiCondensed" panose="020B0604020202020204" charset="0"/>
              </a:rPr>
              <a:t>marginalisation and </a:t>
            </a:r>
            <a:r>
              <a:rPr lang="en-GB" sz="1030" dirty="0">
                <a:latin typeface="Barlow SemiCondensed" panose="020B0604020202020204" charset="0"/>
              </a:rPr>
              <a:t>discrimination </a:t>
            </a:r>
            <a:r>
              <a:rPr lang="en-GB" sz="1030" dirty="0" smtClean="0">
                <a:latin typeface="Barlow SemiCondensed" panose="020B0604020202020204" charset="0"/>
              </a:rPr>
              <a:t>of </a:t>
            </a:r>
            <a:r>
              <a:rPr lang="en-GB" sz="1030" dirty="0">
                <a:latin typeface="Barlow SemiCondensed" panose="020B0604020202020204" charset="0"/>
              </a:rPr>
              <a:t>LGBTQI citizens, persons with disabilities, women, youth and the </a:t>
            </a:r>
            <a:r>
              <a:rPr lang="en-GB" sz="1030" dirty="0" smtClean="0">
                <a:latin typeface="Barlow SemiCondensed" panose="020B0604020202020204" charset="0"/>
              </a:rPr>
              <a:t>elderly; effective communication on human rights topics and </a:t>
            </a:r>
            <a:r>
              <a:rPr lang="en-GB" sz="1030" dirty="0">
                <a:latin typeface="Barlow SemiCondensed" panose="020B0604020202020204" charset="0"/>
              </a:rPr>
              <a:t>improving livelihoods of vulnerable groups adversely impacted by the COVID-19 </a:t>
            </a:r>
            <a:r>
              <a:rPr lang="en-GB" sz="1030" dirty="0" smtClean="0">
                <a:latin typeface="Barlow SemiCondensed" panose="020B0604020202020204" charset="0"/>
              </a:rPr>
              <a:t>pandemic, among others. </a:t>
            </a:r>
            <a:endParaRPr lang="en-US" sz="1030" dirty="0" smtClean="0">
              <a:solidFill>
                <a:srgbClr val="000000"/>
              </a:solidFill>
              <a:latin typeface="Barlow SemiCondensed" panose="020B0604020202020204" charset="0"/>
            </a:endParaRPr>
          </a:p>
        </p:txBody>
      </p:sp>
      <p:sp>
        <p:nvSpPr>
          <p:cNvPr id="85" name="TextBox 85"/>
          <p:cNvSpPr txBox="1"/>
          <p:nvPr/>
        </p:nvSpPr>
        <p:spPr>
          <a:xfrm>
            <a:off x="753058" y="9918700"/>
            <a:ext cx="2696729" cy="512961"/>
          </a:xfrm>
          <a:prstGeom prst="rect">
            <a:avLst/>
          </a:prstGeom>
        </p:spPr>
        <p:txBody>
          <a:bodyPr wrap="square" lIns="0" tIns="0" rIns="0" bIns="0" rtlCol="0" anchor="t">
            <a:spAutoFit/>
          </a:bodyPr>
          <a:lstStyle/>
          <a:p>
            <a:pPr algn="just">
              <a:lnSpc>
                <a:spcPts val="1029"/>
              </a:lnSpc>
            </a:pPr>
            <a:r>
              <a:rPr lang="en-US" sz="1030" dirty="0" smtClean="0">
                <a:solidFill>
                  <a:srgbClr val="000000"/>
                </a:solidFill>
                <a:latin typeface="Barlow SemiCondensed"/>
              </a:rPr>
              <a:t>- Two important </a:t>
            </a:r>
            <a:r>
              <a:rPr lang="en-US" sz="1030" dirty="0" err="1" smtClean="0">
                <a:solidFill>
                  <a:srgbClr val="000000"/>
                </a:solidFill>
                <a:latin typeface="Barlow SemiCondensed"/>
              </a:rPr>
              <a:t>programmes</a:t>
            </a:r>
            <a:r>
              <a:rPr lang="en-US" sz="1030" dirty="0" smtClean="0">
                <a:solidFill>
                  <a:srgbClr val="000000"/>
                </a:solidFill>
                <a:latin typeface="Barlow SemiCondensed"/>
              </a:rPr>
              <a:t> are also benefiting the Eastern Caribbean (at the regional level and in Grenada), u</a:t>
            </a:r>
            <a:r>
              <a:rPr lang="en-GB" sz="1030" dirty="0" err="1" smtClean="0">
                <a:latin typeface="Barlow SemiCondensed" panose="020B0604020202020204" charset="0"/>
              </a:rPr>
              <a:t>nder</a:t>
            </a:r>
            <a:r>
              <a:rPr lang="en-GB" sz="1030" dirty="0" smtClean="0">
                <a:latin typeface="Barlow SemiCondensed" panose="020B0604020202020204" charset="0"/>
              </a:rPr>
              <a:t> </a:t>
            </a:r>
            <a:r>
              <a:rPr lang="en-GB" sz="1030" dirty="0">
                <a:latin typeface="Barlow SemiCondensed" panose="020B0604020202020204" charset="0"/>
              </a:rPr>
              <a:t>the global UN-EU Spotlight Initiative to end violence against women and </a:t>
            </a:r>
            <a:r>
              <a:rPr lang="en-GB" sz="1030" dirty="0" smtClean="0">
                <a:latin typeface="Barlow SemiCondensed" panose="020B0604020202020204" charset="0"/>
              </a:rPr>
              <a:t>girls</a:t>
            </a:r>
            <a:r>
              <a:rPr lang="en-GB" sz="1030" dirty="0">
                <a:latin typeface="Barlow SemiCondensed" panose="020B0604020202020204" charset="0"/>
              </a:rPr>
              <a:t>.</a:t>
            </a:r>
            <a:endParaRPr lang="en-US" sz="1029" dirty="0">
              <a:solidFill>
                <a:srgbClr val="000000"/>
              </a:solidFill>
              <a:latin typeface="Barlow SemiCondensed"/>
            </a:endParaRPr>
          </a:p>
        </p:txBody>
      </p:sp>
      <p:sp>
        <p:nvSpPr>
          <p:cNvPr id="86" name="TextBox 86"/>
          <p:cNvSpPr txBox="1"/>
          <p:nvPr/>
        </p:nvSpPr>
        <p:spPr>
          <a:xfrm>
            <a:off x="3794864" y="8242300"/>
            <a:ext cx="3144813" cy="1410643"/>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a:t>
            </a:r>
            <a:r>
              <a:rPr lang="en-US" sz="1029" dirty="0" smtClean="0">
                <a:solidFill>
                  <a:srgbClr val="000000"/>
                </a:solidFill>
                <a:latin typeface="Barlow SemiCondensed"/>
              </a:rPr>
              <a:t>Dialogue with </a:t>
            </a:r>
            <a:r>
              <a:rPr lang="en-US" sz="1029" u="sng" dirty="0" smtClean="0">
                <a:solidFill>
                  <a:srgbClr val="000000"/>
                </a:solidFill>
                <a:latin typeface="Barlow SemiCondensed"/>
              </a:rPr>
              <a:t>national governments </a:t>
            </a:r>
            <a:r>
              <a:rPr lang="en-US" sz="1029" dirty="0" smtClean="0">
                <a:solidFill>
                  <a:srgbClr val="000000"/>
                </a:solidFill>
                <a:latin typeface="Barlow SemiCondensed"/>
              </a:rPr>
              <a:t>in the context of budget support </a:t>
            </a:r>
            <a:r>
              <a:rPr lang="en-US" sz="1029" dirty="0" err="1" smtClean="0">
                <a:solidFill>
                  <a:srgbClr val="000000"/>
                </a:solidFill>
                <a:latin typeface="Barlow SemiCondensed"/>
              </a:rPr>
              <a:t>programmes</a:t>
            </a:r>
            <a:r>
              <a:rPr lang="en-US" sz="1029" dirty="0" smtClean="0">
                <a:solidFill>
                  <a:srgbClr val="000000"/>
                </a:solidFill>
                <a:latin typeface="Barlow SemiCondensed"/>
              </a:rPr>
              <a:t>. </a:t>
            </a:r>
          </a:p>
          <a:p>
            <a:pPr algn="just">
              <a:lnSpc>
                <a:spcPts val="1029"/>
              </a:lnSpc>
            </a:pPr>
            <a:r>
              <a:rPr lang="en-US" sz="1029" dirty="0" smtClean="0">
                <a:solidFill>
                  <a:srgbClr val="000000"/>
                </a:solidFill>
                <a:latin typeface="Barlow SemiCondensed"/>
              </a:rPr>
              <a:t>- Dialogue through the </a:t>
            </a:r>
            <a:r>
              <a:rPr lang="en-GB" sz="1029" dirty="0">
                <a:solidFill>
                  <a:srgbClr val="000000"/>
                </a:solidFill>
                <a:latin typeface="Barlow SemiCondensed"/>
              </a:rPr>
              <a:t>Eastern Caribbean development </a:t>
            </a:r>
            <a:r>
              <a:rPr lang="en-GB" sz="1029" u="sng" dirty="0">
                <a:solidFill>
                  <a:srgbClr val="000000"/>
                </a:solidFill>
                <a:latin typeface="Barlow SemiCondensed"/>
              </a:rPr>
              <a:t>partners group </a:t>
            </a:r>
            <a:r>
              <a:rPr lang="en-GB" sz="1029" dirty="0">
                <a:solidFill>
                  <a:srgbClr val="000000"/>
                </a:solidFill>
                <a:latin typeface="Barlow SemiCondensed"/>
              </a:rPr>
              <a:t>and </a:t>
            </a:r>
            <a:r>
              <a:rPr lang="en-GB" sz="1029" dirty="0" smtClean="0">
                <a:solidFill>
                  <a:srgbClr val="000000"/>
                </a:solidFill>
                <a:latin typeface="Barlow SemiCondensed"/>
              </a:rPr>
              <a:t>the </a:t>
            </a:r>
            <a:r>
              <a:rPr lang="en-GB" sz="1029" dirty="0">
                <a:solidFill>
                  <a:srgbClr val="000000"/>
                </a:solidFill>
                <a:latin typeface="Barlow SemiCondensed"/>
              </a:rPr>
              <a:t>Regional gender equality coordination group</a:t>
            </a:r>
            <a:r>
              <a:rPr lang="en-US" sz="1029" dirty="0">
                <a:solidFill>
                  <a:srgbClr val="000000"/>
                </a:solidFill>
                <a:latin typeface="Barlow SemiCondensed"/>
              </a:rPr>
              <a:t>. </a:t>
            </a:r>
            <a:endParaRPr lang="en-US" sz="1029" dirty="0" smtClean="0">
              <a:solidFill>
                <a:srgbClr val="000000"/>
              </a:solidFill>
              <a:latin typeface="Barlow SemiCondensed"/>
            </a:endParaRPr>
          </a:p>
          <a:p>
            <a:pPr algn="just">
              <a:lnSpc>
                <a:spcPts val="1029"/>
              </a:lnSpc>
            </a:pPr>
            <a:r>
              <a:rPr lang="en-US" sz="1029" dirty="0" smtClean="0">
                <a:solidFill>
                  <a:srgbClr val="000000"/>
                </a:solidFill>
                <a:latin typeface="Barlow SemiCondensed"/>
              </a:rPr>
              <a:t>- Dialogue </a:t>
            </a:r>
            <a:r>
              <a:rPr lang="en-US" sz="1029" dirty="0">
                <a:solidFill>
                  <a:srgbClr val="000000"/>
                </a:solidFill>
                <a:latin typeface="Barlow SemiCondensed"/>
              </a:rPr>
              <a:t>with </a:t>
            </a:r>
            <a:r>
              <a:rPr lang="en-US" sz="1029" u="sng" dirty="0">
                <a:solidFill>
                  <a:srgbClr val="000000"/>
                </a:solidFill>
                <a:latin typeface="Barlow SemiCondensed"/>
              </a:rPr>
              <a:t>local CSOs</a:t>
            </a:r>
            <a:r>
              <a:rPr lang="en-US" sz="1029" dirty="0">
                <a:solidFill>
                  <a:srgbClr val="000000"/>
                </a:solidFill>
                <a:latin typeface="Barlow SemiCondensed"/>
              </a:rPr>
              <a:t> </a:t>
            </a:r>
            <a:r>
              <a:rPr lang="en-US" sz="1029" dirty="0" smtClean="0">
                <a:solidFill>
                  <a:srgbClr val="000000"/>
                </a:solidFill>
                <a:latin typeface="Barlow SemiCondensed"/>
              </a:rPr>
              <a:t>in </a:t>
            </a:r>
            <a:r>
              <a:rPr lang="en-US" sz="1029" dirty="0">
                <a:solidFill>
                  <a:srgbClr val="000000"/>
                </a:solidFill>
                <a:latin typeface="Barlow SemiCondensed"/>
              </a:rPr>
              <a:t>the framework of the EU roadmap for engagement with civil society 2021-2024.</a:t>
            </a: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3131647" y="82981"/>
            <a:ext cx="2457330" cy="512961"/>
          </a:xfrm>
          <a:prstGeom prst="rect">
            <a:avLst/>
          </a:prstGeom>
        </p:spPr>
        <p:txBody>
          <a:bodyPr wrap="square" lIns="0" tIns="0" rIns="0" bIns="0" rtlCol="0" anchor="t">
            <a:spAutoFit/>
          </a:bodyPr>
          <a:lstStyle/>
          <a:p>
            <a:pPr algn="r">
              <a:lnSpc>
                <a:spcPts val="990"/>
              </a:lnSpc>
            </a:pPr>
            <a:r>
              <a:rPr lang="en-GB" sz="900" dirty="0" smtClean="0">
                <a:solidFill>
                  <a:srgbClr val="000000"/>
                </a:solidFill>
                <a:latin typeface="Arialle"/>
              </a:rPr>
              <a:t>Delegation </a:t>
            </a:r>
            <a:r>
              <a:rPr lang="en-GB" sz="900" dirty="0">
                <a:solidFill>
                  <a:srgbClr val="000000"/>
                </a:solidFill>
                <a:latin typeface="Arialle"/>
              </a:rPr>
              <a:t>of the European Union to Barbados, </a:t>
            </a:r>
            <a:endParaRPr lang="en-GB" sz="900" dirty="0" smtClean="0">
              <a:solidFill>
                <a:srgbClr val="000000"/>
              </a:solidFill>
              <a:latin typeface="Arialle"/>
            </a:endParaRPr>
          </a:p>
          <a:p>
            <a:pPr algn="r">
              <a:lnSpc>
                <a:spcPts val="990"/>
              </a:lnSpc>
            </a:pPr>
            <a:r>
              <a:rPr lang="en-GB" sz="900" dirty="0" smtClean="0">
                <a:solidFill>
                  <a:srgbClr val="000000"/>
                </a:solidFill>
                <a:latin typeface="Arialle"/>
              </a:rPr>
              <a:t>the Eastern Caribbean States, the OECS</a:t>
            </a:r>
          </a:p>
          <a:p>
            <a:pPr algn="r">
              <a:lnSpc>
                <a:spcPts val="990"/>
              </a:lnSpc>
            </a:pPr>
            <a:r>
              <a:rPr lang="en-GB" sz="900" dirty="0" smtClean="0">
                <a:solidFill>
                  <a:srgbClr val="000000"/>
                </a:solidFill>
                <a:latin typeface="Arialle"/>
              </a:rPr>
              <a:t>and </a:t>
            </a:r>
            <a:r>
              <a:rPr lang="en-GB" sz="900" dirty="0">
                <a:solidFill>
                  <a:srgbClr val="000000"/>
                </a:solidFill>
                <a:latin typeface="Arialle"/>
              </a:rPr>
              <a:t>CARICOM/CARIFORUM</a:t>
            </a:r>
          </a:p>
          <a:p>
            <a:pPr algn="ctr">
              <a:lnSpc>
                <a:spcPts val="990"/>
              </a:lnSpc>
            </a:pPr>
            <a:endParaRPr lang="en-US" sz="900" dirty="0">
              <a:solidFill>
                <a:srgbClr val="000000"/>
              </a:solidFill>
              <a:latin typeface="Arialle"/>
            </a:endParaRP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pic>
        <p:nvPicPr>
          <p:cNvPr id="90" name="Picture 8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38241" y="6295305"/>
            <a:ext cx="346795" cy="346795"/>
          </a:xfrm>
          <a:prstGeom prst="rect">
            <a:avLst/>
          </a:prstGeom>
        </p:spPr>
      </p:pic>
      <p:sp>
        <p:nvSpPr>
          <p:cNvPr id="29" name="Rectangle 28"/>
          <p:cNvSpPr/>
          <p:nvPr/>
        </p:nvSpPr>
        <p:spPr>
          <a:xfrm>
            <a:off x="3702050" y="10299700"/>
            <a:ext cx="3541221" cy="446276"/>
          </a:xfrm>
          <a:prstGeom prst="rect">
            <a:avLst/>
          </a:prstGeom>
        </p:spPr>
        <p:txBody>
          <a:bodyPr wrap="square">
            <a:spAutoFit/>
          </a:bodyPr>
          <a:lstStyle/>
          <a:p>
            <a:r>
              <a:rPr lang="en-US" sz="1100" dirty="0" smtClean="0">
                <a:latin typeface="Alata"/>
              </a:rPr>
              <a:t>Contact: </a:t>
            </a:r>
            <a:r>
              <a:rPr lang="en-US" sz="1100" dirty="0" smtClean="0">
                <a:latin typeface="Alata"/>
                <a:hlinkClick r:id="rId33"/>
              </a:rPr>
              <a:t>delegation-barbados@eeas.europa.eu</a:t>
            </a:r>
            <a:r>
              <a:rPr lang="en-US" sz="1100" dirty="0" smtClean="0">
                <a:latin typeface="Alata"/>
              </a:rPr>
              <a:t> </a:t>
            </a:r>
            <a:r>
              <a:rPr lang="en-US" sz="1200" dirty="0" smtClean="0">
                <a:solidFill>
                  <a:srgbClr val="FF1616"/>
                </a:solidFill>
                <a:latin typeface="Alata"/>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9A0C6BE5-44BF-45C1-9D51-ACE986E77FB2}"/>
</file>

<file path=customXml/itemProps2.xml><?xml version="1.0" encoding="utf-8"?>
<ds:datastoreItem xmlns:ds="http://schemas.openxmlformats.org/officeDocument/2006/customXml" ds:itemID="{5A14F790-04C7-4F6F-97E6-8D91621A9C54}"/>
</file>

<file path=customXml/itemProps3.xml><?xml version="1.0" encoding="utf-8"?>
<ds:datastoreItem xmlns:ds="http://schemas.openxmlformats.org/officeDocument/2006/customXml" ds:itemID="{FFF08482-041D-42E3-9036-CA9EA718E323}"/>
</file>

<file path=docProps/app.xml><?xml version="1.0" encoding="utf-8"?>
<Properties xmlns="http://schemas.openxmlformats.org/officeDocument/2006/extended-properties" xmlns:vt="http://schemas.openxmlformats.org/officeDocument/2006/docPropsVTypes">
  <TotalTime>275</TotalTime>
  <Words>671</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Alata</vt:lpstr>
      <vt:lpstr>Barlow SemiCondensed</vt:lpstr>
      <vt:lpstr>Barlow SemiCondensed Bold</vt:lpstr>
      <vt:lpstr>Arialle Bold</vt:lpstr>
      <vt:lpstr>Arial</vt:lpstr>
      <vt:lpstr>Calibri</vt:lpstr>
      <vt:lpstr>Inter Italics</vt:lpstr>
      <vt:lpstr>Arialle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III_Eastern Caribbean</dc:title>
  <dc:subject/>
  <dc:creator/>
  <cp:keywords/>
  <dc:description/>
  <cp:lastModifiedBy>ARIAS Mariana (EEAS-BRIDGETOWN)</cp:lastModifiedBy>
  <cp:revision>34</cp:revision>
  <dcterms:created xsi:type="dcterms:W3CDTF">2006-08-16T00:00:00Z</dcterms:created>
  <dcterms:modified xsi:type="dcterms:W3CDTF">2021-11-08T14:40:25Z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