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858000" cy="9144000"/>
  <p:embeddedFontLst>
    <p:embeddedFont>
      <p:font typeface="Barlow SemiCondensed Bold Bold" panose="020B0604020202020204" charset="0"/>
      <p:regular r:id="rId3"/>
      <p:bold r:id="rId4"/>
    </p:embeddedFont>
    <p:embeddedFont>
      <p:font typeface="Alata" panose="020B0604020202020204" charset="0"/>
      <p:regular r:id="rId5"/>
    </p:embeddedFont>
    <p:embeddedFont>
      <p:font typeface="Barlow SemiCondensed" panose="020B0604020202020204" charset="0"/>
      <p:regular r:id="rId6"/>
    </p:embeddedFont>
    <p:embeddedFont>
      <p:font typeface="Barlow SemiCondensed Bold" panose="020B0604020202020204" charset="0"/>
      <p:regular r:id="rId7"/>
      <p:bold r:id="rId8"/>
    </p:embeddedFont>
    <p:embeddedFont>
      <p:font typeface="Arialle Bold" panose="020B0604020202020204" charset="0"/>
      <p:regular r:id="rId9"/>
      <p:bold r:id="rId10"/>
    </p:embeddedFont>
    <p:embeddedFont>
      <p:font typeface="Calibri" panose="020F0502020204030204" pitchFamily="34" charset="0"/>
      <p:regular r:id="rId11"/>
      <p:bold r:id="rId12"/>
      <p:italic r:id="rId13"/>
      <p:boldItalic r:id="rId14"/>
    </p:embeddedFont>
    <p:embeddedFont>
      <p:font typeface="Inter Italics" panose="020B0604020202020204" charset="0"/>
      <p:regular r:id="rId15"/>
      <p:italic r:id="rId16"/>
    </p:embeddedFont>
    <p:embeddedFont>
      <p:font typeface="Arial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3707" autoAdjust="0"/>
  </p:normalViewPr>
  <p:slideViewPr>
    <p:cSldViewPr>
      <p:cViewPr>
        <p:scale>
          <a:sx n="60" d="100"/>
          <a:sy n="60" d="100"/>
        </p:scale>
        <p:origin x="908" y="-11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font" Target="fonts/font11.fntdata"/><Relationship Id="rId18" Type="http://schemas.openxmlformats.org/officeDocument/2006/relationships/presProps" Target="presProps.xml"/><Relationship Id="rId3" Type="http://schemas.openxmlformats.org/officeDocument/2006/relationships/font" Target="fonts/font1.fntdata"/><Relationship Id="rId21" Type="http://schemas.openxmlformats.org/officeDocument/2006/relationships/tableStyles" Target="tableStyles.xml"/><Relationship Id="rId7" Type="http://schemas.openxmlformats.org/officeDocument/2006/relationships/font" Target="fonts/font5.fntdata"/><Relationship Id="rId12" Type="http://schemas.openxmlformats.org/officeDocument/2006/relationships/font" Target="fonts/font10.fntdata"/><Relationship Id="rId17"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font" Target="fonts/font1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24" Type="http://schemas.openxmlformats.org/officeDocument/2006/relationships/customXml" Target="../customXml/item3.xml"/><Relationship Id="rId5" Type="http://schemas.openxmlformats.org/officeDocument/2006/relationships/font" Target="fonts/font3.fntdata"/><Relationship Id="rId15" Type="http://schemas.openxmlformats.org/officeDocument/2006/relationships/font" Target="fonts/font13.fntdata"/><Relationship Id="rId23" Type="http://schemas.openxmlformats.org/officeDocument/2006/relationships/customXml" Target="../customXml/item2.xml"/><Relationship Id="rId10" Type="http://schemas.openxmlformats.org/officeDocument/2006/relationships/font" Target="fonts/font8.fntdata"/><Relationship Id="rId19" Type="http://schemas.openxmlformats.org/officeDocument/2006/relationships/viewProps" Target="viewProps.xml"/><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font" Target="fonts/font12.fntdata"/><Relationship Id="rId22"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18" Type="http://schemas.openxmlformats.org/officeDocument/2006/relationships/image" Target="../media/image7.png"/><Relationship Id="rId26" Type="http://schemas.openxmlformats.org/officeDocument/2006/relationships/hyperlink" Target="https://twitter.com/EUinthePH" TargetMode="External"/><Relationship Id="rId3" Type="http://schemas.openxmlformats.org/officeDocument/2006/relationships/image" Target="../media/image2.svg"/><Relationship Id="rId21" Type="http://schemas.openxmlformats.org/officeDocument/2006/relationships/image" Target="../media/image9.png"/><Relationship Id="rId7" Type="http://schemas.openxmlformats.org/officeDocument/2006/relationships/image" Target="../media/image6.svg"/><Relationship Id="rId12" Type="http://schemas.openxmlformats.org/officeDocument/2006/relationships/image" Target="../media/image5.png"/><Relationship Id="rId17" Type="http://schemas.openxmlformats.org/officeDocument/2006/relationships/image" Target="../media/image16.svg"/><Relationship Id="rId25" Type="http://schemas.openxmlformats.org/officeDocument/2006/relationships/image" Target="../media/image20.svg"/><Relationship Id="rId33" Type="http://schemas.openxmlformats.org/officeDocument/2006/relationships/hyperlink" Target="mailto:delegation-barbados@eeas.europa.eu" TargetMode="External"/><Relationship Id="rId2" Type="http://schemas.openxmlformats.org/officeDocument/2006/relationships/image" Target="../media/image1.png"/><Relationship Id="rId20" Type="http://schemas.openxmlformats.org/officeDocument/2006/relationships/hyperlink" Target="https://www.facebook.com/EUDelegationToThePhilippines" TargetMode="External"/><Relationship Id="rId29" Type="http://schemas.openxmlformats.org/officeDocument/2006/relationships/hyperlink" Target="https://eeas.europa.eu/delegations/philippines_en" TargetMode="Externa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24" Type="http://schemas.openxmlformats.org/officeDocument/2006/relationships/image" Target="../media/image10.png"/><Relationship Id="rId32" Type="http://schemas.openxmlformats.org/officeDocument/2006/relationships/image" Target="../media/image13.png"/><Relationship Id="rId5" Type="http://schemas.openxmlformats.org/officeDocument/2006/relationships/image" Target="../media/image4.svg"/><Relationship Id="rId23" Type="http://schemas.openxmlformats.org/officeDocument/2006/relationships/hyperlink" Target="https://www.instagram.com/euinthephilippines/" TargetMode="External"/><Relationship Id="rId28" Type="http://schemas.openxmlformats.org/officeDocument/2006/relationships/image" Target="../media/image22.svg"/><Relationship Id="rId19" Type="http://schemas.openxmlformats.org/officeDocument/2006/relationships/image" Target="../media/image8.png"/><Relationship Id="rId31" Type="http://schemas.openxmlformats.org/officeDocument/2006/relationships/image" Target="../media/image24.svg"/><Relationship Id="rId4" Type="http://schemas.openxmlformats.org/officeDocument/2006/relationships/image" Target="../media/image2.png"/><Relationship Id="rId14" Type="http://schemas.openxmlformats.org/officeDocument/2006/relationships/image" Target="../media/image6.png"/><Relationship Id="rId22" Type="http://schemas.openxmlformats.org/officeDocument/2006/relationships/image" Target="../media/image18.svg"/><Relationship Id="rId27" Type="http://schemas.openxmlformats.org/officeDocument/2006/relationships/image" Target="../media/image11.png"/><Relationship Id="rId30"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638" y="2355694"/>
            <a:ext cx="6327261" cy="936033"/>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2903538"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756000" y="3361401"/>
            <a:ext cx="1788808" cy="253743"/>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1" y="72380"/>
                <a:ext cx="19401536"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8" cy="222283"/>
            </a:xfrm>
            <a:prstGeom prst="rect">
              <a:avLst/>
            </a:prstGeom>
          </p:spPr>
          <p:txBody>
            <a:bodyPr lIns="0" tIns="0" rIns="0" bIns="0" rtlCol="0" anchor="t">
              <a:spAutoFit/>
            </a:bodyPr>
            <a:lstStyle/>
            <a:p>
              <a:pPr marL="0" lvl="0" indent="0" algn="ctr">
                <a:lnSpc>
                  <a:spcPts val="1280"/>
                </a:lnSpc>
                <a:spcBef>
                  <a:spcPct val="0"/>
                </a:spcBef>
              </a:pPr>
              <a:r>
                <a:rPr lang="en-US" sz="1280" dirty="0" smtClean="0">
                  <a:solidFill>
                    <a:srgbClr val="003432"/>
                  </a:solidFill>
                  <a:latin typeface="Barlow SemiCondensed Bold"/>
                </a:rPr>
                <a:t>Vision</a:t>
              </a:r>
              <a:endParaRPr lang="en-US" sz="1280" dirty="0">
                <a:solidFill>
                  <a:srgbClr val="003432"/>
                </a:solidFill>
                <a:latin typeface="Barlow SemiCondensed Bold"/>
              </a:endParaRP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71018" y="1446815"/>
            <a:ext cx="621117" cy="616502"/>
          </a:xfrm>
          <a:prstGeom prst="rect">
            <a:avLst/>
          </a:prstGeom>
        </p:spPr>
      </p:pic>
      <p:grpSp>
        <p:nvGrpSpPr>
          <p:cNvPr id="20" name="Group 20"/>
          <p:cNvGrpSpPr/>
          <p:nvPr/>
        </p:nvGrpSpPr>
        <p:grpSpPr>
          <a:xfrm>
            <a:off x="3734253" y="5475818"/>
            <a:ext cx="3271438" cy="2208417"/>
            <a:chOff x="0" y="0"/>
            <a:chExt cx="24463954" cy="19283776"/>
          </a:xfrm>
        </p:grpSpPr>
        <p:sp>
          <p:nvSpPr>
            <p:cNvPr id="21"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178411" y="5397434"/>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 Areas of Engagement </a:t>
              </a:r>
            </a:p>
          </p:txBody>
        </p:sp>
      </p:grpSp>
      <p:pic>
        <p:nvPicPr>
          <p:cNvPr id="28" name="Picture 2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836502" y="5838229"/>
            <a:ext cx="283892" cy="270471"/>
          </a:xfrm>
          <a:prstGeom prst="rect">
            <a:avLst/>
          </a:prstGeom>
        </p:spPr>
      </p:pic>
      <p:pic>
        <p:nvPicPr>
          <p:cNvPr id="30" name="Picture 3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180164" y="8191374"/>
            <a:ext cx="277388" cy="269636"/>
          </a:xfrm>
          <a:prstGeom prst="rect">
            <a:avLst/>
          </a:prstGeom>
        </p:spPr>
      </p:pic>
      <p:pic>
        <p:nvPicPr>
          <p:cNvPr id="31" name="Picture 3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3928322" y="7175500"/>
            <a:ext cx="307128" cy="295401"/>
          </a:xfrm>
          <a:prstGeom prst="rect">
            <a:avLst/>
          </a:prstGeom>
        </p:spPr>
      </p:pic>
      <p:grpSp>
        <p:nvGrpSpPr>
          <p:cNvPr id="33" name="Group 33"/>
          <p:cNvGrpSpPr/>
          <p:nvPr/>
        </p:nvGrpSpPr>
        <p:grpSpPr>
          <a:xfrm>
            <a:off x="647520" y="5319921"/>
            <a:ext cx="2903538" cy="1777470"/>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22282"/>
            </a:xfrm>
            <a:prstGeom prst="rect">
              <a:avLst/>
            </a:prstGeom>
          </p:spPr>
          <p:txBody>
            <a:bodyPr lIns="0" tIns="0" rIns="0" bIns="0" rtlCol="0" anchor="t">
              <a:spAutoFit/>
            </a:bodyPr>
            <a:lstStyle/>
            <a:p>
              <a:pPr marL="0" lvl="0" indent="0" algn="ctr">
                <a:lnSpc>
                  <a:spcPts val="1280"/>
                </a:lnSpc>
                <a:spcBef>
                  <a:spcPct val="0"/>
                </a:spcBef>
              </a:pPr>
              <a:r>
                <a:rPr lang="en-US" sz="1280" dirty="0" smtClean="0">
                  <a:solidFill>
                    <a:srgbClr val="003432"/>
                  </a:solidFill>
                  <a:latin typeface="Barlow SemiCondensed Bold"/>
                </a:rPr>
                <a:t>Instruments </a:t>
              </a:r>
              <a:endParaRPr lang="en-US" sz="1280" dirty="0">
                <a:solidFill>
                  <a:srgbClr val="003432"/>
                </a:solidFill>
                <a:latin typeface="Barlow SemiCondensed Bold"/>
              </a:endParaRPr>
            </a:p>
          </p:txBody>
        </p:sp>
      </p:grpSp>
      <p:grpSp>
        <p:nvGrpSpPr>
          <p:cNvPr id="41" name="Group 41"/>
          <p:cNvGrpSpPr/>
          <p:nvPr/>
        </p:nvGrpSpPr>
        <p:grpSpPr>
          <a:xfrm>
            <a:off x="645192" y="7178105"/>
            <a:ext cx="2905866" cy="3390063"/>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892135" y="7293856"/>
            <a:ext cx="272968" cy="345132"/>
          </a:xfrm>
          <a:prstGeom prst="rect">
            <a:avLst/>
          </a:prstGeom>
        </p:spPr>
      </p:pic>
      <p:sp>
        <p:nvSpPr>
          <p:cNvPr id="45" name="TextBox 45"/>
          <p:cNvSpPr txBox="1"/>
          <p:nvPr/>
        </p:nvSpPr>
        <p:spPr>
          <a:xfrm>
            <a:off x="4202999" y="6790779"/>
            <a:ext cx="2638851" cy="384721"/>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Ensuring freedom from all forms of gender-based </a:t>
            </a:r>
            <a:r>
              <a:rPr lang="en-US" sz="1029" dirty="0" smtClean="0">
                <a:solidFill>
                  <a:srgbClr val="000000"/>
                </a:solidFill>
                <a:latin typeface="Barlow SemiCondensed"/>
              </a:rPr>
              <a:t>violence against women, girls, men and boys.</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6" name="TextBox 46"/>
          <p:cNvSpPr txBox="1"/>
          <p:nvPr/>
        </p:nvSpPr>
        <p:spPr>
          <a:xfrm>
            <a:off x="4202999" y="7272139"/>
            <a:ext cx="2721815" cy="512961"/>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Promoting </a:t>
            </a:r>
            <a:r>
              <a:rPr lang="en-US" sz="1029" dirty="0" smtClean="0">
                <a:solidFill>
                  <a:srgbClr val="000000"/>
                </a:solidFill>
                <a:latin typeface="Barlow SemiCondensed"/>
              </a:rPr>
              <a:t>sexual </a:t>
            </a:r>
            <a:r>
              <a:rPr lang="en-US" sz="1029" dirty="0">
                <a:solidFill>
                  <a:srgbClr val="000000"/>
                </a:solidFill>
                <a:latin typeface="Barlow SemiCondensed"/>
              </a:rPr>
              <a:t>and reproductive health and </a:t>
            </a:r>
            <a:r>
              <a:rPr lang="en-US" sz="1029" dirty="0" smtClean="0">
                <a:solidFill>
                  <a:srgbClr val="000000"/>
                </a:solidFill>
                <a:latin typeface="Barlow SemiCondensed"/>
              </a:rPr>
              <a:t>rights.</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grpSp>
        <p:nvGrpSpPr>
          <p:cNvPr id="48" name="Group 48"/>
          <p:cNvGrpSpPr/>
          <p:nvPr/>
        </p:nvGrpSpPr>
        <p:grpSpPr>
          <a:xfrm>
            <a:off x="3734253" y="7785100"/>
            <a:ext cx="3271438" cy="1504728"/>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3898969" y="7859682"/>
            <a:ext cx="242349" cy="306418"/>
          </a:xfrm>
          <a:prstGeom prst="rect">
            <a:avLst/>
          </a:prstGeom>
        </p:spPr>
      </p:pic>
      <p:grpSp>
        <p:nvGrpSpPr>
          <p:cNvPr id="52" name="Group 52"/>
          <p:cNvGrpSpPr/>
          <p:nvPr/>
        </p:nvGrpSpPr>
        <p:grpSpPr>
          <a:xfrm>
            <a:off x="3734253" y="9414506"/>
            <a:ext cx="3259646" cy="888915"/>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4015953" y="9537700"/>
            <a:ext cx="208882" cy="264103"/>
          </a:xfrm>
          <a:prstGeom prst="rect">
            <a:avLst/>
          </a:prstGeom>
        </p:spPr>
      </p:pic>
      <p:grpSp>
        <p:nvGrpSpPr>
          <p:cNvPr id="56" name="Group 56"/>
          <p:cNvGrpSpPr/>
          <p:nvPr/>
        </p:nvGrpSpPr>
        <p:grpSpPr>
          <a:xfrm>
            <a:off x="3734253" y="3487270"/>
            <a:ext cx="3271438" cy="1800528"/>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dirty="0">
                  <a:solidFill>
                    <a:srgbClr val="003432"/>
                  </a:solidFill>
                  <a:latin typeface="Barlow SemiCondensed Bold"/>
                </a:rPr>
                <a:t>Rationale for the CLIP</a:t>
              </a:r>
            </a:p>
          </p:txBody>
        </p:sp>
      </p:grpSp>
      <p:pic>
        <p:nvPicPr>
          <p:cNvPr id="64" name="Picture 6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863930" y="6753464"/>
            <a:ext cx="277388" cy="269636"/>
          </a:xfrm>
          <a:prstGeom prst="rect">
            <a:avLst/>
          </a:prstGeom>
        </p:spPr>
      </p:pic>
      <p:pic>
        <p:nvPicPr>
          <p:cNvPr id="65" name="Picture 65">
            <a:hlinkClick r:id="rId20"/>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a:off x="5668285" y="70257"/>
            <a:ext cx="379504" cy="379504"/>
          </a:xfrm>
          <a:prstGeom prst="rect">
            <a:avLst/>
          </a:prstGeom>
        </p:spPr>
      </p:pic>
      <p:pic>
        <p:nvPicPr>
          <p:cNvPr id="66" name="Picture 66">
            <a:hlinkClick r:id="rId23"/>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6126095" y="71164"/>
            <a:ext cx="384963" cy="384963"/>
          </a:xfrm>
          <a:prstGeom prst="rect">
            <a:avLst/>
          </a:prstGeom>
        </p:spPr>
      </p:pic>
      <p:pic>
        <p:nvPicPr>
          <p:cNvPr id="67" name="Picture 67">
            <a:hlinkClick r:id="rId26"/>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6549084" y="71164"/>
            <a:ext cx="390592" cy="390592"/>
          </a:xfrm>
          <a:prstGeom prst="rect">
            <a:avLst/>
          </a:prstGeom>
        </p:spPr>
      </p:pic>
      <p:pic>
        <p:nvPicPr>
          <p:cNvPr id="68" name="Picture 68">
            <a:hlinkClick r:id="rId29"/>
          </p:cNvPr>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6993899" y="71164"/>
            <a:ext cx="396006" cy="396006"/>
          </a:xfrm>
          <a:prstGeom prst="rect">
            <a:avLst/>
          </a:prstGeom>
        </p:spPr>
      </p:pic>
      <p:sp>
        <p:nvSpPr>
          <p:cNvPr id="69" name="TextBox 69"/>
          <p:cNvSpPr txBox="1"/>
          <p:nvPr/>
        </p:nvSpPr>
        <p:spPr>
          <a:xfrm>
            <a:off x="716967" y="5542503"/>
            <a:ext cx="2703326" cy="2218556"/>
          </a:xfrm>
          <a:prstGeom prst="rect">
            <a:avLst/>
          </a:prstGeom>
        </p:spPr>
        <p:txBody>
          <a:bodyPr lIns="0" tIns="0" rIns="0" bIns="0" rtlCol="0" anchor="t">
            <a:spAutoFit/>
          </a:bodyPr>
          <a:lstStyle/>
          <a:p>
            <a:pPr>
              <a:lnSpc>
                <a:spcPts val="1679"/>
              </a:lnSpc>
            </a:pPr>
            <a:endParaRPr dirty="0"/>
          </a:p>
          <a:p>
            <a:pPr algn="just">
              <a:lnSpc>
                <a:spcPts val="1235"/>
              </a:lnSpc>
            </a:pPr>
            <a:endParaRPr dirty="0"/>
          </a:p>
          <a:p>
            <a:pPr algn="just">
              <a:lnSpc>
                <a:spcPts val="1235"/>
              </a:lnSpc>
            </a:pPr>
            <a:r>
              <a:rPr lang="en-US" sz="1029" dirty="0">
                <a:solidFill>
                  <a:srgbClr val="000000"/>
                </a:solidFill>
                <a:latin typeface="Barlow SemiCondensed"/>
              </a:rPr>
              <a:t> </a:t>
            </a:r>
            <a:r>
              <a:rPr lang="en-US" sz="1029" dirty="0" smtClean="0">
                <a:solidFill>
                  <a:srgbClr val="000000"/>
                </a:solidFill>
                <a:latin typeface="Barlow SemiCondensed"/>
              </a:rPr>
              <a:t>- Gender mainstreaming.</a:t>
            </a:r>
            <a:endParaRPr lang="en-US" sz="1029" dirty="0">
              <a:solidFill>
                <a:srgbClr val="000000"/>
              </a:solidFill>
              <a:latin typeface="Barlow SemiCondensed"/>
            </a:endParaRPr>
          </a:p>
          <a:p>
            <a:pPr algn="just">
              <a:lnSpc>
                <a:spcPts val="1235"/>
              </a:lnSpc>
            </a:pPr>
            <a:r>
              <a:rPr lang="en-US" sz="1029" dirty="0">
                <a:solidFill>
                  <a:srgbClr val="000000"/>
                </a:solidFill>
                <a:latin typeface="Barlow SemiCondensed"/>
              </a:rPr>
              <a:t> </a:t>
            </a:r>
            <a:r>
              <a:rPr lang="en-US" sz="1029" dirty="0" smtClean="0">
                <a:solidFill>
                  <a:srgbClr val="000000"/>
                </a:solidFill>
                <a:latin typeface="Barlow SemiCondensed"/>
              </a:rPr>
              <a:t>- Targeted </a:t>
            </a:r>
            <a:r>
              <a:rPr lang="en-US" sz="1029" dirty="0">
                <a:solidFill>
                  <a:srgbClr val="000000"/>
                </a:solidFill>
                <a:latin typeface="Barlow SemiCondensed"/>
              </a:rPr>
              <a:t>actions with support </a:t>
            </a:r>
            <a:r>
              <a:rPr lang="en-US" sz="1029" dirty="0" smtClean="0">
                <a:solidFill>
                  <a:srgbClr val="000000"/>
                </a:solidFill>
                <a:latin typeface="Barlow SemiCondensed"/>
              </a:rPr>
              <a:t>to CSOs working on gender equality.  </a:t>
            </a:r>
            <a:endParaRPr lang="en-US" sz="1029" dirty="0">
              <a:solidFill>
                <a:srgbClr val="000000"/>
              </a:solidFill>
              <a:latin typeface="Barlow SemiCondensed"/>
            </a:endParaRPr>
          </a:p>
          <a:p>
            <a:pPr algn="just">
              <a:lnSpc>
                <a:spcPts val="1235"/>
              </a:lnSpc>
            </a:pPr>
            <a:r>
              <a:rPr lang="en-US" sz="1029" dirty="0" smtClean="0">
                <a:solidFill>
                  <a:srgbClr val="000000"/>
                </a:solidFill>
                <a:latin typeface="Barlow SemiCondensed"/>
              </a:rPr>
              <a:t> - Dialogue </a:t>
            </a:r>
            <a:r>
              <a:rPr lang="en-US" sz="1029" dirty="0">
                <a:solidFill>
                  <a:srgbClr val="000000"/>
                </a:solidFill>
                <a:latin typeface="Barlow SemiCondensed"/>
              </a:rPr>
              <a:t>with </a:t>
            </a:r>
            <a:r>
              <a:rPr lang="en-US" sz="1029" dirty="0" smtClean="0">
                <a:solidFill>
                  <a:srgbClr val="000000"/>
                </a:solidFill>
                <a:latin typeface="Barlow SemiCondensed"/>
              </a:rPr>
              <a:t>partner governments, international  donors and civil society.</a:t>
            </a:r>
            <a:endParaRPr lang="en-US" sz="1029" dirty="0">
              <a:solidFill>
                <a:srgbClr val="000000"/>
              </a:solidFill>
              <a:latin typeface="Barlow SemiCondensed"/>
            </a:endParaRPr>
          </a:p>
          <a:p>
            <a:pPr>
              <a:lnSpc>
                <a:spcPts val="1235"/>
              </a:lnSpc>
            </a:pPr>
            <a:r>
              <a:rPr lang="en-US" sz="1029" dirty="0" smtClean="0">
                <a:solidFill>
                  <a:srgbClr val="000000"/>
                </a:solidFill>
                <a:latin typeface="Barlow SemiCondensed"/>
              </a:rPr>
              <a:t> - Public diplomacy, outreach and other communication activities.  </a:t>
            </a: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0" name="TextBox 70"/>
          <p:cNvSpPr txBox="1"/>
          <p:nvPr/>
        </p:nvSpPr>
        <p:spPr>
          <a:xfrm>
            <a:off x="4235450" y="6333579"/>
            <a:ext cx="2701847" cy="384721"/>
          </a:xfrm>
          <a:prstGeom prst="rect">
            <a:avLst/>
          </a:prstGeom>
        </p:spPr>
        <p:txBody>
          <a:bodyPr lIns="0" tIns="0" rIns="0" bIns="0" rtlCol="0" anchor="t">
            <a:spAutoFit/>
          </a:bodyPr>
          <a:lstStyle/>
          <a:p>
            <a:pPr>
              <a:lnSpc>
                <a:spcPts val="1029"/>
              </a:lnSpc>
            </a:pPr>
            <a:r>
              <a:rPr lang="en-GB" sz="1029" dirty="0" smtClean="0">
                <a:solidFill>
                  <a:srgbClr val="000000"/>
                </a:solidFill>
                <a:latin typeface="Barlow SemiCondensed"/>
              </a:rPr>
              <a:t>Promoting economic </a:t>
            </a:r>
            <a:r>
              <a:rPr lang="en-GB" sz="1029" dirty="0">
                <a:solidFill>
                  <a:srgbClr val="000000"/>
                </a:solidFill>
                <a:latin typeface="Barlow SemiCondensed"/>
              </a:rPr>
              <a:t>and social rights and the empowerment of girls and women.</a:t>
            </a:r>
            <a:endParaRPr lang="en-US" sz="1029" dirty="0" smtClean="0">
              <a:solidFill>
                <a:srgbClr val="000000"/>
              </a:solidFill>
              <a:latin typeface="Barlow SemiCondensed"/>
            </a:endParaRPr>
          </a:p>
          <a:p>
            <a:pPr algn="ctr">
              <a:lnSpc>
                <a:spcPts val="1029"/>
              </a:lnSpc>
            </a:pPr>
            <a:endParaRPr lang="en-US" sz="1029" dirty="0">
              <a:solidFill>
                <a:srgbClr val="000000"/>
              </a:solidFill>
              <a:latin typeface="Barlow SemiCondensed"/>
            </a:endParaRPr>
          </a:p>
        </p:txBody>
      </p:sp>
      <p:sp>
        <p:nvSpPr>
          <p:cNvPr id="71" name="TextBox 71"/>
          <p:cNvSpPr txBox="1"/>
          <p:nvPr/>
        </p:nvSpPr>
        <p:spPr>
          <a:xfrm>
            <a:off x="1520498" y="624205"/>
            <a:ext cx="4632007" cy="379095"/>
          </a:xfrm>
          <a:prstGeom prst="rect">
            <a:avLst/>
          </a:prstGeom>
        </p:spPr>
        <p:txBody>
          <a:bodyPr lIns="0" tIns="0" rIns="0" bIns="0" rtlCol="0" anchor="t">
            <a:spAutoFit/>
          </a:bodyPr>
          <a:lstStyle/>
          <a:p>
            <a:pPr marL="0" lvl="0" indent="0" algn="just">
              <a:lnSpc>
                <a:spcPts val="2800"/>
              </a:lnSpc>
            </a:pPr>
            <a:r>
              <a:rPr lang="en-US" sz="2799" spc="117" dirty="0">
                <a:solidFill>
                  <a:srgbClr val="001489"/>
                </a:solidFill>
                <a:latin typeface="Barlow SemiCondensed Bold Bold"/>
              </a:rPr>
              <a:t> EU GENDER ACTION PLAN  III </a:t>
            </a:r>
          </a:p>
        </p:txBody>
      </p:sp>
      <p:sp>
        <p:nvSpPr>
          <p:cNvPr id="72" name="TextBox 72"/>
          <p:cNvSpPr txBox="1"/>
          <p:nvPr/>
        </p:nvSpPr>
        <p:spPr>
          <a:xfrm>
            <a:off x="751668" y="2525258"/>
            <a:ext cx="6173146" cy="628015"/>
          </a:xfrm>
          <a:prstGeom prst="rect">
            <a:avLst/>
          </a:prstGeom>
        </p:spPr>
        <p:txBody>
          <a:bodyPr lIns="0" tIns="0" rIns="0" bIns="0" rtlCol="0" anchor="t">
            <a:spAutoFit/>
          </a:bodyPr>
          <a:lstStyle/>
          <a:p>
            <a:pPr marL="0" lvl="0" indent="0" algn="ctr">
              <a:lnSpc>
                <a:spcPts val="1235"/>
              </a:lnSpc>
            </a:pPr>
            <a:r>
              <a:rPr lang="en-US" sz="1029" dirty="0">
                <a:solidFill>
                  <a:srgbClr val="003432"/>
                </a:solidFill>
                <a:latin typeface="Barlow SemiCondensed Bold"/>
              </a:rPr>
              <a:t>GENDER ACTION PLAN  III</a:t>
            </a:r>
            <a:r>
              <a:rPr lang="en-US" sz="1029" dirty="0">
                <a:solidFill>
                  <a:srgbClr val="003432"/>
                </a:solidFill>
                <a:latin typeface="Barlow SemiCondensed"/>
              </a:rPr>
              <a:t> aims to accelerate progress on empowering women and girls, and safeguard gains made on gender equality during the 25 years since the adoption of the Beijing Declaration and its Platform for Action. </a:t>
            </a:r>
            <a:r>
              <a:rPr lang="en-US" sz="1029" dirty="0">
                <a:solidFill>
                  <a:srgbClr val="001489"/>
                </a:solidFill>
                <a:latin typeface="Barlow SemiCondensed"/>
              </a:rPr>
              <a:t>It aims to contribute to empowering women, girls and young people to fully use their rights and increase their participation in political, economic, social and cultural life. </a:t>
            </a:r>
          </a:p>
        </p:txBody>
      </p:sp>
      <p:sp>
        <p:nvSpPr>
          <p:cNvPr id="73" name="TextBox 73"/>
          <p:cNvSpPr txBox="1"/>
          <p:nvPr/>
        </p:nvSpPr>
        <p:spPr>
          <a:xfrm>
            <a:off x="755828" y="3760242"/>
            <a:ext cx="2648059" cy="1205458"/>
          </a:xfrm>
          <a:prstGeom prst="rect">
            <a:avLst/>
          </a:prstGeom>
        </p:spPr>
        <p:txBody>
          <a:bodyPr lIns="0" tIns="0" rIns="0" bIns="0" rtlCol="0" anchor="t">
            <a:spAutoFit/>
          </a:bodyPr>
          <a:lstStyle/>
          <a:p>
            <a:pPr algn="ctr">
              <a:lnSpc>
                <a:spcPts val="1132"/>
              </a:lnSpc>
              <a:spcAft>
                <a:spcPts val="600"/>
              </a:spcAft>
            </a:pPr>
            <a:r>
              <a:rPr lang="en-US" sz="1029" dirty="0">
                <a:solidFill>
                  <a:srgbClr val="001489"/>
                </a:solidFill>
                <a:latin typeface="Barlow SemiCondensed Bold"/>
              </a:rPr>
              <a:t>The Country Level implementation plan (CLIP) for the Eastern </a:t>
            </a:r>
            <a:r>
              <a:rPr lang="en-US" sz="1029" dirty="0" smtClean="0">
                <a:solidFill>
                  <a:srgbClr val="001489"/>
                </a:solidFill>
                <a:latin typeface="Barlow SemiCondensed Bold"/>
              </a:rPr>
              <a:t>Caribbean:</a:t>
            </a:r>
            <a:r>
              <a:rPr lang="en-US" sz="1029" dirty="0" smtClean="0">
                <a:solidFill>
                  <a:srgbClr val="001489"/>
                </a:solidFill>
                <a:latin typeface="Barlow SemiCondensed"/>
              </a:rPr>
              <a:t> </a:t>
            </a:r>
          </a:p>
          <a:p>
            <a:pPr algn="just">
              <a:lnSpc>
                <a:spcPts val="1132"/>
              </a:lnSpc>
            </a:pPr>
            <a:r>
              <a:rPr lang="en-US" sz="1029" dirty="0">
                <a:solidFill>
                  <a:srgbClr val="003432"/>
                </a:solidFill>
                <a:latin typeface="Barlow SemiCondensed"/>
              </a:rPr>
              <a:t>T</a:t>
            </a:r>
            <a:r>
              <a:rPr lang="en-US" sz="1029" dirty="0" smtClean="0">
                <a:solidFill>
                  <a:srgbClr val="003432"/>
                </a:solidFill>
                <a:latin typeface="Barlow SemiCondensed"/>
              </a:rPr>
              <a:t>ranslates </a:t>
            </a:r>
            <a:r>
              <a:rPr lang="en-US" sz="1029" dirty="0">
                <a:solidFill>
                  <a:srgbClr val="003432"/>
                </a:solidFill>
                <a:latin typeface="Barlow SemiCondensed"/>
              </a:rPr>
              <a:t>the EU Gender Action Plan III into </a:t>
            </a:r>
            <a:r>
              <a:rPr lang="en-US" sz="1029" dirty="0" smtClean="0">
                <a:solidFill>
                  <a:srgbClr val="003432"/>
                </a:solidFill>
                <a:latin typeface="Barlow SemiCondensed"/>
              </a:rPr>
              <a:t>specific priorities and guides the EU action to advance gender equality </a:t>
            </a:r>
            <a:r>
              <a:rPr lang="en-US" sz="1029" dirty="0">
                <a:solidFill>
                  <a:srgbClr val="003432"/>
                </a:solidFill>
                <a:latin typeface="Barlow SemiCondensed"/>
              </a:rPr>
              <a:t>and women's </a:t>
            </a:r>
            <a:r>
              <a:rPr lang="en-US" sz="1029" dirty="0" smtClean="0">
                <a:solidFill>
                  <a:srgbClr val="003432"/>
                </a:solidFill>
                <a:latin typeface="Barlow SemiCondensed"/>
              </a:rPr>
              <a:t>empowerment in </a:t>
            </a:r>
            <a:r>
              <a:rPr lang="en-US" sz="1029" dirty="0">
                <a:solidFill>
                  <a:srgbClr val="003432"/>
                </a:solidFill>
                <a:latin typeface="Barlow SemiCondensed"/>
              </a:rPr>
              <a:t>Antigua and Barbuda, Barbados, Dominica, Grenada, Saint Lucia, Saint Vincent and the Grenadines and Saint Kitts and </a:t>
            </a:r>
            <a:r>
              <a:rPr lang="en-US" sz="1029" dirty="0" smtClean="0">
                <a:solidFill>
                  <a:srgbClr val="003432"/>
                </a:solidFill>
                <a:latin typeface="Barlow SemiCondensed"/>
              </a:rPr>
              <a:t>Nevis. </a:t>
            </a: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a:solidFill>
                  <a:srgbClr val="000000"/>
                </a:solidFill>
                <a:latin typeface="Arialle Bold"/>
              </a:rPr>
              <a:t>EUROPEAN </a:t>
            </a:r>
          </a:p>
          <a:p>
            <a:pPr algn="ctr">
              <a:lnSpc>
                <a:spcPts val="990"/>
              </a:lnSpc>
            </a:pPr>
            <a:r>
              <a:rPr lang="en-US" sz="900">
                <a:solidFill>
                  <a:srgbClr val="000000"/>
                </a:solidFill>
                <a:latin typeface="Arialle Bold"/>
              </a:rPr>
              <a:t>UNION</a:t>
            </a:r>
          </a:p>
        </p:txBody>
      </p:sp>
      <p:sp>
        <p:nvSpPr>
          <p:cNvPr id="75" name="TextBox 75"/>
          <p:cNvSpPr txBox="1"/>
          <p:nvPr/>
        </p:nvSpPr>
        <p:spPr>
          <a:xfrm>
            <a:off x="1074262" y="1012736"/>
            <a:ext cx="5599588" cy="600164"/>
          </a:xfrm>
          <a:prstGeom prst="rect">
            <a:avLst/>
          </a:prstGeom>
        </p:spPr>
        <p:txBody>
          <a:bodyPr lIns="0" tIns="0" rIns="0" bIns="0" rtlCol="0" anchor="t">
            <a:spAutoFit/>
          </a:bodyPr>
          <a:lstStyle/>
          <a:p>
            <a:pPr algn="just"/>
            <a:r>
              <a:rPr lang="en-US" sz="1300" dirty="0">
                <a:solidFill>
                  <a:srgbClr val="000000"/>
                </a:solidFill>
                <a:latin typeface="Inter Italics"/>
              </a:rPr>
              <a:t>Country Level Implementation Plan for the Eastern Caribbean (2021-2025</a:t>
            </a:r>
            <a:r>
              <a:rPr lang="en-US" sz="1300" dirty="0" smtClean="0">
                <a:solidFill>
                  <a:srgbClr val="000000"/>
                </a:solidFill>
                <a:latin typeface="Inter Italics"/>
              </a:rPr>
              <a:t>) [</a:t>
            </a:r>
            <a:r>
              <a:rPr lang="en-US" sz="1300" dirty="0">
                <a:solidFill>
                  <a:srgbClr val="000000"/>
                </a:solidFill>
                <a:latin typeface="Inter Italics"/>
              </a:rPr>
              <a:t>covering Antigua and Barbuda, Barbados, Dominica, Grenada, Saint Lucia, Saint Vincent and the Grenadines, Saint Kitts and Nevis</a:t>
            </a:r>
            <a:r>
              <a:rPr lang="en-US" sz="1300" dirty="0" smtClean="0">
                <a:solidFill>
                  <a:srgbClr val="000000"/>
                </a:solidFill>
                <a:latin typeface="Inter Italics"/>
              </a:rPr>
              <a:t>]</a:t>
            </a:r>
            <a:endParaRPr lang="en-US" sz="1300" dirty="0">
              <a:solidFill>
                <a:srgbClr val="000000"/>
              </a:solidFill>
              <a:latin typeface="Inter Italics"/>
            </a:endParaRPr>
          </a:p>
        </p:txBody>
      </p:sp>
      <p:sp>
        <p:nvSpPr>
          <p:cNvPr id="76" name="TextBox 76"/>
          <p:cNvSpPr txBox="1"/>
          <p:nvPr/>
        </p:nvSpPr>
        <p:spPr>
          <a:xfrm>
            <a:off x="853453" y="1689100"/>
            <a:ext cx="6533882" cy="666849"/>
          </a:xfrm>
          <a:prstGeom prst="rect">
            <a:avLst/>
          </a:prstGeom>
        </p:spPr>
        <p:txBody>
          <a:bodyPr lIns="0" tIns="0" rIns="0" bIns="0" rtlCol="0" anchor="t">
            <a:spAutoFit/>
          </a:bodyPr>
          <a:lstStyle/>
          <a:p>
            <a:pPr algn="ctr">
              <a:lnSpc>
                <a:spcPts val="1260"/>
              </a:lnSpc>
            </a:pPr>
            <a:r>
              <a:rPr lang="en-US" sz="1050" dirty="0">
                <a:solidFill>
                  <a:srgbClr val="000000"/>
                </a:solidFill>
                <a:latin typeface="Alata"/>
              </a:rPr>
              <a:t>The </a:t>
            </a:r>
            <a:r>
              <a:rPr lang="en-US" sz="1050" dirty="0">
                <a:solidFill>
                  <a:srgbClr val="001489"/>
                </a:solidFill>
                <a:latin typeface="Alata"/>
              </a:rPr>
              <a:t>European Union</a:t>
            </a:r>
            <a:r>
              <a:rPr lang="en-US" sz="1050" dirty="0">
                <a:solidFill>
                  <a:srgbClr val="000000"/>
                </a:solidFill>
                <a:latin typeface="Alata"/>
              </a:rPr>
              <a:t> and its </a:t>
            </a:r>
            <a:r>
              <a:rPr lang="en-US" sz="1050" dirty="0">
                <a:solidFill>
                  <a:srgbClr val="001489"/>
                </a:solidFill>
                <a:latin typeface="Alata"/>
              </a:rPr>
              <a:t>Member States</a:t>
            </a:r>
            <a:r>
              <a:rPr lang="en-US" sz="1050" dirty="0">
                <a:solidFill>
                  <a:srgbClr val="000000"/>
                </a:solidFill>
                <a:latin typeface="Alata"/>
              </a:rPr>
              <a:t> are vigorously promoting </a:t>
            </a:r>
            <a:r>
              <a:rPr lang="en-US" sz="1050" dirty="0">
                <a:solidFill>
                  <a:srgbClr val="FF914D"/>
                </a:solidFill>
                <a:latin typeface="Alata"/>
              </a:rPr>
              <a:t>g</a:t>
            </a:r>
            <a:r>
              <a:rPr lang="en-US" sz="1050" dirty="0">
                <a:solidFill>
                  <a:srgbClr val="FA660A"/>
                </a:solidFill>
                <a:latin typeface="Alata"/>
              </a:rPr>
              <a:t>ender equality and women empowerment</a:t>
            </a:r>
            <a:r>
              <a:rPr lang="en-US" sz="1050" dirty="0">
                <a:solidFill>
                  <a:srgbClr val="FF914D"/>
                </a:solidFill>
                <a:latin typeface="Alata"/>
              </a:rPr>
              <a:t> </a:t>
            </a:r>
            <a:r>
              <a:rPr lang="en-US" sz="1050" dirty="0">
                <a:solidFill>
                  <a:srgbClr val="000000"/>
                </a:solidFill>
                <a:latin typeface="Alata"/>
              </a:rPr>
              <a:t>in their relations with partner countries.  The new </a:t>
            </a:r>
            <a:r>
              <a:rPr lang="en-US" sz="1050" dirty="0">
                <a:solidFill>
                  <a:srgbClr val="FF1616"/>
                </a:solidFill>
                <a:latin typeface="Alata"/>
              </a:rPr>
              <a:t>EU's  Action Plan on Gender Equality and Women Empowerment in External Action (2021-2025)</a:t>
            </a:r>
            <a:r>
              <a:rPr lang="en-US" sz="1050" dirty="0">
                <a:solidFill>
                  <a:srgbClr val="000000"/>
                </a:solidFill>
                <a:latin typeface="Alata"/>
              </a:rPr>
              <a:t> is now operational in the </a:t>
            </a:r>
            <a:r>
              <a:rPr lang="en-US" sz="1050" dirty="0" smtClean="0">
                <a:solidFill>
                  <a:srgbClr val="000000"/>
                </a:solidFill>
                <a:latin typeface="Alata"/>
              </a:rPr>
              <a:t>Eastern Caribbean</a:t>
            </a:r>
            <a:endParaRPr lang="en-US" sz="1050" dirty="0">
              <a:solidFill>
                <a:srgbClr val="000000"/>
              </a:solidFill>
              <a:latin typeface="Alata"/>
            </a:endParaRPr>
          </a:p>
          <a:p>
            <a:pPr algn="ctr">
              <a:lnSpc>
                <a:spcPts val="1260"/>
              </a:lnSpc>
            </a:pPr>
            <a:endParaRPr lang="en-US" sz="1050" dirty="0">
              <a:solidFill>
                <a:srgbClr val="000000"/>
              </a:solidFill>
              <a:latin typeface="Alata"/>
            </a:endParaRPr>
          </a:p>
        </p:txBody>
      </p:sp>
      <p:sp>
        <p:nvSpPr>
          <p:cNvPr id="77" name="TextBox 77"/>
          <p:cNvSpPr txBox="1"/>
          <p:nvPr/>
        </p:nvSpPr>
        <p:spPr>
          <a:xfrm>
            <a:off x="4202999" y="5852220"/>
            <a:ext cx="2790900" cy="256480"/>
          </a:xfrm>
          <a:prstGeom prst="rect">
            <a:avLst/>
          </a:prstGeom>
        </p:spPr>
        <p:txBody>
          <a:bodyPr lIns="0" tIns="0" rIns="0" bIns="0" rtlCol="0" anchor="t">
            <a:spAutoFit/>
          </a:bodyPr>
          <a:lstStyle/>
          <a:p>
            <a:pPr>
              <a:lnSpc>
                <a:spcPts val="1029"/>
              </a:lnSpc>
            </a:pPr>
            <a:r>
              <a:rPr lang="en-GB" sz="1029" dirty="0">
                <a:solidFill>
                  <a:srgbClr val="000000"/>
                </a:solidFill>
                <a:latin typeface="Barlow SemiCondensed"/>
              </a:rPr>
              <a:t>Including women and girls in the green transition and digital </a:t>
            </a:r>
            <a:r>
              <a:rPr lang="en-GB" sz="1029" dirty="0" smtClean="0">
                <a:solidFill>
                  <a:srgbClr val="000000"/>
                </a:solidFill>
                <a:latin typeface="Barlow SemiCondensed"/>
              </a:rPr>
              <a:t>transformation.</a:t>
            </a:r>
            <a:endParaRPr lang="en-US" sz="1029" dirty="0">
              <a:solidFill>
                <a:srgbClr val="000000"/>
              </a:solidFill>
              <a:latin typeface="Barlow SemiCondensed"/>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dirty="0"/>
          </a:p>
          <a:p>
            <a:pPr algn="ctr">
              <a:lnSpc>
                <a:spcPts val="1132"/>
              </a:lnSpc>
            </a:pPr>
            <a:r>
              <a:rPr lang="en-US" sz="1029" dirty="0">
                <a:solidFill>
                  <a:srgbClr val="001489"/>
                </a:solidFill>
                <a:latin typeface="Barlow SemiCondensed Bold"/>
              </a:rPr>
              <a:t>Gender mainstreaming and </a:t>
            </a:r>
          </a:p>
          <a:p>
            <a:pPr algn="ctr">
              <a:lnSpc>
                <a:spcPts val="1132"/>
              </a:lnSpc>
            </a:pPr>
            <a:r>
              <a:rPr lang="en-US" sz="1029" dirty="0">
                <a:solidFill>
                  <a:srgbClr val="001489"/>
                </a:solidFill>
                <a:latin typeface="Barlow SemiCondensed Bold"/>
              </a:rPr>
              <a:t>targeted actions </a:t>
            </a:r>
          </a:p>
          <a:p>
            <a:pPr algn="ctr">
              <a:lnSpc>
                <a:spcPts val="1132"/>
              </a:lnSpc>
            </a:pPr>
            <a:endParaRPr lang="en-US" sz="1029" dirty="0">
              <a:solidFill>
                <a:srgbClr val="001489"/>
              </a:solidFill>
              <a:latin typeface="Barlow SemiCondensed Bold"/>
            </a:endParaRPr>
          </a:p>
        </p:txBody>
      </p:sp>
      <p:sp>
        <p:nvSpPr>
          <p:cNvPr id="79" name="TextBox 79"/>
          <p:cNvSpPr txBox="1"/>
          <p:nvPr/>
        </p:nvSpPr>
        <p:spPr>
          <a:xfrm>
            <a:off x="4059309" y="7911528"/>
            <a:ext cx="2782540" cy="559372"/>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empowerment</a:t>
            </a: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287178" y="9537700"/>
            <a:ext cx="2386672" cy="256480"/>
          </a:xfrm>
          <a:prstGeom prst="rect">
            <a:avLst/>
          </a:prstGeom>
        </p:spPr>
        <p:txBody>
          <a:bodyPr wrap="square" lIns="0" tIns="0" rIns="0" bIns="0" rtlCol="0" anchor="t">
            <a:spAutoFit/>
          </a:bodyPr>
          <a:lstStyle/>
          <a:p>
            <a:pPr algn="just">
              <a:lnSpc>
                <a:spcPts val="1029"/>
              </a:lnSpc>
            </a:pPr>
            <a:r>
              <a:rPr lang="en-US" sz="1029" dirty="0" smtClean="0">
                <a:solidFill>
                  <a:srgbClr val="001489"/>
                </a:solidFill>
                <a:latin typeface="Barlow SemiCondensed Bold"/>
              </a:rPr>
              <a:t>Strategic Communication &amp; Public Diplomacy Activities</a:t>
            </a:r>
            <a:endParaRPr lang="en-US" sz="1029" dirty="0">
              <a:solidFill>
                <a:srgbClr val="001489"/>
              </a:solidFill>
              <a:latin typeface="Barlow SemiCondensed Bold"/>
            </a:endParaRPr>
          </a:p>
        </p:txBody>
      </p:sp>
      <p:sp>
        <p:nvSpPr>
          <p:cNvPr id="81" name="TextBox 81"/>
          <p:cNvSpPr txBox="1"/>
          <p:nvPr/>
        </p:nvSpPr>
        <p:spPr>
          <a:xfrm>
            <a:off x="3800923" y="9918700"/>
            <a:ext cx="3177727" cy="384721"/>
          </a:xfrm>
          <a:prstGeom prst="rect">
            <a:avLst/>
          </a:prstGeom>
        </p:spPr>
        <p:txBody>
          <a:bodyPr lIns="0" tIns="0" rIns="0" bIns="0" rtlCol="0" anchor="t">
            <a:spAutoFit/>
          </a:bodyPr>
          <a:lstStyle/>
          <a:p>
            <a:pPr algn="just">
              <a:lnSpc>
                <a:spcPts val="1030"/>
              </a:lnSpc>
            </a:pPr>
            <a:r>
              <a:rPr lang="en-US" sz="1030" dirty="0" smtClean="0">
                <a:solidFill>
                  <a:srgbClr val="000000"/>
                </a:solidFill>
                <a:latin typeface="Barlow SemiCondensed"/>
              </a:rPr>
              <a:t>The </a:t>
            </a:r>
            <a:r>
              <a:rPr lang="en-US" sz="1030" dirty="0">
                <a:solidFill>
                  <a:srgbClr val="000000"/>
                </a:solidFill>
                <a:latin typeface="Barlow SemiCondensed"/>
              </a:rPr>
              <a:t>EU Delegation will use public diplomacy activities and may </a:t>
            </a:r>
            <a:r>
              <a:rPr lang="en-US" sz="1030" dirty="0" err="1">
                <a:solidFill>
                  <a:srgbClr val="000000"/>
                </a:solidFill>
                <a:latin typeface="Barlow SemiCondensed"/>
              </a:rPr>
              <a:t>organise</a:t>
            </a:r>
            <a:r>
              <a:rPr lang="en-US" sz="1030" dirty="0">
                <a:solidFill>
                  <a:srgbClr val="000000"/>
                </a:solidFill>
                <a:latin typeface="Barlow SemiCondensed"/>
              </a:rPr>
              <a:t> raise-awareness </a:t>
            </a:r>
            <a:r>
              <a:rPr lang="en-US" sz="1030" dirty="0" smtClean="0">
                <a:solidFill>
                  <a:srgbClr val="000000"/>
                </a:solidFill>
                <a:latin typeface="Barlow SemiCondensed"/>
              </a:rPr>
              <a:t>events on gender equality issues.</a:t>
            </a:r>
            <a:endParaRPr lang="en-US" sz="1030" dirty="0">
              <a:solidFill>
                <a:srgbClr val="000000"/>
              </a:solidFill>
              <a:latin typeface="Barlow SemiCondensed"/>
            </a:endParaRPr>
          </a:p>
          <a:p>
            <a:pPr algn="just">
              <a:lnSpc>
                <a:spcPts val="1030"/>
              </a:lnSpc>
            </a:pPr>
            <a:endParaRPr lang="en-US" sz="1030" dirty="0">
              <a:solidFill>
                <a:srgbClr val="000000"/>
              </a:solidFill>
              <a:latin typeface="Barlow SemiCondensed"/>
            </a:endParaRPr>
          </a:p>
        </p:txBody>
      </p:sp>
      <p:sp>
        <p:nvSpPr>
          <p:cNvPr id="82" name="TextBox 82"/>
          <p:cNvSpPr txBox="1"/>
          <p:nvPr/>
        </p:nvSpPr>
        <p:spPr>
          <a:xfrm>
            <a:off x="3836502" y="3694633"/>
            <a:ext cx="3119631" cy="1423467"/>
          </a:xfrm>
          <a:prstGeom prst="rect">
            <a:avLst/>
          </a:prstGeom>
        </p:spPr>
        <p:txBody>
          <a:bodyPr lIns="0" tIns="0" rIns="0" bIns="0" rtlCol="0" anchor="t">
            <a:spAutoFit/>
          </a:bodyPr>
          <a:lstStyle/>
          <a:p>
            <a:pPr algn="just">
              <a:lnSpc>
                <a:spcPts val="1132"/>
              </a:lnSpc>
              <a:spcAft>
                <a:spcPts val="600"/>
              </a:spcAft>
            </a:pPr>
            <a:r>
              <a:rPr lang="en-US" sz="1029" dirty="0">
                <a:solidFill>
                  <a:srgbClr val="001489"/>
                </a:solidFill>
                <a:latin typeface="Barlow SemiCondensed Bold"/>
              </a:rPr>
              <a:t>                 The CLIP areas of engagement are based on</a:t>
            </a:r>
            <a:r>
              <a:rPr lang="en-US" sz="1029" dirty="0" smtClean="0">
                <a:solidFill>
                  <a:srgbClr val="001489"/>
                </a:solidFill>
                <a:latin typeface="Barlow SemiCondensed Bold"/>
              </a:rPr>
              <a:t>:</a:t>
            </a:r>
            <a:endParaRPr lang="en-US" sz="1029" dirty="0">
              <a:solidFill>
                <a:srgbClr val="001489"/>
              </a:solidFill>
              <a:latin typeface="Barlow SemiCondensed Bold"/>
            </a:endParaRPr>
          </a:p>
          <a:p>
            <a:pPr algn="just">
              <a:lnSpc>
                <a:spcPts val="1132"/>
              </a:lnSpc>
              <a:spcAft>
                <a:spcPts val="600"/>
              </a:spcAft>
            </a:pPr>
            <a:r>
              <a:rPr lang="en-US" sz="1050" dirty="0" smtClean="0">
                <a:solidFill>
                  <a:srgbClr val="000000"/>
                </a:solidFill>
                <a:latin typeface="Barlow SemiCondensed"/>
              </a:rPr>
              <a:t>- </a:t>
            </a:r>
            <a:r>
              <a:rPr lang="en-US" sz="1030" dirty="0" smtClean="0">
                <a:solidFill>
                  <a:srgbClr val="000000"/>
                </a:solidFill>
                <a:latin typeface="Barlow SemiCondensed"/>
              </a:rPr>
              <a:t>The priority areas included in the Caribbean window of the EU regional Multiannual Indicative </a:t>
            </a:r>
            <a:r>
              <a:rPr lang="en-US" sz="1030" dirty="0" err="1" smtClean="0">
                <a:solidFill>
                  <a:srgbClr val="000000"/>
                </a:solidFill>
                <a:latin typeface="Barlow SemiCondensed"/>
              </a:rPr>
              <a:t>Programme</a:t>
            </a:r>
            <a:r>
              <a:rPr lang="en-US" sz="1030" dirty="0" smtClean="0">
                <a:solidFill>
                  <a:srgbClr val="000000"/>
                </a:solidFill>
                <a:latin typeface="Barlow SemiCondensed"/>
              </a:rPr>
              <a:t> (MIP) 2021-2027 for the Americas: </a:t>
            </a:r>
            <a:r>
              <a:rPr lang="en-US" sz="1030" u="sng" dirty="0" smtClean="0">
                <a:solidFill>
                  <a:srgbClr val="000000"/>
                </a:solidFill>
                <a:latin typeface="Barlow SemiCondensed"/>
              </a:rPr>
              <a:t>green deal; economic resilience and trade; and governance, security and human development</a:t>
            </a:r>
            <a:r>
              <a:rPr lang="en-US" sz="1030" dirty="0" smtClean="0">
                <a:solidFill>
                  <a:srgbClr val="000000"/>
                </a:solidFill>
                <a:latin typeface="Barlow SemiCondensed"/>
              </a:rPr>
              <a:t>. </a:t>
            </a:r>
          </a:p>
          <a:p>
            <a:pPr algn="just">
              <a:lnSpc>
                <a:spcPts val="1132"/>
              </a:lnSpc>
            </a:pPr>
            <a:r>
              <a:rPr lang="en-US" sz="1030" dirty="0" smtClean="0">
                <a:solidFill>
                  <a:srgbClr val="000000"/>
                </a:solidFill>
                <a:latin typeface="Barlow SemiCondensed"/>
              </a:rPr>
              <a:t>- The </a:t>
            </a:r>
            <a:r>
              <a:rPr lang="en-GB" sz="1030" dirty="0">
                <a:solidFill>
                  <a:srgbClr val="000000"/>
                </a:solidFill>
                <a:latin typeface="Barlow SemiCondensed"/>
              </a:rPr>
              <a:t>Country Gender Assessments of the Caribbean Development, complemented with UN Caribbean-based publications and with reports from the ongoing Spotlight Initiative projects in Grenada and at Regional </a:t>
            </a:r>
            <a:r>
              <a:rPr lang="en-GB" sz="1030" dirty="0" smtClean="0">
                <a:solidFill>
                  <a:srgbClr val="000000"/>
                </a:solidFill>
                <a:latin typeface="Barlow SemiCondensed"/>
              </a:rPr>
              <a:t>level. </a:t>
            </a:r>
            <a:endParaRPr lang="en-US" sz="1030" dirty="0">
              <a:solidFill>
                <a:srgbClr val="000000"/>
              </a:solidFill>
              <a:latin typeface="Barlow SemiCondensed"/>
            </a:endParaRPr>
          </a:p>
        </p:txBody>
      </p:sp>
      <p:sp>
        <p:nvSpPr>
          <p:cNvPr id="83" name="TextBox 83"/>
          <p:cNvSpPr txBox="1"/>
          <p:nvPr/>
        </p:nvSpPr>
        <p:spPr>
          <a:xfrm>
            <a:off x="751667" y="7785194"/>
            <a:ext cx="2721465" cy="512961"/>
          </a:xfrm>
          <a:prstGeom prst="rect">
            <a:avLst/>
          </a:prstGeom>
        </p:spPr>
        <p:txBody>
          <a:bodyPr wrap="square" lIns="0" tIns="0" rIns="0" bIns="0" rtlCol="0" anchor="t">
            <a:spAutoFit/>
          </a:bodyPr>
          <a:lstStyle/>
          <a:p>
            <a:pPr algn="just">
              <a:lnSpc>
                <a:spcPts val="1029"/>
              </a:lnSpc>
            </a:pPr>
            <a:r>
              <a:rPr lang="en-US" sz="1029" dirty="0">
                <a:solidFill>
                  <a:srgbClr val="000000"/>
                </a:solidFill>
                <a:latin typeface="Barlow SemiCondensed"/>
              </a:rPr>
              <a:t> - </a:t>
            </a:r>
            <a:r>
              <a:rPr lang="en-US" sz="1029" dirty="0" smtClean="0">
                <a:solidFill>
                  <a:srgbClr val="000000"/>
                </a:solidFill>
                <a:latin typeface="Barlow SemiCondensed"/>
              </a:rPr>
              <a:t>Integrating the gender perspective into </a:t>
            </a:r>
            <a:r>
              <a:rPr lang="en-US" sz="1029" u="sng" dirty="0">
                <a:solidFill>
                  <a:srgbClr val="000000"/>
                </a:solidFill>
                <a:latin typeface="Barlow SemiCondensed"/>
              </a:rPr>
              <a:t>EU </a:t>
            </a:r>
            <a:r>
              <a:rPr lang="en-US" sz="1029" u="sng" dirty="0" err="1" smtClean="0">
                <a:solidFill>
                  <a:srgbClr val="000000"/>
                </a:solidFill>
                <a:latin typeface="Barlow SemiCondensed"/>
              </a:rPr>
              <a:t>programmes</a:t>
            </a:r>
            <a:r>
              <a:rPr lang="en-US" sz="1029" dirty="0" smtClean="0">
                <a:solidFill>
                  <a:srgbClr val="000000"/>
                </a:solidFill>
                <a:latin typeface="Barlow SemiCondensed"/>
              </a:rPr>
              <a:t> to </a:t>
            </a:r>
            <a:r>
              <a:rPr lang="en-US" sz="1029" dirty="0">
                <a:solidFill>
                  <a:srgbClr val="000000"/>
                </a:solidFill>
                <a:latin typeface="Barlow SemiCondensed"/>
              </a:rPr>
              <a:t>help </a:t>
            </a:r>
            <a:r>
              <a:rPr lang="en-US" sz="1029" dirty="0" smtClean="0">
                <a:solidFill>
                  <a:srgbClr val="000000"/>
                </a:solidFill>
                <a:latin typeface="Barlow SemiCondensed"/>
              </a:rPr>
              <a:t>reducing the gender gap and maximizing the opportunities to support women and girls empowerment in all areas of EU engagement. </a:t>
            </a:r>
            <a:endParaRPr lang="en-US" sz="1029" dirty="0">
              <a:solidFill>
                <a:srgbClr val="000000"/>
              </a:solidFill>
              <a:latin typeface="Barlow SemiCondensed"/>
            </a:endParaRPr>
          </a:p>
        </p:txBody>
      </p:sp>
      <p:sp>
        <p:nvSpPr>
          <p:cNvPr id="84" name="TextBox 84"/>
          <p:cNvSpPr txBox="1"/>
          <p:nvPr/>
        </p:nvSpPr>
        <p:spPr>
          <a:xfrm>
            <a:off x="753059" y="8431857"/>
            <a:ext cx="2720074" cy="1410643"/>
          </a:xfrm>
          <a:prstGeom prst="rect">
            <a:avLst/>
          </a:prstGeom>
        </p:spPr>
        <p:txBody>
          <a:bodyPr lIns="0" tIns="0" rIns="0" bIns="0" rtlCol="0" anchor="t">
            <a:spAutoFit/>
          </a:bodyPr>
          <a:lstStyle/>
          <a:p>
            <a:pPr algn="just">
              <a:lnSpc>
                <a:spcPts val="1029"/>
              </a:lnSpc>
            </a:pPr>
            <a:r>
              <a:rPr lang="en-US" sz="1029" dirty="0" smtClean="0">
                <a:solidFill>
                  <a:srgbClr val="000000"/>
                </a:solidFill>
                <a:latin typeface="Barlow SemiCondensed"/>
              </a:rPr>
              <a:t>- Supporting </a:t>
            </a:r>
            <a:r>
              <a:rPr lang="en-US" sz="1029" u="sng" dirty="0">
                <a:solidFill>
                  <a:srgbClr val="000000"/>
                </a:solidFill>
                <a:latin typeface="Barlow SemiCondensed"/>
              </a:rPr>
              <a:t>women </a:t>
            </a:r>
            <a:r>
              <a:rPr lang="en-US" sz="1029" u="sng" dirty="0" err="1">
                <a:solidFill>
                  <a:srgbClr val="000000"/>
                </a:solidFill>
                <a:latin typeface="Barlow SemiCondensed"/>
              </a:rPr>
              <a:t>organisations</a:t>
            </a:r>
            <a:r>
              <a:rPr lang="en-US" sz="1029" u="sng" dirty="0">
                <a:solidFill>
                  <a:srgbClr val="000000"/>
                </a:solidFill>
                <a:latin typeface="Barlow SemiCondensed"/>
              </a:rPr>
              <a:t> and CSO projects </a:t>
            </a:r>
            <a:r>
              <a:rPr lang="en-US" sz="1029" dirty="0">
                <a:solidFill>
                  <a:srgbClr val="000000"/>
                </a:solidFill>
                <a:latin typeface="Barlow SemiCondensed"/>
              </a:rPr>
              <a:t>aiming at </a:t>
            </a:r>
            <a:r>
              <a:rPr lang="en-US" sz="1029" dirty="0" smtClean="0">
                <a:solidFill>
                  <a:srgbClr val="000000"/>
                </a:solidFill>
                <a:latin typeface="Barlow SemiCondensed"/>
              </a:rPr>
              <a:t>gender equality with particular focus on the most vulnerable thro</a:t>
            </a:r>
            <a:r>
              <a:rPr lang="en-US" sz="1030" dirty="0" smtClean="0">
                <a:solidFill>
                  <a:srgbClr val="000000"/>
                </a:solidFill>
                <a:latin typeface="Barlow SemiCondensed" panose="020B0604020202020204" charset="0"/>
              </a:rPr>
              <a:t>ugh </a:t>
            </a:r>
            <a:r>
              <a:rPr lang="en-US" sz="1030" dirty="0">
                <a:solidFill>
                  <a:srgbClr val="000000"/>
                </a:solidFill>
                <a:latin typeface="Barlow SemiCondensed" panose="020B0604020202020204" charset="0"/>
              </a:rPr>
              <a:t>various funding </a:t>
            </a:r>
            <a:r>
              <a:rPr lang="en-US" sz="1030" dirty="0" err="1">
                <a:solidFill>
                  <a:srgbClr val="000000"/>
                </a:solidFill>
                <a:latin typeface="Barlow SemiCondensed" panose="020B0604020202020204" charset="0"/>
              </a:rPr>
              <a:t>programmes</a:t>
            </a:r>
            <a:r>
              <a:rPr lang="en-US" sz="1030" dirty="0">
                <a:solidFill>
                  <a:srgbClr val="000000"/>
                </a:solidFill>
                <a:latin typeface="Barlow SemiCondensed" panose="020B0604020202020204" charset="0"/>
              </a:rPr>
              <a:t> (CSO-LA, </a:t>
            </a:r>
            <a:r>
              <a:rPr lang="en-US" sz="1030" dirty="0" smtClean="0">
                <a:solidFill>
                  <a:srgbClr val="000000"/>
                </a:solidFill>
                <a:latin typeface="Barlow SemiCondensed" panose="020B0604020202020204" charset="0"/>
              </a:rPr>
              <a:t>EIDHR). </a:t>
            </a:r>
            <a:r>
              <a:rPr lang="en-GB" sz="1030" dirty="0" smtClean="0">
                <a:latin typeface="Barlow SemiCondensed" panose="020B0604020202020204" charset="0"/>
              </a:rPr>
              <a:t>Currently the EU supports projects on preventing </a:t>
            </a:r>
            <a:r>
              <a:rPr lang="en-GB" sz="1030" dirty="0">
                <a:latin typeface="Barlow SemiCondensed" panose="020B0604020202020204" charset="0"/>
              </a:rPr>
              <a:t>child abuse and fighting the </a:t>
            </a:r>
            <a:r>
              <a:rPr lang="en-GB" sz="1030" dirty="0" smtClean="0">
                <a:latin typeface="Barlow SemiCondensed" panose="020B0604020202020204" charset="0"/>
              </a:rPr>
              <a:t>marginalisation and </a:t>
            </a:r>
            <a:r>
              <a:rPr lang="en-GB" sz="1030" dirty="0">
                <a:latin typeface="Barlow SemiCondensed" panose="020B0604020202020204" charset="0"/>
              </a:rPr>
              <a:t>discrimination </a:t>
            </a:r>
            <a:r>
              <a:rPr lang="en-GB" sz="1030" dirty="0" smtClean="0">
                <a:latin typeface="Barlow SemiCondensed" panose="020B0604020202020204" charset="0"/>
              </a:rPr>
              <a:t>of </a:t>
            </a:r>
            <a:r>
              <a:rPr lang="en-GB" sz="1030" dirty="0">
                <a:latin typeface="Barlow SemiCondensed" panose="020B0604020202020204" charset="0"/>
              </a:rPr>
              <a:t>LGBTQI citizens, persons with disabilities, women, youth and the </a:t>
            </a:r>
            <a:r>
              <a:rPr lang="en-GB" sz="1030" dirty="0" smtClean="0">
                <a:latin typeface="Barlow SemiCondensed" panose="020B0604020202020204" charset="0"/>
              </a:rPr>
              <a:t>elderly; effective communication on human rights topics and </a:t>
            </a:r>
            <a:r>
              <a:rPr lang="en-GB" sz="1030" dirty="0">
                <a:latin typeface="Barlow SemiCondensed" panose="020B0604020202020204" charset="0"/>
              </a:rPr>
              <a:t>improving livelihoods of vulnerable groups adversely impacted by the COVID-19 </a:t>
            </a:r>
            <a:r>
              <a:rPr lang="en-GB" sz="1030" dirty="0" smtClean="0">
                <a:latin typeface="Barlow SemiCondensed" panose="020B0604020202020204" charset="0"/>
              </a:rPr>
              <a:t>pandemic, among others. </a:t>
            </a:r>
            <a:endParaRPr lang="en-US" sz="1030" dirty="0" smtClean="0">
              <a:solidFill>
                <a:srgbClr val="000000"/>
              </a:solidFill>
              <a:latin typeface="Barlow SemiCondensed" panose="020B0604020202020204" charset="0"/>
            </a:endParaRPr>
          </a:p>
        </p:txBody>
      </p:sp>
      <p:sp>
        <p:nvSpPr>
          <p:cNvPr id="85" name="TextBox 85"/>
          <p:cNvSpPr txBox="1"/>
          <p:nvPr/>
        </p:nvSpPr>
        <p:spPr>
          <a:xfrm>
            <a:off x="753058" y="9918700"/>
            <a:ext cx="2696729" cy="512961"/>
          </a:xfrm>
          <a:prstGeom prst="rect">
            <a:avLst/>
          </a:prstGeom>
        </p:spPr>
        <p:txBody>
          <a:bodyPr wrap="square" lIns="0" tIns="0" rIns="0" bIns="0" rtlCol="0" anchor="t">
            <a:spAutoFit/>
          </a:bodyPr>
          <a:lstStyle/>
          <a:p>
            <a:pPr algn="just">
              <a:lnSpc>
                <a:spcPts val="1029"/>
              </a:lnSpc>
            </a:pPr>
            <a:r>
              <a:rPr lang="en-US" sz="1030" dirty="0" smtClean="0">
                <a:solidFill>
                  <a:srgbClr val="000000"/>
                </a:solidFill>
                <a:latin typeface="Barlow SemiCondensed"/>
              </a:rPr>
              <a:t>- Two important </a:t>
            </a:r>
            <a:r>
              <a:rPr lang="en-US" sz="1030" dirty="0" err="1" smtClean="0">
                <a:solidFill>
                  <a:srgbClr val="000000"/>
                </a:solidFill>
                <a:latin typeface="Barlow SemiCondensed"/>
              </a:rPr>
              <a:t>programmes</a:t>
            </a:r>
            <a:r>
              <a:rPr lang="en-US" sz="1030" dirty="0" smtClean="0">
                <a:solidFill>
                  <a:srgbClr val="000000"/>
                </a:solidFill>
                <a:latin typeface="Barlow SemiCondensed"/>
              </a:rPr>
              <a:t> are also benefiting the Eastern Caribbean (at the regional level and in Grenada), u</a:t>
            </a:r>
            <a:r>
              <a:rPr lang="en-GB" sz="1030" dirty="0" err="1" smtClean="0">
                <a:latin typeface="Barlow SemiCondensed" panose="020B0604020202020204" charset="0"/>
              </a:rPr>
              <a:t>nder</a:t>
            </a:r>
            <a:r>
              <a:rPr lang="en-GB" sz="1030" dirty="0" smtClean="0">
                <a:latin typeface="Barlow SemiCondensed" panose="020B0604020202020204" charset="0"/>
              </a:rPr>
              <a:t> </a:t>
            </a:r>
            <a:r>
              <a:rPr lang="en-GB" sz="1030" dirty="0">
                <a:latin typeface="Barlow SemiCondensed" panose="020B0604020202020204" charset="0"/>
              </a:rPr>
              <a:t>the global UN-EU Spotlight Initiative to end violence against women and </a:t>
            </a:r>
            <a:r>
              <a:rPr lang="en-GB" sz="1030" dirty="0" smtClean="0">
                <a:latin typeface="Barlow SemiCondensed" panose="020B0604020202020204" charset="0"/>
              </a:rPr>
              <a:t>girls</a:t>
            </a:r>
            <a:r>
              <a:rPr lang="en-GB" sz="1030" dirty="0">
                <a:latin typeface="Barlow SemiCondensed" panose="020B0604020202020204" charset="0"/>
              </a:rPr>
              <a:t>.</a:t>
            </a:r>
            <a:endParaRPr lang="en-US" sz="1029" dirty="0">
              <a:solidFill>
                <a:srgbClr val="000000"/>
              </a:solidFill>
              <a:latin typeface="Barlow SemiCondensed"/>
            </a:endParaRPr>
          </a:p>
        </p:txBody>
      </p:sp>
      <p:sp>
        <p:nvSpPr>
          <p:cNvPr id="86" name="TextBox 86"/>
          <p:cNvSpPr txBox="1"/>
          <p:nvPr/>
        </p:nvSpPr>
        <p:spPr>
          <a:xfrm>
            <a:off x="3794864" y="8242300"/>
            <a:ext cx="3144813" cy="1410643"/>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a:t>
            </a:r>
            <a:r>
              <a:rPr lang="en-US" sz="1029" dirty="0" smtClean="0">
                <a:solidFill>
                  <a:srgbClr val="000000"/>
                </a:solidFill>
                <a:latin typeface="Barlow SemiCondensed"/>
              </a:rPr>
              <a:t>Dialogue with </a:t>
            </a:r>
            <a:r>
              <a:rPr lang="en-US" sz="1029" u="sng" dirty="0" smtClean="0">
                <a:solidFill>
                  <a:srgbClr val="000000"/>
                </a:solidFill>
                <a:latin typeface="Barlow SemiCondensed"/>
              </a:rPr>
              <a:t>national governments </a:t>
            </a:r>
            <a:r>
              <a:rPr lang="en-US" sz="1029" dirty="0" smtClean="0">
                <a:solidFill>
                  <a:srgbClr val="000000"/>
                </a:solidFill>
                <a:latin typeface="Barlow SemiCondensed"/>
              </a:rPr>
              <a:t>in the context of budget support </a:t>
            </a:r>
            <a:r>
              <a:rPr lang="en-US" sz="1029" dirty="0" err="1" smtClean="0">
                <a:solidFill>
                  <a:srgbClr val="000000"/>
                </a:solidFill>
                <a:latin typeface="Barlow SemiCondensed"/>
              </a:rPr>
              <a:t>programmes</a:t>
            </a:r>
            <a:r>
              <a:rPr lang="en-US" sz="1029" dirty="0" smtClean="0">
                <a:solidFill>
                  <a:srgbClr val="000000"/>
                </a:solidFill>
                <a:latin typeface="Barlow SemiCondensed"/>
              </a:rPr>
              <a:t>. </a:t>
            </a:r>
          </a:p>
          <a:p>
            <a:pPr algn="just">
              <a:lnSpc>
                <a:spcPts val="1029"/>
              </a:lnSpc>
            </a:pPr>
            <a:r>
              <a:rPr lang="en-US" sz="1029" dirty="0" smtClean="0">
                <a:solidFill>
                  <a:srgbClr val="000000"/>
                </a:solidFill>
                <a:latin typeface="Barlow SemiCondensed"/>
              </a:rPr>
              <a:t>- Dialogue through the </a:t>
            </a:r>
            <a:r>
              <a:rPr lang="en-GB" sz="1029" dirty="0">
                <a:solidFill>
                  <a:srgbClr val="000000"/>
                </a:solidFill>
                <a:latin typeface="Barlow SemiCondensed"/>
              </a:rPr>
              <a:t>Eastern Caribbean development </a:t>
            </a:r>
            <a:r>
              <a:rPr lang="en-GB" sz="1029" u="sng" dirty="0">
                <a:solidFill>
                  <a:srgbClr val="000000"/>
                </a:solidFill>
                <a:latin typeface="Barlow SemiCondensed"/>
              </a:rPr>
              <a:t>partners group </a:t>
            </a:r>
            <a:r>
              <a:rPr lang="en-GB" sz="1029" dirty="0">
                <a:solidFill>
                  <a:srgbClr val="000000"/>
                </a:solidFill>
                <a:latin typeface="Barlow SemiCondensed"/>
              </a:rPr>
              <a:t>and </a:t>
            </a:r>
            <a:r>
              <a:rPr lang="en-GB" sz="1029" dirty="0" smtClean="0">
                <a:solidFill>
                  <a:srgbClr val="000000"/>
                </a:solidFill>
                <a:latin typeface="Barlow SemiCondensed"/>
              </a:rPr>
              <a:t>the </a:t>
            </a:r>
            <a:r>
              <a:rPr lang="en-GB" sz="1029" dirty="0">
                <a:solidFill>
                  <a:srgbClr val="000000"/>
                </a:solidFill>
                <a:latin typeface="Barlow SemiCondensed"/>
              </a:rPr>
              <a:t>Regional gender equality coordination group</a:t>
            </a:r>
            <a:r>
              <a:rPr lang="en-US" sz="1029" dirty="0">
                <a:solidFill>
                  <a:srgbClr val="000000"/>
                </a:solidFill>
                <a:latin typeface="Barlow SemiCondensed"/>
              </a:rPr>
              <a:t>. </a:t>
            </a:r>
            <a:endParaRPr lang="en-US" sz="1029" dirty="0" smtClean="0">
              <a:solidFill>
                <a:srgbClr val="000000"/>
              </a:solidFill>
              <a:latin typeface="Barlow SemiCondensed"/>
            </a:endParaRPr>
          </a:p>
          <a:p>
            <a:pPr algn="just">
              <a:lnSpc>
                <a:spcPts val="1029"/>
              </a:lnSpc>
            </a:pPr>
            <a:r>
              <a:rPr lang="en-US" sz="1029" dirty="0" smtClean="0">
                <a:solidFill>
                  <a:srgbClr val="000000"/>
                </a:solidFill>
                <a:latin typeface="Barlow SemiCondensed"/>
              </a:rPr>
              <a:t>- Dialogue </a:t>
            </a:r>
            <a:r>
              <a:rPr lang="en-US" sz="1029" dirty="0">
                <a:solidFill>
                  <a:srgbClr val="000000"/>
                </a:solidFill>
                <a:latin typeface="Barlow SemiCondensed"/>
              </a:rPr>
              <a:t>with </a:t>
            </a:r>
            <a:r>
              <a:rPr lang="en-US" sz="1029" u="sng" dirty="0">
                <a:solidFill>
                  <a:srgbClr val="000000"/>
                </a:solidFill>
                <a:latin typeface="Barlow SemiCondensed"/>
              </a:rPr>
              <a:t>local CSOs</a:t>
            </a:r>
            <a:r>
              <a:rPr lang="en-US" sz="1029" dirty="0">
                <a:solidFill>
                  <a:srgbClr val="000000"/>
                </a:solidFill>
                <a:latin typeface="Barlow SemiCondensed"/>
              </a:rPr>
              <a:t> </a:t>
            </a:r>
            <a:r>
              <a:rPr lang="en-US" sz="1029" dirty="0" smtClean="0">
                <a:solidFill>
                  <a:srgbClr val="000000"/>
                </a:solidFill>
                <a:latin typeface="Barlow SemiCondensed"/>
              </a:rPr>
              <a:t>in </a:t>
            </a:r>
            <a:r>
              <a:rPr lang="en-US" sz="1029" dirty="0">
                <a:solidFill>
                  <a:srgbClr val="000000"/>
                </a:solidFill>
                <a:latin typeface="Barlow SemiCondensed"/>
              </a:rPr>
              <a:t>the framework of the EU roadmap for engagement with civil society 2021-2024.</a:t>
            </a: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8" name="TextBox 88"/>
          <p:cNvSpPr txBox="1"/>
          <p:nvPr/>
        </p:nvSpPr>
        <p:spPr>
          <a:xfrm>
            <a:off x="3131647" y="82981"/>
            <a:ext cx="2457330" cy="512961"/>
          </a:xfrm>
          <a:prstGeom prst="rect">
            <a:avLst/>
          </a:prstGeom>
        </p:spPr>
        <p:txBody>
          <a:bodyPr wrap="square" lIns="0" tIns="0" rIns="0" bIns="0" rtlCol="0" anchor="t">
            <a:spAutoFit/>
          </a:bodyPr>
          <a:lstStyle/>
          <a:p>
            <a:pPr algn="r">
              <a:lnSpc>
                <a:spcPts val="990"/>
              </a:lnSpc>
            </a:pPr>
            <a:r>
              <a:rPr lang="en-GB" sz="900" dirty="0" smtClean="0">
                <a:solidFill>
                  <a:srgbClr val="000000"/>
                </a:solidFill>
                <a:latin typeface="Arialle"/>
              </a:rPr>
              <a:t>Delegation </a:t>
            </a:r>
            <a:r>
              <a:rPr lang="en-GB" sz="900" dirty="0">
                <a:solidFill>
                  <a:srgbClr val="000000"/>
                </a:solidFill>
                <a:latin typeface="Arialle"/>
              </a:rPr>
              <a:t>of the European Union to Barbados, </a:t>
            </a:r>
            <a:endParaRPr lang="en-GB" sz="900" dirty="0" smtClean="0">
              <a:solidFill>
                <a:srgbClr val="000000"/>
              </a:solidFill>
              <a:latin typeface="Arialle"/>
            </a:endParaRPr>
          </a:p>
          <a:p>
            <a:pPr algn="r">
              <a:lnSpc>
                <a:spcPts val="990"/>
              </a:lnSpc>
            </a:pPr>
            <a:r>
              <a:rPr lang="en-GB" sz="900" dirty="0" smtClean="0">
                <a:solidFill>
                  <a:srgbClr val="000000"/>
                </a:solidFill>
                <a:latin typeface="Arialle"/>
              </a:rPr>
              <a:t>the Eastern Caribbean States, the OECS</a:t>
            </a:r>
          </a:p>
          <a:p>
            <a:pPr algn="r">
              <a:lnSpc>
                <a:spcPts val="990"/>
              </a:lnSpc>
            </a:pPr>
            <a:r>
              <a:rPr lang="en-GB" sz="900" dirty="0" smtClean="0">
                <a:solidFill>
                  <a:srgbClr val="000000"/>
                </a:solidFill>
                <a:latin typeface="Arialle"/>
              </a:rPr>
              <a:t>and </a:t>
            </a:r>
            <a:r>
              <a:rPr lang="en-GB" sz="900" dirty="0">
                <a:solidFill>
                  <a:srgbClr val="000000"/>
                </a:solidFill>
                <a:latin typeface="Arialle"/>
              </a:rPr>
              <a:t>CARICOM/CARIFORUM</a:t>
            </a:r>
          </a:p>
          <a:p>
            <a:pPr algn="ctr">
              <a:lnSpc>
                <a:spcPts val="990"/>
              </a:lnSpc>
            </a:pPr>
            <a:endParaRPr lang="en-US" sz="900" dirty="0">
              <a:solidFill>
                <a:srgbClr val="000000"/>
              </a:solidFill>
              <a:latin typeface="Arialle"/>
            </a:endParaRPr>
          </a:p>
        </p:txBody>
      </p:sp>
      <p:sp>
        <p:nvSpPr>
          <p:cNvPr id="89" name="TextBox 89"/>
          <p:cNvSpPr txBox="1"/>
          <p:nvPr/>
        </p:nvSpPr>
        <p:spPr>
          <a:xfrm>
            <a:off x="746462" y="5539284"/>
            <a:ext cx="2703326" cy="291211"/>
          </a:xfrm>
          <a:prstGeom prst="rect">
            <a:avLst/>
          </a:prstGeom>
        </p:spPr>
        <p:txBody>
          <a:bodyPr lIns="0" tIns="0" rIns="0" bIns="0" rtlCol="0" anchor="t">
            <a:spAutoFit/>
          </a:bodyPr>
          <a:lstStyle/>
          <a:p>
            <a:pPr algn="ctr">
              <a:lnSpc>
                <a:spcPts val="1132"/>
              </a:lnSpc>
            </a:pPr>
            <a:r>
              <a:rPr lang="en-US" sz="1029">
                <a:solidFill>
                  <a:srgbClr val="001489"/>
                </a:solidFill>
                <a:latin typeface="Barlow SemiCondensed Bold"/>
              </a:rPr>
              <a:t>Different instrument will be used in the implementation of the CLIP: </a:t>
            </a:r>
          </a:p>
        </p:txBody>
      </p:sp>
      <p:pic>
        <p:nvPicPr>
          <p:cNvPr id="90" name="Picture 89"/>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3838241" y="6295305"/>
            <a:ext cx="346795" cy="346795"/>
          </a:xfrm>
          <a:prstGeom prst="rect">
            <a:avLst/>
          </a:prstGeom>
        </p:spPr>
      </p:pic>
      <p:sp>
        <p:nvSpPr>
          <p:cNvPr id="29" name="Rectangle 28"/>
          <p:cNvSpPr/>
          <p:nvPr/>
        </p:nvSpPr>
        <p:spPr>
          <a:xfrm>
            <a:off x="3702050" y="10299700"/>
            <a:ext cx="3541221" cy="446276"/>
          </a:xfrm>
          <a:prstGeom prst="rect">
            <a:avLst/>
          </a:prstGeom>
        </p:spPr>
        <p:txBody>
          <a:bodyPr wrap="square">
            <a:spAutoFit/>
          </a:bodyPr>
          <a:lstStyle/>
          <a:p>
            <a:r>
              <a:rPr lang="en-US" sz="1100" dirty="0" smtClean="0">
                <a:latin typeface="Alata"/>
              </a:rPr>
              <a:t>Contact: </a:t>
            </a:r>
            <a:r>
              <a:rPr lang="en-US" sz="1100" dirty="0" smtClean="0">
                <a:latin typeface="Alata"/>
                <a:hlinkClick r:id="rId33"/>
              </a:rPr>
              <a:t>delegation-barbados@eeas.europa.eu</a:t>
            </a:r>
            <a:r>
              <a:rPr lang="en-US" sz="1100" dirty="0" smtClean="0">
                <a:latin typeface="Alata"/>
              </a:rPr>
              <a:t> </a:t>
            </a:r>
            <a:r>
              <a:rPr lang="en-US" sz="1200" dirty="0" smtClean="0">
                <a:solidFill>
                  <a:srgbClr val="FF1616"/>
                </a:solidFill>
                <a:latin typeface="Alata"/>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Props1.xml><?xml version="1.0" encoding="utf-8"?>
<ds:datastoreItem xmlns:ds="http://schemas.openxmlformats.org/officeDocument/2006/customXml" ds:itemID="{9A0C6BE5-44BF-45C1-9D51-ACE986E77FB2}"/>
</file>

<file path=customXml/itemProps2.xml><?xml version="1.0" encoding="utf-8"?>
<ds:datastoreItem xmlns:ds="http://schemas.openxmlformats.org/officeDocument/2006/customXml" ds:itemID="{5A14F790-04C7-4F6F-97E6-8D91621A9C54}"/>
</file>

<file path=customXml/itemProps3.xml><?xml version="1.0" encoding="utf-8"?>
<ds:datastoreItem xmlns:ds="http://schemas.openxmlformats.org/officeDocument/2006/customXml" ds:itemID="{FFF08482-041D-42E3-9036-CA9EA718E323}"/>
</file>

<file path=docProps/app.xml><?xml version="1.0" encoding="utf-8"?>
<Properties xmlns="http://schemas.openxmlformats.org/officeDocument/2006/extended-properties" xmlns:vt="http://schemas.openxmlformats.org/officeDocument/2006/docPropsVTypes">
  <TotalTime>275</TotalTime>
  <Words>671</Words>
  <Application>Microsoft Office PowerPoint</Application>
  <PresentationFormat>Custom</PresentationFormat>
  <Paragraphs>49</Paragraphs>
  <Slides>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Barlow SemiCondensed Bold Bold</vt:lpstr>
      <vt:lpstr>Alata</vt:lpstr>
      <vt:lpstr>Barlow SemiCondensed</vt:lpstr>
      <vt:lpstr>Barlow SemiCondensed Bold</vt:lpstr>
      <vt:lpstr>Arialle Bold</vt:lpstr>
      <vt:lpstr>Arial</vt:lpstr>
      <vt:lpstr>Calibri</vt:lpstr>
      <vt:lpstr>Inter Italics</vt:lpstr>
      <vt:lpstr>Arialle</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III_Eastern Caribbean</dc:title>
  <dc:subject/>
  <dc:creator/>
  <cp:keywords/>
  <dc:description/>
  <cp:lastModifiedBy>ARIAS Mariana (EEAS-BRIDGETOWN)</cp:lastModifiedBy>
  <cp:revision>34</cp:revision>
  <dcterms:created xsi:type="dcterms:W3CDTF">2006-08-16T00:00:00Z</dcterms:created>
  <dcterms:modified xsi:type="dcterms:W3CDTF">2021-11-08T14:40:25Z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