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s/slide1.xml" ContentType="application/vnd.openxmlformats-officedocument.presentationml.slide+xml"/>
  <Override PartName="/ppt/slideLayouts/slideLayout8.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3.xml" ContentType="application/vnd.openxmlformats-officedocument.presentationml.slideLayout+xml"/>
  <Override PartName="/ppt/slideLayouts/slideLayout9.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Override PartName="/ppt/comments/modernComment_100_0.xml" ContentType="application/vnd.ms-powerpoint.comment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Lst>
  <p:sldSz cx="7556500" cy="10693400"/>
  <p:notesSz cx="6858000" cy="9144000"/>
  <p:embeddedFontLst>
    <p:embeddedFont>
      <p:font typeface="Calibri" panose="020F0502020204030204" pitchFamily="34" charset="0"/>
      <p:regular r:id="rId3"/>
      <p:bold r:id="rId4"/>
      <p:italic r:id="rId5"/>
      <p:boldItalic r:id="rId6"/>
    </p:embeddedFont>
    <p:embeddedFont>
      <p:font typeface="Arialle" panose="020B0604020202020204" charset="0"/>
      <p:regular r:id="rId7"/>
    </p:embeddedFont>
    <p:embeddedFont>
      <p:font typeface="Inter Italics" panose="020B0604020202020204" charset="0"/>
      <p:regular r:id="rId8"/>
      <p:italic r:id="rId9"/>
    </p:embeddedFont>
    <p:embeddedFont>
      <p:font typeface="Barlow SemiCondensed Bold Bold" panose="020B0604020202020204" charset="0"/>
      <p:regular r:id="rId10"/>
      <p:bold r:id="rId11"/>
    </p:embeddedFont>
    <p:embeddedFont>
      <p:font typeface="Alata" panose="020B0604020202020204" charset="0"/>
      <p:regular r:id="rId12"/>
    </p:embeddedFont>
    <p:embeddedFont>
      <p:font typeface="Barlow SemiCondensed" panose="020B0604020202020204" charset="0"/>
      <p:regular r:id="rId13"/>
    </p:embeddedFont>
    <p:embeddedFont>
      <p:font typeface="Barlow SemiCondensed Bold" panose="020B0604020202020204" charset="0"/>
      <p:regular r:id="rId14"/>
      <p:bold r:id="rId15"/>
    </p:embeddedFont>
    <p:embeddedFont>
      <p:font typeface="Arialle Bold" panose="020B0604020202020204" charset="0"/>
      <p:regular r:id="rId16"/>
      <p:bold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838690-61D6-650F-9021-C62475161F56}" name="Blerina Vila" initials="BV" userId="S::blerina.vila@wexam.be::906cfde3-9af9-469a-ad7c-32bd7285c55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4577" autoAdjust="0"/>
  </p:normalViewPr>
  <p:slideViewPr>
    <p:cSldViewPr>
      <p:cViewPr>
        <p:scale>
          <a:sx n="79" d="100"/>
          <a:sy n="79" d="100"/>
        </p:scale>
        <p:origin x="648"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6.fntdata"/><Relationship Id="rId13" Type="http://schemas.openxmlformats.org/officeDocument/2006/relationships/font" Target="fonts/font11.fntdata"/><Relationship Id="rId18" Type="http://schemas.openxmlformats.org/officeDocument/2006/relationships/presProps" Target="presProps.xml"/><Relationship Id="rId3" Type="http://schemas.openxmlformats.org/officeDocument/2006/relationships/font" Target="fonts/font1.fntdata"/><Relationship Id="rId21" Type="http://schemas.openxmlformats.org/officeDocument/2006/relationships/tableStyles" Target="tableStyles.xml"/><Relationship Id="rId7" Type="http://schemas.openxmlformats.org/officeDocument/2006/relationships/font" Target="fonts/font5.fntdata"/><Relationship Id="rId12" Type="http://schemas.openxmlformats.org/officeDocument/2006/relationships/font" Target="fonts/font10.fntdata"/><Relationship Id="rId17" Type="http://schemas.openxmlformats.org/officeDocument/2006/relationships/font" Target="fonts/font15.fntdata"/><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font" Target="fonts/font14.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4.fntdata"/><Relationship Id="rId11" Type="http://schemas.openxmlformats.org/officeDocument/2006/relationships/font" Target="fonts/font9.fntdata"/><Relationship Id="rId24" Type="http://schemas.openxmlformats.org/officeDocument/2006/relationships/customXml" Target="../customXml/item2.xml"/><Relationship Id="rId5" Type="http://schemas.openxmlformats.org/officeDocument/2006/relationships/font" Target="fonts/font3.fntdata"/><Relationship Id="rId15" Type="http://schemas.openxmlformats.org/officeDocument/2006/relationships/font" Target="fonts/font13.fntdata"/><Relationship Id="rId23" Type="http://schemas.openxmlformats.org/officeDocument/2006/relationships/customXml" Target="../customXml/item1.xml"/><Relationship Id="rId10" Type="http://schemas.openxmlformats.org/officeDocument/2006/relationships/font" Target="fonts/font8.fntdata"/><Relationship Id="rId19" Type="http://schemas.openxmlformats.org/officeDocument/2006/relationships/viewProps" Target="viewProps.xml"/><Relationship Id="rId4" Type="http://schemas.openxmlformats.org/officeDocument/2006/relationships/font" Target="fonts/font2.fntdata"/><Relationship Id="rId9" Type="http://schemas.openxmlformats.org/officeDocument/2006/relationships/font" Target="fonts/font7.fntdata"/><Relationship Id="rId14" Type="http://schemas.openxmlformats.org/officeDocument/2006/relationships/font" Target="fonts/font12.fntdata"/><Relationship Id="rId22" Type="http://schemas.microsoft.com/office/2018/10/relationships/authors" Target="authors.xml"/></Relationships>
</file>

<file path=ppt/comments/modernComment_100_0.xml><?xml version="1.0" encoding="utf-8"?>
<p188:cmLst xmlns:a="http://schemas.openxmlformats.org/drawingml/2006/main" xmlns:r="http://schemas.openxmlformats.org/officeDocument/2006/relationships" xmlns:p188="http://schemas.microsoft.com/office/powerpoint/2018/8/main">
  <p188:cm id="{FB52A48E-6A73-574A-967C-071F56A58061}" authorId="{BF838690-61D6-650F-9021-C62475161F56}" created="2021-11-08T10:34:41.803">
    <ac:deMkLst xmlns:ac="http://schemas.microsoft.com/office/drawing/2013/main/command">
      <pc:docMk xmlns:pc="http://schemas.microsoft.com/office/powerpoint/2013/main/command"/>
      <pc:sldMk xmlns:pc="http://schemas.microsoft.com/office/powerpoint/2013/main/command" cId="0" sldId="256"/>
      <ac:grpSpMk id="52" creationId="{00000000-0000-0000-0000-000000000000}"/>
    </ac:deMkLst>
    <p188:txBody>
      <a:bodyPr/>
      <a:lstStyle/>
      <a:p>
        <a:r>
          <a:rPr lang="en-BE"/>
          <a:t>it is not clear what this section refers to: the consultation that supported the CLIP or the consultation/ dialogue going forward. If the first — modify the sub-title in blue. 
If the later: join with the box “engagement in dialogue…”</a:t>
        </a:r>
      </a:p>
    </p188:txBody>
  </p188:cm>
  <p188:cm id="{94523407-4D14-334D-BB6F-B588B1E2C543}" authorId="{BF838690-61D6-650F-9021-C62475161F56}" created="2021-11-08T10:35:51.231">
    <ac:deMkLst xmlns:ac="http://schemas.microsoft.com/office/drawing/2013/main/command">
      <pc:docMk xmlns:pc="http://schemas.microsoft.com/office/powerpoint/2013/main/command"/>
      <pc:sldMk xmlns:pc="http://schemas.microsoft.com/office/powerpoint/2013/main/command" cId="0" sldId="256"/>
      <ac:grpSpMk id="41" creationId="{00000000-0000-0000-0000-000000000000}"/>
    </ac:deMkLst>
    <p188:txBody>
      <a:bodyPr/>
      <a:lstStyle/>
      <a:p>
        <a:r>
          <a:rPr lang="en-BE"/>
          <a:t>Please consider changing title into “communication and accountability” </a:t>
        </a:r>
      </a:p>
    </p188:txBody>
  </p188:cm>
  <p188:cm id="{46DC2994-9B3C-A549-9208-C57E949C6A08}" authorId="{BF838690-61D6-650F-9021-C62475161F56}" created="2021-11-08T10:37:57.288">
    <ac:deMkLst xmlns:ac="http://schemas.microsoft.com/office/drawing/2013/main/command">
      <pc:docMk xmlns:pc="http://schemas.microsoft.com/office/powerpoint/2013/main/command"/>
      <pc:sldMk xmlns:pc="http://schemas.microsoft.com/office/powerpoint/2013/main/command" cId="0" sldId="256"/>
      <ac:grpSpMk id="41" creationId="{00000000-0000-0000-0000-000000000000}"/>
    </ac:deMkLst>
    <p188:txBody>
      <a:bodyPr/>
      <a:lstStyle/>
      <a:p>
        <a:r>
          <a:rPr lang="en-BE"/>
          <a:t>Please consider changing title into: 
- mainstreaming gender into COUNTRY - EU partnership
- focused interventions</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hyperlink" Target="https://www.facebook.com/EUDelegationToThePhilippines" TargetMode="External"/><Relationship Id="rId18" Type="http://schemas.openxmlformats.org/officeDocument/2006/relationships/image" Target="../media/image14.svg"/><Relationship Id="rId21" Type="http://schemas.openxmlformats.org/officeDocument/2006/relationships/image" Target="../media/image16.svg"/><Relationship Id="rId7" Type="http://schemas.openxmlformats.org/officeDocument/2006/relationships/image" Target="../media/image3.png"/><Relationship Id="rId12" Type="http://schemas.openxmlformats.org/officeDocument/2006/relationships/image" Target="../media/image6.png"/><Relationship Id="rId17" Type="http://schemas.openxmlformats.org/officeDocument/2006/relationships/image" Target="../media/image8.png"/><Relationship Id="rId25" Type="http://schemas.microsoft.com/office/2018/10/relationships/comments" Target="../comments/modernComment_100_0.xml"/><Relationship Id="rId2" Type="http://schemas.openxmlformats.org/officeDocument/2006/relationships/image" Target="../media/image1.png"/><Relationship Id="rId16" Type="http://schemas.openxmlformats.org/officeDocument/2006/relationships/hyperlink" Target="https://www.instagram.com/euinthephilippines/" TargetMode="External"/><Relationship Id="rId20"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5.png"/><Relationship Id="rId24" Type="http://schemas.openxmlformats.org/officeDocument/2006/relationships/image" Target="../media/image18.svg"/><Relationship Id="rId5" Type="http://schemas.openxmlformats.org/officeDocument/2006/relationships/image" Target="../media/image2.png"/><Relationship Id="rId15" Type="http://schemas.openxmlformats.org/officeDocument/2006/relationships/image" Target="../media/image12.svg"/><Relationship Id="rId23" Type="http://schemas.openxmlformats.org/officeDocument/2006/relationships/image" Target="../media/image10.png"/><Relationship Id="rId10" Type="http://schemas.openxmlformats.org/officeDocument/2006/relationships/image" Target="../media/image8.svg"/><Relationship Id="rId19" Type="http://schemas.openxmlformats.org/officeDocument/2006/relationships/hyperlink" Target="https://twitter.com/EUinthePH" TargetMode="External"/><Relationship Id="rId4" Type="http://schemas.openxmlformats.org/officeDocument/2006/relationships/image" Target="../media/image2.svg"/><Relationship Id="rId9" Type="http://schemas.openxmlformats.org/officeDocument/2006/relationships/image" Target="../media/image4.png"/><Relationship Id="rId14" Type="http://schemas.openxmlformats.org/officeDocument/2006/relationships/image" Target="../media/image7.png"/><Relationship Id="rId22" Type="http://schemas.openxmlformats.org/officeDocument/2006/relationships/hyperlink" Target="https://eeas.europa.eu/delegations/philippines_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25242" y="2272583"/>
            <a:ext cx="6368657" cy="1138577"/>
            <a:chOff x="-467231" y="-938062"/>
            <a:chExt cx="71882202" cy="12850966"/>
          </a:xfrm>
        </p:grpSpPr>
        <p:sp>
          <p:nvSpPr>
            <p:cNvPr id="3" name="Freeform 3"/>
            <p:cNvSpPr/>
            <p:nvPr/>
          </p:nvSpPr>
          <p:spPr>
            <a:xfrm>
              <a:off x="-467231" y="-938062"/>
              <a:ext cx="71776839" cy="12850966"/>
            </a:xfrm>
            <a:custGeom>
              <a:avLst/>
              <a:gdLst/>
              <a:ahLst/>
              <a:cxnLst/>
              <a:rect l="l" t="t" r="r" b="b"/>
              <a:pathLst>
                <a:path w="71270189" h="10420099">
                  <a:moveTo>
                    <a:pt x="0" y="0"/>
                  </a:moveTo>
                  <a:lnTo>
                    <a:pt x="71270189" y="0"/>
                  </a:lnTo>
                  <a:lnTo>
                    <a:pt x="71270189" y="10420099"/>
                  </a:lnTo>
                  <a:lnTo>
                    <a:pt x="0" y="10420099"/>
                  </a:lnTo>
                  <a:lnTo>
                    <a:pt x="0" y="0"/>
                  </a:lnTo>
                  <a:close/>
                </a:path>
              </a:pathLst>
            </a:custGeom>
            <a:solidFill>
              <a:srgbClr val="FFFFFF"/>
            </a:solidFill>
          </p:spPr>
          <p:txBody>
            <a:bodyPr/>
            <a:lstStyle/>
            <a:p>
              <a:endParaRPr lang="en-GB" sz="1200" dirty="0" smtClean="0"/>
            </a:p>
            <a:p>
              <a:r>
                <a:rPr lang="en-GB" sz="1200" dirty="0" smtClean="0"/>
                <a:t>Third highest rank in Latin America in adolescent pregnancies. </a:t>
              </a:r>
            </a:p>
            <a:p>
              <a:r>
                <a:rPr lang="en-GB" sz="1200" dirty="0" smtClean="0"/>
                <a:t>Violence against women the second most common crime. </a:t>
              </a:r>
            </a:p>
            <a:p>
              <a:r>
                <a:rPr lang="en-GB" sz="1200" dirty="0" smtClean="0"/>
                <a:t>10,1% of women (15-49) have been subject to physical or sexual violence by current or former intimate partners.</a:t>
              </a:r>
            </a:p>
            <a:p>
              <a:endParaRPr lang="en-GB" sz="1200" dirty="0"/>
            </a:p>
          </p:txBody>
        </p:sp>
        <p:sp>
          <p:nvSpPr>
            <p:cNvPr id="4" name="Freeform 4"/>
            <p:cNvSpPr/>
            <p:nvPr/>
          </p:nvSpPr>
          <p:spPr>
            <a:xfrm>
              <a:off x="0" y="0"/>
              <a:ext cx="71414971" cy="10564879"/>
            </a:xfrm>
            <a:custGeom>
              <a:avLst/>
              <a:gdLst/>
              <a:ahLst/>
              <a:cxnLst/>
              <a:rect l="l" t="t" r="r" b="b"/>
              <a:pathLst>
                <a:path w="71414971" h="10564879">
                  <a:moveTo>
                    <a:pt x="71270192" y="10420100"/>
                  </a:moveTo>
                  <a:lnTo>
                    <a:pt x="71414971" y="10420100"/>
                  </a:lnTo>
                  <a:lnTo>
                    <a:pt x="71414971" y="10564879"/>
                  </a:lnTo>
                  <a:lnTo>
                    <a:pt x="71270192" y="10564879"/>
                  </a:lnTo>
                  <a:lnTo>
                    <a:pt x="71270192" y="10420100"/>
                  </a:lnTo>
                  <a:close/>
                  <a:moveTo>
                    <a:pt x="0" y="144780"/>
                  </a:moveTo>
                  <a:lnTo>
                    <a:pt x="144780" y="144780"/>
                  </a:lnTo>
                  <a:lnTo>
                    <a:pt x="144780" y="10420100"/>
                  </a:lnTo>
                  <a:lnTo>
                    <a:pt x="0" y="10420100"/>
                  </a:lnTo>
                  <a:lnTo>
                    <a:pt x="0" y="144780"/>
                  </a:lnTo>
                  <a:close/>
                  <a:moveTo>
                    <a:pt x="0" y="10420100"/>
                  </a:moveTo>
                  <a:lnTo>
                    <a:pt x="144780" y="10420100"/>
                  </a:lnTo>
                  <a:lnTo>
                    <a:pt x="144780" y="10564879"/>
                  </a:lnTo>
                  <a:lnTo>
                    <a:pt x="0" y="10564879"/>
                  </a:lnTo>
                  <a:lnTo>
                    <a:pt x="0" y="10420100"/>
                  </a:lnTo>
                  <a:close/>
                  <a:moveTo>
                    <a:pt x="71270192" y="144780"/>
                  </a:moveTo>
                  <a:lnTo>
                    <a:pt x="71414971" y="144780"/>
                  </a:lnTo>
                  <a:lnTo>
                    <a:pt x="71414971" y="10420100"/>
                  </a:lnTo>
                  <a:lnTo>
                    <a:pt x="71270192" y="10420100"/>
                  </a:lnTo>
                  <a:lnTo>
                    <a:pt x="71270192" y="144780"/>
                  </a:lnTo>
                  <a:close/>
                  <a:moveTo>
                    <a:pt x="144780" y="10420100"/>
                  </a:moveTo>
                  <a:lnTo>
                    <a:pt x="71270192" y="10420100"/>
                  </a:lnTo>
                  <a:lnTo>
                    <a:pt x="71270192" y="10564879"/>
                  </a:lnTo>
                  <a:lnTo>
                    <a:pt x="144780" y="10564879"/>
                  </a:lnTo>
                  <a:lnTo>
                    <a:pt x="144780" y="10420100"/>
                  </a:lnTo>
                  <a:close/>
                  <a:moveTo>
                    <a:pt x="71270192" y="0"/>
                  </a:moveTo>
                  <a:lnTo>
                    <a:pt x="71414971" y="0"/>
                  </a:lnTo>
                  <a:lnTo>
                    <a:pt x="71414971" y="144780"/>
                  </a:lnTo>
                  <a:lnTo>
                    <a:pt x="71270192" y="144780"/>
                  </a:lnTo>
                  <a:lnTo>
                    <a:pt x="71270192" y="0"/>
                  </a:lnTo>
                  <a:close/>
                  <a:moveTo>
                    <a:pt x="0" y="0"/>
                  </a:moveTo>
                  <a:lnTo>
                    <a:pt x="144780" y="0"/>
                  </a:lnTo>
                  <a:lnTo>
                    <a:pt x="144780" y="144780"/>
                  </a:lnTo>
                  <a:lnTo>
                    <a:pt x="0" y="144780"/>
                  </a:lnTo>
                  <a:lnTo>
                    <a:pt x="0" y="0"/>
                  </a:lnTo>
                  <a:close/>
                  <a:moveTo>
                    <a:pt x="144780" y="0"/>
                  </a:moveTo>
                  <a:lnTo>
                    <a:pt x="71270192" y="0"/>
                  </a:lnTo>
                  <a:lnTo>
                    <a:pt x="71270192" y="144780"/>
                  </a:lnTo>
                  <a:lnTo>
                    <a:pt x="144780" y="144780"/>
                  </a:lnTo>
                  <a:lnTo>
                    <a:pt x="144780" y="0"/>
                  </a:lnTo>
                  <a:close/>
                </a:path>
              </a:pathLst>
            </a:custGeom>
            <a:solidFill>
              <a:srgbClr val="003432"/>
            </a:solidFill>
          </p:spPr>
        </p:sp>
      </p:grpSp>
      <p:grpSp>
        <p:nvGrpSpPr>
          <p:cNvPr id="5" name="Group 5"/>
          <p:cNvGrpSpPr/>
          <p:nvPr/>
        </p:nvGrpSpPr>
        <p:grpSpPr>
          <a:xfrm>
            <a:off x="631937" y="3487270"/>
            <a:ext cx="2903538" cy="1681161"/>
            <a:chOff x="0" y="0"/>
            <a:chExt cx="21712780" cy="12571790"/>
          </a:xfrm>
        </p:grpSpPr>
        <p:sp>
          <p:nvSpPr>
            <p:cNvPr id="6" name="Freeform 6"/>
            <p:cNvSpPr/>
            <p:nvPr/>
          </p:nvSpPr>
          <p:spPr>
            <a:xfrm>
              <a:off x="72390" y="72390"/>
              <a:ext cx="21568001" cy="12427011"/>
            </a:xfrm>
            <a:custGeom>
              <a:avLst/>
              <a:gdLst/>
              <a:ahLst/>
              <a:cxnLst/>
              <a:rect l="l" t="t" r="r" b="b"/>
              <a:pathLst>
                <a:path w="21568001" h="12427011">
                  <a:moveTo>
                    <a:pt x="0" y="0"/>
                  </a:moveTo>
                  <a:lnTo>
                    <a:pt x="21568001" y="0"/>
                  </a:lnTo>
                  <a:lnTo>
                    <a:pt x="21568001" y="12427011"/>
                  </a:lnTo>
                  <a:lnTo>
                    <a:pt x="0" y="12427011"/>
                  </a:lnTo>
                  <a:lnTo>
                    <a:pt x="0" y="0"/>
                  </a:lnTo>
                  <a:close/>
                </a:path>
              </a:pathLst>
            </a:custGeom>
            <a:solidFill>
              <a:srgbClr val="FFFFFF"/>
            </a:solidFill>
          </p:spPr>
          <p:txBody>
            <a:bodyPr/>
            <a:lstStyle/>
            <a:p>
              <a:endParaRPr lang="en-GB" dirty="0" smtClean="0"/>
            </a:p>
            <a:p>
              <a:r>
                <a:rPr lang="en-GB" sz="1200" dirty="0" smtClean="0"/>
                <a:t>To promote violence-free lives for women and girls.</a:t>
              </a:r>
            </a:p>
            <a:p>
              <a:r>
                <a:rPr lang="en-GB" sz="1200" dirty="0" smtClean="0"/>
                <a:t>Women’s economic empowerment.</a:t>
              </a:r>
            </a:p>
            <a:p>
              <a:r>
                <a:rPr lang="en-GB" sz="1200" dirty="0" smtClean="0"/>
                <a:t>Access to education and decent work </a:t>
              </a:r>
            </a:p>
            <a:p>
              <a:r>
                <a:rPr lang="en-GB" sz="1200" dirty="0" smtClean="0"/>
                <a:t>Enhanced political participation</a:t>
              </a:r>
            </a:p>
            <a:p>
              <a:r>
                <a:rPr lang="en-GB" sz="1200" dirty="0" smtClean="0"/>
                <a:t>To change social norms and attitudes in private and public spheres.</a:t>
              </a:r>
            </a:p>
          </p:txBody>
        </p:sp>
        <p:sp>
          <p:nvSpPr>
            <p:cNvPr id="7" name="Freeform 7"/>
            <p:cNvSpPr/>
            <p:nvPr/>
          </p:nvSpPr>
          <p:spPr>
            <a:xfrm>
              <a:off x="0" y="0"/>
              <a:ext cx="21712780" cy="12571790"/>
            </a:xfrm>
            <a:custGeom>
              <a:avLst/>
              <a:gdLst/>
              <a:ahLst/>
              <a:cxnLst/>
              <a:rect l="l" t="t" r="r" b="b"/>
              <a:pathLst>
                <a:path w="21712780" h="12571790">
                  <a:moveTo>
                    <a:pt x="21568000" y="12427010"/>
                  </a:moveTo>
                  <a:lnTo>
                    <a:pt x="21712780" y="12427010"/>
                  </a:lnTo>
                  <a:lnTo>
                    <a:pt x="21712780" y="12571790"/>
                  </a:lnTo>
                  <a:lnTo>
                    <a:pt x="21568000" y="12571790"/>
                  </a:lnTo>
                  <a:lnTo>
                    <a:pt x="21568000" y="12427010"/>
                  </a:lnTo>
                  <a:close/>
                  <a:moveTo>
                    <a:pt x="0" y="144780"/>
                  </a:moveTo>
                  <a:lnTo>
                    <a:pt x="144780" y="144780"/>
                  </a:lnTo>
                  <a:lnTo>
                    <a:pt x="144780" y="12427010"/>
                  </a:lnTo>
                  <a:lnTo>
                    <a:pt x="0" y="12427010"/>
                  </a:lnTo>
                  <a:lnTo>
                    <a:pt x="0" y="144780"/>
                  </a:lnTo>
                  <a:close/>
                  <a:moveTo>
                    <a:pt x="0" y="12427010"/>
                  </a:moveTo>
                  <a:lnTo>
                    <a:pt x="144780" y="12427010"/>
                  </a:lnTo>
                  <a:lnTo>
                    <a:pt x="144780" y="12571790"/>
                  </a:lnTo>
                  <a:lnTo>
                    <a:pt x="0" y="12571790"/>
                  </a:lnTo>
                  <a:lnTo>
                    <a:pt x="0" y="12427010"/>
                  </a:lnTo>
                  <a:close/>
                  <a:moveTo>
                    <a:pt x="21568000" y="144780"/>
                  </a:moveTo>
                  <a:lnTo>
                    <a:pt x="21712780" y="144780"/>
                  </a:lnTo>
                  <a:lnTo>
                    <a:pt x="21712780" y="12427010"/>
                  </a:lnTo>
                  <a:lnTo>
                    <a:pt x="21568000" y="12427010"/>
                  </a:lnTo>
                  <a:lnTo>
                    <a:pt x="21568000" y="144780"/>
                  </a:lnTo>
                  <a:close/>
                  <a:moveTo>
                    <a:pt x="144780" y="12427010"/>
                  </a:moveTo>
                  <a:lnTo>
                    <a:pt x="21568000" y="12427010"/>
                  </a:lnTo>
                  <a:lnTo>
                    <a:pt x="21568000" y="12571790"/>
                  </a:lnTo>
                  <a:lnTo>
                    <a:pt x="144780" y="12571790"/>
                  </a:lnTo>
                  <a:lnTo>
                    <a:pt x="144780" y="12427010"/>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8" name="Group 8"/>
          <p:cNvGrpSpPr/>
          <p:nvPr/>
        </p:nvGrpSpPr>
        <p:grpSpPr>
          <a:xfrm>
            <a:off x="756000" y="3342483"/>
            <a:ext cx="1788808" cy="428484"/>
            <a:chOff x="0" y="0"/>
            <a:chExt cx="2385077" cy="571312"/>
          </a:xfrm>
        </p:grpSpPr>
        <p:grpSp>
          <p:nvGrpSpPr>
            <p:cNvPr id="9" name="Group 9"/>
            <p:cNvGrpSpPr/>
            <p:nvPr/>
          </p:nvGrpSpPr>
          <p:grpSpPr>
            <a:xfrm>
              <a:off x="0" y="0"/>
              <a:ext cx="2385077" cy="571312"/>
              <a:chOff x="0" y="0"/>
              <a:chExt cx="19546319" cy="4682053"/>
            </a:xfrm>
          </p:grpSpPr>
          <p:sp>
            <p:nvSpPr>
              <p:cNvPr id="10" name="Freeform 10"/>
              <p:cNvSpPr/>
              <p:nvPr/>
            </p:nvSpPr>
            <p:spPr>
              <a:xfrm>
                <a:off x="72390" y="72390"/>
                <a:ext cx="19401539" cy="4537273"/>
              </a:xfrm>
              <a:custGeom>
                <a:avLst/>
                <a:gdLst/>
                <a:ahLst/>
                <a:cxnLst/>
                <a:rect l="l" t="t" r="r" b="b"/>
                <a:pathLst>
                  <a:path w="19401539" h="4537273">
                    <a:moveTo>
                      <a:pt x="0" y="0"/>
                    </a:moveTo>
                    <a:lnTo>
                      <a:pt x="19401539" y="0"/>
                    </a:lnTo>
                    <a:lnTo>
                      <a:pt x="19401539" y="4537273"/>
                    </a:lnTo>
                    <a:lnTo>
                      <a:pt x="0" y="4537273"/>
                    </a:lnTo>
                    <a:lnTo>
                      <a:pt x="0" y="0"/>
                    </a:lnTo>
                    <a:close/>
                  </a:path>
                </a:pathLst>
              </a:custGeom>
              <a:solidFill>
                <a:srgbClr val="FF914D"/>
              </a:solidFill>
            </p:spPr>
          </p:sp>
          <p:sp>
            <p:nvSpPr>
              <p:cNvPr id="11" name="Freeform 11"/>
              <p:cNvSpPr/>
              <p:nvPr/>
            </p:nvSpPr>
            <p:spPr>
              <a:xfrm>
                <a:off x="0" y="0"/>
                <a:ext cx="19546319" cy="4682053"/>
              </a:xfrm>
              <a:custGeom>
                <a:avLst/>
                <a:gdLst/>
                <a:ahLst/>
                <a:cxnLst/>
                <a:rect l="l" t="t" r="r" b="b"/>
                <a:pathLst>
                  <a:path w="19546319" h="4682053">
                    <a:moveTo>
                      <a:pt x="19401540" y="4537273"/>
                    </a:moveTo>
                    <a:lnTo>
                      <a:pt x="19546319" y="4537273"/>
                    </a:lnTo>
                    <a:lnTo>
                      <a:pt x="19546319" y="4682053"/>
                    </a:lnTo>
                    <a:lnTo>
                      <a:pt x="19401540" y="4682053"/>
                    </a:lnTo>
                    <a:lnTo>
                      <a:pt x="19401540" y="4537273"/>
                    </a:lnTo>
                    <a:close/>
                    <a:moveTo>
                      <a:pt x="0" y="144780"/>
                    </a:moveTo>
                    <a:lnTo>
                      <a:pt x="144780" y="144780"/>
                    </a:lnTo>
                    <a:lnTo>
                      <a:pt x="144780" y="4537273"/>
                    </a:lnTo>
                    <a:lnTo>
                      <a:pt x="0" y="4537273"/>
                    </a:lnTo>
                    <a:lnTo>
                      <a:pt x="0" y="144780"/>
                    </a:lnTo>
                    <a:close/>
                    <a:moveTo>
                      <a:pt x="0" y="4537273"/>
                    </a:moveTo>
                    <a:lnTo>
                      <a:pt x="144780" y="4537273"/>
                    </a:lnTo>
                    <a:lnTo>
                      <a:pt x="144780" y="4682053"/>
                    </a:lnTo>
                    <a:lnTo>
                      <a:pt x="0" y="4682053"/>
                    </a:lnTo>
                    <a:lnTo>
                      <a:pt x="0" y="4537273"/>
                    </a:lnTo>
                    <a:close/>
                    <a:moveTo>
                      <a:pt x="19401540" y="144780"/>
                    </a:moveTo>
                    <a:lnTo>
                      <a:pt x="19546319" y="144780"/>
                    </a:lnTo>
                    <a:lnTo>
                      <a:pt x="19546319" y="4537273"/>
                    </a:lnTo>
                    <a:lnTo>
                      <a:pt x="19401540" y="4537273"/>
                    </a:lnTo>
                    <a:lnTo>
                      <a:pt x="19401540" y="144780"/>
                    </a:lnTo>
                    <a:close/>
                    <a:moveTo>
                      <a:pt x="144780" y="4537273"/>
                    </a:moveTo>
                    <a:lnTo>
                      <a:pt x="19401540" y="4537273"/>
                    </a:lnTo>
                    <a:lnTo>
                      <a:pt x="19401540" y="4682053"/>
                    </a:lnTo>
                    <a:lnTo>
                      <a:pt x="144780" y="4682053"/>
                    </a:lnTo>
                    <a:lnTo>
                      <a:pt x="144780" y="4537273"/>
                    </a:lnTo>
                    <a:close/>
                    <a:moveTo>
                      <a:pt x="19401540" y="0"/>
                    </a:moveTo>
                    <a:lnTo>
                      <a:pt x="19546319" y="0"/>
                    </a:lnTo>
                    <a:lnTo>
                      <a:pt x="19546319" y="144780"/>
                    </a:lnTo>
                    <a:lnTo>
                      <a:pt x="19401540" y="144780"/>
                    </a:lnTo>
                    <a:lnTo>
                      <a:pt x="19401540" y="0"/>
                    </a:lnTo>
                    <a:close/>
                    <a:moveTo>
                      <a:pt x="0" y="0"/>
                    </a:moveTo>
                    <a:lnTo>
                      <a:pt x="144780" y="0"/>
                    </a:lnTo>
                    <a:lnTo>
                      <a:pt x="144780" y="144780"/>
                    </a:lnTo>
                    <a:lnTo>
                      <a:pt x="0" y="144780"/>
                    </a:lnTo>
                    <a:lnTo>
                      <a:pt x="0" y="0"/>
                    </a:lnTo>
                    <a:close/>
                    <a:moveTo>
                      <a:pt x="144780" y="0"/>
                    </a:moveTo>
                    <a:lnTo>
                      <a:pt x="19401540" y="0"/>
                    </a:lnTo>
                    <a:lnTo>
                      <a:pt x="19401540" y="144780"/>
                    </a:lnTo>
                    <a:lnTo>
                      <a:pt x="144780" y="144780"/>
                    </a:lnTo>
                    <a:lnTo>
                      <a:pt x="144780" y="0"/>
                    </a:lnTo>
                    <a:close/>
                  </a:path>
                </a:pathLst>
              </a:custGeom>
              <a:solidFill>
                <a:srgbClr val="003432"/>
              </a:solidFill>
            </p:spPr>
          </p:sp>
        </p:grpSp>
        <p:sp>
          <p:nvSpPr>
            <p:cNvPr id="12" name="TextBox 12"/>
            <p:cNvSpPr txBox="1"/>
            <p:nvPr/>
          </p:nvSpPr>
          <p:spPr>
            <a:xfrm>
              <a:off x="185989" y="59493"/>
              <a:ext cx="2013098" cy="222283"/>
            </a:xfrm>
            <a:prstGeom prst="rect">
              <a:avLst/>
            </a:prstGeom>
          </p:spPr>
          <p:txBody>
            <a:bodyPr lIns="0" tIns="0" rIns="0" bIns="0" rtlCol="0" anchor="t">
              <a:spAutoFit/>
            </a:bodyPr>
            <a:lstStyle/>
            <a:p>
              <a:pPr marL="0" lvl="0" indent="0" algn="ctr">
                <a:lnSpc>
                  <a:spcPts val="1280"/>
                </a:lnSpc>
                <a:spcBef>
                  <a:spcPct val="0"/>
                </a:spcBef>
              </a:pPr>
              <a:r>
                <a:rPr lang="en-US" sz="1280" dirty="0">
                  <a:solidFill>
                    <a:srgbClr val="003432"/>
                  </a:solidFill>
                  <a:latin typeface="Barlow SemiCondensed Bold"/>
                </a:rPr>
                <a:t>Vision </a:t>
              </a:r>
            </a:p>
          </p:txBody>
        </p:sp>
      </p:grpSp>
      <p:grpSp>
        <p:nvGrpSpPr>
          <p:cNvPr id="13" name="Group 13"/>
          <p:cNvGrpSpPr/>
          <p:nvPr/>
        </p:nvGrpSpPr>
        <p:grpSpPr>
          <a:xfrm>
            <a:off x="756000" y="2223192"/>
            <a:ext cx="1644231" cy="265004"/>
            <a:chOff x="0" y="0"/>
            <a:chExt cx="2192307" cy="353339"/>
          </a:xfrm>
        </p:grpSpPr>
        <p:grpSp>
          <p:nvGrpSpPr>
            <p:cNvPr id="14" name="Group 14"/>
            <p:cNvGrpSpPr/>
            <p:nvPr/>
          </p:nvGrpSpPr>
          <p:grpSpPr>
            <a:xfrm>
              <a:off x="0" y="0"/>
              <a:ext cx="2192307" cy="353339"/>
              <a:chOff x="0" y="0"/>
              <a:chExt cx="17966524" cy="2895704"/>
            </a:xfrm>
          </p:grpSpPr>
          <p:sp>
            <p:nvSpPr>
              <p:cNvPr id="15" name="Freeform 15"/>
              <p:cNvSpPr/>
              <p:nvPr/>
            </p:nvSpPr>
            <p:spPr>
              <a:xfrm>
                <a:off x="72390" y="72390"/>
                <a:ext cx="17821744" cy="2750924"/>
              </a:xfrm>
              <a:custGeom>
                <a:avLst/>
                <a:gdLst/>
                <a:ahLst/>
                <a:cxnLst/>
                <a:rect l="l" t="t" r="r" b="b"/>
                <a:pathLst>
                  <a:path w="17821744" h="2750924">
                    <a:moveTo>
                      <a:pt x="0" y="0"/>
                    </a:moveTo>
                    <a:lnTo>
                      <a:pt x="17821744" y="0"/>
                    </a:lnTo>
                    <a:lnTo>
                      <a:pt x="17821744" y="2750924"/>
                    </a:lnTo>
                    <a:lnTo>
                      <a:pt x="0" y="2750924"/>
                    </a:lnTo>
                    <a:lnTo>
                      <a:pt x="0" y="0"/>
                    </a:lnTo>
                    <a:close/>
                  </a:path>
                </a:pathLst>
              </a:custGeom>
              <a:solidFill>
                <a:srgbClr val="FF914D"/>
              </a:solidFill>
            </p:spPr>
          </p:sp>
          <p:sp>
            <p:nvSpPr>
              <p:cNvPr id="16" name="Freeform 16"/>
              <p:cNvSpPr/>
              <p:nvPr/>
            </p:nvSpPr>
            <p:spPr>
              <a:xfrm>
                <a:off x="0" y="0"/>
                <a:ext cx="17966523" cy="2895704"/>
              </a:xfrm>
              <a:custGeom>
                <a:avLst/>
                <a:gdLst/>
                <a:ahLst/>
                <a:cxnLst/>
                <a:rect l="l" t="t" r="r" b="b"/>
                <a:pathLst>
                  <a:path w="17966523" h="2895704">
                    <a:moveTo>
                      <a:pt x="17821745" y="2750924"/>
                    </a:moveTo>
                    <a:lnTo>
                      <a:pt x="17966523" y="2750924"/>
                    </a:lnTo>
                    <a:lnTo>
                      <a:pt x="17966523" y="2895704"/>
                    </a:lnTo>
                    <a:lnTo>
                      <a:pt x="17821743" y="2895704"/>
                    </a:lnTo>
                    <a:lnTo>
                      <a:pt x="17821743" y="2750924"/>
                    </a:lnTo>
                    <a:close/>
                    <a:moveTo>
                      <a:pt x="0" y="144780"/>
                    </a:moveTo>
                    <a:lnTo>
                      <a:pt x="144780" y="144780"/>
                    </a:lnTo>
                    <a:lnTo>
                      <a:pt x="144780" y="2750924"/>
                    </a:lnTo>
                    <a:lnTo>
                      <a:pt x="0" y="2750924"/>
                    </a:lnTo>
                    <a:lnTo>
                      <a:pt x="0" y="144780"/>
                    </a:lnTo>
                    <a:close/>
                    <a:moveTo>
                      <a:pt x="0" y="2750924"/>
                    </a:moveTo>
                    <a:lnTo>
                      <a:pt x="144780" y="2750924"/>
                    </a:lnTo>
                    <a:lnTo>
                      <a:pt x="144780" y="2895704"/>
                    </a:lnTo>
                    <a:lnTo>
                      <a:pt x="0" y="2895704"/>
                    </a:lnTo>
                    <a:lnTo>
                      <a:pt x="0" y="2750924"/>
                    </a:lnTo>
                    <a:close/>
                    <a:moveTo>
                      <a:pt x="17821745" y="144780"/>
                    </a:moveTo>
                    <a:lnTo>
                      <a:pt x="17966523" y="144780"/>
                    </a:lnTo>
                    <a:lnTo>
                      <a:pt x="17966523" y="2750924"/>
                    </a:lnTo>
                    <a:lnTo>
                      <a:pt x="17821743" y="2750924"/>
                    </a:lnTo>
                    <a:lnTo>
                      <a:pt x="17821743" y="144780"/>
                    </a:lnTo>
                    <a:close/>
                    <a:moveTo>
                      <a:pt x="144780" y="2750924"/>
                    </a:moveTo>
                    <a:lnTo>
                      <a:pt x="17821745" y="2750924"/>
                    </a:lnTo>
                    <a:lnTo>
                      <a:pt x="17821745" y="2895704"/>
                    </a:lnTo>
                    <a:lnTo>
                      <a:pt x="144780" y="2895704"/>
                    </a:lnTo>
                    <a:lnTo>
                      <a:pt x="144780" y="2750924"/>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17" name="TextBox 17"/>
            <p:cNvSpPr txBox="1"/>
            <p:nvPr/>
          </p:nvSpPr>
          <p:spPr>
            <a:xfrm>
              <a:off x="170957" y="59493"/>
              <a:ext cx="1850394" cy="240672"/>
            </a:xfrm>
            <a:prstGeom prst="rect">
              <a:avLst/>
            </a:prstGeom>
          </p:spPr>
          <p:txBody>
            <a:bodyPr lIns="0" tIns="0" rIns="0" bIns="0" rtlCol="0" anchor="t">
              <a:spAutoFit/>
            </a:bodyPr>
            <a:lstStyle/>
            <a:p>
              <a:pPr marL="0" lvl="0" indent="0" algn="ctr">
                <a:lnSpc>
                  <a:spcPts val="1278"/>
                </a:lnSpc>
              </a:pPr>
              <a:r>
                <a:rPr lang="en-US" sz="1278">
                  <a:solidFill>
                    <a:srgbClr val="003432"/>
                  </a:solidFill>
                  <a:latin typeface="Barlow SemiCondensed Bold"/>
                </a:rPr>
                <a:t>GAP III</a:t>
              </a:r>
            </a:p>
          </p:txBody>
        </p:sp>
      </p:grpSp>
      <p:pic>
        <p:nvPicPr>
          <p:cNvPr id="18" name="Picture 1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71783" y="71164"/>
            <a:ext cx="920309" cy="612423"/>
          </a:xfrm>
          <a:prstGeom prst="rect">
            <a:avLst/>
          </a:prstGeom>
        </p:spPr>
      </p:pic>
      <p:pic>
        <p:nvPicPr>
          <p:cNvPr id="19" name="Picture 19"/>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271018" y="1446815"/>
            <a:ext cx="621117" cy="616502"/>
          </a:xfrm>
          <a:prstGeom prst="rect">
            <a:avLst/>
          </a:prstGeom>
        </p:spPr>
      </p:pic>
      <p:grpSp>
        <p:nvGrpSpPr>
          <p:cNvPr id="20" name="Group 20"/>
          <p:cNvGrpSpPr/>
          <p:nvPr/>
        </p:nvGrpSpPr>
        <p:grpSpPr>
          <a:xfrm>
            <a:off x="3734253" y="5475818"/>
            <a:ext cx="3271438" cy="2578720"/>
            <a:chOff x="0" y="0"/>
            <a:chExt cx="24463954" cy="19283776"/>
          </a:xfrm>
        </p:grpSpPr>
        <p:sp>
          <p:nvSpPr>
            <p:cNvPr id="21" name="Freeform 21"/>
            <p:cNvSpPr/>
            <p:nvPr/>
          </p:nvSpPr>
          <p:spPr>
            <a:xfrm>
              <a:off x="72390" y="72390"/>
              <a:ext cx="24319174" cy="19138996"/>
            </a:xfrm>
            <a:custGeom>
              <a:avLst/>
              <a:gdLst/>
              <a:ahLst/>
              <a:cxnLst/>
              <a:rect l="l" t="t" r="r" b="b"/>
              <a:pathLst>
                <a:path w="24319174" h="19138996">
                  <a:moveTo>
                    <a:pt x="0" y="0"/>
                  </a:moveTo>
                  <a:lnTo>
                    <a:pt x="24319174" y="0"/>
                  </a:lnTo>
                  <a:lnTo>
                    <a:pt x="24319174" y="19138995"/>
                  </a:lnTo>
                  <a:lnTo>
                    <a:pt x="0" y="19138995"/>
                  </a:lnTo>
                  <a:lnTo>
                    <a:pt x="0" y="0"/>
                  </a:lnTo>
                  <a:close/>
                </a:path>
              </a:pathLst>
            </a:custGeom>
            <a:solidFill>
              <a:srgbClr val="FFFFFF"/>
            </a:solidFill>
          </p:spPr>
        </p:sp>
        <p:sp>
          <p:nvSpPr>
            <p:cNvPr id="22" name="Freeform 22"/>
            <p:cNvSpPr/>
            <p:nvPr/>
          </p:nvSpPr>
          <p:spPr>
            <a:xfrm>
              <a:off x="0" y="0"/>
              <a:ext cx="24463953" cy="19283775"/>
            </a:xfrm>
            <a:custGeom>
              <a:avLst/>
              <a:gdLst/>
              <a:ahLst/>
              <a:cxnLst/>
              <a:rect l="l" t="t" r="r" b="b"/>
              <a:pathLst>
                <a:path w="24463953" h="19283775">
                  <a:moveTo>
                    <a:pt x="24319174" y="19138996"/>
                  </a:moveTo>
                  <a:lnTo>
                    <a:pt x="24463953" y="19138996"/>
                  </a:lnTo>
                  <a:lnTo>
                    <a:pt x="24463953" y="19283775"/>
                  </a:lnTo>
                  <a:lnTo>
                    <a:pt x="24319174" y="19283775"/>
                  </a:lnTo>
                  <a:lnTo>
                    <a:pt x="24319174" y="19138996"/>
                  </a:lnTo>
                  <a:close/>
                  <a:moveTo>
                    <a:pt x="0" y="144780"/>
                  </a:moveTo>
                  <a:lnTo>
                    <a:pt x="144780" y="144780"/>
                  </a:lnTo>
                  <a:lnTo>
                    <a:pt x="144780" y="19138996"/>
                  </a:lnTo>
                  <a:lnTo>
                    <a:pt x="0" y="19138996"/>
                  </a:lnTo>
                  <a:lnTo>
                    <a:pt x="0" y="144780"/>
                  </a:lnTo>
                  <a:close/>
                  <a:moveTo>
                    <a:pt x="0" y="19138996"/>
                  </a:moveTo>
                  <a:lnTo>
                    <a:pt x="144780" y="19138996"/>
                  </a:lnTo>
                  <a:lnTo>
                    <a:pt x="144780" y="19283775"/>
                  </a:lnTo>
                  <a:lnTo>
                    <a:pt x="0" y="19283775"/>
                  </a:lnTo>
                  <a:lnTo>
                    <a:pt x="0" y="19138996"/>
                  </a:lnTo>
                  <a:close/>
                  <a:moveTo>
                    <a:pt x="24319174" y="144780"/>
                  </a:moveTo>
                  <a:lnTo>
                    <a:pt x="24463953" y="144780"/>
                  </a:lnTo>
                  <a:lnTo>
                    <a:pt x="24463953" y="19138996"/>
                  </a:lnTo>
                  <a:lnTo>
                    <a:pt x="24319174" y="19138996"/>
                  </a:lnTo>
                  <a:lnTo>
                    <a:pt x="24319174" y="144780"/>
                  </a:lnTo>
                  <a:close/>
                  <a:moveTo>
                    <a:pt x="144780" y="19138996"/>
                  </a:moveTo>
                  <a:lnTo>
                    <a:pt x="24319174" y="19138996"/>
                  </a:lnTo>
                  <a:lnTo>
                    <a:pt x="24319174" y="19283775"/>
                  </a:lnTo>
                  <a:lnTo>
                    <a:pt x="144780" y="19283775"/>
                  </a:lnTo>
                  <a:lnTo>
                    <a:pt x="144780" y="19138996"/>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23" name="Group 23"/>
          <p:cNvGrpSpPr/>
          <p:nvPr/>
        </p:nvGrpSpPr>
        <p:grpSpPr>
          <a:xfrm>
            <a:off x="4178411" y="5397434"/>
            <a:ext cx="2332647" cy="264650"/>
            <a:chOff x="0" y="0"/>
            <a:chExt cx="3110196" cy="352866"/>
          </a:xfrm>
        </p:grpSpPr>
        <p:grpSp>
          <p:nvGrpSpPr>
            <p:cNvPr id="24" name="Group 24"/>
            <p:cNvGrpSpPr/>
            <p:nvPr/>
          </p:nvGrpSpPr>
          <p:grpSpPr>
            <a:xfrm>
              <a:off x="0" y="0"/>
              <a:ext cx="3110196" cy="352866"/>
              <a:chOff x="0" y="0"/>
              <a:chExt cx="25488860" cy="2891829"/>
            </a:xfrm>
          </p:grpSpPr>
          <p:sp>
            <p:nvSpPr>
              <p:cNvPr id="25" name="Freeform 25"/>
              <p:cNvSpPr/>
              <p:nvPr/>
            </p:nvSpPr>
            <p:spPr>
              <a:xfrm>
                <a:off x="72390" y="72390"/>
                <a:ext cx="25344080" cy="2747049"/>
              </a:xfrm>
              <a:custGeom>
                <a:avLst/>
                <a:gdLst/>
                <a:ahLst/>
                <a:cxnLst/>
                <a:rect l="l" t="t" r="r" b="b"/>
                <a:pathLst>
                  <a:path w="25344080" h="2747049">
                    <a:moveTo>
                      <a:pt x="0" y="0"/>
                    </a:moveTo>
                    <a:lnTo>
                      <a:pt x="25344080" y="0"/>
                    </a:lnTo>
                    <a:lnTo>
                      <a:pt x="25344080" y="2747049"/>
                    </a:lnTo>
                    <a:lnTo>
                      <a:pt x="0" y="2747049"/>
                    </a:lnTo>
                    <a:lnTo>
                      <a:pt x="0" y="0"/>
                    </a:lnTo>
                    <a:close/>
                  </a:path>
                </a:pathLst>
              </a:custGeom>
              <a:solidFill>
                <a:srgbClr val="FF914D"/>
              </a:solidFill>
            </p:spPr>
          </p:sp>
          <p:sp>
            <p:nvSpPr>
              <p:cNvPr id="26" name="Freeform 26"/>
              <p:cNvSpPr/>
              <p:nvPr/>
            </p:nvSpPr>
            <p:spPr>
              <a:xfrm>
                <a:off x="0" y="0"/>
                <a:ext cx="25488860" cy="2891829"/>
              </a:xfrm>
              <a:custGeom>
                <a:avLst/>
                <a:gdLst/>
                <a:ahLst/>
                <a:cxnLst/>
                <a:rect l="l" t="t" r="r" b="b"/>
                <a:pathLst>
                  <a:path w="25488860" h="2891829">
                    <a:moveTo>
                      <a:pt x="25344081" y="2747049"/>
                    </a:moveTo>
                    <a:lnTo>
                      <a:pt x="25488860" y="2747049"/>
                    </a:lnTo>
                    <a:lnTo>
                      <a:pt x="25488860" y="2891829"/>
                    </a:lnTo>
                    <a:lnTo>
                      <a:pt x="25344081" y="2891829"/>
                    </a:lnTo>
                    <a:lnTo>
                      <a:pt x="25344081"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25344081" y="144780"/>
                    </a:moveTo>
                    <a:lnTo>
                      <a:pt x="25488860" y="144780"/>
                    </a:lnTo>
                    <a:lnTo>
                      <a:pt x="25488860" y="2747049"/>
                    </a:lnTo>
                    <a:lnTo>
                      <a:pt x="25344081" y="2747049"/>
                    </a:lnTo>
                    <a:lnTo>
                      <a:pt x="25344081" y="144780"/>
                    </a:lnTo>
                    <a:close/>
                    <a:moveTo>
                      <a:pt x="144780" y="2747049"/>
                    </a:moveTo>
                    <a:lnTo>
                      <a:pt x="25344081" y="2747049"/>
                    </a:lnTo>
                    <a:lnTo>
                      <a:pt x="25344081" y="2891829"/>
                    </a:lnTo>
                    <a:lnTo>
                      <a:pt x="144780" y="2891829"/>
                    </a:lnTo>
                    <a:lnTo>
                      <a:pt x="144780" y="2747049"/>
                    </a:lnTo>
                    <a:close/>
                    <a:moveTo>
                      <a:pt x="25344081" y="0"/>
                    </a:moveTo>
                    <a:lnTo>
                      <a:pt x="25488860" y="0"/>
                    </a:lnTo>
                    <a:lnTo>
                      <a:pt x="25488860" y="144780"/>
                    </a:lnTo>
                    <a:lnTo>
                      <a:pt x="25344081" y="144780"/>
                    </a:lnTo>
                    <a:lnTo>
                      <a:pt x="25344081" y="0"/>
                    </a:lnTo>
                    <a:close/>
                    <a:moveTo>
                      <a:pt x="0" y="0"/>
                    </a:moveTo>
                    <a:lnTo>
                      <a:pt x="144780" y="0"/>
                    </a:lnTo>
                    <a:lnTo>
                      <a:pt x="144780" y="144780"/>
                    </a:lnTo>
                    <a:lnTo>
                      <a:pt x="0" y="144780"/>
                    </a:lnTo>
                    <a:lnTo>
                      <a:pt x="0" y="0"/>
                    </a:lnTo>
                    <a:close/>
                    <a:moveTo>
                      <a:pt x="144780" y="0"/>
                    </a:moveTo>
                    <a:lnTo>
                      <a:pt x="25344081" y="0"/>
                    </a:lnTo>
                    <a:lnTo>
                      <a:pt x="25344081" y="144780"/>
                    </a:lnTo>
                    <a:lnTo>
                      <a:pt x="144780" y="144780"/>
                    </a:lnTo>
                    <a:lnTo>
                      <a:pt x="144780" y="0"/>
                    </a:lnTo>
                    <a:close/>
                  </a:path>
                </a:pathLst>
              </a:custGeom>
              <a:solidFill>
                <a:srgbClr val="003432"/>
              </a:solidFill>
            </p:spPr>
          </p:sp>
        </p:grpSp>
        <p:sp>
          <p:nvSpPr>
            <p:cNvPr id="27" name="TextBox 27"/>
            <p:cNvSpPr txBox="1"/>
            <p:nvPr/>
          </p:nvSpPr>
          <p:spPr>
            <a:xfrm>
              <a:off x="242534" y="59493"/>
              <a:ext cx="2625128" cy="240199"/>
            </a:xfrm>
            <a:prstGeom prst="rect">
              <a:avLst/>
            </a:prstGeom>
          </p:spPr>
          <p:txBody>
            <a:bodyPr lIns="0" tIns="0" rIns="0" bIns="0" rtlCol="0" anchor="t">
              <a:spAutoFit/>
            </a:bodyPr>
            <a:lstStyle/>
            <a:p>
              <a:pPr marL="0" lvl="0" indent="0" algn="ctr">
                <a:lnSpc>
                  <a:spcPts val="1280"/>
                </a:lnSpc>
                <a:spcBef>
                  <a:spcPct val="0"/>
                </a:spcBef>
              </a:pPr>
              <a:r>
                <a:rPr lang="en-US" sz="1280" dirty="0">
                  <a:solidFill>
                    <a:srgbClr val="003432"/>
                  </a:solidFill>
                  <a:latin typeface="Barlow SemiCondensed Bold"/>
                </a:rPr>
                <a:t>CLIP - Areas of Engagement </a:t>
              </a:r>
            </a:p>
          </p:txBody>
        </p:sp>
      </p:grpSp>
      <p:pic>
        <p:nvPicPr>
          <p:cNvPr id="30" name="Picture 30"/>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3180164" y="8191374"/>
            <a:ext cx="277388" cy="269636"/>
          </a:xfrm>
          <a:prstGeom prst="rect">
            <a:avLst/>
          </a:prstGeom>
        </p:spPr>
      </p:pic>
      <p:grpSp>
        <p:nvGrpSpPr>
          <p:cNvPr id="33" name="Group 33"/>
          <p:cNvGrpSpPr/>
          <p:nvPr/>
        </p:nvGrpSpPr>
        <p:grpSpPr>
          <a:xfrm>
            <a:off x="647520" y="5319921"/>
            <a:ext cx="2903538" cy="1777470"/>
            <a:chOff x="0" y="0"/>
            <a:chExt cx="21712780" cy="13291997"/>
          </a:xfrm>
        </p:grpSpPr>
        <p:sp>
          <p:nvSpPr>
            <p:cNvPr id="34" name="Freeform 34"/>
            <p:cNvSpPr/>
            <p:nvPr/>
          </p:nvSpPr>
          <p:spPr>
            <a:xfrm>
              <a:off x="72390" y="72390"/>
              <a:ext cx="21568001" cy="13147217"/>
            </a:xfrm>
            <a:custGeom>
              <a:avLst/>
              <a:gdLst/>
              <a:ahLst/>
              <a:cxnLst/>
              <a:rect l="l" t="t" r="r" b="b"/>
              <a:pathLst>
                <a:path w="21568001" h="13147217">
                  <a:moveTo>
                    <a:pt x="0" y="0"/>
                  </a:moveTo>
                  <a:lnTo>
                    <a:pt x="21568001" y="0"/>
                  </a:lnTo>
                  <a:lnTo>
                    <a:pt x="21568001" y="13147217"/>
                  </a:lnTo>
                  <a:lnTo>
                    <a:pt x="0" y="13147217"/>
                  </a:lnTo>
                  <a:lnTo>
                    <a:pt x="0" y="0"/>
                  </a:lnTo>
                  <a:close/>
                </a:path>
              </a:pathLst>
            </a:custGeom>
            <a:solidFill>
              <a:srgbClr val="FFFFFF"/>
            </a:solidFill>
          </p:spPr>
          <p:txBody>
            <a:bodyPr/>
            <a:lstStyle/>
            <a:p>
              <a:endParaRPr lang="en-GB" dirty="0"/>
            </a:p>
            <a:p>
              <a:endParaRPr lang="en-GB" dirty="0" smtClean="0"/>
            </a:p>
            <a:p>
              <a:r>
                <a:rPr lang="en-GB" sz="1200" dirty="0" smtClean="0"/>
                <a:t>CSOs and networks</a:t>
              </a:r>
            </a:p>
            <a:p>
              <a:r>
                <a:rPr lang="en-GB" sz="1200" dirty="0" smtClean="0"/>
                <a:t>INAMU, Ministry of Justice, Social Affairs</a:t>
              </a:r>
            </a:p>
            <a:p>
              <a:r>
                <a:rPr lang="en-GB" sz="1200" dirty="0">
                  <a:latin typeface="Calibri" panose="020F0502020204030204" pitchFamily="34" charset="0"/>
                  <a:ea typeface="Calibri" panose="020F0502020204030204" pitchFamily="34" charset="0"/>
                  <a:cs typeface="Times New Roman" panose="02020603050405020304" pitchFamily="18" charset="0"/>
                </a:rPr>
                <a:t>SPOTLIGHT country window for </a:t>
              </a:r>
              <a:r>
                <a:rPr lang="en-GB" sz="1200" dirty="0" smtClean="0">
                  <a:latin typeface="Calibri" panose="020F0502020204030204" pitchFamily="34" charset="0"/>
                  <a:ea typeface="Calibri" panose="020F0502020204030204" pitchFamily="34" charset="0"/>
                  <a:cs typeface="Times New Roman" panose="02020603050405020304" pitchFamily="18" charset="0"/>
                </a:rPr>
                <a:t>Panama</a:t>
              </a:r>
            </a:p>
            <a:p>
              <a:endParaRPr lang="en-GB" sz="1200" dirty="0" smtClean="0"/>
            </a:p>
            <a:p>
              <a:endParaRPr lang="en-GB" sz="1200" dirty="0" smtClean="0"/>
            </a:p>
            <a:p>
              <a:endParaRPr lang="en-GB" sz="1200" dirty="0"/>
            </a:p>
          </p:txBody>
        </p:sp>
        <p:sp>
          <p:nvSpPr>
            <p:cNvPr id="35" name="Freeform 35"/>
            <p:cNvSpPr/>
            <p:nvPr/>
          </p:nvSpPr>
          <p:spPr>
            <a:xfrm>
              <a:off x="0" y="0"/>
              <a:ext cx="21712780" cy="13291996"/>
            </a:xfrm>
            <a:custGeom>
              <a:avLst/>
              <a:gdLst/>
              <a:ahLst/>
              <a:cxnLst/>
              <a:rect l="l" t="t" r="r" b="b"/>
              <a:pathLst>
                <a:path w="21712780" h="13291996">
                  <a:moveTo>
                    <a:pt x="21568000" y="13147218"/>
                  </a:moveTo>
                  <a:lnTo>
                    <a:pt x="21712780" y="13147218"/>
                  </a:lnTo>
                  <a:lnTo>
                    <a:pt x="21712780" y="13291996"/>
                  </a:lnTo>
                  <a:lnTo>
                    <a:pt x="21568000" y="13291996"/>
                  </a:lnTo>
                  <a:lnTo>
                    <a:pt x="21568000" y="13147216"/>
                  </a:lnTo>
                  <a:close/>
                  <a:moveTo>
                    <a:pt x="0" y="144780"/>
                  </a:moveTo>
                  <a:lnTo>
                    <a:pt x="144780" y="144780"/>
                  </a:lnTo>
                  <a:lnTo>
                    <a:pt x="144780" y="13147218"/>
                  </a:lnTo>
                  <a:lnTo>
                    <a:pt x="0" y="13147218"/>
                  </a:lnTo>
                  <a:lnTo>
                    <a:pt x="0" y="144780"/>
                  </a:lnTo>
                  <a:close/>
                  <a:moveTo>
                    <a:pt x="0" y="13147218"/>
                  </a:moveTo>
                  <a:lnTo>
                    <a:pt x="144780" y="13147218"/>
                  </a:lnTo>
                  <a:lnTo>
                    <a:pt x="144780" y="13291996"/>
                  </a:lnTo>
                  <a:lnTo>
                    <a:pt x="0" y="13291996"/>
                  </a:lnTo>
                  <a:lnTo>
                    <a:pt x="0" y="13147216"/>
                  </a:lnTo>
                  <a:close/>
                  <a:moveTo>
                    <a:pt x="21568000" y="144780"/>
                  </a:moveTo>
                  <a:lnTo>
                    <a:pt x="21712780" y="144780"/>
                  </a:lnTo>
                  <a:lnTo>
                    <a:pt x="21712780" y="13147218"/>
                  </a:lnTo>
                  <a:lnTo>
                    <a:pt x="21568000" y="13147218"/>
                  </a:lnTo>
                  <a:lnTo>
                    <a:pt x="21568000" y="144780"/>
                  </a:lnTo>
                  <a:close/>
                  <a:moveTo>
                    <a:pt x="144780" y="13147218"/>
                  </a:moveTo>
                  <a:lnTo>
                    <a:pt x="21568000" y="13147218"/>
                  </a:lnTo>
                  <a:lnTo>
                    <a:pt x="21568000" y="13291996"/>
                  </a:lnTo>
                  <a:lnTo>
                    <a:pt x="144780" y="13291996"/>
                  </a:lnTo>
                  <a:lnTo>
                    <a:pt x="144780" y="13147216"/>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36" name="Group 36"/>
          <p:cNvGrpSpPr/>
          <p:nvPr/>
        </p:nvGrpSpPr>
        <p:grpSpPr>
          <a:xfrm>
            <a:off x="793469" y="5211169"/>
            <a:ext cx="1644231" cy="264650"/>
            <a:chOff x="0" y="0"/>
            <a:chExt cx="2192307" cy="352866"/>
          </a:xfrm>
        </p:grpSpPr>
        <p:grpSp>
          <p:nvGrpSpPr>
            <p:cNvPr id="37" name="Group 37"/>
            <p:cNvGrpSpPr/>
            <p:nvPr/>
          </p:nvGrpSpPr>
          <p:grpSpPr>
            <a:xfrm>
              <a:off x="0" y="0"/>
              <a:ext cx="2192307" cy="352866"/>
              <a:chOff x="0" y="0"/>
              <a:chExt cx="17966524" cy="2891829"/>
            </a:xfrm>
          </p:grpSpPr>
          <p:sp>
            <p:nvSpPr>
              <p:cNvPr id="38" name="Freeform 38"/>
              <p:cNvSpPr/>
              <p:nvPr/>
            </p:nvSpPr>
            <p:spPr>
              <a:xfrm>
                <a:off x="72390" y="72390"/>
                <a:ext cx="17821744" cy="2747049"/>
              </a:xfrm>
              <a:custGeom>
                <a:avLst/>
                <a:gdLst/>
                <a:ahLst/>
                <a:cxnLst/>
                <a:rect l="l" t="t" r="r" b="b"/>
                <a:pathLst>
                  <a:path w="17821744" h="2747049">
                    <a:moveTo>
                      <a:pt x="0" y="0"/>
                    </a:moveTo>
                    <a:lnTo>
                      <a:pt x="17821744" y="0"/>
                    </a:lnTo>
                    <a:lnTo>
                      <a:pt x="17821744" y="2747049"/>
                    </a:lnTo>
                    <a:lnTo>
                      <a:pt x="0" y="2747049"/>
                    </a:lnTo>
                    <a:lnTo>
                      <a:pt x="0" y="0"/>
                    </a:lnTo>
                    <a:close/>
                  </a:path>
                </a:pathLst>
              </a:custGeom>
              <a:solidFill>
                <a:srgbClr val="FF914D"/>
              </a:solidFill>
            </p:spPr>
          </p:sp>
          <p:sp>
            <p:nvSpPr>
              <p:cNvPr id="39" name="Freeform 39"/>
              <p:cNvSpPr/>
              <p:nvPr/>
            </p:nvSpPr>
            <p:spPr>
              <a:xfrm>
                <a:off x="0" y="0"/>
                <a:ext cx="17966523" cy="2891829"/>
              </a:xfrm>
              <a:custGeom>
                <a:avLst/>
                <a:gdLst/>
                <a:ahLst/>
                <a:cxnLst/>
                <a:rect l="l" t="t" r="r" b="b"/>
                <a:pathLst>
                  <a:path w="17966523" h="2891829">
                    <a:moveTo>
                      <a:pt x="17821745" y="2747049"/>
                    </a:moveTo>
                    <a:lnTo>
                      <a:pt x="17966523" y="2747049"/>
                    </a:lnTo>
                    <a:lnTo>
                      <a:pt x="17966523" y="2891829"/>
                    </a:lnTo>
                    <a:lnTo>
                      <a:pt x="17821743" y="2891829"/>
                    </a:lnTo>
                    <a:lnTo>
                      <a:pt x="17821743"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17821745" y="144780"/>
                    </a:moveTo>
                    <a:lnTo>
                      <a:pt x="17966523" y="144780"/>
                    </a:lnTo>
                    <a:lnTo>
                      <a:pt x="17966523" y="2747049"/>
                    </a:lnTo>
                    <a:lnTo>
                      <a:pt x="17821743" y="2747049"/>
                    </a:lnTo>
                    <a:lnTo>
                      <a:pt x="17821743" y="144780"/>
                    </a:lnTo>
                    <a:close/>
                    <a:moveTo>
                      <a:pt x="144780" y="2747049"/>
                    </a:moveTo>
                    <a:lnTo>
                      <a:pt x="17821745" y="2747049"/>
                    </a:lnTo>
                    <a:lnTo>
                      <a:pt x="17821745" y="2891829"/>
                    </a:lnTo>
                    <a:lnTo>
                      <a:pt x="144780" y="2891829"/>
                    </a:lnTo>
                    <a:lnTo>
                      <a:pt x="144780" y="2747049"/>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40" name="TextBox 40"/>
            <p:cNvSpPr txBox="1"/>
            <p:nvPr/>
          </p:nvSpPr>
          <p:spPr>
            <a:xfrm>
              <a:off x="170957" y="59493"/>
              <a:ext cx="1850394" cy="222282"/>
            </a:xfrm>
            <a:prstGeom prst="rect">
              <a:avLst/>
            </a:prstGeom>
          </p:spPr>
          <p:txBody>
            <a:bodyPr lIns="0" tIns="0" rIns="0" bIns="0" rtlCol="0" anchor="t">
              <a:spAutoFit/>
            </a:bodyPr>
            <a:lstStyle/>
            <a:p>
              <a:pPr marL="0" lvl="0" indent="0" algn="ctr">
                <a:lnSpc>
                  <a:spcPts val="1280"/>
                </a:lnSpc>
                <a:spcBef>
                  <a:spcPct val="0"/>
                </a:spcBef>
              </a:pPr>
              <a:r>
                <a:rPr lang="en-US" sz="1280" dirty="0">
                  <a:solidFill>
                    <a:srgbClr val="003432"/>
                  </a:solidFill>
                  <a:latin typeface="Barlow SemiCondensed Bold"/>
                </a:rPr>
                <a:t>Consultation </a:t>
              </a:r>
            </a:p>
          </p:txBody>
        </p:sp>
      </p:grpSp>
      <p:grpSp>
        <p:nvGrpSpPr>
          <p:cNvPr id="41" name="Group 41"/>
          <p:cNvGrpSpPr/>
          <p:nvPr/>
        </p:nvGrpSpPr>
        <p:grpSpPr>
          <a:xfrm>
            <a:off x="645192" y="7178105"/>
            <a:ext cx="2905866" cy="3390063"/>
            <a:chOff x="0" y="0"/>
            <a:chExt cx="21730189" cy="25351033"/>
          </a:xfrm>
        </p:grpSpPr>
        <p:sp>
          <p:nvSpPr>
            <p:cNvPr id="42" name="Freeform 42"/>
            <p:cNvSpPr/>
            <p:nvPr/>
          </p:nvSpPr>
          <p:spPr>
            <a:xfrm>
              <a:off x="72390" y="72390"/>
              <a:ext cx="21585409" cy="25206253"/>
            </a:xfrm>
            <a:custGeom>
              <a:avLst/>
              <a:gdLst/>
              <a:ahLst/>
              <a:cxnLst/>
              <a:rect l="l" t="t" r="r" b="b"/>
              <a:pathLst>
                <a:path w="21585409" h="25206253">
                  <a:moveTo>
                    <a:pt x="0" y="0"/>
                  </a:moveTo>
                  <a:lnTo>
                    <a:pt x="21585409" y="0"/>
                  </a:lnTo>
                  <a:lnTo>
                    <a:pt x="21585409" y="25206253"/>
                  </a:lnTo>
                  <a:lnTo>
                    <a:pt x="0" y="25206253"/>
                  </a:lnTo>
                  <a:lnTo>
                    <a:pt x="0" y="0"/>
                  </a:lnTo>
                  <a:close/>
                </a:path>
              </a:pathLst>
            </a:custGeom>
            <a:solidFill>
              <a:srgbClr val="FFFFFF"/>
            </a:solidFill>
          </p:spPr>
          <p:txBody>
            <a:bodyPr/>
            <a:lstStyle/>
            <a:p>
              <a:endParaRPr lang="en-GB" dirty="0"/>
            </a:p>
            <a:p>
              <a:endParaRPr lang="en-GB" dirty="0" smtClean="0"/>
            </a:p>
            <a:p>
              <a:r>
                <a:rPr lang="en-GB" sz="1200" dirty="0" smtClean="0"/>
                <a:t>Combatting sexual and gender-based violence against women and girls</a:t>
              </a:r>
            </a:p>
            <a:p>
              <a:endParaRPr lang="en-GB" sz="1200" dirty="0"/>
            </a:p>
            <a:p>
              <a:r>
                <a:rPr lang="en-GB" sz="1200" dirty="0" smtClean="0"/>
                <a:t>Women’s economic empowerment</a:t>
              </a:r>
            </a:p>
            <a:p>
              <a:endParaRPr lang="en-GB" sz="1200" dirty="0"/>
            </a:p>
            <a:p>
              <a:r>
                <a:rPr lang="en-GB" sz="1200" dirty="0" smtClean="0"/>
                <a:t>Women’s and girl’s digital  inclusion</a:t>
              </a:r>
            </a:p>
            <a:p>
              <a:endParaRPr lang="en-GB" sz="1200" dirty="0"/>
            </a:p>
            <a:p>
              <a:r>
                <a:rPr lang="en-GB" sz="1200" dirty="0" smtClean="0"/>
                <a:t>Protection and inclusion of female migrants, refugees and the displaced</a:t>
              </a:r>
            </a:p>
            <a:p>
              <a:endParaRPr lang="en-GB" sz="1200" dirty="0"/>
            </a:p>
            <a:p>
              <a:endParaRPr lang="en-GB" sz="1200" dirty="0"/>
            </a:p>
          </p:txBody>
        </p:sp>
        <p:sp>
          <p:nvSpPr>
            <p:cNvPr id="43" name="Freeform 43"/>
            <p:cNvSpPr/>
            <p:nvPr/>
          </p:nvSpPr>
          <p:spPr>
            <a:xfrm>
              <a:off x="0" y="0"/>
              <a:ext cx="21730190" cy="25351032"/>
            </a:xfrm>
            <a:custGeom>
              <a:avLst/>
              <a:gdLst/>
              <a:ahLst/>
              <a:cxnLst/>
              <a:rect l="l" t="t" r="r" b="b"/>
              <a:pathLst>
                <a:path w="21730190" h="25351032">
                  <a:moveTo>
                    <a:pt x="21585410" y="25206254"/>
                  </a:moveTo>
                  <a:lnTo>
                    <a:pt x="21730190" y="25206254"/>
                  </a:lnTo>
                  <a:lnTo>
                    <a:pt x="21730190" y="25351032"/>
                  </a:lnTo>
                  <a:lnTo>
                    <a:pt x="21585410" y="25351032"/>
                  </a:lnTo>
                  <a:lnTo>
                    <a:pt x="21585410" y="25206254"/>
                  </a:lnTo>
                  <a:close/>
                  <a:moveTo>
                    <a:pt x="0" y="144780"/>
                  </a:moveTo>
                  <a:lnTo>
                    <a:pt x="144780" y="144780"/>
                  </a:lnTo>
                  <a:lnTo>
                    <a:pt x="144780" y="25206254"/>
                  </a:lnTo>
                  <a:lnTo>
                    <a:pt x="0" y="25206254"/>
                  </a:lnTo>
                  <a:lnTo>
                    <a:pt x="0" y="144780"/>
                  </a:lnTo>
                  <a:close/>
                  <a:moveTo>
                    <a:pt x="0" y="25206254"/>
                  </a:moveTo>
                  <a:lnTo>
                    <a:pt x="144780" y="25206254"/>
                  </a:lnTo>
                  <a:lnTo>
                    <a:pt x="144780" y="25351032"/>
                  </a:lnTo>
                  <a:lnTo>
                    <a:pt x="0" y="25351032"/>
                  </a:lnTo>
                  <a:lnTo>
                    <a:pt x="0" y="25206254"/>
                  </a:lnTo>
                  <a:close/>
                  <a:moveTo>
                    <a:pt x="21585410" y="144780"/>
                  </a:moveTo>
                  <a:lnTo>
                    <a:pt x="21730190" y="144780"/>
                  </a:lnTo>
                  <a:lnTo>
                    <a:pt x="21730190" y="25206254"/>
                  </a:lnTo>
                  <a:lnTo>
                    <a:pt x="21585410" y="25206254"/>
                  </a:lnTo>
                  <a:lnTo>
                    <a:pt x="21585410" y="144780"/>
                  </a:lnTo>
                  <a:close/>
                  <a:moveTo>
                    <a:pt x="144780" y="25206254"/>
                  </a:moveTo>
                  <a:lnTo>
                    <a:pt x="21585410" y="25206254"/>
                  </a:lnTo>
                  <a:lnTo>
                    <a:pt x="21585410" y="25351032"/>
                  </a:lnTo>
                  <a:lnTo>
                    <a:pt x="144780" y="25351032"/>
                  </a:lnTo>
                  <a:lnTo>
                    <a:pt x="144780" y="25206254"/>
                  </a:lnTo>
                  <a:close/>
                  <a:moveTo>
                    <a:pt x="21585410" y="0"/>
                  </a:moveTo>
                  <a:lnTo>
                    <a:pt x="21730190" y="0"/>
                  </a:lnTo>
                  <a:lnTo>
                    <a:pt x="21730190" y="144780"/>
                  </a:lnTo>
                  <a:lnTo>
                    <a:pt x="21585410" y="144780"/>
                  </a:lnTo>
                  <a:lnTo>
                    <a:pt x="21585410" y="0"/>
                  </a:lnTo>
                  <a:close/>
                  <a:moveTo>
                    <a:pt x="0" y="0"/>
                  </a:moveTo>
                  <a:lnTo>
                    <a:pt x="144780" y="0"/>
                  </a:lnTo>
                  <a:lnTo>
                    <a:pt x="144780" y="144780"/>
                  </a:lnTo>
                  <a:lnTo>
                    <a:pt x="0" y="144780"/>
                  </a:lnTo>
                  <a:lnTo>
                    <a:pt x="0" y="0"/>
                  </a:lnTo>
                  <a:close/>
                  <a:moveTo>
                    <a:pt x="144780" y="0"/>
                  </a:moveTo>
                  <a:lnTo>
                    <a:pt x="21585410" y="0"/>
                  </a:lnTo>
                  <a:lnTo>
                    <a:pt x="21585410" y="144780"/>
                  </a:lnTo>
                  <a:lnTo>
                    <a:pt x="144780" y="144780"/>
                  </a:lnTo>
                  <a:lnTo>
                    <a:pt x="144780" y="0"/>
                  </a:lnTo>
                  <a:close/>
                </a:path>
              </a:pathLst>
            </a:custGeom>
            <a:solidFill>
              <a:srgbClr val="003432"/>
            </a:solidFill>
          </p:spPr>
        </p:sp>
      </p:grpSp>
      <p:pic>
        <p:nvPicPr>
          <p:cNvPr id="44" name="Picture 4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892135" y="7293856"/>
            <a:ext cx="272968" cy="345132"/>
          </a:xfrm>
          <a:prstGeom prst="rect">
            <a:avLst/>
          </a:prstGeom>
        </p:spPr>
      </p:pic>
      <p:sp>
        <p:nvSpPr>
          <p:cNvPr id="46" name="TextBox 46"/>
          <p:cNvSpPr txBox="1"/>
          <p:nvPr/>
        </p:nvSpPr>
        <p:spPr>
          <a:xfrm>
            <a:off x="4202999" y="7214585"/>
            <a:ext cx="2721815" cy="384721"/>
          </a:xfrm>
          <a:prstGeom prst="rect">
            <a:avLst/>
          </a:prstGeom>
        </p:spPr>
        <p:txBody>
          <a:bodyPr lIns="0" tIns="0" rIns="0" bIns="0" rtlCol="0" anchor="t">
            <a:spAutoFit/>
          </a:bodyPr>
          <a:lstStyle/>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sp>
        <p:nvSpPr>
          <p:cNvPr id="47" name="TextBox 47"/>
          <p:cNvSpPr txBox="1"/>
          <p:nvPr/>
        </p:nvSpPr>
        <p:spPr>
          <a:xfrm>
            <a:off x="4287178" y="7718345"/>
            <a:ext cx="2554671" cy="512961"/>
          </a:xfrm>
          <a:prstGeom prst="rect">
            <a:avLst/>
          </a:prstGeom>
        </p:spPr>
        <p:txBody>
          <a:bodyPr lIns="0" tIns="0" rIns="0" bIns="0" rtlCol="0" anchor="t">
            <a:spAutoFit/>
          </a:bodyPr>
          <a:lstStyle/>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grpSp>
        <p:nvGrpSpPr>
          <p:cNvPr id="48" name="Group 48"/>
          <p:cNvGrpSpPr/>
          <p:nvPr/>
        </p:nvGrpSpPr>
        <p:grpSpPr>
          <a:xfrm>
            <a:off x="3734253" y="8137476"/>
            <a:ext cx="3271438" cy="1504728"/>
            <a:chOff x="0" y="0"/>
            <a:chExt cx="25370442" cy="11669369"/>
          </a:xfrm>
        </p:grpSpPr>
        <p:sp>
          <p:nvSpPr>
            <p:cNvPr id="49" name="Freeform 49"/>
            <p:cNvSpPr/>
            <p:nvPr/>
          </p:nvSpPr>
          <p:spPr>
            <a:xfrm>
              <a:off x="72390" y="72390"/>
              <a:ext cx="25225663" cy="11524589"/>
            </a:xfrm>
            <a:custGeom>
              <a:avLst/>
              <a:gdLst/>
              <a:ahLst/>
              <a:cxnLst/>
              <a:rect l="l" t="t" r="r" b="b"/>
              <a:pathLst>
                <a:path w="25225663" h="11524589">
                  <a:moveTo>
                    <a:pt x="0" y="0"/>
                  </a:moveTo>
                  <a:lnTo>
                    <a:pt x="25225663" y="0"/>
                  </a:lnTo>
                  <a:lnTo>
                    <a:pt x="25225663" y="11524589"/>
                  </a:lnTo>
                  <a:lnTo>
                    <a:pt x="0" y="11524589"/>
                  </a:lnTo>
                  <a:lnTo>
                    <a:pt x="0" y="0"/>
                  </a:lnTo>
                  <a:close/>
                </a:path>
              </a:pathLst>
            </a:custGeom>
            <a:solidFill>
              <a:srgbClr val="FFFFFF"/>
            </a:solidFill>
          </p:spPr>
        </p:sp>
        <p:sp>
          <p:nvSpPr>
            <p:cNvPr id="50" name="Freeform 50"/>
            <p:cNvSpPr/>
            <p:nvPr/>
          </p:nvSpPr>
          <p:spPr>
            <a:xfrm>
              <a:off x="0" y="0"/>
              <a:ext cx="25370442" cy="11669368"/>
            </a:xfrm>
            <a:custGeom>
              <a:avLst/>
              <a:gdLst/>
              <a:ahLst/>
              <a:cxnLst/>
              <a:rect l="l" t="t" r="r" b="b"/>
              <a:pathLst>
                <a:path w="25370442" h="11669368">
                  <a:moveTo>
                    <a:pt x="25225662" y="11524589"/>
                  </a:moveTo>
                  <a:lnTo>
                    <a:pt x="25370442" y="11524589"/>
                  </a:lnTo>
                  <a:lnTo>
                    <a:pt x="25370442" y="11669368"/>
                  </a:lnTo>
                  <a:lnTo>
                    <a:pt x="25225662" y="11669368"/>
                  </a:lnTo>
                  <a:lnTo>
                    <a:pt x="25225662" y="11524589"/>
                  </a:lnTo>
                  <a:close/>
                  <a:moveTo>
                    <a:pt x="0" y="144780"/>
                  </a:moveTo>
                  <a:lnTo>
                    <a:pt x="144780" y="144780"/>
                  </a:lnTo>
                  <a:lnTo>
                    <a:pt x="144780" y="11524589"/>
                  </a:lnTo>
                  <a:lnTo>
                    <a:pt x="0" y="11524589"/>
                  </a:lnTo>
                  <a:lnTo>
                    <a:pt x="0" y="144780"/>
                  </a:lnTo>
                  <a:close/>
                  <a:moveTo>
                    <a:pt x="0" y="11524589"/>
                  </a:moveTo>
                  <a:lnTo>
                    <a:pt x="144780" y="11524589"/>
                  </a:lnTo>
                  <a:lnTo>
                    <a:pt x="144780" y="11669368"/>
                  </a:lnTo>
                  <a:lnTo>
                    <a:pt x="0" y="11669368"/>
                  </a:lnTo>
                  <a:lnTo>
                    <a:pt x="0" y="11524589"/>
                  </a:lnTo>
                  <a:close/>
                  <a:moveTo>
                    <a:pt x="25225662" y="144780"/>
                  </a:moveTo>
                  <a:lnTo>
                    <a:pt x="25370442" y="144780"/>
                  </a:lnTo>
                  <a:lnTo>
                    <a:pt x="25370442" y="11524589"/>
                  </a:lnTo>
                  <a:lnTo>
                    <a:pt x="25225662" y="11524589"/>
                  </a:lnTo>
                  <a:lnTo>
                    <a:pt x="25225662" y="144780"/>
                  </a:lnTo>
                  <a:close/>
                  <a:moveTo>
                    <a:pt x="144780" y="11524589"/>
                  </a:moveTo>
                  <a:lnTo>
                    <a:pt x="25225662" y="11524589"/>
                  </a:lnTo>
                  <a:lnTo>
                    <a:pt x="25225662" y="11669368"/>
                  </a:lnTo>
                  <a:lnTo>
                    <a:pt x="144780" y="11669368"/>
                  </a:lnTo>
                  <a:lnTo>
                    <a:pt x="144780" y="11524589"/>
                  </a:lnTo>
                  <a:close/>
                  <a:moveTo>
                    <a:pt x="25225662" y="0"/>
                  </a:moveTo>
                  <a:lnTo>
                    <a:pt x="25370442" y="0"/>
                  </a:lnTo>
                  <a:lnTo>
                    <a:pt x="25370442" y="144780"/>
                  </a:lnTo>
                  <a:lnTo>
                    <a:pt x="25225662" y="144780"/>
                  </a:lnTo>
                  <a:lnTo>
                    <a:pt x="25225662" y="0"/>
                  </a:lnTo>
                  <a:close/>
                  <a:moveTo>
                    <a:pt x="0" y="0"/>
                  </a:moveTo>
                  <a:lnTo>
                    <a:pt x="144780" y="0"/>
                  </a:lnTo>
                  <a:lnTo>
                    <a:pt x="144780" y="144780"/>
                  </a:lnTo>
                  <a:lnTo>
                    <a:pt x="0" y="144780"/>
                  </a:lnTo>
                  <a:lnTo>
                    <a:pt x="0" y="0"/>
                  </a:lnTo>
                  <a:close/>
                  <a:moveTo>
                    <a:pt x="144780" y="0"/>
                  </a:moveTo>
                  <a:lnTo>
                    <a:pt x="25225662" y="0"/>
                  </a:lnTo>
                  <a:lnTo>
                    <a:pt x="25225662" y="144780"/>
                  </a:lnTo>
                  <a:lnTo>
                    <a:pt x="144780" y="144780"/>
                  </a:lnTo>
                  <a:lnTo>
                    <a:pt x="144780" y="0"/>
                  </a:lnTo>
                  <a:close/>
                </a:path>
              </a:pathLst>
            </a:custGeom>
            <a:solidFill>
              <a:srgbClr val="003432"/>
            </a:solidFill>
          </p:spPr>
        </p:sp>
      </p:grpSp>
      <p:pic>
        <p:nvPicPr>
          <p:cNvPr id="51" name="Picture 51"/>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3898969" y="8191374"/>
            <a:ext cx="242349" cy="306418"/>
          </a:xfrm>
          <a:prstGeom prst="rect">
            <a:avLst/>
          </a:prstGeom>
        </p:spPr>
      </p:pic>
      <p:grpSp>
        <p:nvGrpSpPr>
          <p:cNvPr id="52" name="Group 52"/>
          <p:cNvGrpSpPr/>
          <p:nvPr/>
        </p:nvGrpSpPr>
        <p:grpSpPr>
          <a:xfrm>
            <a:off x="3734253" y="9702722"/>
            <a:ext cx="3259646" cy="961394"/>
            <a:chOff x="0" y="0"/>
            <a:chExt cx="25278991" cy="7455738"/>
          </a:xfrm>
        </p:grpSpPr>
        <p:sp>
          <p:nvSpPr>
            <p:cNvPr id="53" name="Freeform 53"/>
            <p:cNvSpPr/>
            <p:nvPr/>
          </p:nvSpPr>
          <p:spPr>
            <a:xfrm>
              <a:off x="72390" y="72390"/>
              <a:ext cx="25134211" cy="7310958"/>
            </a:xfrm>
            <a:custGeom>
              <a:avLst/>
              <a:gdLst/>
              <a:ahLst/>
              <a:cxnLst/>
              <a:rect l="l" t="t" r="r" b="b"/>
              <a:pathLst>
                <a:path w="25134211" h="7310958">
                  <a:moveTo>
                    <a:pt x="0" y="0"/>
                  </a:moveTo>
                  <a:lnTo>
                    <a:pt x="25134211" y="0"/>
                  </a:lnTo>
                  <a:lnTo>
                    <a:pt x="25134211" y="7310958"/>
                  </a:lnTo>
                  <a:lnTo>
                    <a:pt x="0" y="7310958"/>
                  </a:lnTo>
                  <a:lnTo>
                    <a:pt x="0" y="0"/>
                  </a:lnTo>
                  <a:close/>
                </a:path>
              </a:pathLst>
            </a:custGeom>
            <a:solidFill>
              <a:srgbClr val="FFFFFF"/>
            </a:solidFill>
          </p:spPr>
        </p:sp>
        <p:sp>
          <p:nvSpPr>
            <p:cNvPr id="54" name="Freeform 54"/>
            <p:cNvSpPr/>
            <p:nvPr/>
          </p:nvSpPr>
          <p:spPr>
            <a:xfrm>
              <a:off x="0" y="0"/>
              <a:ext cx="25278990" cy="7455738"/>
            </a:xfrm>
            <a:custGeom>
              <a:avLst/>
              <a:gdLst/>
              <a:ahLst/>
              <a:cxnLst/>
              <a:rect l="l" t="t" r="r" b="b"/>
              <a:pathLst>
                <a:path w="25278990" h="7455738">
                  <a:moveTo>
                    <a:pt x="25134212" y="7310958"/>
                  </a:moveTo>
                  <a:lnTo>
                    <a:pt x="25278990" y="7310958"/>
                  </a:lnTo>
                  <a:lnTo>
                    <a:pt x="25278990" y="7455738"/>
                  </a:lnTo>
                  <a:lnTo>
                    <a:pt x="25134212" y="7455738"/>
                  </a:lnTo>
                  <a:lnTo>
                    <a:pt x="25134212" y="7310958"/>
                  </a:lnTo>
                  <a:close/>
                  <a:moveTo>
                    <a:pt x="0" y="144780"/>
                  </a:moveTo>
                  <a:lnTo>
                    <a:pt x="144780" y="144780"/>
                  </a:lnTo>
                  <a:lnTo>
                    <a:pt x="144780" y="7310958"/>
                  </a:lnTo>
                  <a:lnTo>
                    <a:pt x="0" y="7310958"/>
                  </a:lnTo>
                  <a:lnTo>
                    <a:pt x="0" y="144780"/>
                  </a:lnTo>
                  <a:close/>
                  <a:moveTo>
                    <a:pt x="0" y="7310958"/>
                  </a:moveTo>
                  <a:lnTo>
                    <a:pt x="144780" y="7310958"/>
                  </a:lnTo>
                  <a:lnTo>
                    <a:pt x="144780" y="7455738"/>
                  </a:lnTo>
                  <a:lnTo>
                    <a:pt x="0" y="7455738"/>
                  </a:lnTo>
                  <a:lnTo>
                    <a:pt x="0" y="7310958"/>
                  </a:lnTo>
                  <a:close/>
                  <a:moveTo>
                    <a:pt x="25134212" y="144780"/>
                  </a:moveTo>
                  <a:lnTo>
                    <a:pt x="25278990" y="144780"/>
                  </a:lnTo>
                  <a:lnTo>
                    <a:pt x="25278990" y="7310958"/>
                  </a:lnTo>
                  <a:lnTo>
                    <a:pt x="25134212" y="7310958"/>
                  </a:lnTo>
                  <a:lnTo>
                    <a:pt x="25134212" y="144780"/>
                  </a:lnTo>
                  <a:close/>
                  <a:moveTo>
                    <a:pt x="144780" y="7310958"/>
                  </a:moveTo>
                  <a:lnTo>
                    <a:pt x="25134212" y="7310958"/>
                  </a:lnTo>
                  <a:lnTo>
                    <a:pt x="25134212" y="7455738"/>
                  </a:lnTo>
                  <a:lnTo>
                    <a:pt x="144780" y="7455738"/>
                  </a:lnTo>
                  <a:lnTo>
                    <a:pt x="144780" y="7310958"/>
                  </a:lnTo>
                  <a:close/>
                  <a:moveTo>
                    <a:pt x="25134212" y="0"/>
                  </a:moveTo>
                  <a:lnTo>
                    <a:pt x="25278990" y="0"/>
                  </a:lnTo>
                  <a:lnTo>
                    <a:pt x="25278990" y="144780"/>
                  </a:lnTo>
                  <a:lnTo>
                    <a:pt x="25134212" y="144780"/>
                  </a:lnTo>
                  <a:lnTo>
                    <a:pt x="25134212" y="0"/>
                  </a:lnTo>
                  <a:close/>
                  <a:moveTo>
                    <a:pt x="0" y="0"/>
                  </a:moveTo>
                  <a:lnTo>
                    <a:pt x="144780" y="0"/>
                  </a:lnTo>
                  <a:lnTo>
                    <a:pt x="144780" y="144780"/>
                  </a:lnTo>
                  <a:lnTo>
                    <a:pt x="0" y="144780"/>
                  </a:lnTo>
                  <a:lnTo>
                    <a:pt x="0" y="0"/>
                  </a:lnTo>
                  <a:close/>
                  <a:moveTo>
                    <a:pt x="144780" y="0"/>
                  </a:moveTo>
                  <a:lnTo>
                    <a:pt x="25134212" y="0"/>
                  </a:lnTo>
                  <a:lnTo>
                    <a:pt x="25134212" y="144780"/>
                  </a:lnTo>
                  <a:lnTo>
                    <a:pt x="144780" y="144780"/>
                  </a:lnTo>
                  <a:lnTo>
                    <a:pt x="144780" y="0"/>
                  </a:lnTo>
                  <a:close/>
                </a:path>
              </a:pathLst>
            </a:custGeom>
            <a:solidFill>
              <a:srgbClr val="003432"/>
            </a:solidFill>
          </p:spPr>
        </p:sp>
      </p:grpSp>
      <p:pic>
        <p:nvPicPr>
          <p:cNvPr id="55" name="Picture 5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4015953" y="9718922"/>
            <a:ext cx="208882" cy="264103"/>
          </a:xfrm>
          <a:prstGeom prst="rect">
            <a:avLst/>
          </a:prstGeom>
        </p:spPr>
      </p:pic>
      <p:grpSp>
        <p:nvGrpSpPr>
          <p:cNvPr id="56" name="Group 56"/>
          <p:cNvGrpSpPr/>
          <p:nvPr/>
        </p:nvGrpSpPr>
        <p:grpSpPr>
          <a:xfrm>
            <a:off x="3734253" y="3487270"/>
            <a:ext cx="3271438" cy="1858730"/>
            <a:chOff x="0" y="0"/>
            <a:chExt cx="24463954" cy="13899665"/>
          </a:xfrm>
        </p:grpSpPr>
        <p:sp>
          <p:nvSpPr>
            <p:cNvPr id="57" name="Freeform 57"/>
            <p:cNvSpPr/>
            <p:nvPr/>
          </p:nvSpPr>
          <p:spPr>
            <a:xfrm>
              <a:off x="72390" y="72390"/>
              <a:ext cx="24319174" cy="13754885"/>
            </a:xfrm>
            <a:custGeom>
              <a:avLst/>
              <a:gdLst/>
              <a:ahLst/>
              <a:cxnLst/>
              <a:rect l="l" t="t" r="r" b="b"/>
              <a:pathLst>
                <a:path w="24319174" h="13754885">
                  <a:moveTo>
                    <a:pt x="0" y="0"/>
                  </a:moveTo>
                  <a:lnTo>
                    <a:pt x="24319174" y="0"/>
                  </a:lnTo>
                  <a:lnTo>
                    <a:pt x="24319174" y="13754885"/>
                  </a:lnTo>
                  <a:lnTo>
                    <a:pt x="0" y="13754885"/>
                  </a:lnTo>
                  <a:lnTo>
                    <a:pt x="0" y="0"/>
                  </a:lnTo>
                  <a:close/>
                </a:path>
              </a:pathLst>
            </a:custGeom>
            <a:solidFill>
              <a:srgbClr val="FFFFFF"/>
            </a:solidFill>
          </p:spPr>
        </p:sp>
        <p:sp>
          <p:nvSpPr>
            <p:cNvPr id="58" name="Freeform 58"/>
            <p:cNvSpPr/>
            <p:nvPr/>
          </p:nvSpPr>
          <p:spPr>
            <a:xfrm>
              <a:off x="0" y="0"/>
              <a:ext cx="24463953" cy="13899665"/>
            </a:xfrm>
            <a:custGeom>
              <a:avLst/>
              <a:gdLst/>
              <a:ahLst/>
              <a:cxnLst/>
              <a:rect l="l" t="t" r="r" b="b"/>
              <a:pathLst>
                <a:path w="24463953" h="13899665">
                  <a:moveTo>
                    <a:pt x="24319174" y="13754884"/>
                  </a:moveTo>
                  <a:lnTo>
                    <a:pt x="24463953" y="13754884"/>
                  </a:lnTo>
                  <a:lnTo>
                    <a:pt x="24463953" y="13899665"/>
                  </a:lnTo>
                  <a:lnTo>
                    <a:pt x="24319174" y="13899665"/>
                  </a:lnTo>
                  <a:lnTo>
                    <a:pt x="24319174" y="13754884"/>
                  </a:lnTo>
                  <a:close/>
                  <a:moveTo>
                    <a:pt x="0" y="144780"/>
                  </a:moveTo>
                  <a:lnTo>
                    <a:pt x="144780" y="144780"/>
                  </a:lnTo>
                  <a:lnTo>
                    <a:pt x="144780" y="13754884"/>
                  </a:lnTo>
                  <a:lnTo>
                    <a:pt x="0" y="13754884"/>
                  </a:lnTo>
                  <a:lnTo>
                    <a:pt x="0" y="144780"/>
                  </a:lnTo>
                  <a:close/>
                  <a:moveTo>
                    <a:pt x="0" y="13754884"/>
                  </a:moveTo>
                  <a:lnTo>
                    <a:pt x="144780" y="13754884"/>
                  </a:lnTo>
                  <a:lnTo>
                    <a:pt x="144780" y="13899665"/>
                  </a:lnTo>
                  <a:lnTo>
                    <a:pt x="0" y="13899665"/>
                  </a:lnTo>
                  <a:lnTo>
                    <a:pt x="0" y="13754884"/>
                  </a:lnTo>
                  <a:close/>
                  <a:moveTo>
                    <a:pt x="24319174" y="144780"/>
                  </a:moveTo>
                  <a:lnTo>
                    <a:pt x="24463953" y="144780"/>
                  </a:lnTo>
                  <a:lnTo>
                    <a:pt x="24463953" y="13754884"/>
                  </a:lnTo>
                  <a:lnTo>
                    <a:pt x="24319174" y="13754884"/>
                  </a:lnTo>
                  <a:lnTo>
                    <a:pt x="24319174" y="144780"/>
                  </a:lnTo>
                  <a:close/>
                  <a:moveTo>
                    <a:pt x="144780" y="13754884"/>
                  </a:moveTo>
                  <a:lnTo>
                    <a:pt x="24319174" y="13754884"/>
                  </a:lnTo>
                  <a:lnTo>
                    <a:pt x="24319174" y="13899665"/>
                  </a:lnTo>
                  <a:lnTo>
                    <a:pt x="144780" y="13899665"/>
                  </a:lnTo>
                  <a:lnTo>
                    <a:pt x="144780" y="13754884"/>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59" name="Group 59"/>
          <p:cNvGrpSpPr/>
          <p:nvPr/>
        </p:nvGrpSpPr>
        <p:grpSpPr>
          <a:xfrm>
            <a:off x="3951781" y="3359768"/>
            <a:ext cx="1831330" cy="266559"/>
            <a:chOff x="0" y="0"/>
            <a:chExt cx="2441774" cy="355412"/>
          </a:xfrm>
        </p:grpSpPr>
        <p:grpSp>
          <p:nvGrpSpPr>
            <p:cNvPr id="60" name="Group 60"/>
            <p:cNvGrpSpPr/>
            <p:nvPr/>
          </p:nvGrpSpPr>
          <p:grpSpPr>
            <a:xfrm>
              <a:off x="0" y="0"/>
              <a:ext cx="2441774" cy="355412"/>
              <a:chOff x="0" y="0"/>
              <a:chExt cx="20010965" cy="2912696"/>
            </a:xfrm>
          </p:grpSpPr>
          <p:sp>
            <p:nvSpPr>
              <p:cNvPr id="61" name="Freeform 61"/>
              <p:cNvSpPr/>
              <p:nvPr/>
            </p:nvSpPr>
            <p:spPr>
              <a:xfrm>
                <a:off x="72390" y="72390"/>
                <a:ext cx="19866185" cy="2767916"/>
              </a:xfrm>
              <a:custGeom>
                <a:avLst/>
                <a:gdLst/>
                <a:ahLst/>
                <a:cxnLst/>
                <a:rect l="l" t="t" r="r" b="b"/>
                <a:pathLst>
                  <a:path w="19866185" h="2767916">
                    <a:moveTo>
                      <a:pt x="0" y="0"/>
                    </a:moveTo>
                    <a:lnTo>
                      <a:pt x="19866185" y="0"/>
                    </a:lnTo>
                    <a:lnTo>
                      <a:pt x="19866185" y="2767916"/>
                    </a:lnTo>
                    <a:lnTo>
                      <a:pt x="0" y="2767916"/>
                    </a:lnTo>
                    <a:lnTo>
                      <a:pt x="0" y="0"/>
                    </a:lnTo>
                    <a:close/>
                  </a:path>
                </a:pathLst>
              </a:custGeom>
              <a:solidFill>
                <a:srgbClr val="FF914D"/>
              </a:solidFill>
            </p:spPr>
          </p:sp>
          <p:sp>
            <p:nvSpPr>
              <p:cNvPr id="62" name="Freeform 62"/>
              <p:cNvSpPr/>
              <p:nvPr/>
            </p:nvSpPr>
            <p:spPr>
              <a:xfrm>
                <a:off x="0" y="0"/>
                <a:ext cx="20010965" cy="2912696"/>
              </a:xfrm>
              <a:custGeom>
                <a:avLst/>
                <a:gdLst/>
                <a:ahLst/>
                <a:cxnLst/>
                <a:rect l="l" t="t" r="r" b="b"/>
                <a:pathLst>
                  <a:path w="20010965" h="2912696">
                    <a:moveTo>
                      <a:pt x="19866184" y="2767917"/>
                    </a:moveTo>
                    <a:lnTo>
                      <a:pt x="20010965" y="2767917"/>
                    </a:lnTo>
                    <a:lnTo>
                      <a:pt x="20010965" y="2912696"/>
                    </a:lnTo>
                    <a:lnTo>
                      <a:pt x="19866184" y="2912696"/>
                    </a:lnTo>
                    <a:lnTo>
                      <a:pt x="19866184" y="2767917"/>
                    </a:lnTo>
                    <a:close/>
                    <a:moveTo>
                      <a:pt x="0" y="144780"/>
                    </a:moveTo>
                    <a:lnTo>
                      <a:pt x="144780" y="144780"/>
                    </a:lnTo>
                    <a:lnTo>
                      <a:pt x="144780" y="2767917"/>
                    </a:lnTo>
                    <a:lnTo>
                      <a:pt x="0" y="2767917"/>
                    </a:lnTo>
                    <a:lnTo>
                      <a:pt x="0" y="144780"/>
                    </a:lnTo>
                    <a:close/>
                    <a:moveTo>
                      <a:pt x="0" y="2767917"/>
                    </a:moveTo>
                    <a:lnTo>
                      <a:pt x="144780" y="2767917"/>
                    </a:lnTo>
                    <a:lnTo>
                      <a:pt x="144780" y="2912696"/>
                    </a:lnTo>
                    <a:lnTo>
                      <a:pt x="0" y="2912696"/>
                    </a:lnTo>
                    <a:lnTo>
                      <a:pt x="0" y="2767917"/>
                    </a:lnTo>
                    <a:close/>
                    <a:moveTo>
                      <a:pt x="19866184" y="144780"/>
                    </a:moveTo>
                    <a:lnTo>
                      <a:pt x="20010965" y="144780"/>
                    </a:lnTo>
                    <a:lnTo>
                      <a:pt x="20010965" y="2767917"/>
                    </a:lnTo>
                    <a:lnTo>
                      <a:pt x="19866184" y="2767917"/>
                    </a:lnTo>
                    <a:lnTo>
                      <a:pt x="19866184" y="144780"/>
                    </a:lnTo>
                    <a:close/>
                    <a:moveTo>
                      <a:pt x="144780" y="2767917"/>
                    </a:moveTo>
                    <a:lnTo>
                      <a:pt x="19866186" y="2767917"/>
                    </a:lnTo>
                    <a:lnTo>
                      <a:pt x="19866186" y="2912696"/>
                    </a:lnTo>
                    <a:lnTo>
                      <a:pt x="144780" y="2912696"/>
                    </a:lnTo>
                    <a:lnTo>
                      <a:pt x="144780" y="2767917"/>
                    </a:lnTo>
                    <a:close/>
                    <a:moveTo>
                      <a:pt x="19866184" y="0"/>
                    </a:moveTo>
                    <a:lnTo>
                      <a:pt x="20010965" y="0"/>
                    </a:lnTo>
                    <a:lnTo>
                      <a:pt x="20010965" y="144780"/>
                    </a:lnTo>
                    <a:lnTo>
                      <a:pt x="19866184" y="144780"/>
                    </a:lnTo>
                    <a:lnTo>
                      <a:pt x="19866184" y="0"/>
                    </a:lnTo>
                    <a:close/>
                    <a:moveTo>
                      <a:pt x="0" y="0"/>
                    </a:moveTo>
                    <a:lnTo>
                      <a:pt x="144780" y="0"/>
                    </a:lnTo>
                    <a:lnTo>
                      <a:pt x="144780" y="144780"/>
                    </a:lnTo>
                    <a:lnTo>
                      <a:pt x="0" y="144780"/>
                    </a:lnTo>
                    <a:lnTo>
                      <a:pt x="0" y="0"/>
                    </a:lnTo>
                    <a:close/>
                    <a:moveTo>
                      <a:pt x="144780" y="0"/>
                    </a:moveTo>
                    <a:lnTo>
                      <a:pt x="19866186" y="0"/>
                    </a:lnTo>
                    <a:lnTo>
                      <a:pt x="19866186" y="144780"/>
                    </a:lnTo>
                    <a:lnTo>
                      <a:pt x="144780" y="144780"/>
                    </a:lnTo>
                    <a:lnTo>
                      <a:pt x="144780" y="0"/>
                    </a:lnTo>
                    <a:close/>
                  </a:path>
                </a:pathLst>
              </a:custGeom>
              <a:solidFill>
                <a:srgbClr val="003432"/>
              </a:solidFill>
            </p:spPr>
          </p:sp>
        </p:grpSp>
        <p:sp>
          <p:nvSpPr>
            <p:cNvPr id="63" name="TextBox 63"/>
            <p:cNvSpPr txBox="1"/>
            <p:nvPr/>
          </p:nvSpPr>
          <p:spPr>
            <a:xfrm>
              <a:off x="190410" y="59493"/>
              <a:ext cx="2060953" cy="240199"/>
            </a:xfrm>
            <a:prstGeom prst="rect">
              <a:avLst/>
            </a:prstGeom>
          </p:spPr>
          <p:txBody>
            <a:bodyPr lIns="0" tIns="0" rIns="0" bIns="0" rtlCol="0" anchor="t">
              <a:spAutoFit/>
            </a:bodyPr>
            <a:lstStyle/>
            <a:p>
              <a:pPr marL="0" lvl="0" indent="0">
                <a:lnSpc>
                  <a:spcPts val="1280"/>
                </a:lnSpc>
                <a:spcBef>
                  <a:spcPct val="0"/>
                </a:spcBef>
              </a:pPr>
              <a:r>
                <a:rPr lang="en-US" sz="1280" dirty="0">
                  <a:solidFill>
                    <a:srgbClr val="003432"/>
                  </a:solidFill>
                  <a:latin typeface="Barlow SemiCondensed Bold"/>
                </a:rPr>
                <a:t>Rationale for the CLIP</a:t>
              </a:r>
            </a:p>
          </p:txBody>
        </p:sp>
      </p:grpSp>
      <p:pic>
        <p:nvPicPr>
          <p:cNvPr id="65" name="Picture 65">
            <a:hlinkClick r:id="rId13"/>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5668285" y="70257"/>
            <a:ext cx="379504" cy="379504"/>
          </a:xfrm>
          <a:prstGeom prst="rect">
            <a:avLst/>
          </a:prstGeom>
        </p:spPr>
      </p:pic>
      <p:pic>
        <p:nvPicPr>
          <p:cNvPr id="66" name="Picture 66">
            <a:hlinkClick r:id="rId16"/>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6126095" y="71164"/>
            <a:ext cx="384963" cy="384963"/>
          </a:xfrm>
          <a:prstGeom prst="rect">
            <a:avLst/>
          </a:prstGeom>
        </p:spPr>
      </p:pic>
      <p:pic>
        <p:nvPicPr>
          <p:cNvPr id="67" name="Picture 67">
            <a:hlinkClick r:id="rId19"/>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6549084" y="71164"/>
            <a:ext cx="390592" cy="390592"/>
          </a:xfrm>
          <a:prstGeom prst="rect">
            <a:avLst/>
          </a:prstGeom>
        </p:spPr>
      </p:pic>
      <p:pic>
        <p:nvPicPr>
          <p:cNvPr id="68" name="Picture 68">
            <a:hlinkClick r:id="rId22"/>
          </p:cNvPr>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 xmlns:asvg="http://schemas.microsoft.com/office/drawing/2016/SVG/main" r:embed="rId24"/>
              </a:ext>
            </a:extLst>
          </a:blip>
          <a:srcRect/>
          <a:stretch>
            <a:fillRect/>
          </a:stretch>
        </p:blipFill>
        <p:spPr>
          <a:xfrm>
            <a:off x="6993899" y="71164"/>
            <a:ext cx="396006" cy="396006"/>
          </a:xfrm>
          <a:prstGeom prst="rect">
            <a:avLst/>
          </a:prstGeom>
        </p:spPr>
      </p:pic>
      <p:sp>
        <p:nvSpPr>
          <p:cNvPr id="69" name="TextBox 69"/>
          <p:cNvSpPr txBox="1"/>
          <p:nvPr/>
        </p:nvSpPr>
        <p:spPr>
          <a:xfrm>
            <a:off x="716967" y="5542502"/>
            <a:ext cx="2740584" cy="1914627"/>
          </a:xfrm>
          <a:prstGeom prst="rect">
            <a:avLst/>
          </a:prstGeom>
        </p:spPr>
        <p:txBody>
          <a:bodyPr wrap="square" lIns="0" tIns="0" rIns="0" bIns="0" rtlCol="0" anchor="t">
            <a:spAutoFit/>
          </a:bodyPr>
          <a:lstStyle/>
          <a:p>
            <a:pPr>
              <a:lnSpc>
                <a:spcPts val="1679"/>
              </a:lnSpc>
            </a:pPr>
            <a:endParaRPr dirty="0"/>
          </a:p>
          <a:p>
            <a:pPr algn="just">
              <a:lnSpc>
                <a:spcPts val="1235"/>
              </a:lnSpc>
            </a:pPr>
            <a:endParaRPr dirty="0"/>
          </a:p>
          <a:p>
            <a:pPr algn="just">
              <a:lnSpc>
                <a:spcPts val="1235"/>
              </a:lnSpc>
            </a:pPr>
            <a:r>
              <a:rPr lang="en-US" sz="1029" dirty="0">
                <a:solidFill>
                  <a:srgbClr val="000000"/>
                </a:solidFill>
                <a:latin typeface="Barlow SemiCondensed"/>
              </a:rPr>
              <a:t> </a:t>
            </a:r>
            <a:r>
              <a:rPr lang="en-US" sz="1029" dirty="0" smtClean="0">
                <a:solidFill>
                  <a:srgbClr val="000000"/>
                </a:solidFill>
                <a:latin typeface="Barlow SemiCondensed"/>
              </a:rPr>
              <a:t>-</a:t>
            </a: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nSpc>
                <a:spcPct val="107000"/>
              </a:lnSpc>
              <a:spcAft>
                <a:spcPts val="800"/>
              </a:spcAft>
            </a:pPr>
            <a:r>
              <a:rPr lang="en-GB" sz="1200" dirty="0" err="1">
                <a:latin typeface="Calibri" panose="020F0502020204030204" pitchFamily="34" charset="0"/>
                <a:ea typeface="Calibri" panose="020F0502020204030204" pitchFamily="34" charset="0"/>
                <a:cs typeface="Times New Roman" panose="02020603050405020304" pitchFamily="18" charset="0"/>
              </a:rPr>
              <a:t>EUROsocial</a:t>
            </a:r>
            <a:r>
              <a:rPr lang="en-GB" sz="1200" dirty="0">
                <a:latin typeface="Calibri" panose="020F0502020204030204" pitchFamily="34" charset="0"/>
                <a:ea typeface="Calibri" panose="020F0502020204030204" pitchFamily="34" charset="0"/>
                <a:cs typeface="Times New Roman" panose="02020603050405020304" pitchFamily="18" charset="0"/>
              </a:rPr>
              <a:t>+, El </a:t>
            </a:r>
            <a:r>
              <a:rPr lang="en-GB" sz="1200" dirty="0" err="1">
                <a:latin typeface="Calibri" panose="020F0502020204030204" pitchFamily="34" charset="0"/>
                <a:ea typeface="Calibri" panose="020F0502020204030204" pitchFamily="34" charset="0"/>
                <a:cs typeface="Times New Roman" panose="02020603050405020304" pitchFamily="18" charset="0"/>
              </a:rPr>
              <a:t>Paccto</a:t>
            </a:r>
            <a:r>
              <a:rPr lang="en-GB" sz="1200" dirty="0">
                <a:latin typeface="Calibri" panose="020F0502020204030204" pitchFamily="34" charset="0"/>
                <a:ea typeface="Calibri" panose="020F0502020204030204" pitchFamily="34" charset="0"/>
                <a:cs typeface="Times New Roman" panose="02020603050405020304" pitchFamily="18" charset="0"/>
              </a:rPr>
              <a:t>, ICRIME, INTER PARES, MIPYMES Verdes, INTEC, DINAMICA</a:t>
            </a:r>
          </a:p>
          <a:p>
            <a:pPr>
              <a:lnSpc>
                <a:spcPct val="107000"/>
              </a:lnSpc>
              <a:spcAft>
                <a:spcPts val="800"/>
              </a:spcAft>
            </a:pPr>
            <a:r>
              <a:rPr lang="en-GB" sz="1050" dirty="0">
                <a:latin typeface="Calibri" panose="020F0502020204030204" pitchFamily="34" charset="0"/>
                <a:ea typeface="Calibri" panose="020F0502020204030204" pitchFamily="34" charset="0"/>
                <a:cs typeface="Times New Roman" panose="02020603050405020304" pitchFamily="18" charset="0"/>
              </a:rPr>
              <a:t> </a:t>
            </a:r>
          </a:p>
          <a:p>
            <a:pPr algn="just">
              <a:lnSpc>
                <a:spcPts val="1235"/>
              </a:lnSpc>
            </a:pPr>
            <a:endParaRPr lang="en-US" sz="1029" dirty="0">
              <a:solidFill>
                <a:srgbClr val="000000"/>
              </a:solidFill>
              <a:latin typeface="Barlow SemiCondensed"/>
            </a:endParaRPr>
          </a:p>
        </p:txBody>
      </p:sp>
      <p:sp>
        <p:nvSpPr>
          <p:cNvPr id="70" name="TextBox 70"/>
          <p:cNvSpPr txBox="1"/>
          <p:nvPr/>
        </p:nvSpPr>
        <p:spPr>
          <a:xfrm>
            <a:off x="4131634" y="6309721"/>
            <a:ext cx="2701847" cy="256480"/>
          </a:xfrm>
          <a:prstGeom prst="rect">
            <a:avLst/>
          </a:prstGeom>
        </p:spPr>
        <p:txBody>
          <a:bodyPr lIns="0" tIns="0" rIns="0" bIns="0" rtlCol="0" anchor="t">
            <a:spAutoFit/>
          </a:bodyPr>
          <a:lstStyle/>
          <a:p>
            <a:pPr algn="ctr">
              <a:lnSpc>
                <a:spcPts val="1029"/>
              </a:lnSpc>
            </a:pPr>
            <a:endParaRPr lang="en-US" sz="1029" dirty="0">
              <a:solidFill>
                <a:srgbClr val="000000"/>
              </a:solidFill>
              <a:latin typeface="Barlow SemiCondensed"/>
            </a:endParaRPr>
          </a:p>
          <a:p>
            <a:pPr algn="ctr">
              <a:lnSpc>
                <a:spcPts val="1029"/>
              </a:lnSpc>
            </a:pPr>
            <a:endParaRPr lang="en-US" sz="1029" dirty="0">
              <a:solidFill>
                <a:srgbClr val="000000"/>
              </a:solidFill>
              <a:latin typeface="Barlow SemiCondensed"/>
            </a:endParaRPr>
          </a:p>
        </p:txBody>
      </p:sp>
      <p:sp>
        <p:nvSpPr>
          <p:cNvPr id="71" name="TextBox 71"/>
          <p:cNvSpPr txBox="1"/>
          <p:nvPr/>
        </p:nvSpPr>
        <p:spPr>
          <a:xfrm>
            <a:off x="1512410" y="854360"/>
            <a:ext cx="4632007" cy="379095"/>
          </a:xfrm>
          <a:prstGeom prst="rect">
            <a:avLst/>
          </a:prstGeom>
        </p:spPr>
        <p:txBody>
          <a:bodyPr lIns="0" tIns="0" rIns="0" bIns="0" rtlCol="0" anchor="t">
            <a:spAutoFit/>
          </a:bodyPr>
          <a:lstStyle/>
          <a:p>
            <a:pPr marL="0" lvl="0" indent="0" algn="just">
              <a:lnSpc>
                <a:spcPts val="2800"/>
              </a:lnSpc>
            </a:pPr>
            <a:r>
              <a:rPr lang="en-US" sz="2799" spc="117">
                <a:solidFill>
                  <a:srgbClr val="001489"/>
                </a:solidFill>
                <a:latin typeface="Barlow SemiCondensed Bold Bold"/>
              </a:rPr>
              <a:t> EU GENDER ACTION PLAN  III </a:t>
            </a:r>
          </a:p>
        </p:txBody>
      </p:sp>
      <p:sp>
        <p:nvSpPr>
          <p:cNvPr id="74" name="TextBox 74"/>
          <p:cNvSpPr txBox="1"/>
          <p:nvPr/>
        </p:nvSpPr>
        <p:spPr>
          <a:xfrm>
            <a:off x="305467" y="756000"/>
            <a:ext cx="679450" cy="262890"/>
          </a:xfrm>
          <a:prstGeom prst="rect">
            <a:avLst/>
          </a:prstGeom>
        </p:spPr>
        <p:txBody>
          <a:bodyPr lIns="0" tIns="0" rIns="0" bIns="0" rtlCol="0" anchor="t">
            <a:spAutoFit/>
          </a:bodyPr>
          <a:lstStyle/>
          <a:p>
            <a:pPr algn="ctr">
              <a:lnSpc>
                <a:spcPts val="990"/>
              </a:lnSpc>
            </a:pPr>
            <a:r>
              <a:rPr lang="en-US" sz="900" dirty="0">
                <a:solidFill>
                  <a:srgbClr val="000000"/>
                </a:solidFill>
                <a:latin typeface="Arialle Bold"/>
              </a:rPr>
              <a:t>EUROPEAN </a:t>
            </a:r>
          </a:p>
          <a:p>
            <a:pPr algn="ctr">
              <a:lnSpc>
                <a:spcPts val="990"/>
              </a:lnSpc>
            </a:pPr>
            <a:r>
              <a:rPr lang="en-US" sz="900" dirty="0">
                <a:solidFill>
                  <a:srgbClr val="000000"/>
                </a:solidFill>
                <a:latin typeface="Arialle Bold"/>
              </a:rPr>
              <a:t>UNION</a:t>
            </a:r>
          </a:p>
        </p:txBody>
      </p:sp>
      <p:sp>
        <p:nvSpPr>
          <p:cNvPr id="75" name="TextBox 75"/>
          <p:cNvSpPr txBox="1"/>
          <p:nvPr/>
        </p:nvSpPr>
        <p:spPr>
          <a:xfrm>
            <a:off x="1028619" y="1204880"/>
            <a:ext cx="5599588" cy="241935"/>
          </a:xfrm>
          <a:prstGeom prst="rect">
            <a:avLst/>
          </a:prstGeom>
        </p:spPr>
        <p:txBody>
          <a:bodyPr lIns="0" tIns="0" rIns="0" bIns="0" rtlCol="0" anchor="t">
            <a:spAutoFit/>
          </a:bodyPr>
          <a:lstStyle/>
          <a:p>
            <a:pPr algn="just">
              <a:lnSpc>
                <a:spcPts val="1960"/>
              </a:lnSpc>
            </a:pPr>
            <a:r>
              <a:rPr lang="en-US" sz="1400" dirty="0">
                <a:solidFill>
                  <a:srgbClr val="000000"/>
                </a:solidFill>
                <a:latin typeface="Inter Italics"/>
              </a:rPr>
              <a:t>Country Level Implementation Plan </a:t>
            </a:r>
            <a:r>
              <a:rPr lang="en-US" sz="1400" dirty="0" err="1">
                <a:solidFill>
                  <a:srgbClr val="000000"/>
                </a:solidFill>
                <a:latin typeface="Inter Italics"/>
              </a:rPr>
              <a:t>xxxx</a:t>
            </a:r>
            <a:r>
              <a:rPr lang="en-US" sz="1400" dirty="0">
                <a:solidFill>
                  <a:srgbClr val="000000"/>
                </a:solidFill>
                <a:latin typeface="Inter Italics"/>
              </a:rPr>
              <a:t>   (2021-2025)</a:t>
            </a:r>
          </a:p>
        </p:txBody>
      </p:sp>
      <p:sp>
        <p:nvSpPr>
          <p:cNvPr id="76" name="TextBox 76"/>
          <p:cNvSpPr txBox="1"/>
          <p:nvPr/>
        </p:nvSpPr>
        <p:spPr>
          <a:xfrm>
            <a:off x="853453" y="1566919"/>
            <a:ext cx="6533882" cy="666849"/>
          </a:xfrm>
          <a:prstGeom prst="rect">
            <a:avLst/>
          </a:prstGeom>
        </p:spPr>
        <p:txBody>
          <a:bodyPr lIns="0" tIns="0" rIns="0" bIns="0" rtlCol="0" anchor="t">
            <a:spAutoFit/>
          </a:bodyPr>
          <a:lstStyle/>
          <a:p>
            <a:pPr algn="ctr">
              <a:lnSpc>
                <a:spcPts val="1260"/>
              </a:lnSpc>
            </a:pPr>
            <a:r>
              <a:rPr lang="en-US" sz="1050" dirty="0">
                <a:latin typeface="Alata"/>
              </a:rPr>
              <a:t>The European Union and its Member States are vigorously promoting gender equality and women empowerment in their relations with partner countries.  The new EU's  Action Plan on Gender Equality and Women Empowerment in External Action (2021-2025) is now operational in </a:t>
            </a:r>
            <a:r>
              <a:rPr lang="en-US" sz="1050" dirty="0" err="1">
                <a:latin typeface="Alata"/>
              </a:rPr>
              <a:t>xxxxx</a:t>
            </a:r>
            <a:endParaRPr lang="en-US" sz="1050" dirty="0">
              <a:latin typeface="Alata"/>
            </a:endParaRPr>
          </a:p>
          <a:p>
            <a:pPr algn="ctr">
              <a:lnSpc>
                <a:spcPts val="1260"/>
              </a:lnSpc>
            </a:pPr>
            <a:endParaRPr lang="en-US" sz="1050" dirty="0">
              <a:solidFill>
                <a:srgbClr val="000000"/>
              </a:solidFill>
              <a:latin typeface="Alata"/>
            </a:endParaRPr>
          </a:p>
        </p:txBody>
      </p:sp>
      <p:sp>
        <p:nvSpPr>
          <p:cNvPr id="78" name="TextBox 78"/>
          <p:cNvSpPr txBox="1"/>
          <p:nvPr/>
        </p:nvSpPr>
        <p:spPr>
          <a:xfrm>
            <a:off x="1142001" y="7173500"/>
            <a:ext cx="1871554" cy="575056"/>
          </a:xfrm>
          <a:prstGeom prst="rect">
            <a:avLst/>
          </a:prstGeom>
        </p:spPr>
        <p:txBody>
          <a:bodyPr lIns="0" tIns="0" rIns="0" bIns="0" rtlCol="0" anchor="t">
            <a:spAutoFit/>
          </a:bodyPr>
          <a:lstStyle/>
          <a:p>
            <a:pPr algn="ctr">
              <a:lnSpc>
                <a:spcPts val="1132"/>
              </a:lnSpc>
            </a:pPr>
            <a:endParaRPr dirty="0"/>
          </a:p>
          <a:p>
            <a:pPr algn="ctr">
              <a:lnSpc>
                <a:spcPts val="1132"/>
              </a:lnSpc>
            </a:pPr>
            <a:r>
              <a:rPr lang="en-US" sz="1029" dirty="0">
                <a:solidFill>
                  <a:srgbClr val="001489"/>
                </a:solidFill>
                <a:latin typeface="Barlow SemiCondensed Bold"/>
              </a:rPr>
              <a:t>Gender mainstreaming and </a:t>
            </a:r>
          </a:p>
          <a:p>
            <a:pPr algn="ctr">
              <a:lnSpc>
                <a:spcPts val="1132"/>
              </a:lnSpc>
            </a:pPr>
            <a:r>
              <a:rPr lang="en-US" sz="1029" dirty="0">
                <a:solidFill>
                  <a:srgbClr val="001489"/>
                </a:solidFill>
                <a:latin typeface="Barlow SemiCondensed Bold"/>
              </a:rPr>
              <a:t>targeted actions </a:t>
            </a:r>
          </a:p>
          <a:p>
            <a:pPr algn="ctr">
              <a:lnSpc>
                <a:spcPts val="1132"/>
              </a:lnSpc>
            </a:pPr>
            <a:endParaRPr lang="en-US" sz="1029" dirty="0">
              <a:solidFill>
                <a:srgbClr val="001489"/>
              </a:solidFill>
              <a:latin typeface="Barlow SemiCondensed Bold"/>
            </a:endParaRPr>
          </a:p>
        </p:txBody>
      </p:sp>
      <p:sp>
        <p:nvSpPr>
          <p:cNvPr id="79" name="TextBox 79"/>
          <p:cNvSpPr txBox="1"/>
          <p:nvPr/>
        </p:nvSpPr>
        <p:spPr>
          <a:xfrm>
            <a:off x="4059309" y="8246585"/>
            <a:ext cx="2782540" cy="559372"/>
          </a:xfrm>
          <a:prstGeom prst="rect">
            <a:avLst/>
          </a:prstGeom>
        </p:spPr>
        <p:txBody>
          <a:bodyPr lIns="0" tIns="0" rIns="0" bIns="0" rtlCol="0" anchor="t">
            <a:spAutoFit/>
          </a:bodyPr>
          <a:lstStyle/>
          <a:p>
            <a:pPr algn="ctr">
              <a:lnSpc>
                <a:spcPts val="1132"/>
              </a:lnSpc>
            </a:pPr>
            <a:r>
              <a:rPr lang="en-US" sz="1029" dirty="0">
                <a:solidFill>
                  <a:srgbClr val="001489"/>
                </a:solidFill>
                <a:latin typeface="Barlow SemiCondensed Bold"/>
              </a:rPr>
              <a:t>Engagement in dialogue for gender equality and women empowerment</a:t>
            </a:r>
          </a:p>
          <a:p>
            <a:pPr algn="ctr">
              <a:lnSpc>
                <a:spcPts val="1029"/>
              </a:lnSpc>
            </a:pPr>
            <a:endParaRPr lang="en-US" sz="1029" dirty="0">
              <a:solidFill>
                <a:srgbClr val="001489"/>
              </a:solidFill>
              <a:latin typeface="Barlow SemiCondensed Bold"/>
            </a:endParaRPr>
          </a:p>
          <a:p>
            <a:pPr algn="ctr">
              <a:lnSpc>
                <a:spcPts val="1029"/>
              </a:lnSpc>
            </a:pPr>
            <a:endParaRPr lang="en-US" sz="1029" dirty="0">
              <a:solidFill>
                <a:srgbClr val="001489"/>
              </a:solidFill>
              <a:latin typeface="Barlow SemiCondensed Bold"/>
            </a:endParaRPr>
          </a:p>
        </p:txBody>
      </p:sp>
      <p:sp>
        <p:nvSpPr>
          <p:cNvPr id="80" name="TextBox 80"/>
          <p:cNvSpPr txBox="1"/>
          <p:nvPr/>
        </p:nvSpPr>
        <p:spPr>
          <a:xfrm>
            <a:off x="4287178" y="9808710"/>
            <a:ext cx="1495933" cy="128240"/>
          </a:xfrm>
          <a:prstGeom prst="rect">
            <a:avLst/>
          </a:prstGeom>
        </p:spPr>
        <p:txBody>
          <a:bodyPr wrap="square" lIns="0" tIns="0" rIns="0" bIns="0" rtlCol="0" anchor="t">
            <a:spAutoFit/>
          </a:bodyPr>
          <a:lstStyle/>
          <a:p>
            <a:pPr algn="just">
              <a:lnSpc>
                <a:spcPts val="1029"/>
              </a:lnSpc>
            </a:pPr>
            <a:r>
              <a:rPr lang="en-US" sz="1029" dirty="0">
                <a:solidFill>
                  <a:srgbClr val="001489"/>
                </a:solidFill>
                <a:latin typeface="Barlow SemiCondensed Bold"/>
              </a:rPr>
              <a:t>Public Diplomacy Activities</a:t>
            </a:r>
          </a:p>
        </p:txBody>
      </p:sp>
      <p:sp>
        <p:nvSpPr>
          <p:cNvPr id="82" name="TextBox 82"/>
          <p:cNvSpPr txBox="1"/>
          <p:nvPr/>
        </p:nvSpPr>
        <p:spPr>
          <a:xfrm>
            <a:off x="3802496" y="3487270"/>
            <a:ext cx="3119631" cy="8202758"/>
          </a:xfrm>
          <a:prstGeom prst="rect">
            <a:avLst/>
          </a:prstGeom>
        </p:spPr>
        <p:txBody>
          <a:bodyPr lIns="0" tIns="0" rIns="0" bIns="0" rtlCol="0" anchor="t">
            <a:spAutoFit/>
          </a:bodyPr>
          <a:lstStyle/>
          <a:p>
            <a:pPr algn="just">
              <a:lnSpc>
                <a:spcPts val="1132"/>
              </a:lnSpc>
            </a:pPr>
            <a:r>
              <a:rPr lang="en-US" sz="1029" dirty="0">
                <a:solidFill>
                  <a:srgbClr val="001489"/>
                </a:solidFill>
                <a:latin typeface="Barlow SemiCondensed Bold"/>
              </a:rPr>
              <a:t>                 </a:t>
            </a:r>
            <a:endParaRPr lang="en-US" sz="1029" dirty="0" smtClean="0">
              <a:solidFill>
                <a:srgbClr val="001489"/>
              </a:solidFill>
              <a:latin typeface="Barlow SemiCondensed Bold"/>
            </a:endParaRPr>
          </a:p>
          <a:p>
            <a:pPr algn="just">
              <a:lnSpc>
                <a:spcPts val="1132"/>
              </a:lnSpc>
            </a:pPr>
            <a:r>
              <a:rPr lang="en-US" sz="1029" dirty="0" smtClean="0">
                <a:solidFill>
                  <a:srgbClr val="001489"/>
                </a:solidFill>
                <a:latin typeface="Barlow SemiCondensed Bold"/>
              </a:rPr>
              <a:t>The </a:t>
            </a:r>
            <a:r>
              <a:rPr lang="en-US" sz="1029" dirty="0">
                <a:solidFill>
                  <a:srgbClr val="001489"/>
                </a:solidFill>
                <a:latin typeface="Barlow SemiCondensed Bold"/>
              </a:rPr>
              <a:t>CLIP areas of engagement are based on</a:t>
            </a:r>
            <a:r>
              <a:rPr lang="en-US" sz="1029" dirty="0" smtClean="0">
                <a:solidFill>
                  <a:srgbClr val="001489"/>
                </a:solidFill>
                <a:latin typeface="Barlow SemiCondensed Bold"/>
              </a:rPr>
              <a:t>:</a:t>
            </a:r>
            <a:endParaRPr lang="en-GB" sz="12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smtClean="0">
                <a:latin typeface="Calibri" panose="020F0502020204030204" pitchFamily="34" charset="0"/>
                <a:ea typeface="Calibri" panose="020F0502020204030204" pitchFamily="34" charset="0"/>
                <a:cs typeface="Times New Roman" panose="02020603050405020304" pitchFamily="18" charset="0"/>
              </a:rPr>
              <a:t>two </a:t>
            </a:r>
            <a:r>
              <a:rPr lang="en-GB" sz="1200" dirty="0">
                <a:latin typeface="Calibri" panose="020F0502020204030204" pitchFamily="34" charset="0"/>
                <a:ea typeface="Calibri" panose="020F0502020204030204" pitchFamily="34" charset="0"/>
                <a:cs typeface="Times New Roman" panose="02020603050405020304" pitchFamily="18" charset="0"/>
              </a:rPr>
              <a:t>Panama-specific TEIs </a:t>
            </a:r>
            <a:r>
              <a:rPr lang="en-GB" sz="1200" dirty="0" smtClean="0">
                <a:latin typeface="Calibri" panose="020F0502020204030204" pitchFamily="34" charset="0"/>
                <a:ea typeface="Calibri" panose="020F0502020204030204" pitchFamily="34" charset="0"/>
                <a:cs typeface="Times New Roman" panose="02020603050405020304" pitchFamily="18" charset="0"/>
              </a:rPr>
              <a:t>with strong </a:t>
            </a:r>
            <a:r>
              <a:rPr lang="en-GB" sz="1200" dirty="0">
                <a:latin typeface="Calibri" panose="020F0502020204030204" pitchFamily="34" charset="0"/>
                <a:ea typeface="Calibri" panose="020F0502020204030204" pitchFamily="34" charset="0"/>
                <a:cs typeface="Times New Roman" panose="02020603050405020304" pitchFamily="18" charset="0"/>
              </a:rPr>
              <a:t>with strong components of gender equality and women’s empowerment.  </a:t>
            </a:r>
            <a:endParaRPr lang="en-GB" sz="1200" dirty="0" smtClean="0">
              <a:latin typeface="Calibri" panose="020F0502020204030204" pitchFamily="34" charset="0"/>
              <a:ea typeface="Calibri" panose="020F0502020204030204" pitchFamily="34" charset="0"/>
              <a:cs typeface="Times New Roman" panose="02020603050405020304" pitchFamily="18" charset="0"/>
            </a:endParaRPr>
          </a:p>
          <a:p>
            <a:pPr marL="228600" indent="-228600" algn="just">
              <a:lnSpc>
                <a:spcPts val="1132"/>
              </a:lnSpc>
              <a:buAutoNum type="alphaLcPeriod"/>
            </a:pPr>
            <a:r>
              <a:rPr lang="en-GB" sz="1200" dirty="0" smtClean="0">
                <a:solidFill>
                  <a:srgbClr val="000000"/>
                </a:solidFill>
                <a:latin typeface="Calibri" panose="020F0502020204030204" pitchFamily="34" charset="0"/>
                <a:cs typeface="Times New Roman" panose="02020603050405020304" pitchFamily="18" charset="0"/>
              </a:rPr>
              <a:t>On digital transformation</a:t>
            </a:r>
          </a:p>
          <a:p>
            <a:pPr marL="228600" indent="-228600" algn="just">
              <a:lnSpc>
                <a:spcPts val="1132"/>
              </a:lnSpc>
              <a:buAutoNum type="alphaLcPeriod"/>
            </a:pPr>
            <a:r>
              <a:rPr lang="en-GB" sz="1200" dirty="0" smtClean="0">
                <a:solidFill>
                  <a:srgbClr val="000000"/>
                </a:solidFill>
                <a:latin typeface="Calibri" panose="020F0502020204030204" pitchFamily="34" charset="0"/>
                <a:cs typeface="Times New Roman" panose="02020603050405020304" pitchFamily="18" charset="0"/>
              </a:rPr>
              <a:t>On water/security-climate change</a:t>
            </a:r>
          </a:p>
          <a:p>
            <a:pPr marL="228600" indent="-228600" algn="just">
              <a:lnSpc>
                <a:spcPts val="1132"/>
              </a:lnSpc>
              <a:buAutoNum type="alphaLcPeriod"/>
            </a:pPr>
            <a:endParaRPr lang="en-GB" sz="1200" dirty="0">
              <a:solidFill>
                <a:srgbClr val="000000"/>
              </a:solidFill>
              <a:latin typeface="+mj-lt"/>
              <a:cs typeface="Times New Roman" panose="02020603050405020304" pitchFamily="18" charset="0"/>
            </a:endParaRPr>
          </a:p>
          <a:p>
            <a:pPr algn="just">
              <a:lnSpc>
                <a:spcPts val="1132"/>
              </a:lnSpc>
            </a:pPr>
            <a:r>
              <a:rPr lang="en-US" sz="1200" dirty="0" smtClean="0">
                <a:solidFill>
                  <a:srgbClr val="000000"/>
                </a:solidFill>
                <a:latin typeface="+mj-lt"/>
              </a:rPr>
              <a:t>Regional MIP for Latin America and the Caribbean</a:t>
            </a:r>
          </a:p>
          <a:p>
            <a:pPr algn="just">
              <a:lnSpc>
                <a:spcPts val="1132"/>
              </a:lnSpc>
            </a:pPr>
            <a:r>
              <a:rPr lang="en-US" sz="1200" dirty="0" smtClean="0">
                <a:solidFill>
                  <a:srgbClr val="000000"/>
                </a:solidFill>
                <a:latin typeface="+mj-lt"/>
              </a:rPr>
              <a:t>Regional MIP for SICA  countries</a:t>
            </a:r>
            <a:endParaRPr lang="en-US" sz="1200" dirty="0">
              <a:solidFill>
                <a:srgbClr val="000000"/>
              </a:solidFill>
              <a:latin typeface="+mj-lt"/>
            </a:endParaRPr>
          </a:p>
          <a:p>
            <a:pPr algn="just">
              <a:lnSpc>
                <a:spcPts val="1132"/>
              </a:lnSpc>
            </a:pPr>
            <a:endParaRPr lang="en-US" sz="1029" dirty="0" smtClean="0">
              <a:solidFill>
                <a:srgbClr val="000000"/>
              </a:solidFill>
              <a:latin typeface="Barlow SemiCondensed"/>
            </a:endParaRPr>
          </a:p>
          <a:p>
            <a:pPr algn="just">
              <a:lnSpc>
                <a:spcPts val="1132"/>
              </a:lnSpc>
            </a:pPr>
            <a:endParaRPr lang="en-US" sz="1029" dirty="0">
              <a:solidFill>
                <a:srgbClr val="000000"/>
              </a:solidFill>
              <a:latin typeface="Barlow SemiCondensed"/>
            </a:endParaRPr>
          </a:p>
          <a:p>
            <a:pPr algn="just">
              <a:lnSpc>
                <a:spcPts val="1132"/>
              </a:lnSpc>
            </a:pPr>
            <a:endParaRPr lang="en-US" sz="1029" dirty="0" smtClean="0">
              <a:solidFill>
                <a:srgbClr val="000000"/>
              </a:solidFill>
              <a:latin typeface="Barlow SemiCondensed"/>
            </a:endParaRPr>
          </a:p>
          <a:p>
            <a:pPr>
              <a:lnSpc>
                <a:spcPct val="107000"/>
              </a:lnSpc>
              <a:spcAft>
                <a:spcPts val="800"/>
              </a:spcAft>
            </a:pPr>
            <a:endParaRPr lang="en-GB" sz="12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smtClean="0">
                <a:latin typeface="Calibri" panose="020F0502020204030204" pitchFamily="34" charset="0"/>
                <a:ea typeface="Calibri" panose="020F0502020204030204" pitchFamily="34" charset="0"/>
                <a:cs typeface="Times New Roman" panose="02020603050405020304" pitchFamily="18" charset="0"/>
              </a:rPr>
              <a:t> </a:t>
            </a:r>
            <a:r>
              <a:rPr lang="en-GB" sz="1200" dirty="0">
                <a:latin typeface="Calibri" panose="020F0502020204030204" pitchFamily="34" charset="0"/>
                <a:ea typeface="Calibri" panose="020F0502020204030204" pitchFamily="34" charset="0"/>
                <a:cs typeface="Times New Roman" panose="02020603050405020304" pitchFamily="18" charset="0"/>
              </a:rPr>
              <a:t>Combatting sexual and gender-based violence against women and girls</a:t>
            </a:r>
          </a:p>
          <a:p>
            <a:pPr>
              <a:lnSpc>
                <a:spcPct val="107000"/>
              </a:lnSpc>
              <a:spcAft>
                <a:spcPts val="800"/>
              </a:spcAft>
            </a:pPr>
            <a:r>
              <a:rPr lang="en-GB" sz="1200" dirty="0">
                <a:latin typeface="Calibri" panose="020F0502020204030204" pitchFamily="34" charset="0"/>
                <a:ea typeface="Calibri" panose="020F0502020204030204" pitchFamily="34" charset="0"/>
                <a:cs typeface="Times New Roman" panose="02020603050405020304" pitchFamily="18" charset="0"/>
              </a:rPr>
              <a:t>2. Gender equality, increased political and social participation of women. </a:t>
            </a:r>
          </a:p>
          <a:p>
            <a:pPr>
              <a:lnSpc>
                <a:spcPct val="107000"/>
              </a:lnSpc>
              <a:spcAft>
                <a:spcPts val="800"/>
              </a:spcAft>
            </a:pPr>
            <a:r>
              <a:rPr lang="en-GB" sz="1200" dirty="0">
                <a:latin typeface="Calibri" panose="020F0502020204030204" pitchFamily="34" charset="0"/>
                <a:ea typeface="Calibri" panose="020F0502020204030204" pitchFamily="34" charset="0"/>
                <a:cs typeface="Times New Roman" panose="02020603050405020304" pitchFamily="18" charset="0"/>
              </a:rPr>
              <a:t>3. Women’s economic empowerment, women’s and girl’s digital inclusion and better education/opportunities for girls. </a:t>
            </a:r>
          </a:p>
          <a:p>
            <a:pPr>
              <a:lnSpc>
                <a:spcPct val="107000"/>
              </a:lnSpc>
              <a:spcAft>
                <a:spcPts val="800"/>
              </a:spcAft>
            </a:pPr>
            <a:r>
              <a:rPr lang="en-GB" sz="1200" dirty="0">
                <a:latin typeface="Calibri" panose="020F0502020204030204" pitchFamily="34" charset="0"/>
                <a:ea typeface="Calibri" panose="020F0502020204030204" pitchFamily="34" charset="0"/>
                <a:cs typeface="Times New Roman" panose="02020603050405020304" pitchFamily="18" charset="0"/>
              </a:rPr>
              <a:t>4. Protection and inclusion of female migrants, refugees and the displaced. </a:t>
            </a:r>
          </a:p>
          <a:p>
            <a:pPr>
              <a:lnSpc>
                <a:spcPct val="107000"/>
              </a:lnSpc>
              <a:spcAft>
                <a:spcPts val="800"/>
              </a:spcAft>
            </a:pPr>
            <a:r>
              <a:rPr lang="en-GB" sz="1200" dirty="0">
                <a:latin typeface="Calibri" panose="020F0502020204030204" pitchFamily="34" charset="0"/>
                <a:ea typeface="Calibri" panose="020F0502020204030204" pitchFamily="34" charset="0"/>
                <a:cs typeface="Times New Roman" panose="02020603050405020304" pitchFamily="18" charset="0"/>
              </a:rPr>
              <a:t> </a:t>
            </a:r>
          </a:p>
          <a:p>
            <a:pPr algn="just">
              <a:lnSpc>
                <a:spcPts val="1132"/>
              </a:lnSpc>
            </a:pPr>
            <a:endParaRPr lang="en-US" sz="1029" dirty="0" smtClean="0">
              <a:solidFill>
                <a:srgbClr val="000000"/>
              </a:solidFill>
              <a:latin typeface="Barlow SemiCondensed"/>
            </a:endParaRPr>
          </a:p>
          <a:p>
            <a:pPr algn="just">
              <a:lnSpc>
                <a:spcPts val="1132"/>
              </a:lnSpc>
            </a:pPr>
            <a:endParaRPr lang="en-US" sz="1029" dirty="0">
              <a:solidFill>
                <a:srgbClr val="000000"/>
              </a:solidFill>
              <a:latin typeface="Barlow SemiCondensed"/>
            </a:endParaRPr>
          </a:p>
          <a:p>
            <a:pPr lvl="0">
              <a:lnSpc>
                <a:spcPct val="106000"/>
              </a:lnSpc>
              <a:spcAft>
                <a:spcPts val="0"/>
              </a:spcAft>
            </a:pPr>
            <a:r>
              <a:rPr lang="en-US" sz="1029" dirty="0">
                <a:solidFill>
                  <a:srgbClr val="000000"/>
                </a:solidFill>
                <a:latin typeface="Barlow SemiCondensed"/>
              </a:rPr>
              <a:t> </a:t>
            </a:r>
            <a:r>
              <a:rPr lang="en-US" sz="1029" dirty="0" smtClean="0">
                <a:solidFill>
                  <a:srgbClr val="000000"/>
                </a:solidFill>
                <a:latin typeface="Barlow SemiCondensed"/>
              </a:rPr>
              <a:t>H</a:t>
            </a:r>
            <a:r>
              <a:rPr lang="en-GB" sz="1200" dirty="0" err="1" smtClean="0">
                <a:latin typeface="Calibri" panose="020F0502020204030204" pitchFamily="34" charset="0"/>
                <a:ea typeface="Calibri" panose="020F0502020204030204" pitchFamily="34" charset="0"/>
                <a:cs typeface="Times New Roman" panose="02020603050405020304" pitchFamily="18" charset="0"/>
              </a:rPr>
              <a:t>uman</a:t>
            </a:r>
            <a:r>
              <a:rPr lang="en-GB" sz="1200" dirty="0" smtClean="0">
                <a:latin typeface="Calibri" panose="020F0502020204030204" pitchFamily="34" charset="0"/>
                <a:ea typeface="Calibri" panose="020F0502020204030204" pitchFamily="34" charset="0"/>
                <a:cs typeface="Times New Roman" panose="02020603050405020304" pitchFamily="18" charset="0"/>
              </a:rPr>
              <a:t> </a:t>
            </a:r>
            <a:r>
              <a:rPr lang="en-GB" sz="1200" dirty="0">
                <a:latin typeface="Calibri" panose="020F0502020204030204" pitchFamily="34" charset="0"/>
                <a:ea typeface="Calibri" panose="020F0502020204030204" pitchFamily="34" charset="0"/>
                <a:cs typeface="Times New Roman" panose="02020603050405020304" pitchFamily="18" charset="0"/>
              </a:rPr>
              <a:t>Rights EU-Panama dialogues</a:t>
            </a:r>
          </a:p>
          <a:p>
            <a:pPr lvl="0">
              <a:lnSpc>
                <a:spcPct val="106000"/>
              </a:lnSpc>
              <a:spcAft>
                <a:spcPts val="0"/>
              </a:spcAft>
            </a:pPr>
            <a:r>
              <a:rPr lang="fr-BE" sz="1200" dirty="0" err="1">
                <a:latin typeface="Calibri" panose="020F0502020204030204" pitchFamily="34" charset="0"/>
                <a:ea typeface="Calibri" panose="020F0502020204030204" pitchFamily="34" charset="0"/>
                <a:cs typeface="Times New Roman" panose="02020603050405020304" pitchFamily="18" charset="0"/>
              </a:rPr>
              <a:t>MoU</a:t>
            </a:r>
            <a:r>
              <a:rPr lang="fr-BE" sz="1200" dirty="0">
                <a:latin typeface="Calibri" panose="020F0502020204030204" pitchFamily="34" charset="0"/>
                <a:ea typeface="Calibri" panose="020F0502020204030204" pitchFamily="34" charset="0"/>
                <a:cs typeface="Times New Roman" panose="02020603050405020304" pitchFamily="18" charset="0"/>
              </a:rPr>
              <a:t> on EU-Panama </a:t>
            </a:r>
            <a:r>
              <a:rPr lang="fr-BE" sz="1200" dirty="0" err="1">
                <a:latin typeface="Calibri" panose="020F0502020204030204" pitchFamily="34" charset="0"/>
                <a:ea typeface="Calibri" panose="020F0502020204030204" pitchFamily="34" charset="0"/>
                <a:cs typeface="Times New Roman" panose="02020603050405020304" pitchFamily="18" charset="0"/>
              </a:rPr>
              <a:t>political</a:t>
            </a:r>
            <a:r>
              <a:rPr lang="fr-BE" sz="1200" dirty="0">
                <a:latin typeface="Calibri" panose="020F0502020204030204" pitchFamily="34" charset="0"/>
                <a:ea typeface="Calibri" panose="020F0502020204030204" pitchFamily="34" charset="0"/>
                <a:cs typeface="Times New Roman" panose="02020603050405020304" pitchFamily="18" charset="0"/>
              </a:rPr>
              <a:t> dialogue</a:t>
            </a:r>
            <a:endParaRPr lang="en-GB" sz="1200" dirty="0">
              <a:latin typeface="Calibri" panose="020F0502020204030204" pitchFamily="34" charset="0"/>
              <a:ea typeface="Calibri" panose="020F0502020204030204" pitchFamily="34" charset="0"/>
              <a:cs typeface="Times New Roman" panose="02020603050405020304" pitchFamily="18" charset="0"/>
            </a:endParaRPr>
          </a:p>
          <a:p>
            <a:pPr lvl="0">
              <a:lnSpc>
                <a:spcPct val="106000"/>
              </a:lnSpc>
              <a:spcAft>
                <a:spcPts val="0"/>
              </a:spcAft>
            </a:pPr>
            <a:r>
              <a:rPr lang="en-GB" sz="1200" dirty="0">
                <a:latin typeface="Calibri" panose="020F0502020204030204" pitchFamily="34" charset="0"/>
                <a:ea typeface="Calibri" panose="020F0502020204030204" pitchFamily="34" charset="0"/>
                <a:cs typeface="Times New Roman" panose="02020603050405020304" pitchFamily="18" charset="0"/>
              </a:rPr>
              <a:t>EU participation in MEGECIPAN</a:t>
            </a:r>
          </a:p>
          <a:p>
            <a:pPr lvl="0">
              <a:lnSpc>
                <a:spcPct val="106000"/>
              </a:lnSpc>
              <a:spcAft>
                <a:spcPts val="0"/>
              </a:spcAft>
            </a:pPr>
            <a:r>
              <a:rPr lang="en-GB" sz="1200" dirty="0">
                <a:latin typeface="Calibri" panose="020F0502020204030204" pitchFamily="34" charset="0"/>
                <a:ea typeface="Calibri" panose="020F0502020204030204" pitchFamily="34" charset="0"/>
                <a:cs typeface="Times New Roman" panose="02020603050405020304" pitchFamily="18" charset="0"/>
              </a:rPr>
              <a:t>Strategic dialogue with </a:t>
            </a:r>
            <a:r>
              <a:rPr lang="en-GB" sz="1200" dirty="0" smtClean="0">
                <a:latin typeface="Calibri" panose="020F0502020204030204" pitchFamily="34" charset="0"/>
                <a:ea typeface="Calibri" panose="020F0502020204030204" pitchFamily="34" charset="0"/>
                <a:cs typeface="Times New Roman" panose="02020603050405020304" pitchFamily="18" charset="0"/>
              </a:rPr>
              <a:t>INAMU</a:t>
            </a:r>
            <a:endParaRPr lang="en-GB" sz="1200"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06000"/>
              </a:lnSpc>
              <a:spcAft>
                <a:spcPts val="0"/>
              </a:spcAft>
            </a:pPr>
            <a:r>
              <a:rPr lang="en-GB" sz="1200" dirty="0" smtClean="0">
                <a:latin typeface="Calibri" panose="020F0502020204030204" pitchFamily="34" charset="0"/>
                <a:ea typeface="Calibri" panose="020F0502020204030204" pitchFamily="34" charset="0"/>
                <a:cs typeface="Times New Roman" panose="02020603050405020304" pitchFamily="18" charset="0"/>
              </a:rPr>
              <a:t>HR-business nexus(CERALC, ILO, OECD)</a:t>
            </a:r>
            <a:endParaRPr lang="en-GB"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6000"/>
              </a:lnSpc>
              <a:spcAft>
                <a:spcPts val="0"/>
              </a:spcAft>
              <a:buFont typeface="+mj-lt"/>
              <a:buAutoNum type="arabicPeriod"/>
            </a:pPr>
            <a:endParaRPr lang="en-GB"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6000"/>
              </a:lnSpc>
              <a:spcAft>
                <a:spcPts val="800"/>
              </a:spcAft>
              <a:buFont typeface="+mj-lt"/>
              <a:buAutoNum type="arabicPeriod"/>
            </a:pPr>
            <a:r>
              <a:rPr lang="en-GB" sz="1050" dirty="0">
                <a:latin typeface="Calibri" panose="020F0502020204030204" pitchFamily="34" charset="0"/>
                <a:ea typeface="Calibri" panose="020F0502020204030204" pitchFamily="34" charset="0"/>
                <a:cs typeface="Times New Roman" panose="02020603050405020304" pitchFamily="18" charset="0"/>
              </a:rPr>
              <a:t> Joining actions, campaigns with </a:t>
            </a:r>
            <a:r>
              <a:rPr lang="en-GB" sz="1050" dirty="0" smtClean="0">
                <a:latin typeface="Calibri" panose="020F0502020204030204" pitchFamily="34" charset="0"/>
                <a:ea typeface="Calibri" panose="020F0502020204030204" pitchFamily="34" charset="0"/>
                <a:cs typeface="Times New Roman" panose="02020603050405020304" pitchFamily="18" charset="0"/>
              </a:rPr>
              <a:t>UN-Women</a:t>
            </a:r>
          </a:p>
          <a:p>
            <a:pPr marL="342900" lvl="0" indent="-342900">
              <a:lnSpc>
                <a:spcPct val="106000"/>
              </a:lnSpc>
              <a:spcAft>
                <a:spcPts val="800"/>
              </a:spcAft>
              <a:buFont typeface="+mj-lt"/>
              <a:buAutoNum type="arabicPeriod"/>
            </a:pPr>
            <a:r>
              <a:rPr lang="en-GB" sz="1050" dirty="0">
                <a:latin typeface="Calibri" panose="020F0502020204030204" pitchFamily="34" charset="0"/>
                <a:ea typeface="Calibri" panose="020F0502020204030204" pitchFamily="34" charset="0"/>
                <a:cs typeface="Times New Roman" panose="02020603050405020304" pitchFamily="18" charset="0"/>
              </a:rPr>
              <a:t>Well publicised visits to EU Cooperation projects </a:t>
            </a:r>
            <a:r>
              <a:rPr lang="en-GB" sz="1050" dirty="0" smtClean="0">
                <a:latin typeface="Calibri" panose="020F0502020204030204" pitchFamily="34" charset="0"/>
                <a:ea typeface="Calibri" panose="020F0502020204030204" pitchFamily="34" charset="0"/>
                <a:cs typeface="Times New Roman" panose="02020603050405020304" pitchFamily="18" charset="0"/>
              </a:rPr>
              <a:t>(artisanal fisherwomen Montejo Bay)</a:t>
            </a:r>
            <a:endParaRPr lang="en-GB" sz="105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6000"/>
              </a:lnSpc>
              <a:spcAft>
                <a:spcPts val="800"/>
              </a:spcAft>
              <a:buFont typeface="+mj-lt"/>
              <a:buAutoNum type="arabicPeriod"/>
            </a:pPr>
            <a:endParaRPr lang="en-GB" sz="105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050" dirty="0">
              <a:latin typeface="Calibri" panose="020F0502020204030204" pitchFamily="34" charset="0"/>
              <a:ea typeface="Calibri" panose="020F0502020204030204" pitchFamily="34" charset="0"/>
              <a:cs typeface="Times New Roman" panose="02020603050405020304" pitchFamily="18" charset="0"/>
            </a:endParaRPr>
          </a:p>
          <a:p>
            <a:pPr algn="just">
              <a:lnSpc>
                <a:spcPts val="1132"/>
              </a:lnSpc>
            </a:pPr>
            <a:endParaRPr lang="en-US" sz="1029" dirty="0">
              <a:solidFill>
                <a:srgbClr val="000000"/>
              </a:solidFill>
              <a:latin typeface="Barlow SemiCondensed"/>
            </a:endParaRPr>
          </a:p>
          <a:p>
            <a:pPr algn="just">
              <a:lnSpc>
                <a:spcPts val="1132"/>
              </a:lnSpc>
            </a:pPr>
            <a:endParaRPr lang="en-US" sz="1029" dirty="0">
              <a:solidFill>
                <a:srgbClr val="000000"/>
              </a:solidFill>
              <a:latin typeface="Barlow SemiCondensed"/>
            </a:endParaRPr>
          </a:p>
        </p:txBody>
      </p:sp>
      <p:sp>
        <p:nvSpPr>
          <p:cNvPr id="83" name="TextBox 83"/>
          <p:cNvSpPr txBox="1"/>
          <p:nvPr/>
        </p:nvSpPr>
        <p:spPr>
          <a:xfrm>
            <a:off x="762625" y="7780644"/>
            <a:ext cx="2652220" cy="256480"/>
          </a:xfrm>
          <a:prstGeom prst="rect">
            <a:avLst/>
          </a:prstGeom>
        </p:spPr>
        <p:txBody>
          <a:bodyPr lIns="0" tIns="0" rIns="0" bIns="0" rtlCol="0" anchor="t">
            <a:spAutoFit/>
          </a:bodyPr>
          <a:lstStyle/>
          <a:p>
            <a:pPr algn="just">
              <a:lnSpc>
                <a:spcPts val="1029"/>
              </a:lnSpc>
            </a:pPr>
            <a:r>
              <a:rPr lang="en-US" sz="1029" dirty="0">
                <a:solidFill>
                  <a:srgbClr val="000000"/>
                </a:solidFill>
                <a:latin typeface="Barlow SemiCondensed"/>
              </a:rPr>
              <a:t> - .</a:t>
            </a:r>
          </a:p>
          <a:p>
            <a:pPr algn="just">
              <a:lnSpc>
                <a:spcPts val="1029"/>
              </a:lnSpc>
            </a:pPr>
            <a:endParaRPr lang="en-US" sz="1029" dirty="0">
              <a:solidFill>
                <a:srgbClr val="000000"/>
              </a:solidFill>
              <a:latin typeface="Barlow SemiCondensed"/>
            </a:endParaRPr>
          </a:p>
        </p:txBody>
      </p:sp>
      <p:sp>
        <p:nvSpPr>
          <p:cNvPr id="85" name="TextBox 85"/>
          <p:cNvSpPr txBox="1"/>
          <p:nvPr/>
        </p:nvSpPr>
        <p:spPr>
          <a:xfrm>
            <a:off x="716967" y="10133764"/>
            <a:ext cx="2686920" cy="128240"/>
          </a:xfrm>
          <a:prstGeom prst="rect">
            <a:avLst/>
          </a:prstGeom>
        </p:spPr>
        <p:txBody>
          <a:bodyPr lIns="0" tIns="0" rIns="0" bIns="0" rtlCol="0" anchor="t">
            <a:spAutoFit/>
          </a:bodyPr>
          <a:lstStyle/>
          <a:p>
            <a:pPr algn="just">
              <a:lnSpc>
                <a:spcPts val="1029"/>
              </a:lnSpc>
            </a:pPr>
            <a:r>
              <a:rPr lang="en-US" sz="1029" dirty="0">
                <a:solidFill>
                  <a:srgbClr val="000000"/>
                </a:solidFill>
                <a:latin typeface="Barlow SemiCondensed"/>
              </a:rPr>
              <a:t>-</a:t>
            </a:r>
          </a:p>
        </p:txBody>
      </p:sp>
      <p:sp>
        <p:nvSpPr>
          <p:cNvPr id="86" name="TextBox 86"/>
          <p:cNvSpPr txBox="1"/>
          <p:nvPr/>
        </p:nvSpPr>
        <p:spPr>
          <a:xfrm>
            <a:off x="3794864" y="8664298"/>
            <a:ext cx="3144813" cy="256480"/>
          </a:xfrm>
          <a:prstGeom prst="rect">
            <a:avLst/>
          </a:prstGeom>
        </p:spPr>
        <p:txBody>
          <a:bodyPr lIns="0" tIns="0" rIns="0" bIns="0" rtlCol="0" anchor="t">
            <a:spAutoFit/>
          </a:bodyPr>
          <a:lstStyle/>
          <a:p>
            <a:pPr algn="just">
              <a:lnSpc>
                <a:spcPts val="1029"/>
              </a:lnSpc>
            </a:pPr>
            <a:r>
              <a:rPr lang="en-US" sz="1029" dirty="0">
                <a:solidFill>
                  <a:srgbClr val="000000"/>
                </a:solidFill>
                <a:latin typeface="Barlow SemiCondensed"/>
              </a:rPr>
              <a:t>-</a:t>
            </a:r>
          </a:p>
          <a:p>
            <a:pPr algn="just">
              <a:lnSpc>
                <a:spcPts val="1029"/>
              </a:lnSpc>
            </a:pPr>
            <a:endParaRPr lang="en-US" sz="1029" dirty="0">
              <a:solidFill>
                <a:srgbClr val="000000"/>
              </a:solidFill>
              <a:latin typeface="Barlow SemiCondensed"/>
            </a:endParaRPr>
          </a:p>
        </p:txBody>
      </p:sp>
      <p:sp>
        <p:nvSpPr>
          <p:cNvPr id="88" name="TextBox 88"/>
          <p:cNvSpPr txBox="1"/>
          <p:nvPr/>
        </p:nvSpPr>
        <p:spPr>
          <a:xfrm>
            <a:off x="4348136" y="543845"/>
            <a:ext cx="4325844" cy="262890"/>
          </a:xfrm>
          <a:prstGeom prst="rect">
            <a:avLst/>
          </a:prstGeom>
        </p:spPr>
        <p:txBody>
          <a:bodyPr lIns="0" tIns="0" rIns="0" bIns="0" rtlCol="0" anchor="t">
            <a:spAutoFit/>
          </a:bodyPr>
          <a:lstStyle/>
          <a:p>
            <a:pPr algn="ctr">
              <a:lnSpc>
                <a:spcPts val="990"/>
              </a:lnSpc>
            </a:pPr>
            <a:r>
              <a:rPr lang="en-US" sz="900" dirty="0">
                <a:solidFill>
                  <a:srgbClr val="000000"/>
                </a:solidFill>
                <a:latin typeface="Arialle"/>
              </a:rPr>
              <a:t>Delegation of the European Union </a:t>
            </a:r>
          </a:p>
          <a:p>
            <a:pPr algn="ctr">
              <a:lnSpc>
                <a:spcPts val="990"/>
              </a:lnSpc>
            </a:pPr>
            <a:r>
              <a:rPr lang="en-US" sz="900" dirty="0">
                <a:solidFill>
                  <a:srgbClr val="000000"/>
                </a:solidFill>
                <a:latin typeface="Arialle"/>
              </a:rPr>
              <a:t>to the Philippines</a:t>
            </a:r>
          </a:p>
        </p:txBody>
      </p:sp>
      <p:sp>
        <p:nvSpPr>
          <p:cNvPr id="89" name="TextBox 89"/>
          <p:cNvSpPr txBox="1"/>
          <p:nvPr/>
        </p:nvSpPr>
        <p:spPr>
          <a:xfrm>
            <a:off x="746462" y="5539284"/>
            <a:ext cx="2703326" cy="291211"/>
          </a:xfrm>
          <a:prstGeom prst="rect">
            <a:avLst/>
          </a:prstGeom>
        </p:spPr>
        <p:txBody>
          <a:bodyPr lIns="0" tIns="0" rIns="0" bIns="0" rtlCol="0" anchor="t">
            <a:spAutoFit/>
          </a:bodyPr>
          <a:lstStyle/>
          <a:p>
            <a:pPr algn="ctr">
              <a:lnSpc>
                <a:spcPts val="1132"/>
              </a:lnSpc>
            </a:pPr>
            <a:r>
              <a:rPr lang="en-US" sz="1029" dirty="0">
                <a:solidFill>
                  <a:srgbClr val="001489"/>
                </a:solidFill>
                <a:latin typeface="Barlow SemiCondensed Bold"/>
              </a:rPr>
              <a:t>Different instrument will be used in the implementation of the CLIP: </a:t>
            </a:r>
          </a:p>
        </p:txBody>
      </p:sp>
    </p:spTree>
  </p:cSld>
  <p:clrMapOvr>
    <a:masterClrMapping/>
  </p:clrMapOvr>
  <p:extLst mod="1">
    <p:ext uri="{6950BFC3-D8DA-4A85-94F7-54DA5524770B}">
      <p188:commentRel xmlns="" xmlns:p188="http://schemas.microsoft.com/office/powerpoint/2018/8/main" r:id="rId25"/>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EC Document" ma:contentTypeID="0x010100258AA79CEB83498886A3A0868112325000CA42DB76DAD6E9438FD279FF066C23A0" ma:contentTypeVersion="0" ma:contentTypeDescription="Create a new document in this library." ma:contentTypeScope="" ma:versionID="dd63c766204002101201103b2a4234a7">
  <xsd:schema xmlns:xsd="http://www.w3.org/2001/XMLSchema" xmlns:xs="http://www.w3.org/2001/XMLSchema" xmlns:p="http://schemas.microsoft.com/office/2006/metadata/properties" xmlns:ns2="http://schemas.microsoft.com/sharepoint/v3/fields" xmlns:ns3="0e9b3a82-106d-4dfc-8b5c-c32b856c7021" targetNamespace="http://schemas.microsoft.com/office/2006/metadata/properties" ma:root="true" ma:fieldsID="232a2c83788e53de5beab89d61ec3799" ns2:_="" ns3:_="">
    <xsd:import namespace="http://schemas.microsoft.com/sharepoint/v3/fields"/>
    <xsd:import namespace="0e9b3a82-106d-4dfc-8b5c-c32b856c7021"/>
    <xsd:element name="properties">
      <xsd:complexType>
        <xsd:sequence>
          <xsd:element name="documentManagement">
            <xsd:complexType>
              <xsd:all>
                <xsd:element ref="ns3:EC_Collab_Reference" minOccurs="0"/>
                <xsd:element ref="ns2:_Status" minOccurs="0"/>
                <xsd:element ref="ns3:EC_Collab_DocumentLanguage"/>
                <xsd:element ref="ns3:EC_Collab_Status"/>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13" nillable="true" ma:displayName="Status" ma:default="Not Started" ma:hidden="true"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0e9b3a82-106d-4dfc-8b5c-c32b856c7021" elementFormDefault="qualified">
    <xsd:import namespace="http://schemas.microsoft.com/office/2006/documentManagement/types"/>
    <xsd:import namespace="http://schemas.microsoft.com/office/infopath/2007/PartnerControls"/>
    <xsd:element name="EC_Collab_Reference" ma:index="12" nillable="true" ma:displayName="Reference" ma:internalName="EC_Collab_Reference">
      <xsd:simpleType>
        <xsd:restriction base="dms:Text"/>
      </xsd:simpleType>
    </xsd:element>
    <xsd:element name="EC_Collab_DocumentLanguage" ma:index="14" ma:displayName="Language" ma:default="EN" ma:internalName="EC_Collab_DocumentLanguage">
      <xsd:simpleType>
        <xsd:restriction base="dms:Choice">
          <xsd:enumeration value="BG"/>
          <xsd:enumeration value="ES"/>
          <xsd:enumeration value="CS"/>
          <xsd:enumeration value="DA"/>
          <xsd:enumeration value="DE"/>
          <xsd:enumeration value="ET"/>
          <xsd:enumeration value="EL"/>
          <xsd:enumeration value="EN"/>
          <xsd:enumeration value="FR"/>
          <xsd:enumeration value="GA"/>
          <xsd:enumeration value="IT"/>
          <xsd:enumeration value="LT"/>
          <xsd:enumeration value="LV"/>
          <xsd:enumeration value="HU"/>
          <xsd:enumeration value="MT"/>
          <xsd:enumeration value="NL"/>
          <xsd:enumeration value="PL"/>
          <xsd:enumeration value="PT"/>
          <xsd:enumeration value="RO"/>
          <xsd:enumeration value="SK"/>
          <xsd:enumeration value="SL"/>
          <xsd:enumeration value="FI"/>
          <xsd:enumeration value="SV"/>
          <xsd:enumeration value="HR"/>
          <xsd:enumeration value="MK"/>
          <xsd:enumeration value="TR"/>
          <xsd:enumeration value="EU"/>
          <xsd:enumeration value="CA"/>
          <xsd:enumeration value="GL"/>
          <xsd:enumeration value="AB"/>
          <xsd:enumeration value="AA"/>
          <xsd:enumeration value="AF"/>
          <xsd:enumeration value="AK"/>
          <xsd:enumeration value="SQ"/>
          <xsd:enumeration value="AM"/>
          <xsd:enumeration value="AR"/>
          <xsd:enumeration value="AN"/>
          <xsd:enumeration value="HY"/>
          <xsd:enumeration value="AS"/>
          <xsd:enumeration value="AV"/>
          <xsd:enumeration value="AE"/>
          <xsd:enumeration value="AY"/>
          <xsd:enumeration value="AZ"/>
          <xsd:enumeration value="BM"/>
          <xsd:enumeration value="BA"/>
          <xsd:enumeration value="BE"/>
          <xsd:enumeration value="BN"/>
          <xsd:enumeration value="BH"/>
          <xsd:enumeration value="BI"/>
          <xsd:enumeration value="NB"/>
          <xsd:enumeration value="BS"/>
          <xsd:enumeration value="BR"/>
          <xsd:enumeration value="MY"/>
          <xsd:enumeration value="KM"/>
          <xsd:enumeration value="CH"/>
          <xsd:enumeration value="CE"/>
          <xsd:enumeration value="NY"/>
          <xsd:enumeration value="ZH"/>
          <xsd:enumeration value="CU"/>
          <xsd:enumeration value="CV"/>
          <xsd:enumeration value="KW"/>
          <xsd:enumeration value="CO"/>
          <xsd:enumeration value="CR"/>
          <xsd:enumeration value="DV"/>
          <xsd:enumeration value="DZ"/>
          <xsd:enumeration value="EO"/>
          <xsd:enumeration value="EE"/>
          <xsd:enumeration value="FO"/>
          <xsd:enumeration value="FJ"/>
          <xsd:enumeration value="FF"/>
          <xsd:enumeration value="GD"/>
          <xsd:enumeration value="LG"/>
          <xsd:enumeration value="KA"/>
          <xsd:enumeration value="GN"/>
          <xsd:enumeration value="GU"/>
          <xsd:enumeration value="HT"/>
          <xsd:enumeration value="HA"/>
          <xsd:enumeration value="HE"/>
          <xsd:enumeration value="HZ"/>
          <xsd:enumeration value="HI"/>
          <xsd:enumeration value="HO"/>
          <xsd:enumeration value="IS"/>
          <xsd:enumeration value="IO"/>
          <xsd:enumeration value="IG"/>
          <xsd:enumeration value="ID"/>
          <xsd:enumeration value="IA"/>
          <xsd:enumeration value="IE"/>
          <xsd:enumeration value="IU"/>
          <xsd:enumeration value="IK"/>
          <xsd:enumeration value="JA"/>
          <xsd:enumeration value="JV"/>
          <xsd:enumeration value="KL"/>
          <xsd:enumeration value="KN"/>
          <xsd:enumeration value="KR"/>
          <xsd:enumeration value="KS"/>
          <xsd:enumeration value="KK"/>
          <xsd:enumeration value="KI"/>
          <xsd:enumeration value="RW"/>
          <xsd:enumeration value="KY"/>
          <xsd:enumeration value="KV"/>
          <xsd:enumeration value="KG"/>
          <xsd:enumeration value="KO"/>
          <xsd:enumeration value="KJ"/>
          <xsd:enumeration value="KU"/>
          <xsd:enumeration value="LO"/>
          <xsd:enumeration value="LA"/>
          <xsd:enumeration value="LI"/>
          <xsd:enumeration value="LN"/>
          <xsd:enumeration value="LU"/>
          <xsd:enumeration value="LB"/>
          <xsd:enumeration value="MG"/>
          <xsd:enumeration value="MS"/>
          <xsd:enumeration value="ML"/>
          <xsd:enumeration value="GV"/>
          <xsd:enumeration value="MI"/>
          <xsd:enumeration value="MR"/>
          <xsd:enumeration value="MH"/>
          <xsd:enumeration value="MN"/>
          <xsd:enumeration value="NA"/>
          <xsd:enumeration value="NV"/>
          <xsd:enumeration value="ND"/>
          <xsd:enumeration value="NR"/>
          <xsd:enumeration value="NG"/>
          <xsd:enumeration value="NE"/>
          <xsd:enumeration value="SE"/>
          <xsd:enumeration value="NO"/>
          <xsd:enumeration value="NN"/>
          <xsd:enumeration value="OC"/>
          <xsd:enumeration value="OJ"/>
          <xsd:enumeration value="OR"/>
          <xsd:enumeration value="OM"/>
          <xsd:enumeration value="OS"/>
          <xsd:enumeration value="PI"/>
          <xsd:enumeration value="PA"/>
          <xsd:enumeration value="FA"/>
          <xsd:enumeration value="PS"/>
          <xsd:enumeration value="QU"/>
          <xsd:enumeration value="RM"/>
          <xsd:enumeration value="RN"/>
          <xsd:enumeration value="RU"/>
          <xsd:enumeration value="SM"/>
          <xsd:enumeration value="SG"/>
          <xsd:enumeration value="SA"/>
          <xsd:enumeration value="SC"/>
          <xsd:enumeration value="SR"/>
          <xsd:enumeration value="SN"/>
          <xsd:enumeration value="II"/>
          <xsd:enumeration value="SD"/>
          <xsd:enumeration value="SI"/>
          <xsd:enumeration value="SO"/>
          <xsd:enumeration value="ST"/>
          <xsd:enumeration value="SU"/>
          <xsd:enumeration value="SW"/>
          <xsd:enumeration value="SS"/>
          <xsd:enumeration value="TL"/>
          <xsd:enumeration value="TY"/>
          <xsd:enumeration value="TG"/>
          <xsd:enumeration value="TA"/>
          <xsd:enumeration value="TT"/>
          <xsd:enumeration value="TE"/>
          <xsd:enumeration value="TH"/>
          <xsd:enumeration value="BO"/>
          <xsd:enumeration value="TI"/>
          <xsd:enumeration value="TO"/>
          <xsd:enumeration value="TS"/>
          <xsd:enumeration value="TN"/>
          <xsd:enumeration value="TK"/>
          <xsd:enumeration value="TW"/>
          <xsd:enumeration value="UG"/>
          <xsd:enumeration value="UK"/>
          <xsd:enumeration value="UR"/>
          <xsd:enumeration value="UZ"/>
          <xsd:enumeration value="VE"/>
          <xsd:enumeration value="VI"/>
          <xsd:enumeration value="VO"/>
          <xsd:enumeration value="WA"/>
          <xsd:enumeration value="CY"/>
          <xsd:enumeration value="FY"/>
          <xsd:enumeration value="WO"/>
          <xsd:enumeration value="XH"/>
          <xsd:enumeration value="YI"/>
          <xsd:enumeration value="YO"/>
          <xsd:enumeration value="ZA"/>
          <xsd:enumeration value="ZU"/>
        </xsd:restriction>
      </xsd:simpleType>
    </xsd:element>
    <xsd:element name="EC_Collab_Status" ma:index="15" ma:displayName="EC Status" ma:default="Not Started" ma:internalName="EC_Collab_Status">
      <xsd:simpleType>
        <xsd:restriction base="dms:Choice">
          <xsd:enumeration value="Not Started"/>
          <xsd:enumeration value="Draft"/>
          <xsd:enumeration value="Reviewed"/>
          <xsd:enumeration value="Scheduled"/>
          <xsd:enumeration value="Published"/>
          <xsd:enumeration value="Final"/>
          <xsd:enumeration value="Expire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ma:index="8" ma:displayName="Subject"/>
        <xsd:element ref="dc:description" minOccurs="0" maxOccurs="1" ma:index="11" ma:displayName="Comments"/>
        <xsd:element name="keywords" minOccurs="0" maxOccurs="1" type="xsd:string" ma:index="1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C_Collab_DocumentLanguage xmlns="0e9b3a82-106d-4dfc-8b5c-c32b856c7021">EN</EC_Collab_DocumentLanguage>
    <_Status xmlns="http://schemas.microsoft.com/sharepoint/v3/fields">Not Started</_Status>
    <EC_Collab_Status xmlns="0e9b3a82-106d-4dfc-8b5c-c32b856c7021">Not Started</EC_Collab_Status>
    <EC_Collab_Reference xmlns="0e9b3a82-106d-4dfc-8b5c-c32b856c7021" xsi:nil="true"/>
  </documentManagement>
</p:properties>
</file>

<file path=customXml/itemProps1.xml><?xml version="1.0" encoding="utf-8"?>
<ds:datastoreItem xmlns:ds="http://schemas.openxmlformats.org/officeDocument/2006/customXml" ds:itemID="{E71D9521-EAD8-424A-A290-1F57786A9764}"/>
</file>

<file path=customXml/itemProps2.xml><?xml version="1.0" encoding="utf-8"?>
<ds:datastoreItem xmlns:ds="http://schemas.openxmlformats.org/officeDocument/2006/customXml" ds:itemID="{EC63AD39-5D8C-45B7-B023-49415BF264C4}"/>
</file>

<file path=customXml/itemProps3.xml><?xml version="1.0" encoding="utf-8"?>
<ds:datastoreItem xmlns:ds="http://schemas.openxmlformats.org/officeDocument/2006/customXml" ds:itemID="{6C288846-AC79-4F75-935C-726CF296CE1B}"/>
</file>

<file path=docProps/app.xml><?xml version="1.0" encoding="utf-8"?>
<Properties xmlns="http://schemas.openxmlformats.org/officeDocument/2006/extended-properties" xmlns:vt="http://schemas.openxmlformats.org/officeDocument/2006/docPropsVTypes">
  <TotalTime>178</TotalTime>
  <Words>399</Words>
  <Application>Microsoft Office PowerPoint</Application>
  <PresentationFormat>Custom</PresentationFormat>
  <Paragraphs>87</Paragraphs>
  <Slides>1</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vt:i4>
      </vt:variant>
    </vt:vector>
  </HeadingPairs>
  <TitlesOfParts>
    <vt:vector size="12" baseType="lpstr">
      <vt:lpstr>Arial</vt:lpstr>
      <vt:lpstr>Calibri</vt:lpstr>
      <vt:lpstr>Arialle</vt:lpstr>
      <vt:lpstr>Inter Italics</vt:lpstr>
      <vt:lpstr>Barlow SemiCondensed Bold Bold</vt:lpstr>
      <vt:lpstr>Times New Roman</vt:lpstr>
      <vt:lpstr>Alata</vt:lpstr>
      <vt:lpstr>Barlow SemiCondensed</vt:lpstr>
      <vt:lpstr>Barlow SemiCondensed Bold</vt:lpstr>
      <vt:lpstr>Arialle Bold</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 GAP III</dc:title>
  <dc:creator>RAMIREZ Ma Elaine (EEAS-MANILA)</dc:creator>
  <cp:lastModifiedBy>KONSTANTINOU Zoi (EEAS-PANAMA CITY)</cp:lastModifiedBy>
  <cp:revision>20</cp:revision>
  <dcterms:created xsi:type="dcterms:W3CDTF">2006-08-16T00:00:00Z</dcterms:created>
  <dcterms:modified xsi:type="dcterms:W3CDTF">2021-11-15T13:44:42Z</dcterms:modified>
  <dc:identifier>DAEsea91qeI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0x010100258AA79CEB83498886A3A0868112325000CA42DB76DAD6E9438FD279FF066C23A0</vt:lpwstr>
  </property>
</Properties>
</file>