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Barlow SemiCondensed Bold Bold" panose="020B0604020202020204" charset="0"/>
      <p:regular r:id="rId3"/>
    </p:embeddedFont>
    <p:embeddedFont>
      <p:font typeface="Alata" panose="020B0604020202020204" charset="0"/>
      <p:regular r:id="rId4"/>
    </p:embeddedFont>
    <p:embeddedFont>
      <p:font typeface="Barlow SemiCondensed Bold" panose="020B0604020202020204" charset="0"/>
      <p:regular r:id="rId5"/>
    </p:embeddedFont>
    <p:embeddedFont>
      <p:font typeface="Inter Italics" panose="020B0604020202020204" charset="0"/>
      <p:regular r:id="rId6"/>
    </p:embeddedFont>
    <p:embeddedFont>
      <p:font typeface="Barlow SemiCondensed" panose="020B0604020202020204" charset="0"/>
      <p:regular r:id="rId7"/>
    </p:embeddedFont>
    <p:embeddedFont>
      <p:font typeface="Arialle Bold" panose="020B0604020202020204" charset="0"/>
      <p:regular r:id="rId8"/>
    </p:embeddedFont>
    <p:embeddedFont>
      <p:font typeface="Calibri" panose="020F0502020204030204" pitchFamily="34" charset="0"/>
      <p:regular r:id="rId9"/>
      <p:bold r:id="rId10"/>
      <p:italic r:id="rId11"/>
      <p:boldItalic r:id="rId12"/>
    </p:embeddedFont>
    <p:embeddedFont>
      <p:font typeface="Arialle"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3" d="100"/>
          <a:sy n="63" d="100"/>
        </p:scale>
        <p:origin x="1692" y="-1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7.png"/><Relationship Id="rId26" Type="http://schemas.openxmlformats.org/officeDocument/2006/relationships/hyperlink" Target="https://twitter.com/EUinthePH" TargetMode="External"/><Relationship Id="rId3" Type="http://schemas.openxmlformats.org/officeDocument/2006/relationships/image" Target="../media/image2.svg"/><Relationship Id="rId21" Type="http://schemas.openxmlformats.org/officeDocument/2006/relationships/image" Target="../media/image9.pn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6.svg"/><Relationship Id="rId25"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6.png"/><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9" Type="http://schemas.openxmlformats.org/officeDocument/2006/relationships/image" Target="../media/image8.png"/><Relationship Id="rId31" Type="http://schemas.openxmlformats.org/officeDocument/2006/relationships/image" Target="../media/image24.svg"/><Relationship Id="rId4" Type="http://schemas.openxmlformats.org/officeDocument/2006/relationships/image" Target="../media/image2.png"/><Relationship Id="rId22" Type="http://schemas.openxmlformats.org/officeDocument/2006/relationships/image" Target="../media/image18.svg"/><Relationship Id="rId27" Type="http://schemas.openxmlformats.org/officeDocument/2006/relationships/image" Target="../media/image11.png"/><Relationship Id="rId3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9" cy="4560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Translating the GAP III into action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1018" y="1446815"/>
            <a:ext cx="621117" cy="616502"/>
          </a:xfrm>
          <a:prstGeom prst="rect">
            <a:avLst/>
          </a:prstGeom>
        </p:spPr>
      </p:pic>
      <p:grpSp>
        <p:nvGrpSpPr>
          <p:cNvPr id="20" name="Group 20"/>
          <p:cNvGrpSpPr/>
          <p:nvPr/>
        </p:nvGrpSpPr>
        <p:grpSpPr>
          <a:xfrm>
            <a:off x="3704966" y="5463180"/>
            <a:ext cx="3271438" cy="2578720"/>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449796"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6" y="59493"/>
              <a:ext cx="2625128" cy="222282"/>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Areas </a:t>
              </a:r>
              <a:r>
                <a:rPr lang="en-US" sz="1280" dirty="0">
                  <a:solidFill>
                    <a:srgbClr val="003432"/>
                  </a:solidFill>
                  <a:latin typeface="Barlow SemiCondensed Bold"/>
                </a:rPr>
                <a:t>of </a:t>
              </a:r>
              <a:r>
                <a:rPr lang="en-US" sz="1280" dirty="0" smtClean="0">
                  <a:solidFill>
                    <a:srgbClr val="003432"/>
                  </a:solidFill>
                  <a:latin typeface="Barlow SemiCondensed Bold"/>
                </a:rPr>
                <a:t>Engagement- ALBANIA</a:t>
              </a:r>
              <a:endParaRPr lang="en-US" sz="1280" dirty="0">
                <a:solidFill>
                  <a:srgbClr val="003432"/>
                </a:solidFill>
                <a:latin typeface="Barlow SemiCondensed Bold"/>
              </a:endParaRPr>
            </a:p>
          </p:txBody>
        </p:sp>
      </p:gr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36502" y="5733646"/>
            <a:ext cx="283892" cy="270471"/>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0164" y="8191374"/>
            <a:ext cx="277388" cy="269636"/>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770492" y="6765177"/>
            <a:ext cx="311154" cy="370422"/>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Instruments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92135" y="7293856"/>
            <a:ext cx="272968" cy="345132"/>
          </a:xfrm>
          <a:prstGeom prst="rect">
            <a:avLst/>
          </a:prstGeom>
        </p:spPr>
      </p:pic>
      <p:sp>
        <p:nvSpPr>
          <p:cNvPr id="45" name="TextBox 45"/>
          <p:cNvSpPr txBox="1"/>
          <p:nvPr/>
        </p:nvSpPr>
        <p:spPr>
          <a:xfrm>
            <a:off x="4184761" y="6337763"/>
            <a:ext cx="2638851"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Ensuring freedom from all forms of gender-based violence (and access to justice)</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173244" y="6874667"/>
            <a:ext cx="2454964" cy="641201"/>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Promoting equal participation and leadership</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34253" y="8137476"/>
            <a:ext cx="3271438" cy="1504728"/>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98969" y="8191374"/>
            <a:ext cx="242349" cy="306418"/>
          </a:xfrm>
          <a:prstGeom prst="rect">
            <a:avLst/>
          </a:prstGeom>
        </p:spPr>
      </p:pic>
      <p:grpSp>
        <p:nvGrpSpPr>
          <p:cNvPr id="52" name="Group 52"/>
          <p:cNvGrpSpPr/>
          <p:nvPr/>
        </p:nvGrpSpPr>
        <p:grpSpPr>
          <a:xfrm>
            <a:off x="3734253" y="970272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0" y="3359768"/>
            <a:ext cx="2377377"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09" y="59493"/>
              <a:ext cx="2060953" cy="222283"/>
            </a:xfrm>
            <a:prstGeom prst="rect">
              <a:avLst/>
            </a:prstGeom>
          </p:spPr>
          <p:txBody>
            <a:bodyPr lIns="0" tIns="0" rIns="0" bIns="0" rtlCol="0" anchor="t">
              <a:spAutoFit/>
            </a:bodyPr>
            <a:lstStyle/>
            <a:p>
              <a:pPr lvl="0">
                <a:lnSpc>
                  <a:spcPts val="1280"/>
                </a:lnSpc>
                <a:spcBef>
                  <a:spcPct val="0"/>
                </a:spcBef>
              </a:pPr>
              <a:r>
                <a:rPr lang="en-US" sz="1280" dirty="0">
                  <a:solidFill>
                    <a:srgbClr val="003432"/>
                  </a:solidFill>
                  <a:latin typeface="Barlow SemiCondensed Bold"/>
                </a:rPr>
                <a:t>Rationale for the CLIP</a:t>
              </a:r>
              <a:endParaRPr lang="en-US" sz="1280" dirty="0">
                <a:solidFill>
                  <a:srgbClr val="003432"/>
                </a:solidFill>
                <a:latin typeface="Barlow SemiCondensed Bold"/>
              </a:endParaRPr>
            </a:p>
          </p:txBody>
        </p:sp>
      </p:grpSp>
      <p:pic>
        <p:nvPicPr>
          <p:cNvPr id="64" name="Picture 6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13086" y="6307818"/>
            <a:ext cx="277388" cy="269636"/>
          </a:xfrm>
          <a:prstGeom prst="rect">
            <a:avLst/>
          </a:prstGeom>
        </p:spPr>
      </p:pic>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2218556"/>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marL="171450" indent="-171450" algn="just">
              <a:lnSpc>
                <a:spcPts val="1235"/>
              </a:lnSpc>
              <a:buFont typeface="Arial" panose="020B0604020202020204" pitchFamily="34" charset="0"/>
              <a:buChar char="•"/>
            </a:pPr>
            <a:r>
              <a:rPr lang="en-US" sz="1030" dirty="0" smtClean="0">
                <a:solidFill>
                  <a:srgbClr val="000000"/>
                </a:solidFill>
                <a:latin typeface="Barlow SemiCondensed"/>
              </a:rPr>
              <a:t>Gender mainstreaming</a:t>
            </a:r>
          </a:p>
          <a:p>
            <a:pPr marL="171450" indent="-171450" algn="just">
              <a:lnSpc>
                <a:spcPts val="1235"/>
              </a:lnSpc>
              <a:buFont typeface="Arial" panose="020B0604020202020204" pitchFamily="34" charset="0"/>
              <a:buChar char="•"/>
            </a:pPr>
            <a:r>
              <a:rPr lang="en-US" sz="1030" dirty="0" smtClean="0">
                <a:solidFill>
                  <a:srgbClr val="000000"/>
                </a:solidFill>
                <a:latin typeface="Barlow SemiCondensed"/>
              </a:rPr>
              <a:t>Targeted </a:t>
            </a:r>
            <a:r>
              <a:rPr lang="en-US" sz="1030" dirty="0">
                <a:solidFill>
                  <a:srgbClr val="000000"/>
                </a:solidFill>
                <a:latin typeface="Barlow SemiCondensed"/>
              </a:rPr>
              <a:t>actions </a:t>
            </a:r>
            <a:r>
              <a:rPr lang="en-US" sz="1030" dirty="0" smtClean="0">
                <a:solidFill>
                  <a:srgbClr val="000000"/>
                </a:solidFill>
                <a:latin typeface="Barlow SemiCondensed"/>
              </a:rPr>
              <a:t>and projects </a:t>
            </a:r>
            <a:r>
              <a:rPr lang="en-US" sz="1030" dirty="0">
                <a:solidFill>
                  <a:srgbClr val="000000"/>
                </a:solidFill>
                <a:latin typeface="Barlow SemiCondensed"/>
              </a:rPr>
              <a:t>designed and implemented </a:t>
            </a:r>
            <a:r>
              <a:rPr lang="en-US" sz="1030" dirty="0" smtClean="0">
                <a:solidFill>
                  <a:srgbClr val="000000"/>
                </a:solidFill>
                <a:latin typeface="Barlow SemiCondensed"/>
              </a:rPr>
              <a:t>by </a:t>
            </a:r>
            <a:r>
              <a:rPr lang="en-US" sz="1030" dirty="0" err="1">
                <a:solidFill>
                  <a:srgbClr val="000000"/>
                </a:solidFill>
                <a:latin typeface="Barlow SemiCondensed"/>
              </a:rPr>
              <a:t>organisations</a:t>
            </a:r>
            <a:r>
              <a:rPr lang="en-US" sz="1030" dirty="0">
                <a:solidFill>
                  <a:srgbClr val="000000"/>
                </a:solidFill>
                <a:latin typeface="Barlow SemiCondensed"/>
              </a:rPr>
              <a:t>  working on gender equality and  </a:t>
            </a:r>
            <a:r>
              <a:rPr lang="en-US" sz="1030" dirty="0" smtClean="0">
                <a:solidFill>
                  <a:srgbClr val="000000"/>
                </a:solidFill>
                <a:latin typeface="Barlow SemiCondensed"/>
              </a:rPr>
              <a:t>women </a:t>
            </a:r>
            <a:r>
              <a:rPr lang="en-US" sz="1030" dirty="0" err="1" smtClean="0">
                <a:solidFill>
                  <a:srgbClr val="000000"/>
                </a:solidFill>
                <a:latin typeface="Barlow SemiCondensed"/>
              </a:rPr>
              <a:t>organisations</a:t>
            </a:r>
            <a:r>
              <a:rPr lang="en-US" sz="1030" dirty="0" smtClean="0">
                <a:solidFill>
                  <a:srgbClr val="000000"/>
                </a:solidFill>
                <a:latin typeface="Barlow SemiCondensed"/>
              </a:rPr>
              <a:t> </a:t>
            </a:r>
            <a:endParaRPr lang="en-US" sz="1030" dirty="0">
              <a:solidFill>
                <a:srgbClr val="000000"/>
              </a:solidFill>
              <a:latin typeface="Barlow SemiCondensed"/>
            </a:endParaRPr>
          </a:p>
          <a:p>
            <a:pPr marL="171450" indent="-171450" algn="just">
              <a:lnSpc>
                <a:spcPts val="1235"/>
              </a:lnSpc>
              <a:buFont typeface="Arial" panose="020B0604020202020204" pitchFamily="34" charset="0"/>
              <a:buChar char="•"/>
            </a:pPr>
            <a:r>
              <a:rPr lang="en-US" sz="1030" dirty="0" smtClean="0">
                <a:solidFill>
                  <a:srgbClr val="000000"/>
                </a:solidFill>
                <a:latin typeface="Barlow SemiCondensed"/>
              </a:rPr>
              <a:t>Policy dialogue </a:t>
            </a:r>
            <a:r>
              <a:rPr lang="en-US" sz="1030" dirty="0">
                <a:solidFill>
                  <a:srgbClr val="000000"/>
                </a:solidFill>
                <a:latin typeface="Barlow SemiCondensed"/>
              </a:rPr>
              <a:t>with different </a:t>
            </a:r>
            <a:r>
              <a:rPr lang="en-US" sz="1030" dirty="0" smtClean="0">
                <a:solidFill>
                  <a:srgbClr val="000000"/>
                </a:solidFill>
                <a:latin typeface="Barlow SemiCondensed"/>
              </a:rPr>
              <a:t>stakeholders</a:t>
            </a:r>
          </a:p>
          <a:p>
            <a:pPr marL="171450" indent="-171450" algn="just">
              <a:lnSpc>
                <a:spcPts val="1235"/>
              </a:lnSpc>
              <a:buFont typeface="Arial" panose="020B0604020202020204" pitchFamily="34" charset="0"/>
              <a:buChar char="•"/>
            </a:pPr>
            <a:r>
              <a:rPr lang="en-US" sz="1030" dirty="0" smtClean="0">
                <a:solidFill>
                  <a:srgbClr val="000000"/>
                </a:solidFill>
                <a:latin typeface="Barlow SemiCondensed"/>
              </a:rPr>
              <a:t>Public </a:t>
            </a:r>
            <a:r>
              <a:rPr lang="en-US" sz="1030" dirty="0">
                <a:solidFill>
                  <a:srgbClr val="000000"/>
                </a:solidFill>
                <a:latin typeface="Barlow SemiCondensed"/>
              </a:rPr>
              <a:t>diplomacy </a:t>
            </a:r>
            <a:r>
              <a:rPr lang="en-US" sz="1030" dirty="0" smtClean="0">
                <a:solidFill>
                  <a:srgbClr val="000000"/>
                </a:solidFill>
                <a:latin typeface="Barlow SemiCondensed"/>
              </a:rPr>
              <a:t>campaigns.</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dirty="0">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lvl="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dirty="0">
                <a:solidFill>
                  <a:srgbClr val="001489"/>
                </a:solidFill>
                <a:latin typeface="Barlow SemiCondensed"/>
              </a:rPr>
              <a:t>It aims to contribute to empowering women, girls and young people to fully use their rights and increase their participation in political, economic, social and cultural life</a:t>
            </a:r>
            <a:r>
              <a:rPr lang="en-US" sz="1029" dirty="0" smtClean="0">
                <a:solidFill>
                  <a:srgbClr val="003432"/>
                </a:solidFill>
                <a:latin typeface="Barlow SemiCondensed"/>
              </a:rPr>
              <a:t> </a:t>
            </a:r>
            <a:endParaRPr lang="en-US" sz="1029" dirty="0">
              <a:solidFill>
                <a:srgbClr val="003432"/>
              </a:solidFill>
              <a:latin typeface="Barlow SemiCondensed"/>
            </a:endParaRPr>
          </a:p>
        </p:txBody>
      </p:sp>
      <p:sp>
        <p:nvSpPr>
          <p:cNvPr id="73" name="TextBox 73"/>
          <p:cNvSpPr txBox="1"/>
          <p:nvPr/>
        </p:nvSpPr>
        <p:spPr>
          <a:xfrm>
            <a:off x="755828" y="3820367"/>
            <a:ext cx="2648059" cy="1423467"/>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for </a:t>
            </a:r>
            <a:r>
              <a:rPr lang="en-US" sz="1029" dirty="0" smtClean="0">
                <a:solidFill>
                  <a:srgbClr val="001489"/>
                </a:solidFill>
                <a:latin typeface="Barlow SemiCondensed Bold"/>
              </a:rPr>
              <a:t>Albania</a:t>
            </a:r>
            <a:endParaRPr lang="en-US" sz="1029" dirty="0">
              <a:solidFill>
                <a:srgbClr val="001489"/>
              </a:solidFill>
              <a:latin typeface="Barlow SemiCondensed"/>
            </a:endParaRPr>
          </a:p>
          <a:p>
            <a:pPr marL="171450" indent="-171450" algn="just">
              <a:lnSpc>
                <a:spcPts val="1132"/>
              </a:lnSpc>
              <a:buFont typeface="Arial" panose="020B0604020202020204" pitchFamily="34" charset="0"/>
              <a:buChar char="•"/>
            </a:pPr>
            <a:r>
              <a:rPr lang="en-US" sz="1030" dirty="0" smtClean="0">
                <a:solidFill>
                  <a:srgbClr val="003432"/>
                </a:solidFill>
                <a:latin typeface="Barlow SemiCondensed"/>
              </a:rPr>
              <a:t>translates </a:t>
            </a:r>
            <a:r>
              <a:rPr lang="en-US" sz="1030" dirty="0">
                <a:solidFill>
                  <a:srgbClr val="003432"/>
                </a:solidFill>
                <a:latin typeface="Barlow SemiCondensed"/>
              </a:rPr>
              <a:t>the EU Gender Action Plan III into priorities and actions for </a:t>
            </a:r>
            <a:r>
              <a:rPr lang="en-US" sz="1030" dirty="0" smtClean="0">
                <a:solidFill>
                  <a:srgbClr val="003432"/>
                </a:solidFill>
                <a:latin typeface="Barlow SemiCondensed"/>
              </a:rPr>
              <a:t>Albania, </a:t>
            </a:r>
            <a:r>
              <a:rPr lang="en-US" sz="1030" dirty="0">
                <a:solidFill>
                  <a:srgbClr val="003432"/>
                </a:solidFill>
                <a:latin typeface="Barlow SemiCondensed"/>
              </a:rPr>
              <a:t>using a rights based approach. </a:t>
            </a:r>
          </a:p>
          <a:p>
            <a:pPr marL="171450" indent="-171450" algn="just">
              <a:lnSpc>
                <a:spcPts val="1132"/>
              </a:lnSpc>
              <a:buFont typeface="Arial" panose="020B0604020202020204" pitchFamily="34" charset="0"/>
              <a:buChar char="•"/>
            </a:pPr>
            <a:r>
              <a:rPr lang="en-US" sz="1030" dirty="0" smtClean="0">
                <a:solidFill>
                  <a:srgbClr val="003432"/>
                </a:solidFill>
                <a:latin typeface="Barlow SemiCondensed"/>
              </a:rPr>
              <a:t>EU CLIP was </a:t>
            </a:r>
            <a:r>
              <a:rPr lang="en-US" sz="1030" dirty="0">
                <a:solidFill>
                  <a:srgbClr val="003432"/>
                </a:solidFill>
                <a:latin typeface="Barlow SemiCondensed"/>
              </a:rPr>
              <a:t>prepared by Team Europe (EU Delegation and EU Member States</a:t>
            </a:r>
            <a:r>
              <a:rPr lang="en-US" sz="1030" dirty="0" smtClean="0">
                <a:solidFill>
                  <a:srgbClr val="003432"/>
                </a:solidFill>
                <a:latin typeface="Barlow SemiCondensed"/>
              </a:rPr>
              <a:t>), in close consultation with the civil society organizations, government of Albania and other partners. </a:t>
            </a:r>
            <a:endParaRPr lang="en-US" sz="1030" dirty="0">
              <a:solidFill>
                <a:srgbClr val="003432"/>
              </a:solidFill>
              <a:latin typeface="Barlow SemiCondensed"/>
            </a:endParaRPr>
          </a:p>
          <a:p>
            <a:pPr marL="0" lvl="0" indent="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28619" y="1204880"/>
            <a:ext cx="5599588" cy="241935"/>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for </a:t>
            </a:r>
            <a:r>
              <a:rPr lang="en-US" sz="1400" dirty="0" smtClean="0">
                <a:solidFill>
                  <a:srgbClr val="000000"/>
                </a:solidFill>
                <a:latin typeface="Inter Italics"/>
              </a:rPr>
              <a:t>Albania(2021-2025</a:t>
            </a:r>
            <a:r>
              <a:rPr lang="en-US" sz="1400" dirty="0">
                <a:solidFill>
                  <a:srgbClr val="000000"/>
                </a:solidFill>
                <a:latin typeface="Inter Italics"/>
              </a:rPr>
              <a:t>)</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solidFill>
                  <a:srgbClr val="000000"/>
                </a:solidFill>
                <a:latin typeface="Alata"/>
              </a:rPr>
              <a:t>The </a:t>
            </a:r>
            <a:r>
              <a:rPr lang="en-US" sz="1050" dirty="0">
                <a:solidFill>
                  <a:srgbClr val="001489"/>
                </a:solidFill>
                <a:latin typeface="Alata"/>
              </a:rPr>
              <a:t>European Union</a:t>
            </a:r>
            <a:r>
              <a:rPr lang="en-US" sz="1050" dirty="0">
                <a:solidFill>
                  <a:srgbClr val="000000"/>
                </a:solidFill>
                <a:latin typeface="Alata"/>
              </a:rPr>
              <a:t> and its </a:t>
            </a:r>
            <a:r>
              <a:rPr lang="en-US" sz="1050" dirty="0">
                <a:solidFill>
                  <a:srgbClr val="001489"/>
                </a:solidFill>
                <a:latin typeface="Alata"/>
              </a:rPr>
              <a:t>Member States</a:t>
            </a:r>
            <a:r>
              <a:rPr lang="en-US" sz="1050" dirty="0">
                <a:solidFill>
                  <a:srgbClr val="000000"/>
                </a:solidFill>
                <a:latin typeface="Alata"/>
              </a:rPr>
              <a:t> are vigorously promoting </a:t>
            </a:r>
            <a:r>
              <a:rPr lang="en-US" sz="1050" dirty="0">
                <a:solidFill>
                  <a:srgbClr val="FF914D"/>
                </a:solidFill>
                <a:latin typeface="Alata"/>
              </a:rPr>
              <a:t>g</a:t>
            </a:r>
            <a:r>
              <a:rPr lang="en-US" sz="1050" dirty="0">
                <a:solidFill>
                  <a:srgbClr val="FA660A"/>
                </a:solidFill>
                <a:latin typeface="Alata"/>
              </a:rPr>
              <a:t>ender equality and women empowerment</a:t>
            </a:r>
            <a:r>
              <a:rPr lang="en-US" sz="1050" dirty="0">
                <a:solidFill>
                  <a:srgbClr val="FF914D"/>
                </a:solidFill>
                <a:latin typeface="Alata"/>
              </a:rPr>
              <a:t> </a:t>
            </a:r>
            <a:r>
              <a:rPr lang="en-US" sz="1050" dirty="0">
                <a:solidFill>
                  <a:srgbClr val="000000"/>
                </a:solidFill>
                <a:latin typeface="Alata"/>
              </a:rPr>
              <a:t>in their relations with partner countries.  The new </a:t>
            </a:r>
            <a:r>
              <a:rPr lang="en-US" sz="1050" dirty="0">
                <a:solidFill>
                  <a:srgbClr val="FF1616"/>
                </a:solidFill>
                <a:latin typeface="Alata"/>
              </a:rPr>
              <a:t>EU's  Action Plan on Gender Equality and Women Empowerment in External Action (2021-2025)</a:t>
            </a:r>
            <a:r>
              <a:rPr lang="en-US" sz="1050" dirty="0">
                <a:solidFill>
                  <a:srgbClr val="000000"/>
                </a:solidFill>
                <a:latin typeface="Alata"/>
              </a:rPr>
              <a:t> is now operational in </a:t>
            </a:r>
            <a:r>
              <a:rPr lang="en-US" sz="1050" dirty="0" smtClean="0">
                <a:solidFill>
                  <a:srgbClr val="000000"/>
                </a:solidFill>
                <a:latin typeface="Alata"/>
              </a:rPr>
              <a:t>Albania</a:t>
            </a:r>
            <a:endParaRPr lang="en-US" sz="1050" dirty="0">
              <a:solidFill>
                <a:srgbClr val="000000"/>
              </a:solidFill>
              <a:latin typeface="Alata"/>
            </a:endParaRPr>
          </a:p>
          <a:p>
            <a:pPr algn="ctr">
              <a:lnSpc>
                <a:spcPts val="1260"/>
              </a:lnSpc>
            </a:pPr>
            <a:endParaRPr lang="en-US" sz="1050" dirty="0">
              <a:solidFill>
                <a:srgbClr val="000000"/>
              </a:solidFill>
              <a:latin typeface="Alata"/>
            </a:endParaRPr>
          </a:p>
        </p:txBody>
      </p:sp>
      <p:sp>
        <p:nvSpPr>
          <p:cNvPr id="77" name="TextBox 77"/>
          <p:cNvSpPr txBox="1"/>
          <p:nvPr/>
        </p:nvSpPr>
        <p:spPr>
          <a:xfrm>
            <a:off x="4217943" y="5788806"/>
            <a:ext cx="2790900" cy="256480"/>
          </a:xfrm>
          <a:prstGeom prst="rect">
            <a:avLst/>
          </a:prstGeom>
        </p:spPr>
        <p:txBody>
          <a:bodyPr lIns="0" tIns="0" rIns="0" bIns="0" rtlCol="0" anchor="t">
            <a:spAutoFit/>
          </a:bodyPr>
          <a:lstStyle/>
          <a:p>
            <a:pPr>
              <a:lnSpc>
                <a:spcPts val="1029"/>
              </a:lnSpc>
            </a:pPr>
            <a:r>
              <a:rPr lang="en-GB" sz="1029" dirty="0">
                <a:solidFill>
                  <a:srgbClr val="003432"/>
                </a:solidFill>
                <a:latin typeface="Barlow SemiCondensed"/>
              </a:rPr>
              <a:t>Promoting Economic and Social Rights and empowering girls and women</a:t>
            </a:r>
            <a:endParaRPr lang="en-US" sz="1029" dirty="0">
              <a:solidFill>
                <a:srgbClr val="003432"/>
              </a:solidFill>
              <a:latin typeface="Barlow SemiCondensed"/>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a:p>
          <a:p>
            <a:pPr algn="ctr">
              <a:lnSpc>
                <a:spcPts val="1132"/>
              </a:lnSpc>
            </a:pPr>
            <a:r>
              <a:rPr lang="en-US" sz="1029">
                <a:solidFill>
                  <a:srgbClr val="001489"/>
                </a:solidFill>
                <a:latin typeface="Barlow SemiCondensed Bold"/>
              </a:rPr>
              <a:t>Gender mainstreaming and </a:t>
            </a:r>
          </a:p>
          <a:p>
            <a:pPr algn="ctr">
              <a:lnSpc>
                <a:spcPts val="1132"/>
              </a:lnSpc>
            </a:pPr>
            <a:r>
              <a:rPr lang="en-US" sz="1029">
                <a:solidFill>
                  <a:srgbClr val="001489"/>
                </a:solidFill>
                <a:latin typeface="Barlow SemiCondensed Bold"/>
              </a:rPr>
              <a:t>targeted actions </a:t>
            </a:r>
          </a:p>
          <a:p>
            <a:pPr algn="ctr">
              <a:lnSpc>
                <a:spcPts val="1132"/>
              </a:lnSpc>
            </a:pPr>
            <a:endParaRPr lang="en-US" sz="1029">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Engagement in dialogue for gender equality and women empowerment</a:t>
            </a:r>
          </a:p>
          <a:p>
            <a:pPr algn="ctr">
              <a:lnSpc>
                <a:spcPts val="1029"/>
              </a:lnSpc>
            </a:pPr>
            <a:endParaRPr lang="en-US" sz="1029">
              <a:solidFill>
                <a:srgbClr val="001489"/>
              </a:solidFill>
              <a:latin typeface="Barlow SemiCondensed Bold"/>
            </a:endParaRPr>
          </a:p>
          <a:p>
            <a:pPr algn="ctr">
              <a:lnSpc>
                <a:spcPts val="1029"/>
              </a:lnSpc>
            </a:pPr>
            <a:endParaRPr lang="en-US" sz="1029">
              <a:solidFill>
                <a:srgbClr val="001489"/>
              </a:solidFill>
              <a:latin typeface="Barlow SemiCondensed Bold"/>
            </a:endParaRPr>
          </a:p>
        </p:txBody>
      </p:sp>
      <p:sp>
        <p:nvSpPr>
          <p:cNvPr id="80" name="TextBox 80"/>
          <p:cNvSpPr txBox="1"/>
          <p:nvPr/>
        </p:nvSpPr>
        <p:spPr>
          <a:xfrm>
            <a:off x="4348136" y="9795030"/>
            <a:ext cx="2162922" cy="256480"/>
          </a:xfrm>
          <a:prstGeom prst="rect">
            <a:avLst/>
          </a:prstGeom>
        </p:spPr>
        <p:txBody>
          <a:bodyPr wrap="square" lIns="0" tIns="0" rIns="0" bIns="0" rtlCol="0" anchor="t">
            <a:spAutoFit/>
          </a:bodyPr>
          <a:lstStyle/>
          <a:p>
            <a:pPr algn="just">
              <a:lnSpc>
                <a:spcPts val="1029"/>
              </a:lnSpc>
            </a:pPr>
            <a:r>
              <a:rPr lang="en-US" sz="1029" dirty="0" smtClean="0">
                <a:solidFill>
                  <a:srgbClr val="001489"/>
                </a:solidFill>
                <a:latin typeface="Barlow SemiCondensed Bold"/>
              </a:rPr>
              <a:t>Strategic Communication &amp; Public </a:t>
            </a:r>
            <a:r>
              <a:rPr lang="en-US" sz="1029" dirty="0">
                <a:solidFill>
                  <a:srgbClr val="001489"/>
                </a:solidFill>
                <a:latin typeface="Barlow SemiCondensed Bold"/>
              </a:rPr>
              <a:t>Diplomacy Activities</a:t>
            </a:r>
          </a:p>
        </p:txBody>
      </p:sp>
      <p:sp>
        <p:nvSpPr>
          <p:cNvPr id="81" name="TextBox 81"/>
          <p:cNvSpPr txBox="1"/>
          <p:nvPr/>
        </p:nvSpPr>
        <p:spPr>
          <a:xfrm>
            <a:off x="3778407" y="10068359"/>
            <a:ext cx="3177727" cy="641201"/>
          </a:xfrm>
          <a:prstGeom prst="rect">
            <a:avLst/>
          </a:prstGeom>
        </p:spPr>
        <p:txBody>
          <a:bodyPr lIns="0" tIns="0" rIns="0" bIns="0" rtlCol="0" anchor="t">
            <a:spAutoFit/>
          </a:bodyPr>
          <a:lstStyle/>
          <a:p>
            <a:pPr algn="just">
              <a:lnSpc>
                <a:spcPts val="1030"/>
              </a:lnSpc>
            </a:pPr>
            <a:r>
              <a:rPr lang="en-US" sz="1030" dirty="0">
                <a:solidFill>
                  <a:srgbClr val="000000"/>
                </a:solidFill>
                <a:latin typeface="Barlow SemiCondensed"/>
              </a:rPr>
              <a:t>EU MS  and the EU Delegation will use public diplomacy activities to raise awareness on gender equality issues in </a:t>
            </a:r>
            <a:r>
              <a:rPr lang="en-US" sz="1030" dirty="0" smtClean="0">
                <a:solidFill>
                  <a:srgbClr val="000000"/>
                </a:solidFill>
                <a:latin typeface="Barlow SemiCondensed"/>
              </a:rPr>
              <a:t>Albania, </a:t>
            </a:r>
            <a:r>
              <a:rPr lang="en-US" sz="1030" dirty="0">
                <a:solidFill>
                  <a:srgbClr val="000000"/>
                </a:solidFill>
                <a:latin typeface="Barlow SemiCondensed"/>
              </a:rPr>
              <a:t>together with the Government, </a:t>
            </a:r>
            <a:r>
              <a:rPr lang="en-US" sz="1030" dirty="0" smtClean="0">
                <a:solidFill>
                  <a:srgbClr val="000000"/>
                </a:solidFill>
                <a:latin typeface="Barlow SemiCondensed"/>
              </a:rPr>
              <a:t>local government, </a:t>
            </a:r>
            <a:r>
              <a:rPr lang="en-US" sz="1030" dirty="0">
                <a:solidFill>
                  <a:srgbClr val="000000"/>
                </a:solidFill>
                <a:latin typeface="Barlow SemiCondensed"/>
              </a:rPr>
              <a:t>development partners and </a:t>
            </a:r>
            <a:r>
              <a:rPr lang="en-US" sz="1030" dirty="0" smtClean="0">
                <a:solidFill>
                  <a:srgbClr val="000000"/>
                </a:solidFill>
                <a:latin typeface="Barlow SemiCondensed"/>
              </a:rPr>
              <a:t>civil society organizations. </a:t>
            </a:r>
            <a:endParaRPr lang="en-US" sz="1030" dirty="0">
              <a:solidFill>
                <a:srgbClr val="000000"/>
              </a:solidFill>
              <a:latin typeface="Barlow SemiCondensed"/>
            </a:endParaRPr>
          </a:p>
          <a:p>
            <a:pPr algn="just">
              <a:lnSpc>
                <a:spcPts val="1030"/>
              </a:lnSpc>
            </a:pPr>
            <a:endParaRPr lang="en-US" sz="1000" dirty="0">
              <a:solidFill>
                <a:srgbClr val="000000"/>
              </a:solidFill>
              <a:latin typeface="Barlow SemiCondensed"/>
            </a:endParaRPr>
          </a:p>
        </p:txBody>
      </p:sp>
      <p:sp>
        <p:nvSpPr>
          <p:cNvPr id="82" name="TextBox 82"/>
          <p:cNvSpPr txBox="1"/>
          <p:nvPr/>
        </p:nvSpPr>
        <p:spPr>
          <a:xfrm>
            <a:off x="3836502" y="3688458"/>
            <a:ext cx="3119631" cy="1558375"/>
          </a:xfrm>
          <a:prstGeom prst="rect">
            <a:avLst/>
          </a:prstGeom>
        </p:spPr>
        <p:txBody>
          <a:bodyPr lIns="0" tIns="0" rIns="0" bIns="0" rtlCol="0" anchor="t">
            <a:spAutoFit/>
          </a:bodyPr>
          <a:lstStyle/>
          <a:p>
            <a:endParaRPr lang="en-GB" sz="1000" dirty="0" smtClean="0">
              <a:solidFill>
                <a:srgbClr val="003432"/>
              </a:solidFill>
              <a:latin typeface="Barlow SemiCondensed"/>
            </a:endParaRPr>
          </a:p>
          <a:p>
            <a:pPr algn="just"/>
            <a:r>
              <a:rPr lang="en-GB" sz="1030" dirty="0" smtClean="0">
                <a:solidFill>
                  <a:srgbClr val="003432"/>
                </a:solidFill>
                <a:latin typeface="Barlow SemiCondensed"/>
              </a:rPr>
              <a:t>Support </a:t>
            </a:r>
            <a:r>
              <a:rPr lang="en-GB" sz="1030" dirty="0">
                <a:solidFill>
                  <a:srgbClr val="003432"/>
                </a:solidFill>
                <a:latin typeface="Barlow SemiCondensed"/>
              </a:rPr>
              <a:t>Albania through close cooperation with Member States to eliminating violence against women and girls, strengthening women’s economic empowerment and to comply with the national and international gender equality commitments and EU Gender Equality Acquis, in accordance with the EU gender equality agenda and the government of Albania’s strategy on Gender Equality</a:t>
            </a:r>
            <a:r>
              <a:rPr lang="en-GB" sz="1030" dirty="0" smtClean="0">
                <a:solidFill>
                  <a:srgbClr val="003432"/>
                </a:solidFill>
                <a:latin typeface="Barlow SemiCondensed"/>
              </a:rPr>
              <a:t>.</a:t>
            </a:r>
          </a:p>
          <a:p>
            <a:pPr algn="just">
              <a:lnSpc>
                <a:spcPts val="1132"/>
              </a:lnSpc>
            </a:pPr>
            <a:endParaRPr lang="en-US" sz="1000" dirty="0">
              <a:solidFill>
                <a:srgbClr val="003432"/>
              </a:solidFill>
              <a:latin typeface="Barlow SemiCondensed"/>
            </a:endParaRPr>
          </a:p>
          <a:p>
            <a:pPr algn="just">
              <a:lnSpc>
                <a:spcPts val="1155"/>
              </a:lnSpc>
            </a:pPr>
            <a:endParaRPr lang="en-US" sz="1000" dirty="0">
              <a:solidFill>
                <a:srgbClr val="000000"/>
              </a:solidFill>
              <a:latin typeface="Barlow SemiCondensed"/>
            </a:endParaRPr>
          </a:p>
        </p:txBody>
      </p:sp>
      <p:sp>
        <p:nvSpPr>
          <p:cNvPr id="83" name="TextBox 83"/>
          <p:cNvSpPr txBox="1"/>
          <p:nvPr/>
        </p:nvSpPr>
        <p:spPr>
          <a:xfrm>
            <a:off x="758657" y="7717236"/>
            <a:ext cx="2652220" cy="769441"/>
          </a:xfrm>
          <a:prstGeom prst="rect">
            <a:avLst/>
          </a:prstGeom>
        </p:spPr>
        <p:txBody>
          <a:bodyPr lIns="0" tIns="0" rIns="0" bIns="0" rtlCol="0" anchor="t">
            <a:spAutoFit/>
          </a:bodyPr>
          <a:lstStyle/>
          <a:p>
            <a:pPr marL="171450" indent="-171450" algn="just">
              <a:lnSpc>
                <a:spcPts val="1029"/>
              </a:lnSpc>
              <a:buFont typeface="Arial" panose="020B0604020202020204" pitchFamily="34" charset="0"/>
              <a:buChar char="•"/>
            </a:pPr>
            <a:r>
              <a:rPr lang="en-US" sz="1030" dirty="0">
                <a:solidFill>
                  <a:srgbClr val="000000"/>
                </a:solidFill>
                <a:latin typeface="Barlow SemiCondensed"/>
              </a:rPr>
              <a:t> </a:t>
            </a:r>
            <a:r>
              <a:rPr lang="en-US" sz="1030" dirty="0" smtClean="0">
                <a:solidFill>
                  <a:srgbClr val="000000"/>
                </a:solidFill>
                <a:latin typeface="Barlow SemiCondensed"/>
              </a:rPr>
              <a:t>Screening </a:t>
            </a:r>
            <a:r>
              <a:rPr lang="en-US" sz="1030" u="sng" dirty="0">
                <a:solidFill>
                  <a:srgbClr val="000000"/>
                </a:solidFill>
                <a:latin typeface="Barlow SemiCondensed"/>
              </a:rPr>
              <a:t>EU bilateral </a:t>
            </a:r>
            <a:r>
              <a:rPr lang="en-US" sz="1030" u="sng" dirty="0" err="1">
                <a:solidFill>
                  <a:srgbClr val="000000"/>
                </a:solidFill>
                <a:latin typeface="Barlow SemiCondensed"/>
              </a:rPr>
              <a:t>programmes</a:t>
            </a:r>
            <a:r>
              <a:rPr lang="en-US" sz="1030" dirty="0">
                <a:solidFill>
                  <a:srgbClr val="000000"/>
                </a:solidFill>
                <a:latin typeface="Barlow SemiCondensed"/>
              </a:rPr>
              <a:t> with a gender lens and continuing to do so </a:t>
            </a:r>
            <a:r>
              <a:rPr lang="en-US" sz="1030" dirty="0" smtClean="0">
                <a:solidFill>
                  <a:srgbClr val="000000"/>
                </a:solidFill>
                <a:latin typeface="Barlow SemiCondensed"/>
              </a:rPr>
              <a:t>to </a:t>
            </a:r>
            <a:r>
              <a:rPr lang="en-US" sz="1030" dirty="0" err="1" smtClean="0">
                <a:solidFill>
                  <a:srgbClr val="000000"/>
                </a:solidFill>
                <a:latin typeface="Barlow SemiCondensed"/>
              </a:rPr>
              <a:t>maximise</a:t>
            </a:r>
            <a:r>
              <a:rPr lang="en-US" sz="1030" dirty="0" smtClean="0">
                <a:solidFill>
                  <a:srgbClr val="000000"/>
                </a:solidFill>
                <a:latin typeface="Barlow SemiCondensed"/>
              </a:rPr>
              <a:t> </a:t>
            </a:r>
            <a:r>
              <a:rPr lang="en-US" sz="1030" dirty="0">
                <a:solidFill>
                  <a:srgbClr val="000000"/>
                </a:solidFill>
                <a:latin typeface="Barlow SemiCondensed"/>
              </a:rPr>
              <a:t>the </a:t>
            </a:r>
            <a:r>
              <a:rPr lang="en-US" sz="1030" dirty="0" smtClean="0">
                <a:solidFill>
                  <a:srgbClr val="000000"/>
                </a:solidFill>
                <a:latin typeface="Barlow SemiCondensed"/>
              </a:rPr>
              <a:t>role and capacities  of women. The </a:t>
            </a:r>
            <a:r>
              <a:rPr lang="en-US" sz="1030" dirty="0">
                <a:solidFill>
                  <a:srgbClr val="000000"/>
                </a:solidFill>
                <a:latin typeface="Barlow SemiCondensed"/>
              </a:rPr>
              <a:t>new </a:t>
            </a:r>
            <a:r>
              <a:rPr lang="en-US" sz="1030" dirty="0" err="1">
                <a:solidFill>
                  <a:srgbClr val="000000"/>
                </a:solidFill>
                <a:latin typeface="Barlow SemiCondensed"/>
              </a:rPr>
              <a:t>programmes</a:t>
            </a:r>
            <a:r>
              <a:rPr lang="en-US" sz="1030" dirty="0">
                <a:solidFill>
                  <a:srgbClr val="000000"/>
                </a:solidFill>
                <a:latin typeface="Barlow SemiCondensed"/>
              </a:rPr>
              <a:t> will also encompass specific </a:t>
            </a:r>
            <a:r>
              <a:rPr lang="en-US" sz="1030" dirty="0" smtClean="0">
                <a:solidFill>
                  <a:srgbClr val="000000"/>
                </a:solidFill>
                <a:latin typeface="Barlow SemiCondensed"/>
              </a:rPr>
              <a:t>targeted actions </a:t>
            </a:r>
            <a:r>
              <a:rPr lang="en-US" sz="1030" dirty="0">
                <a:solidFill>
                  <a:srgbClr val="000000"/>
                </a:solidFill>
                <a:latin typeface="Barlow SemiCondensed"/>
              </a:rPr>
              <a:t>to empower women.</a:t>
            </a:r>
          </a:p>
          <a:p>
            <a:pPr algn="just">
              <a:lnSpc>
                <a:spcPts val="1029"/>
              </a:lnSpc>
            </a:pPr>
            <a:endParaRPr lang="en-US" sz="1000" dirty="0">
              <a:solidFill>
                <a:srgbClr val="000000"/>
              </a:solidFill>
              <a:latin typeface="Barlow SemiCondensed"/>
            </a:endParaRPr>
          </a:p>
        </p:txBody>
      </p:sp>
      <p:sp>
        <p:nvSpPr>
          <p:cNvPr id="84" name="TextBox 84"/>
          <p:cNvSpPr txBox="1"/>
          <p:nvPr/>
        </p:nvSpPr>
        <p:spPr>
          <a:xfrm>
            <a:off x="746462" y="8479219"/>
            <a:ext cx="2580796" cy="897682"/>
          </a:xfrm>
          <a:prstGeom prst="rect">
            <a:avLst/>
          </a:prstGeom>
        </p:spPr>
        <p:txBody>
          <a:bodyPr wrap="square" lIns="0" tIns="0" rIns="0" bIns="0" rtlCol="0" anchor="t">
            <a:spAutoFit/>
          </a:bodyPr>
          <a:lstStyle/>
          <a:p>
            <a:pPr marL="171450" indent="-171450" algn="just">
              <a:lnSpc>
                <a:spcPts val="1029"/>
              </a:lnSpc>
              <a:buFont typeface="Arial" panose="020B0604020202020204" pitchFamily="34" charset="0"/>
              <a:buChar char="•"/>
            </a:pPr>
            <a:r>
              <a:rPr lang="en-US" sz="1030" dirty="0">
                <a:solidFill>
                  <a:srgbClr val="000000"/>
                </a:solidFill>
                <a:latin typeface="Barlow SemiCondensed"/>
              </a:rPr>
              <a:t>Supporting women organizations and CSO projects aiming at women empowerment through various funding </a:t>
            </a:r>
            <a:r>
              <a:rPr lang="en-US" sz="1030" dirty="0" err="1">
                <a:solidFill>
                  <a:srgbClr val="000000"/>
                </a:solidFill>
                <a:latin typeface="Barlow SemiCondensed"/>
              </a:rPr>
              <a:t>programmes</a:t>
            </a:r>
            <a:r>
              <a:rPr lang="en-US" sz="1030" dirty="0">
                <a:solidFill>
                  <a:srgbClr val="000000"/>
                </a:solidFill>
                <a:latin typeface="Barlow SemiCondensed"/>
              </a:rPr>
              <a:t> (Civil society facility and media, EIDHR). The EU will continue supporting CSO projects with a focus on the priority areas identified in the CLIP.</a:t>
            </a:r>
          </a:p>
          <a:p>
            <a:pPr algn="just">
              <a:lnSpc>
                <a:spcPts val="1029"/>
              </a:lnSpc>
            </a:pPr>
            <a:endParaRPr lang="en-US" sz="1000" dirty="0">
              <a:solidFill>
                <a:srgbClr val="000000"/>
              </a:solidFill>
              <a:latin typeface="Barlow SemiCondensed"/>
            </a:endParaRPr>
          </a:p>
        </p:txBody>
      </p:sp>
      <p:sp>
        <p:nvSpPr>
          <p:cNvPr id="85" name="TextBox 85"/>
          <p:cNvSpPr txBox="1"/>
          <p:nvPr/>
        </p:nvSpPr>
        <p:spPr>
          <a:xfrm>
            <a:off x="746462" y="9354333"/>
            <a:ext cx="2686920" cy="1282402"/>
          </a:xfrm>
          <a:prstGeom prst="rect">
            <a:avLst/>
          </a:prstGeom>
        </p:spPr>
        <p:txBody>
          <a:bodyPr lIns="0" tIns="0" rIns="0" bIns="0" rtlCol="0" anchor="t">
            <a:spAutoFit/>
          </a:bodyPr>
          <a:lstStyle/>
          <a:p>
            <a:pPr marL="171450" indent="-171450" algn="just">
              <a:lnSpc>
                <a:spcPts val="1029"/>
              </a:lnSpc>
              <a:buFont typeface="Arial" panose="020B0604020202020204" pitchFamily="34" charset="0"/>
              <a:buChar char="•"/>
            </a:pPr>
            <a:r>
              <a:rPr lang="en-GB" sz="1030" dirty="0" smtClean="0">
                <a:solidFill>
                  <a:srgbClr val="000000"/>
                </a:solidFill>
                <a:latin typeface="Barlow SemiCondensed"/>
              </a:rPr>
              <a:t>The </a:t>
            </a:r>
            <a:r>
              <a:rPr lang="en-GB" sz="1030" dirty="0">
                <a:solidFill>
                  <a:srgbClr val="000000"/>
                </a:solidFill>
                <a:latin typeface="Barlow SemiCondensed"/>
              </a:rPr>
              <a:t>main targeted action for EU’s support in Albania is through the support to the EU for Gender Equality project in Albania implemented by UN Women and UNFPA. </a:t>
            </a:r>
            <a:endParaRPr lang="en-GB" sz="1030" dirty="0" smtClean="0">
              <a:solidFill>
                <a:srgbClr val="000000"/>
              </a:solidFill>
              <a:latin typeface="Barlow SemiCondensed"/>
            </a:endParaRPr>
          </a:p>
          <a:p>
            <a:pPr algn="just">
              <a:lnSpc>
                <a:spcPts val="1029"/>
              </a:lnSpc>
            </a:pPr>
            <a:endParaRPr lang="en-US" sz="1030" dirty="0">
              <a:solidFill>
                <a:srgbClr val="000000"/>
              </a:solidFill>
              <a:latin typeface="Barlow SemiCondensed"/>
            </a:endParaRPr>
          </a:p>
          <a:p>
            <a:pPr marL="171450" indent="-171450" algn="just">
              <a:lnSpc>
                <a:spcPts val="1029"/>
              </a:lnSpc>
              <a:buFont typeface="Arial" panose="020B0604020202020204" pitchFamily="34" charset="0"/>
              <a:buChar char="•"/>
            </a:pPr>
            <a:r>
              <a:rPr lang="en-US" sz="1030" dirty="0" smtClean="0">
                <a:solidFill>
                  <a:srgbClr val="000000"/>
                </a:solidFill>
                <a:latin typeface="Barlow SemiCondensed"/>
              </a:rPr>
              <a:t>Currently </a:t>
            </a:r>
            <a:r>
              <a:rPr lang="en-US" sz="1030" dirty="0">
                <a:solidFill>
                  <a:srgbClr val="000000"/>
                </a:solidFill>
                <a:latin typeface="Barlow SemiCondensed"/>
              </a:rPr>
              <a:t>also supporting through the regional </a:t>
            </a:r>
            <a:r>
              <a:rPr lang="en-US" sz="1030" dirty="0" err="1">
                <a:solidFill>
                  <a:srgbClr val="000000"/>
                </a:solidFill>
                <a:latin typeface="Barlow SemiCondensed"/>
              </a:rPr>
              <a:t>programme</a:t>
            </a:r>
            <a:r>
              <a:rPr lang="en-US" sz="1030" dirty="0">
                <a:solidFill>
                  <a:srgbClr val="000000"/>
                </a:solidFill>
                <a:latin typeface="Barlow SemiCondensed"/>
              </a:rPr>
              <a:t> on changing norms and attitudes and supporting efforts to fight gender based violence with UN Women. </a:t>
            </a:r>
          </a:p>
          <a:p>
            <a:pPr algn="just">
              <a:lnSpc>
                <a:spcPts val="1029"/>
              </a:lnSpc>
            </a:pPr>
            <a:endParaRPr lang="en-US" sz="1000" dirty="0">
              <a:solidFill>
                <a:srgbClr val="000000"/>
              </a:solidFill>
              <a:latin typeface="Barlow SemiCondensed"/>
            </a:endParaRPr>
          </a:p>
        </p:txBody>
      </p:sp>
      <p:sp>
        <p:nvSpPr>
          <p:cNvPr id="86" name="TextBox 86"/>
          <p:cNvSpPr txBox="1"/>
          <p:nvPr/>
        </p:nvSpPr>
        <p:spPr>
          <a:xfrm>
            <a:off x="3794864" y="8664298"/>
            <a:ext cx="3144813" cy="897682"/>
          </a:xfrm>
          <a:prstGeom prst="rect">
            <a:avLst/>
          </a:prstGeom>
        </p:spPr>
        <p:txBody>
          <a:bodyPr lIns="0" tIns="0" rIns="0" bIns="0" rtlCol="0" anchor="t">
            <a:spAutoFit/>
          </a:bodyPr>
          <a:lstStyle/>
          <a:p>
            <a:pPr marL="171450" indent="-171450" algn="just">
              <a:lnSpc>
                <a:spcPts val="1029"/>
              </a:lnSpc>
              <a:buFont typeface="Arial" panose="020B0604020202020204" pitchFamily="34" charset="0"/>
              <a:buChar char="•"/>
            </a:pPr>
            <a:r>
              <a:rPr lang="en-US" sz="1029" dirty="0" smtClean="0">
                <a:solidFill>
                  <a:srgbClr val="000000"/>
                </a:solidFill>
                <a:latin typeface="Barlow SemiCondensed"/>
              </a:rPr>
              <a:t>Dialogue </a:t>
            </a:r>
            <a:r>
              <a:rPr lang="en-US" sz="1029" dirty="0">
                <a:solidFill>
                  <a:srgbClr val="000000"/>
                </a:solidFill>
                <a:latin typeface="Barlow SemiCondensed"/>
              </a:rPr>
              <a:t>engaged </a:t>
            </a:r>
            <a:r>
              <a:rPr lang="en-US" sz="1029" u="sng" dirty="0">
                <a:solidFill>
                  <a:srgbClr val="000000"/>
                </a:solidFill>
                <a:latin typeface="Barlow SemiCondensed"/>
              </a:rPr>
              <a:t>with the </a:t>
            </a:r>
            <a:r>
              <a:rPr lang="en-US" sz="1029" u="sng" dirty="0" err="1">
                <a:solidFill>
                  <a:srgbClr val="000000"/>
                </a:solidFill>
                <a:latin typeface="Barlow SemiCondensed"/>
              </a:rPr>
              <a:t>GoP</a:t>
            </a:r>
            <a:r>
              <a:rPr lang="en-US" sz="1029" dirty="0">
                <a:solidFill>
                  <a:srgbClr val="000000"/>
                </a:solidFill>
                <a:latin typeface="Barlow SemiCondensed"/>
              </a:rPr>
              <a:t> through various platforms: the </a:t>
            </a:r>
            <a:r>
              <a:rPr lang="en-US" sz="1029" dirty="0" smtClean="0">
                <a:solidFill>
                  <a:srgbClr val="000000"/>
                </a:solidFill>
                <a:latin typeface="Barlow SemiCondensed"/>
              </a:rPr>
              <a:t>Integrated Policy Management Groups, Donor Sector Working Group on Gender Equality and different sub-committees as part of the dialogue on different chapters. </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7" name="TextBox 87"/>
          <p:cNvSpPr txBox="1"/>
          <p:nvPr/>
        </p:nvSpPr>
        <p:spPr>
          <a:xfrm>
            <a:off x="3783847" y="9217149"/>
            <a:ext cx="3144813" cy="384721"/>
          </a:xfrm>
          <a:prstGeom prst="rect">
            <a:avLst/>
          </a:prstGeom>
        </p:spPr>
        <p:txBody>
          <a:bodyPr lIns="0" tIns="0" rIns="0" bIns="0" rtlCol="0" anchor="t">
            <a:spAutoFit/>
          </a:bodyPr>
          <a:lstStyle/>
          <a:p>
            <a:pPr marL="171450" indent="-171450">
              <a:lnSpc>
                <a:spcPts val="1029"/>
              </a:lnSpc>
              <a:buFont typeface="Arial" panose="020B0604020202020204" pitchFamily="34" charset="0"/>
              <a:buChar char="•"/>
            </a:pPr>
            <a:r>
              <a:rPr lang="en-US" sz="1029" dirty="0" smtClean="0">
                <a:solidFill>
                  <a:srgbClr val="000000"/>
                </a:solidFill>
                <a:latin typeface="Barlow SemiCondensed"/>
              </a:rPr>
              <a:t>Dialogue </a:t>
            </a:r>
            <a:r>
              <a:rPr lang="en-US" sz="1029" dirty="0">
                <a:solidFill>
                  <a:srgbClr val="000000"/>
                </a:solidFill>
                <a:latin typeface="Barlow SemiCondensed"/>
              </a:rPr>
              <a:t>with </a:t>
            </a:r>
            <a:r>
              <a:rPr lang="en-US" sz="1029" u="sng" dirty="0">
                <a:solidFill>
                  <a:srgbClr val="000000"/>
                </a:solidFill>
                <a:latin typeface="Barlow SemiCondensed"/>
              </a:rPr>
              <a:t>national and local CSOs</a:t>
            </a:r>
            <a:r>
              <a:rPr lang="en-US" sz="1029" dirty="0">
                <a:solidFill>
                  <a:srgbClr val="000000"/>
                </a:solidFill>
                <a:latin typeface="Barlow SemiCondensed"/>
              </a:rPr>
              <a:t> using the framework of the EU roadmap for engagement with civil </a:t>
            </a:r>
            <a:r>
              <a:rPr lang="en-US" sz="1029" dirty="0" smtClean="0">
                <a:solidFill>
                  <a:srgbClr val="000000"/>
                </a:solidFill>
                <a:latin typeface="Barlow SemiCondensed"/>
              </a:rPr>
              <a:t>society.</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Albania</a:t>
            </a: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Different instrument will be used in the implementation of the CLIP: </a:t>
            </a:r>
          </a:p>
        </p:txBody>
      </p:sp>
      <p:sp>
        <p:nvSpPr>
          <p:cNvPr id="90" name="TextBox 47"/>
          <p:cNvSpPr txBox="1"/>
          <p:nvPr/>
        </p:nvSpPr>
        <p:spPr>
          <a:xfrm>
            <a:off x="3866780" y="7296472"/>
            <a:ext cx="2956832" cy="1154162"/>
          </a:xfrm>
          <a:prstGeom prst="rect">
            <a:avLst/>
          </a:prstGeom>
        </p:spPr>
        <p:txBody>
          <a:bodyPr wrap="square" lIns="0" tIns="0" rIns="0" bIns="0" rtlCol="0" anchor="t">
            <a:spAutoFit/>
          </a:bodyPr>
          <a:lstStyle/>
          <a:p>
            <a:pPr algn="just">
              <a:lnSpc>
                <a:spcPts val="1029"/>
              </a:lnSpc>
            </a:pPr>
            <a:r>
              <a:rPr lang="en-US" sz="1029" dirty="0" smtClean="0">
                <a:solidFill>
                  <a:srgbClr val="000000"/>
                </a:solidFill>
                <a:latin typeface="Barlow SemiCondensed"/>
              </a:rPr>
              <a:t>Other priorities such as : Digitalization, sexual and reproductive health rights, women peace and security agenda, participation in local decision making  will be supported in close cooperation with the Member States and other partners.</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626B5-09B8-4A10-AE73-9EE29D7BDFEF}"/>
</file>

<file path=customXml/itemProps2.xml><?xml version="1.0" encoding="utf-8"?>
<ds:datastoreItem xmlns:ds="http://schemas.openxmlformats.org/officeDocument/2006/customXml" ds:itemID="{6D06F258-D02B-4C43-92DB-C95D2F01B8C9}"/>
</file>

<file path=customXml/itemProps3.xml><?xml version="1.0" encoding="utf-8"?>
<ds:datastoreItem xmlns:ds="http://schemas.openxmlformats.org/officeDocument/2006/customXml" ds:itemID="{E583F5D9-FEF4-4311-8330-3334789414FD}"/>
</file>

<file path=docProps/app.xml><?xml version="1.0" encoding="utf-8"?>
<Properties xmlns="http://schemas.openxmlformats.org/officeDocument/2006/extended-properties" xmlns:vt="http://schemas.openxmlformats.org/officeDocument/2006/docPropsVTypes">
  <TotalTime>36</TotalTime>
  <Words>614</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 Bold</vt:lpstr>
      <vt:lpstr>Alata</vt:lpstr>
      <vt:lpstr>Barlow SemiCondensed Bold</vt:lpstr>
      <vt:lpstr>Inter Italics</vt:lpstr>
      <vt:lpstr>Barlow SemiCondensed</vt:lpstr>
      <vt:lpstr>Arialle Bold</vt:lpstr>
      <vt:lpstr>Arial</vt:lpstr>
      <vt:lpstr>Calibri</vt:lpstr>
      <vt:lpstr>Arialle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subject>1 pager EU CLIP Albania</dc:subject>
  <dc:creator>RAMIREZ Ma Elaine (EEAS-MANILA)</dc:creator>
  <cp:keywords/>
  <dc:description/>
  <cp:lastModifiedBy>BREGU Enkelejda (EEAS-TIRANA)</cp:lastModifiedBy>
  <cp:revision>18</cp:revision>
  <dcterms:created xsi:type="dcterms:W3CDTF">2006-08-16T00:00:00Z</dcterms:created>
  <dcterms:modified xsi:type="dcterms:W3CDTF">2021-11-04T08:42:52Z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