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Override PartName="/ppt/comments/modernComment_100_0.xml" ContentType="application/vnd.ms-powerpoint.comment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7556500" cy="10693400"/>
  <p:notesSz cx="6858000" cy="9144000"/>
  <p:embeddedFontLst>
    <p:embeddedFont>
      <p:font typeface="Alata" panose="020B0604020202020204" charset="0"/>
      <p:regular r:id="rId3"/>
    </p:embeddedFont>
    <p:embeddedFont>
      <p:font typeface="Barlow SemiCondensed Bold Bold" panose="020B0604020202020204" charset="0"/>
      <p:regular r:id="rId4"/>
      <p:bold r:id="rId5"/>
    </p:embeddedFont>
    <p:embeddedFont>
      <p:font typeface="Inter Italics" panose="020B0604020202020204" charset="0"/>
      <p:regular r:id="rId6"/>
      <p:italic r:id="rId7"/>
    </p:embeddedFont>
    <p:embeddedFont>
      <p:font typeface="Calibri" panose="020F0502020204030204" pitchFamily="34" charset="0"/>
      <p:regular r:id="rId8"/>
      <p:bold r:id="rId9"/>
      <p:italic r:id="rId10"/>
      <p:boldItalic r:id="rId11"/>
    </p:embeddedFont>
    <p:embeddedFont>
      <p:font typeface="Arialle Bold" panose="020B0604020202020204" charset="0"/>
      <p:regular r:id="rId12"/>
      <p:bold r:id="rId13"/>
    </p:embeddedFont>
    <p:embeddedFont>
      <p:font typeface="Barlow SemiCondensed" panose="020B0604020202020204" charset="0"/>
      <p:regular r:id="rId14"/>
    </p:embeddedFont>
    <p:embeddedFont>
      <p:font typeface="Barlow SemiCondensed Bold" panose="020B0604020202020204" charset="0"/>
      <p:regular r:id="rId15"/>
      <p:bold r:id="rId16"/>
    </p:embeddedFont>
    <p:embeddedFont>
      <p:font typeface="Arialle"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838690-61D6-650F-9021-C62475161F56}" name="Blerina Vila" initials="BV" userId="S::blerina.vila@wexam.be::906cfde3-9af9-469a-ad7c-32bd7285c55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577" autoAdjust="0"/>
  </p:normalViewPr>
  <p:slideViewPr>
    <p:cSldViewPr>
      <p:cViewPr>
        <p:scale>
          <a:sx n="100" d="100"/>
          <a:sy n="100" d="100"/>
        </p:scale>
        <p:origin x="74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presProps" Target="presProps.xml"/><Relationship Id="rId3" Type="http://schemas.openxmlformats.org/officeDocument/2006/relationships/font" Target="fonts/font1.fntdata"/><Relationship Id="rId21" Type="http://schemas.openxmlformats.org/officeDocument/2006/relationships/tableStyles" Target="tableStyles.xml"/><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font" Target="fonts/font15.fntdata"/><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1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24" Type="http://schemas.openxmlformats.org/officeDocument/2006/relationships/customXml" Target="../customXml/item2.xml"/><Relationship Id="rId5" Type="http://schemas.openxmlformats.org/officeDocument/2006/relationships/font" Target="fonts/font3.fntdata"/><Relationship Id="rId15" Type="http://schemas.openxmlformats.org/officeDocument/2006/relationships/font" Target="fonts/font13.fntdata"/><Relationship Id="rId23" Type="http://schemas.openxmlformats.org/officeDocument/2006/relationships/customXml" Target="../customXml/item1.xml"/><Relationship Id="rId10" Type="http://schemas.openxmlformats.org/officeDocument/2006/relationships/font" Target="fonts/font8.fntdata"/><Relationship Id="rId19" Type="http://schemas.openxmlformats.org/officeDocument/2006/relationships/viewProps" Target="viewProps.xml"/><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font" Target="fonts/font12.fntdata"/><Relationship Id="rId22" Type="http://schemas.microsoft.com/office/2018/10/relationships/authors" Target="authors.xml"/></Relationships>
</file>

<file path=ppt/comments/modernComment_100_0.xml><?xml version="1.0" encoding="utf-8"?>
<p188:cmLst xmlns:a="http://schemas.openxmlformats.org/drawingml/2006/main" xmlns:r="http://schemas.openxmlformats.org/officeDocument/2006/relationships" xmlns:p188="http://schemas.microsoft.com/office/powerpoint/2018/8/main">
  <p188:cm id="{FB52A48E-6A73-574A-967C-071F56A58061}" authorId="{BF838690-61D6-650F-9021-C62475161F56}" created="2021-11-08T10:34:41.803">
    <ac:deMkLst xmlns:ac="http://schemas.microsoft.com/office/drawing/2013/main/command">
      <pc:docMk xmlns:pc="http://schemas.microsoft.com/office/powerpoint/2013/main/command"/>
      <pc:sldMk xmlns:pc="http://schemas.microsoft.com/office/powerpoint/2013/main/command" cId="0" sldId="256"/>
      <ac:grpSpMk id="52" creationId="{00000000-0000-0000-0000-000000000000}"/>
    </ac:deMkLst>
    <p188:txBody>
      <a:bodyPr/>
      <a:lstStyle/>
      <a:p>
        <a:r>
          <a:rPr lang="en-BE"/>
          <a:t>it is not clear what this section refers to: the consultation that supported the CLIP or the consultation/ dialogue going forward. If the first — modify the sub-title in blue. 
If the later: join with the box “engagement in dialogue…”</a:t>
        </a:r>
      </a:p>
    </p188:txBody>
  </p188:cm>
  <p188:cm id="{94523407-4D14-334D-BB6F-B588B1E2C543}" authorId="{BF838690-61D6-650F-9021-C62475161F56}" created="2021-11-08T10:35:51.231">
    <ac:deMkLst xmlns:ac="http://schemas.microsoft.com/office/drawing/2013/main/command">
      <pc:docMk xmlns:pc="http://schemas.microsoft.com/office/powerpoint/2013/main/command"/>
      <pc:sldMk xmlns:pc="http://schemas.microsoft.com/office/powerpoint/2013/main/command" cId="0" sldId="256"/>
      <ac:grpSpMk id="41" creationId="{00000000-0000-0000-0000-000000000000}"/>
    </ac:deMkLst>
    <p188:txBody>
      <a:bodyPr/>
      <a:lstStyle/>
      <a:p>
        <a:r>
          <a:rPr lang="en-BE"/>
          <a:t>Please consider changing title into “communication and accountability” </a:t>
        </a:r>
      </a:p>
    </p188:txBody>
  </p188:cm>
  <p188:cm id="{46DC2994-9B3C-A549-9208-C57E949C6A08}" authorId="{BF838690-61D6-650F-9021-C62475161F56}" created="2021-11-08T10:37:57.288">
    <ac:deMkLst xmlns:ac="http://schemas.microsoft.com/office/drawing/2013/main/command">
      <pc:docMk xmlns:pc="http://schemas.microsoft.com/office/powerpoint/2013/main/command"/>
      <pc:sldMk xmlns:pc="http://schemas.microsoft.com/office/powerpoint/2013/main/command" cId="0" sldId="256"/>
      <ac:grpSpMk id="41" creationId="{00000000-0000-0000-0000-000000000000}"/>
    </ac:deMkLst>
    <p188:txBody>
      <a:bodyPr/>
      <a:lstStyle/>
      <a:p>
        <a:r>
          <a:rPr lang="en-BE"/>
          <a:t>Please consider changing title into: 
- mainstreaming gender into COUNTRY - EU partnership
- focused interventions</a:t>
        </a:r>
      </a:p>
    </p188:txBody>
  </p188:cm>
</p188:cmLst>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2.png"/><Relationship Id="rId39" Type="http://schemas.openxmlformats.org/officeDocument/2006/relationships/hyperlink" Target="https://www.instagram.com/eubih/" TargetMode="External"/><Relationship Id="rId3" Type="http://schemas.openxmlformats.org/officeDocument/2006/relationships/image" Target="../media/image6.png"/><Relationship Id="rId34" Type="http://schemas.openxmlformats.org/officeDocument/2006/relationships/image" Target="../media/image14.png"/><Relationship Id="rId42" Type="http://schemas.openxmlformats.org/officeDocument/2006/relationships/image" Target="../media/image19.png"/><Relationship Id="rId47" Type="http://schemas.microsoft.com/office/2018/10/relationships/comments" Target="../comments/modernComment_100_0.xml"/><Relationship Id="rId7" Type="http://schemas.openxmlformats.org/officeDocument/2006/relationships/image" Target="../media/image8.png"/><Relationship Id="rId12" Type="http://schemas.openxmlformats.org/officeDocument/2006/relationships/image" Target="../media/image11.png"/><Relationship Id="rId33" Type="http://schemas.openxmlformats.org/officeDocument/2006/relationships/image" Target="../media/image13.png"/><Relationship Id="rId38" Type="http://schemas.openxmlformats.org/officeDocument/2006/relationships/image" Target="../media/image17.png"/><Relationship Id="rId46" Type="http://schemas.openxmlformats.org/officeDocument/2006/relationships/image" Target="../media/image21.png"/><Relationship Id="rId2" Type="http://schemas.openxmlformats.org/officeDocument/2006/relationships/slideLayout" Target="../slideLayouts/slideLayout7.xml"/><Relationship Id="rId41" Type="http://schemas.openxmlformats.org/officeDocument/2006/relationships/hyperlink" Target="https://twitter.com/eubih" TargetMode="External"/><Relationship Id="rId1" Type="http://schemas.openxmlformats.org/officeDocument/2006/relationships/vmlDrawing" Target="../drawings/vmlDrawing1.vml"/><Relationship Id="rId6" Type="http://schemas.openxmlformats.org/officeDocument/2006/relationships/image" Target="../media/image4.svg"/><Relationship Id="rId11" Type="http://schemas.openxmlformats.org/officeDocument/2006/relationships/image" Target="../media/image10.png"/><Relationship Id="rId32" Type="http://schemas.openxmlformats.org/officeDocument/2006/relationships/image" Target="../media/image120.svg"/><Relationship Id="rId37" Type="http://schemas.openxmlformats.org/officeDocument/2006/relationships/hyperlink" Target="http://europa.ba/" TargetMode="External"/><Relationship Id="rId40" Type="http://schemas.openxmlformats.org/officeDocument/2006/relationships/image" Target="../media/image18.png"/><Relationship Id="rId45" Type="http://schemas.openxmlformats.org/officeDocument/2006/relationships/hyperlink" Target="https://www.youtube.com/user/eubih" TargetMode="External"/><Relationship Id="rId5" Type="http://schemas.openxmlformats.org/officeDocument/2006/relationships/image" Target="../media/image7.png"/><Relationship Id="rId36" Type="http://schemas.openxmlformats.org/officeDocument/2006/relationships/image" Target="../media/image16.png"/><Relationship Id="rId10" Type="http://schemas.openxmlformats.org/officeDocument/2006/relationships/image" Target="../media/image8.svg"/><Relationship Id="rId44" Type="http://schemas.openxmlformats.org/officeDocument/2006/relationships/image" Target="../media/image20.png"/><Relationship Id="rId4" Type="http://schemas.openxmlformats.org/officeDocument/2006/relationships/image" Target="../media/image2.svg"/><Relationship Id="rId9" Type="http://schemas.openxmlformats.org/officeDocument/2006/relationships/image" Target="../media/image9.png"/><Relationship Id="rId35" Type="http://schemas.openxmlformats.org/officeDocument/2006/relationships/image" Target="../media/image15.png"/><Relationship Id="rId43" Type="http://schemas.openxmlformats.org/officeDocument/2006/relationships/hyperlink" Target="http://facebook.com/europa.b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6638" y="2355694"/>
            <a:ext cx="6327261" cy="936033"/>
            <a:chOff x="0" y="0"/>
            <a:chExt cx="71414971" cy="10564879"/>
          </a:xfrm>
        </p:grpSpPr>
        <p:sp>
          <p:nvSpPr>
            <p:cNvPr id="3" name="Freeform 3"/>
            <p:cNvSpPr/>
            <p:nvPr/>
          </p:nvSpPr>
          <p:spPr>
            <a:xfrm>
              <a:off x="72390" y="72390"/>
              <a:ext cx="71270189" cy="10420099"/>
            </a:xfrm>
            <a:custGeom>
              <a:avLst/>
              <a:gdLst/>
              <a:ahLst/>
              <a:cxnLst/>
              <a:rect l="l" t="t" r="r" b="b"/>
              <a:pathLst>
                <a:path w="71270189" h="10420099">
                  <a:moveTo>
                    <a:pt x="0" y="0"/>
                  </a:moveTo>
                  <a:lnTo>
                    <a:pt x="71270189" y="0"/>
                  </a:lnTo>
                  <a:lnTo>
                    <a:pt x="71270189" y="10420099"/>
                  </a:lnTo>
                  <a:lnTo>
                    <a:pt x="0" y="10420099"/>
                  </a:lnTo>
                  <a:lnTo>
                    <a:pt x="0" y="0"/>
                  </a:lnTo>
                  <a:close/>
                </a:path>
              </a:pathLst>
            </a:custGeom>
            <a:solidFill>
              <a:srgbClr val="FFFFFF"/>
            </a:solidFill>
          </p:spPr>
        </p:sp>
        <p:sp>
          <p:nvSpPr>
            <p:cNvPr id="4" name="Freeform 4"/>
            <p:cNvSpPr/>
            <p:nvPr/>
          </p:nvSpPr>
          <p:spPr>
            <a:xfrm>
              <a:off x="0" y="0"/>
              <a:ext cx="71414971" cy="10564879"/>
            </a:xfrm>
            <a:custGeom>
              <a:avLst/>
              <a:gdLst/>
              <a:ahLst/>
              <a:cxnLst/>
              <a:rect l="l" t="t" r="r" b="b"/>
              <a:pathLst>
                <a:path w="71414971" h="10564879">
                  <a:moveTo>
                    <a:pt x="71270192" y="10420100"/>
                  </a:moveTo>
                  <a:lnTo>
                    <a:pt x="71414971" y="10420100"/>
                  </a:lnTo>
                  <a:lnTo>
                    <a:pt x="71414971" y="10564879"/>
                  </a:lnTo>
                  <a:lnTo>
                    <a:pt x="71270192" y="10564879"/>
                  </a:lnTo>
                  <a:lnTo>
                    <a:pt x="71270192" y="10420100"/>
                  </a:lnTo>
                  <a:close/>
                  <a:moveTo>
                    <a:pt x="0" y="144780"/>
                  </a:moveTo>
                  <a:lnTo>
                    <a:pt x="144780" y="144780"/>
                  </a:lnTo>
                  <a:lnTo>
                    <a:pt x="144780" y="10420100"/>
                  </a:lnTo>
                  <a:lnTo>
                    <a:pt x="0" y="10420100"/>
                  </a:lnTo>
                  <a:lnTo>
                    <a:pt x="0" y="144780"/>
                  </a:lnTo>
                  <a:close/>
                  <a:moveTo>
                    <a:pt x="0" y="10420100"/>
                  </a:moveTo>
                  <a:lnTo>
                    <a:pt x="144780" y="10420100"/>
                  </a:lnTo>
                  <a:lnTo>
                    <a:pt x="144780" y="10564879"/>
                  </a:lnTo>
                  <a:lnTo>
                    <a:pt x="0" y="10564879"/>
                  </a:lnTo>
                  <a:lnTo>
                    <a:pt x="0" y="10420100"/>
                  </a:lnTo>
                  <a:close/>
                  <a:moveTo>
                    <a:pt x="71270192" y="144780"/>
                  </a:moveTo>
                  <a:lnTo>
                    <a:pt x="71414971" y="144780"/>
                  </a:lnTo>
                  <a:lnTo>
                    <a:pt x="71414971" y="10420100"/>
                  </a:lnTo>
                  <a:lnTo>
                    <a:pt x="71270192" y="10420100"/>
                  </a:lnTo>
                  <a:lnTo>
                    <a:pt x="71270192" y="144780"/>
                  </a:lnTo>
                  <a:close/>
                  <a:moveTo>
                    <a:pt x="144780" y="10420100"/>
                  </a:moveTo>
                  <a:lnTo>
                    <a:pt x="71270192" y="10420100"/>
                  </a:lnTo>
                  <a:lnTo>
                    <a:pt x="71270192" y="10564879"/>
                  </a:lnTo>
                  <a:lnTo>
                    <a:pt x="144780" y="10564879"/>
                  </a:lnTo>
                  <a:lnTo>
                    <a:pt x="144780" y="10420100"/>
                  </a:lnTo>
                  <a:close/>
                  <a:moveTo>
                    <a:pt x="71270192" y="0"/>
                  </a:moveTo>
                  <a:lnTo>
                    <a:pt x="71414971" y="0"/>
                  </a:lnTo>
                  <a:lnTo>
                    <a:pt x="71414971" y="144780"/>
                  </a:lnTo>
                  <a:lnTo>
                    <a:pt x="71270192" y="144780"/>
                  </a:lnTo>
                  <a:lnTo>
                    <a:pt x="71270192" y="0"/>
                  </a:lnTo>
                  <a:close/>
                  <a:moveTo>
                    <a:pt x="0" y="0"/>
                  </a:moveTo>
                  <a:lnTo>
                    <a:pt x="144780" y="0"/>
                  </a:lnTo>
                  <a:lnTo>
                    <a:pt x="144780" y="144780"/>
                  </a:lnTo>
                  <a:lnTo>
                    <a:pt x="0" y="144780"/>
                  </a:lnTo>
                  <a:lnTo>
                    <a:pt x="0" y="0"/>
                  </a:lnTo>
                  <a:close/>
                  <a:moveTo>
                    <a:pt x="144780" y="0"/>
                  </a:moveTo>
                  <a:lnTo>
                    <a:pt x="71270192" y="0"/>
                  </a:lnTo>
                  <a:lnTo>
                    <a:pt x="71270192" y="144780"/>
                  </a:lnTo>
                  <a:lnTo>
                    <a:pt x="144780" y="144780"/>
                  </a:lnTo>
                  <a:lnTo>
                    <a:pt x="144780" y="0"/>
                  </a:lnTo>
                  <a:close/>
                </a:path>
              </a:pathLst>
            </a:custGeom>
            <a:solidFill>
              <a:srgbClr val="003432"/>
            </a:solidFill>
          </p:spPr>
        </p:sp>
      </p:grpSp>
      <p:grpSp>
        <p:nvGrpSpPr>
          <p:cNvPr id="5" name="Group 5"/>
          <p:cNvGrpSpPr/>
          <p:nvPr/>
        </p:nvGrpSpPr>
        <p:grpSpPr>
          <a:xfrm>
            <a:off x="631937" y="3487270"/>
            <a:ext cx="3012963" cy="1681161"/>
            <a:chOff x="0" y="0"/>
            <a:chExt cx="21712780" cy="12571790"/>
          </a:xfrm>
        </p:grpSpPr>
        <p:sp>
          <p:nvSpPr>
            <p:cNvPr id="6" name="Freeform 6"/>
            <p:cNvSpPr/>
            <p:nvPr/>
          </p:nvSpPr>
          <p:spPr>
            <a:xfrm>
              <a:off x="72390" y="72390"/>
              <a:ext cx="21568001" cy="12427011"/>
            </a:xfrm>
            <a:custGeom>
              <a:avLst/>
              <a:gdLst/>
              <a:ahLst/>
              <a:cxnLst/>
              <a:rect l="l" t="t" r="r" b="b"/>
              <a:pathLst>
                <a:path w="21568001" h="12427011">
                  <a:moveTo>
                    <a:pt x="0" y="0"/>
                  </a:moveTo>
                  <a:lnTo>
                    <a:pt x="21568001" y="0"/>
                  </a:lnTo>
                  <a:lnTo>
                    <a:pt x="21568001" y="12427011"/>
                  </a:lnTo>
                  <a:lnTo>
                    <a:pt x="0" y="12427011"/>
                  </a:lnTo>
                  <a:lnTo>
                    <a:pt x="0" y="0"/>
                  </a:lnTo>
                  <a:close/>
                </a:path>
              </a:pathLst>
            </a:custGeom>
            <a:solidFill>
              <a:srgbClr val="FFFFFF"/>
            </a:solidFill>
          </p:spPr>
        </p:sp>
        <p:sp>
          <p:nvSpPr>
            <p:cNvPr id="7" name="Freeform 7"/>
            <p:cNvSpPr/>
            <p:nvPr/>
          </p:nvSpPr>
          <p:spPr>
            <a:xfrm>
              <a:off x="0" y="0"/>
              <a:ext cx="21712780" cy="12571790"/>
            </a:xfrm>
            <a:custGeom>
              <a:avLst/>
              <a:gdLst/>
              <a:ahLst/>
              <a:cxnLst/>
              <a:rect l="l" t="t" r="r" b="b"/>
              <a:pathLst>
                <a:path w="21712780" h="12571790">
                  <a:moveTo>
                    <a:pt x="21568000" y="12427010"/>
                  </a:moveTo>
                  <a:lnTo>
                    <a:pt x="21712780" y="12427010"/>
                  </a:lnTo>
                  <a:lnTo>
                    <a:pt x="21712780" y="12571790"/>
                  </a:lnTo>
                  <a:lnTo>
                    <a:pt x="21568000" y="12571790"/>
                  </a:lnTo>
                  <a:lnTo>
                    <a:pt x="21568000" y="12427010"/>
                  </a:lnTo>
                  <a:close/>
                  <a:moveTo>
                    <a:pt x="0" y="144780"/>
                  </a:moveTo>
                  <a:lnTo>
                    <a:pt x="144780" y="144780"/>
                  </a:lnTo>
                  <a:lnTo>
                    <a:pt x="144780" y="12427010"/>
                  </a:lnTo>
                  <a:lnTo>
                    <a:pt x="0" y="12427010"/>
                  </a:lnTo>
                  <a:lnTo>
                    <a:pt x="0" y="144780"/>
                  </a:lnTo>
                  <a:close/>
                  <a:moveTo>
                    <a:pt x="0" y="12427010"/>
                  </a:moveTo>
                  <a:lnTo>
                    <a:pt x="144780" y="12427010"/>
                  </a:lnTo>
                  <a:lnTo>
                    <a:pt x="144780" y="12571790"/>
                  </a:lnTo>
                  <a:lnTo>
                    <a:pt x="0" y="12571790"/>
                  </a:lnTo>
                  <a:lnTo>
                    <a:pt x="0" y="12427010"/>
                  </a:lnTo>
                  <a:close/>
                  <a:moveTo>
                    <a:pt x="21568000" y="144780"/>
                  </a:moveTo>
                  <a:lnTo>
                    <a:pt x="21712780" y="144780"/>
                  </a:lnTo>
                  <a:lnTo>
                    <a:pt x="21712780" y="12427010"/>
                  </a:lnTo>
                  <a:lnTo>
                    <a:pt x="21568000" y="12427010"/>
                  </a:lnTo>
                  <a:lnTo>
                    <a:pt x="21568000" y="144780"/>
                  </a:lnTo>
                  <a:close/>
                  <a:moveTo>
                    <a:pt x="144780" y="12427010"/>
                  </a:moveTo>
                  <a:lnTo>
                    <a:pt x="21568000" y="12427010"/>
                  </a:lnTo>
                  <a:lnTo>
                    <a:pt x="21568000" y="12571790"/>
                  </a:lnTo>
                  <a:lnTo>
                    <a:pt x="144780" y="12571790"/>
                  </a:lnTo>
                  <a:lnTo>
                    <a:pt x="144780" y="12427010"/>
                  </a:lnTo>
                  <a:close/>
                  <a:moveTo>
                    <a:pt x="21568000" y="0"/>
                  </a:moveTo>
                  <a:lnTo>
                    <a:pt x="21712780" y="0"/>
                  </a:lnTo>
                  <a:lnTo>
                    <a:pt x="21712780" y="144780"/>
                  </a:lnTo>
                  <a:lnTo>
                    <a:pt x="21568000" y="144780"/>
                  </a:lnTo>
                  <a:lnTo>
                    <a:pt x="21568000" y="0"/>
                  </a:lnTo>
                  <a:close/>
                  <a:moveTo>
                    <a:pt x="0" y="0"/>
                  </a:moveTo>
                  <a:lnTo>
                    <a:pt x="144780" y="0"/>
                  </a:lnTo>
                  <a:lnTo>
                    <a:pt x="144780" y="144780"/>
                  </a:lnTo>
                  <a:lnTo>
                    <a:pt x="0" y="144780"/>
                  </a:lnTo>
                  <a:lnTo>
                    <a:pt x="0" y="0"/>
                  </a:lnTo>
                  <a:close/>
                  <a:moveTo>
                    <a:pt x="144780" y="0"/>
                  </a:moveTo>
                  <a:lnTo>
                    <a:pt x="21568000" y="0"/>
                  </a:lnTo>
                  <a:lnTo>
                    <a:pt x="21568000" y="144780"/>
                  </a:lnTo>
                  <a:lnTo>
                    <a:pt x="144780" y="144780"/>
                  </a:lnTo>
                  <a:lnTo>
                    <a:pt x="144780" y="0"/>
                  </a:lnTo>
                  <a:close/>
                </a:path>
              </a:pathLst>
            </a:custGeom>
            <a:solidFill>
              <a:srgbClr val="003432"/>
            </a:solidFill>
          </p:spPr>
        </p:sp>
      </p:grpSp>
      <p:grpSp>
        <p:nvGrpSpPr>
          <p:cNvPr id="8" name="Group 8"/>
          <p:cNvGrpSpPr/>
          <p:nvPr/>
        </p:nvGrpSpPr>
        <p:grpSpPr>
          <a:xfrm>
            <a:off x="756000" y="3342483"/>
            <a:ext cx="1788808" cy="428484"/>
            <a:chOff x="0" y="0"/>
            <a:chExt cx="2385077" cy="571312"/>
          </a:xfrm>
        </p:grpSpPr>
        <p:grpSp>
          <p:nvGrpSpPr>
            <p:cNvPr id="9" name="Group 9"/>
            <p:cNvGrpSpPr/>
            <p:nvPr/>
          </p:nvGrpSpPr>
          <p:grpSpPr>
            <a:xfrm>
              <a:off x="0" y="0"/>
              <a:ext cx="2385077" cy="571312"/>
              <a:chOff x="0" y="0"/>
              <a:chExt cx="19546319" cy="4682053"/>
            </a:xfrm>
          </p:grpSpPr>
          <p:sp>
            <p:nvSpPr>
              <p:cNvPr id="10" name="Freeform 10"/>
              <p:cNvSpPr/>
              <p:nvPr/>
            </p:nvSpPr>
            <p:spPr>
              <a:xfrm>
                <a:off x="72390" y="72390"/>
                <a:ext cx="19401539" cy="4537273"/>
              </a:xfrm>
              <a:custGeom>
                <a:avLst/>
                <a:gdLst/>
                <a:ahLst/>
                <a:cxnLst/>
                <a:rect l="l" t="t" r="r" b="b"/>
                <a:pathLst>
                  <a:path w="19401539" h="4537273">
                    <a:moveTo>
                      <a:pt x="0" y="0"/>
                    </a:moveTo>
                    <a:lnTo>
                      <a:pt x="19401539" y="0"/>
                    </a:lnTo>
                    <a:lnTo>
                      <a:pt x="19401539" y="4537273"/>
                    </a:lnTo>
                    <a:lnTo>
                      <a:pt x="0" y="4537273"/>
                    </a:lnTo>
                    <a:lnTo>
                      <a:pt x="0" y="0"/>
                    </a:lnTo>
                    <a:close/>
                  </a:path>
                </a:pathLst>
              </a:custGeom>
              <a:solidFill>
                <a:srgbClr val="FF914D"/>
              </a:solidFill>
            </p:spPr>
          </p:sp>
          <p:sp>
            <p:nvSpPr>
              <p:cNvPr id="11" name="Freeform 11"/>
              <p:cNvSpPr/>
              <p:nvPr/>
            </p:nvSpPr>
            <p:spPr>
              <a:xfrm>
                <a:off x="0" y="0"/>
                <a:ext cx="19546319" cy="4682053"/>
              </a:xfrm>
              <a:custGeom>
                <a:avLst/>
                <a:gdLst/>
                <a:ahLst/>
                <a:cxnLst/>
                <a:rect l="l" t="t" r="r" b="b"/>
                <a:pathLst>
                  <a:path w="19546319" h="4682053">
                    <a:moveTo>
                      <a:pt x="19401540" y="4537273"/>
                    </a:moveTo>
                    <a:lnTo>
                      <a:pt x="19546319" y="4537273"/>
                    </a:lnTo>
                    <a:lnTo>
                      <a:pt x="19546319" y="4682053"/>
                    </a:lnTo>
                    <a:lnTo>
                      <a:pt x="19401540" y="4682053"/>
                    </a:lnTo>
                    <a:lnTo>
                      <a:pt x="19401540" y="4537273"/>
                    </a:lnTo>
                    <a:close/>
                    <a:moveTo>
                      <a:pt x="0" y="144780"/>
                    </a:moveTo>
                    <a:lnTo>
                      <a:pt x="144780" y="144780"/>
                    </a:lnTo>
                    <a:lnTo>
                      <a:pt x="144780" y="4537273"/>
                    </a:lnTo>
                    <a:lnTo>
                      <a:pt x="0" y="4537273"/>
                    </a:lnTo>
                    <a:lnTo>
                      <a:pt x="0" y="144780"/>
                    </a:lnTo>
                    <a:close/>
                    <a:moveTo>
                      <a:pt x="0" y="4537273"/>
                    </a:moveTo>
                    <a:lnTo>
                      <a:pt x="144780" y="4537273"/>
                    </a:lnTo>
                    <a:lnTo>
                      <a:pt x="144780" y="4682053"/>
                    </a:lnTo>
                    <a:lnTo>
                      <a:pt x="0" y="4682053"/>
                    </a:lnTo>
                    <a:lnTo>
                      <a:pt x="0" y="4537273"/>
                    </a:lnTo>
                    <a:close/>
                    <a:moveTo>
                      <a:pt x="19401540" y="144780"/>
                    </a:moveTo>
                    <a:lnTo>
                      <a:pt x="19546319" y="144780"/>
                    </a:lnTo>
                    <a:lnTo>
                      <a:pt x="19546319" y="4537273"/>
                    </a:lnTo>
                    <a:lnTo>
                      <a:pt x="19401540" y="4537273"/>
                    </a:lnTo>
                    <a:lnTo>
                      <a:pt x="19401540" y="144780"/>
                    </a:lnTo>
                    <a:close/>
                    <a:moveTo>
                      <a:pt x="144780" y="4537273"/>
                    </a:moveTo>
                    <a:lnTo>
                      <a:pt x="19401540" y="4537273"/>
                    </a:lnTo>
                    <a:lnTo>
                      <a:pt x="19401540" y="4682053"/>
                    </a:lnTo>
                    <a:lnTo>
                      <a:pt x="144780" y="4682053"/>
                    </a:lnTo>
                    <a:lnTo>
                      <a:pt x="144780" y="4537273"/>
                    </a:lnTo>
                    <a:close/>
                    <a:moveTo>
                      <a:pt x="19401540" y="0"/>
                    </a:moveTo>
                    <a:lnTo>
                      <a:pt x="19546319" y="0"/>
                    </a:lnTo>
                    <a:lnTo>
                      <a:pt x="19546319" y="144780"/>
                    </a:lnTo>
                    <a:lnTo>
                      <a:pt x="19401540" y="144780"/>
                    </a:lnTo>
                    <a:lnTo>
                      <a:pt x="19401540" y="0"/>
                    </a:lnTo>
                    <a:close/>
                    <a:moveTo>
                      <a:pt x="0" y="0"/>
                    </a:moveTo>
                    <a:lnTo>
                      <a:pt x="144780" y="0"/>
                    </a:lnTo>
                    <a:lnTo>
                      <a:pt x="144780" y="144780"/>
                    </a:lnTo>
                    <a:lnTo>
                      <a:pt x="0" y="144780"/>
                    </a:lnTo>
                    <a:lnTo>
                      <a:pt x="0" y="0"/>
                    </a:lnTo>
                    <a:close/>
                    <a:moveTo>
                      <a:pt x="144780" y="0"/>
                    </a:moveTo>
                    <a:lnTo>
                      <a:pt x="19401540" y="0"/>
                    </a:lnTo>
                    <a:lnTo>
                      <a:pt x="19401540" y="144780"/>
                    </a:lnTo>
                    <a:lnTo>
                      <a:pt x="144780" y="144780"/>
                    </a:lnTo>
                    <a:lnTo>
                      <a:pt x="144780" y="0"/>
                    </a:lnTo>
                    <a:close/>
                  </a:path>
                </a:pathLst>
              </a:custGeom>
              <a:solidFill>
                <a:srgbClr val="003432"/>
              </a:solidFill>
            </p:spPr>
          </p:sp>
        </p:grpSp>
        <p:sp>
          <p:nvSpPr>
            <p:cNvPr id="12" name="TextBox 12"/>
            <p:cNvSpPr txBox="1"/>
            <p:nvPr/>
          </p:nvSpPr>
          <p:spPr>
            <a:xfrm>
              <a:off x="185989" y="59493"/>
              <a:ext cx="2013098" cy="222283"/>
            </a:xfrm>
            <a:prstGeom prst="rect">
              <a:avLst/>
            </a:prstGeom>
          </p:spPr>
          <p:txBody>
            <a:bodyPr lIns="0" tIns="0" rIns="0" bIns="0" rtlCol="0" anchor="t">
              <a:spAutoFit/>
            </a:bodyPr>
            <a:lstStyle/>
            <a:p>
              <a:pPr marL="0" lvl="0" indent="0" algn="ctr">
                <a:lnSpc>
                  <a:spcPts val="1280"/>
                </a:lnSpc>
                <a:spcBef>
                  <a:spcPct val="0"/>
                </a:spcBef>
              </a:pPr>
              <a:r>
                <a:rPr lang="en-US" sz="1280" dirty="0">
                  <a:solidFill>
                    <a:srgbClr val="003432"/>
                  </a:solidFill>
                  <a:latin typeface="Barlow SemiCondensed Bold"/>
                </a:rPr>
                <a:t>Vision </a:t>
              </a:r>
            </a:p>
          </p:txBody>
        </p:sp>
      </p:grpSp>
      <p:grpSp>
        <p:nvGrpSpPr>
          <p:cNvPr id="13" name="Group 13"/>
          <p:cNvGrpSpPr/>
          <p:nvPr/>
        </p:nvGrpSpPr>
        <p:grpSpPr>
          <a:xfrm>
            <a:off x="756000" y="2223192"/>
            <a:ext cx="1644231" cy="265004"/>
            <a:chOff x="0" y="0"/>
            <a:chExt cx="2192307" cy="353339"/>
          </a:xfrm>
        </p:grpSpPr>
        <p:grpSp>
          <p:nvGrpSpPr>
            <p:cNvPr id="14" name="Group 14"/>
            <p:cNvGrpSpPr/>
            <p:nvPr/>
          </p:nvGrpSpPr>
          <p:grpSpPr>
            <a:xfrm>
              <a:off x="0" y="0"/>
              <a:ext cx="2192307" cy="353339"/>
              <a:chOff x="0" y="0"/>
              <a:chExt cx="17966524" cy="2895704"/>
            </a:xfrm>
          </p:grpSpPr>
          <p:sp>
            <p:nvSpPr>
              <p:cNvPr id="15" name="Freeform 15"/>
              <p:cNvSpPr/>
              <p:nvPr/>
            </p:nvSpPr>
            <p:spPr>
              <a:xfrm>
                <a:off x="72390" y="72390"/>
                <a:ext cx="17821744" cy="2750924"/>
              </a:xfrm>
              <a:custGeom>
                <a:avLst/>
                <a:gdLst/>
                <a:ahLst/>
                <a:cxnLst/>
                <a:rect l="l" t="t" r="r" b="b"/>
                <a:pathLst>
                  <a:path w="17821744" h="2750924">
                    <a:moveTo>
                      <a:pt x="0" y="0"/>
                    </a:moveTo>
                    <a:lnTo>
                      <a:pt x="17821744" y="0"/>
                    </a:lnTo>
                    <a:lnTo>
                      <a:pt x="17821744" y="2750924"/>
                    </a:lnTo>
                    <a:lnTo>
                      <a:pt x="0" y="2750924"/>
                    </a:lnTo>
                    <a:lnTo>
                      <a:pt x="0" y="0"/>
                    </a:lnTo>
                    <a:close/>
                  </a:path>
                </a:pathLst>
              </a:custGeom>
              <a:solidFill>
                <a:srgbClr val="FF914D"/>
              </a:solidFill>
            </p:spPr>
          </p:sp>
          <p:sp>
            <p:nvSpPr>
              <p:cNvPr id="16" name="Freeform 16"/>
              <p:cNvSpPr/>
              <p:nvPr/>
            </p:nvSpPr>
            <p:spPr>
              <a:xfrm>
                <a:off x="0" y="0"/>
                <a:ext cx="17966523" cy="2895704"/>
              </a:xfrm>
              <a:custGeom>
                <a:avLst/>
                <a:gdLst/>
                <a:ahLst/>
                <a:cxnLst/>
                <a:rect l="l" t="t" r="r" b="b"/>
                <a:pathLst>
                  <a:path w="17966523" h="2895704">
                    <a:moveTo>
                      <a:pt x="17821745" y="2750924"/>
                    </a:moveTo>
                    <a:lnTo>
                      <a:pt x="17966523" y="2750924"/>
                    </a:lnTo>
                    <a:lnTo>
                      <a:pt x="17966523" y="2895704"/>
                    </a:lnTo>
                    <a:lnTo>
                      <a:pt x="17821743" y="2895704"/>
                    </a:lnTo>
                    <a:lnTo>
                      <a:pt x="17821743" y="2750924"/>
                    </a:lnTo>
                    <a:close/>
                    <a:moveTo>
                      <a:pt x="0" y="144780"/>
                    </a:moveTo>
                    <a:lnTo>
                      <a:pt x="144780" y="144780"/>
                    </a:lnTo>
                    <a:lnTo>
                      <a:pt x="144780" y="2750924"/>
                    </a:lnTo>
                    <a:lnTo>
                      <a:pt x="0" y="2750924"/>
                    </a:lnTo>
                    <a:lnTo>
                      <a:pt x="0" y="144780"/>
                    </a:lnTo>
                    <a:close/>
                    <a:moveTo>
                      <a:pt x="0" y="2750924"/>
                    </a:moveTo>
                    <a:lnTo>
                      <a:pt x="144780" y="2750924"/>
                    </a:lnTo>
                    <a:lnTo>
                      <a:pt x="144780" y="2895704"/>
                    </a:lnTo>
                    <a:lnTo>
                      <a:pt x="0" y="2895704"/>
                    </a:lnTo>
                    <a:lnTo>
                      <a:pt x="0" y="2750924"/>
                    </a:lnTo>
                    <a:close/>
                    <a:moveTo>
                      <a:pt x="17821745" y="144780"/>
                    </a:moveTo>
                    <a:lnTo>
                      <a:pt x="17966523" y="144780"/>
                    </a:lnTo>
                    <a:lnTo>
                      <a:pt x="17966523" y="2750924"/>
                    </a:lnTo>
                    <a:lnTo>
                      <a:pt x="17821743" y="2750924"/>
                    </a:lnTo>
                    <a:lnTo>
                      <a:pt x="17821743" y="144780"/>
                    </a:lnTo>
                    <a:close/>
                    <a:moveTo>
                      <a:pt x="144780" y="2750924"/>
                    </a:moveTo>
                    <a:lnTo>
                      <a:pt x="17821745" y="2750924"/>
                    </a:lnTo>
                    <a:lnTo>
                      <a:pt x="17821745" y="2895704"/>
                    </a:lnTo>
                    <a:lnTo>
                      <a:pt x="144780" y="2895704"/>
                    </a:lnTo>
                    <a:lnTo>
                      <a:pt x="144780" y="2750924"/>
                    </a:lnTo>
                    <a:close/>
                    <a:moveTo>
                      <a:pt x="17821745" y="0"/>
                    </a:moveTo>
                    <a:lnTo>
                      <a:pt x="17966523" y="0"/>
                    </a:lnTo>
                    <a:lnTo>
                      <a:pt x="17966523" y="144780"/>
                    </a:lnTo>
                    <a:lnTo>
                      <a:pt x="17821743" y="144780"/>
                    </a:lnTo>
                    <a:lnTo>
                      <a:pt x="17821743" y="0"/>
                    </a:lnTo>
                    <a:close/>
                    <a:moveTo>
                      <a:pt x="0" y="0"/>
                    </a:moveTo>
                    <a:lnTo>
                      <a:pt x="144780" y="0"/>
                    </a:lnTo>
                    <a:lnTo>
                      <a:pt x="144780" y="144780"/>
                    </a:lnTo>
                    <a:lnTo>
                      <a:pt x="0" y="144780"/>
                    </a:lnTo>
                    <a:lnTo>
                      <a:pt x="0" y="0"/>
                    </a:lnTo>
                    <a:close/>
                    <a:moveTo>
                      <a:pt x="144780" y="0"/>
                    </a:moveTo>
                    <a:lnTo>
                      <a:pt x="17821745" y="0"/>
                    </a:lnTo>
                    <a:lnTo>
                      <a:pt x="17821745" y="144780"/>
                    </a:lnTo>
                    <a:lnTo>
                      <a:pt x="144780" y="144780"/>
                    </a:lnTo>
                    <a:lnTo>
                      <a:pt x="144780" y="0"/>
                    </a:lnTo>
                    <a:close/>
                  </a:path>
                </a:pathLst>
              </a:custGeom>
              <a:solidFill>
                <a:srgbClr val="003432"/>
              </a:solidFill>
            </p:spPr>
          </p:sp>
        </p:grpSp>
        <p:sp>
          <p:nvSpPr>
            <p:cNvPr id="17" name="TextBox 17"/>
            <p:cNvSpPr txBox="1"/>
            <p:nvPr/>
          </p:nvSpPr>
          <p:spPr>
            <a:xfrm>
              <a:off x="170957" y="59493"/>
              <a:ext cx="1850394" cy="240672"/>
            </a:xfrm>
            <a:prstGeom prst="rect">
              <a:avLst/>
            </a:prstGeom>
          </p:spPr>
          <p:txBody>
            <a:bodyPr lIns="0" tIns="0" rIns="0" bIns="0" rtlCol="0" anchor="t">
              <a:spAutoFit/>
            </a:bodyPr>
            <a:lstStyle/>
            <a:p>
              <a:pPr marL="0" lvl="0" indent="0" algn="ctr">
                <a:lnSpc>
                  <a:spcPts val="1278"/>
                </a:lnSpc>
              </a:pPr>
              <a:r>
                <a:rPr lang="en-US" sz="1278">
                  <a:solidFill>
                    <a:srgbClr val="003432"/>
                  </a:solidFill>
                  <a:latin typeface="Barlow SemiCondensed Bold"/>
                </a:rPr>
                <a:t>GAP III</a:t>
              </a:r>
            </a:p>
          </p:txBody>
        </p:sp>
      </p:grpSp>
      <p:pic>
        <p:nvPicPr>
          <p:cNvPr id="18" name="Picture 1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71783" y="71164"/>
            <a:ext cx="920309" cy="612423"/>
          </a:xfrm>
          <a:prstGeom prst="rect">
            <a:avLst/>
          </a:prstGeom>
        </p:spPr>
      </p:pic>
      <p:pic>
        <p:nvPicPr>
          <p:cNvPr id="19" name="Picture 1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71018" y="1446815"/>
            <a:ext cx="621117" cy="616502"/>
          </a:xfrm>
          <a:prstGeom prst="rect">
            <a:avLst/>
          </a:prstGeom>
        </p:spPr>
      </p:pic>
      <p:grpSp>
        <p:nvGrpSpPr>
          <p:cNvPr id="20" name="Group 20"/>
          <p:cNvGrpSpPr/>
          <p:nvPr/>
        </p:nvGrpSpPr>
        <p:grpSpPr>
          <a:xfrm>
            <a:off x="3755474" y="5468644"/>
            <a:ext cx="3250217" cy="2406833"/>
            <a:chOff x="0" y="0"/>
            <a:chExt cx="24463954" cy="19283776"/>
          </a:xfrm>
        </p:grpSpPr>
        <p:sp>
          <p:nvSpPr>
            <p:cNvPr id="21" name="Freeform 21"/>
            <p:cNvSpPr/>
            <p:nvPr/>
          </p:nvSpPr>
          <p:spPr>
            <a:xfrm>
              <a:off x="72390" y="72390"/>
              <a:ext cx="24319174" cy="19138996"/>
            </a:xfrm>
            <a:custGeom>
              <a:avLst/>
              <a:gdLst/>
              <a:ahLst/>
              <a:cxnLst/>
              <a:rect l="l" t="t" r="r" b="b"/>
              <a:pathLst>
                <a:path w="24319174" h="19138996">
                  <a:moveTo>
                    <a:pt x="0" y="0"/>
                  </a:moveTo>
                  <a:lnTo>
                    <a:pt x="24319174" y="0"/>
                  </a:lnTo>
                  <a:lnTo>
                    <a:pt x="24319174" y="19138995"/>
                  </a:lnTo>
                  <a:lnTo>
                    <a:pt x="0" y="19138995"/>
                  </a:lnTo>
                  <a:lnTo>
                    <a:pt x="0" y="0"/>
                  </a:lnTo>
                  <a:close/>
                </a:path>
              </a:pathLst>
            </a:custGeom>
            <a:solidFill>
              <a:srgbClr val="FFFFFF"/>
            </a:solidFill>
          </p:spPr>
        </p:sp>
        <p:sp>
          <p:nvSpPr>
            <p:cNvPr id="22" name="Freeform 22"/>
            <p:cNvSpPr/>
            <p:nvPr/>
          </p:nvSpPr>
          <p:spPr>
            <a:xfrm>
              <a:off x="0" y="0"/>
              <a:ext cx="24463953" cy="19283775"/>
            </a:xfrm>
            <a:custGeom>
              <a:avLst/>
              <a:gdLst/>
              <a:ahLst/>
              <a:cxnLst/>
              <a:rect l="l" t="t" r="r" b="b"/>
              <a:pathLst>
                <a:path w="24463953" h="19283775">
                  <a:moveTo>
                    <a:pt x="24319174" y="19138996"/>
                  </a:moveTo>
                  <a:lnTo>
                    <a:pt x="24463953" y="19138996"/>
                  </a:lnTo>
                  <a:lnTo>
                    <a:pt x="24463953" y="19283775"/>
                  </a:lnTo>
                  <a:lnTo>
                    <a:pt x="24319174" y="19283775"/>
                  </a:lnTo>
                  <a:lnTo>
                    <a:pt x="24319174" y="19138996"/>
                  </a:lnTo>
                  <a:close/>
                  <a:moveTo>
                    <a:pt x="0" y="144780"/>
                  </a:moveTo>
                  <a:lnTo>
                    <a:pt x="144780" y="144780"/>
                  </a:lnTo>
                  <a:lnTo>
                    <a:pt x="144780" y="19138996"/>
                  </a:lnTo>
                  <a:lnTo>
                    <a:pt x="0" y="19138996"/>
                  </a:lnTo>
                  <a:lnTo>
                    <a:pt x="0" y="144780"/>
                  </a:lnTo>
                  <a:close/>
                  <a:moveTo>
                    <a:pt x="0" y="19138996"/>
                  </a:moveTo>
                  <a:lnTo>
                    <a:pt x="144780" y="19138996"/>
                  </a:lnTo>
                  <a:lnTo>
                    <a:pt x="144780" y="19283775"/>
                  </a:lnTo>
                  <a:lnTo>
                    <a:pt x="0" y="19283775"/>
                  </a:lnTo>
                  <a:lnTo>
                    <a:pt x="0" y="19138996"/>
                  </a:lnTo>
                  <a:close/>
                  <a:moveTo>
                    <a:pt x="24319174" y="144780"/>
                  </a:moveTo>
                  <a:lnTo>
                    <a:pt x="24463953" y="144780"/>
                  </a:lnTo>
                  <a:lnTo>
                    <a:pt x="24463953" y="19138996"/>
                  </a:lnTo>
                  <a:lnTo>
                    <a:pt x="24319174" y="19138996"/>
                  </a:lnTo>
                  <a:lnTo>
                    <a:pt x="24319174" y="144780"/>
                  </a:lnTo>
                  <a:close/>
                  <a:moveTo>
                    <a:pt x="144780" y="19138996"/>
                  </a:moveTo>
                  <a:lnTo>
                    <a:pt x="24319174" y="19138996"/>
                  </a:lnTo>
                  <a:lnTo>
                    <a:pt x="24319174" y="19283775"/>
                  </a:lnTo>
                  <a:lnTo>
                    <a:pt x="144780" y="19283775"/>
                  </a:lnTo>
                  <a:lnTo>
                    <a:pt x="144780" y="19138996"/>
                  </a:lnTo>
                  <a:close/>
                  <a:moveTo>
                    <a:pt x="24319174" y="0"/>
                  </a:moveTo>
                  <a:lnTo>
                    <a:pt x="24463953" y="0"/>
                  </a:lnTo>
                  <a:lnTo>
                    <a:pt x="24463953" y="144780"/>
                  </a:lnTo>
                  <a:lnTo>
                    <a:pt x="24319174" y="144780"/>
                  </a:lnTo>
                  <a:lnTo>
                    <a:pt x="24319174" y="0"/>
                  </a:lnTo>
                  <a:close/>
                  <a:moveTo>
                    <a:pt x="0" y="0"/>
                  </a:moveTo>
                  <a:lnTo>
                    <a:pt x="144780" y="0"/>
                  </a:lnTo>
                  <a:lnTo>
                    <a:pt x="144780" y="144780"/>
                  </a:lnTo>
                  <a:lnTo>
                    <a:pt x="0" y="144780"/>
                  </a:lnTo>
                  <a:lnTo>
                    <a:pt x="0" y="0"/>
                  </a:lnTo>
                  <a:close/>
                  <a:moveTo>
                    <a:pt x="144780" y="0"/>
                  </a:moveTo>
                  <a:lnTo>
                    <a:pt x="24319174" y="0"/>
                  </a:lnTo>
                  <a:lnTo>
                    <a:pt x="24319174" y="144780"/>
                  </a:lnTo>
                  <a:lnTo>
                    <a:pt x="144780" y="144780"/>
                  </a:lnTo>
                  <a:lnTo>
                    <a:pt x="144780" y="0"/>
                  </a:lnTo>
                  <a:close/>
                </a:path>
              </a:pathLst>
            </a:custGeom>
            <a:solidFill>
              <a:srgbClr val="003432"/>
            </a:solidFill>
          </p:spPr>
        </p:sp>
      </p:grpSp>
      <p:grpSp>
        <p:nvGrpSpPr>
          <p:cNvPr id="23" name="Group 23"/>
          <p:cNvGrpSpPr/>
          <p:nvPr/>
        </p:nvGrpSpPr>
        <p:grpSpPr>
          <a:xfrm>
            <a:off x="4178411" y="5397434"/>
            <a:ext cx="2332647" cy="264650"/>
            <a:chOff x="0" y="0"/>
            <a:chExt cx="3110196" cy="352866"/>
          </a:xfrm>
        </p:grpSpPr>
        <p:grpSp>
          <p:nvGrpSpPr>
            <p:cNvPr id="24" name="Group 24"/>
            <p:cNvGrpSpPr/>
            <p:nvPr/>
          </p:nvGrpSpPr>
          <p:grpSpPr>
            <a:xfrm>
              <a:off x="0" y="0"/>
              <a:ext cx="3110196" cy="352866"/>
              <a:chOff x="0" y="0"/>
              <a:chExt cx="25488860" cy="2891829"/>
            </a:xfrm>
          </p:grpSpPr>
          <p:sp>
            <p:nvSpPr>
              <p:cNvPr id="25" name="Freeform 25"/>
              <p:cNvSpPr/>
              <p:nvPr/>
            </p:nvSpPr>
            <p:spPr>
              <a:xfrm>
                <a:off x="72390" y="72390"/>
                <a:ext cx="25344080" cy="2747049"/>
              </a:xfrm>
              <a:custGeom>
                <a:avLst/>
                <a:gdLst/>
                <a:ahLst/>
                <a:cxnLst/>
                <a:rect l="l" t="t" r="r" b="b"/>
                <a:pathLst>
                  <a:path w="25344080" h="2747049">
                    <a:moveTo>
                      <a:pt x="0" y="0"/>
                    </a:moveTo>
                    <a:lnTo>
                      <a:pt x="25344080" y="0"/>
                    </a:lnTo>
                    <a:lnTo>
                      <a:pt x="25344080" y="2747049"/>
                    </a:lnTo>
                    <a:lnTo>
                      <a:pt x="0" y="2747049"/>
                    </a:lnTo>
                    <a:lnTo>
                      <a:pt x="0" y="0"/>
                    </a:lnTo>
                    <a:close/>
                  </a:path>
                </a:pathLst>
              </a:custGeom>
              <a:solidFill>
                <a:srgbClr val="FF914D"/>
              </a:solidFill>
            </p:spPr>
          </p:sp>
          <p:sp>
            <p:nvSpPr>
              <p:cNvPr id="26" name="Freeform 26"/>
              <p:cNvSpPr/>
              <p:nvPr/>
            </p:nvSpPr>
            <p:spPr>
              <a:xfrm>
                <a:off x="0" y="0"/>
                <a:ext cx="25488860" cy="2891829"/>
              </a:xfrm>
              <a:custGeom>
                <a:avLst/>
                <a:gdLst/>
                <a:ahLst/>
                <a:cxnLst/>
                <a:rect l="l" t="t" r="r" b="b"/>
                <a:pathLst>
                  <a:path w="25488860" h="2891829">
                    <a:moveTo>
                      <a:pt x="25344081" y="2747049"/>
                    </a:moveTo>
                    <a:lnTo>
                      <a:pt x="25488860" y="2747049"/>
                    </a:lnTo>
                    <a:lnTo>
                      <a:pt x="25488860" y="2891829"/>
                    </a:lnTo>
                    <a:lnTo>
                      <a:pt x="25344081" y="2891829"/>
                    </a:lnTo>
                    <a:lnTo>
                      <a:pt x="25344081" y="2747049"/>
                    </a:lnTo>
                    <a:close/>
                    <a:moveTo>
                      <a:pt x="0" y="144780"/>
                    </a:moveTo>
                    <a:lnTo>
                      <a:pt x="144780" y="144780"/>
                    </a:lnTo>
                    <a:lnTo>
                      <a:pt x="144780" y="2747049"/>
                    </a:lnTo>
                    <a:lnTo>
                      <a:pt x="0" y="2747049"/>
                    </a:lnTo>
                    <a:lnTo>
                      <a:pt x="0" y="144780"/>
                    </a:lnTo>
                    <a:close/>
                    <a:moveTo>
                      <a:pt x="0" y="2747049"/>
                    </a:moveTo>
                    <a:lnTo>
                      <a:pt x="144780" y="2747049"/>
                    </a:lnTo>
                    <a:lnTo>
                      <a:pt x="144780" y="2891829"/>
                    </a:lnTo>
                    <a:lnTo>
                      <a:pt x="0" y="2891829"/>
                    </a:lnTo>
                    <a:lnTo>
                      <a:pt x="0" y="2747049"/>
                    </a:lnTo>
                    <a:close/>
                    <a:moveTo>
                      <a:pt x="25344081" y="144780"/>
                    </a:moveTo>
                    <a:lnTo>
                      <a:pt x="25488860" y="144780"/>
                    </a:lnTo>
                    <a:lnTo>
                      <a:pt x="25488860" y="2747049"/>
                    </a:lnTo>
                    <a:lnTo>
                      <a:pt x="25344081" y="2747049"/>
                    </a:lnTo>
                    <a:lnTo>
                      <a:pt x="25344081" y="144780"/>
                    </a:lnTo>
                    <a:close/>
                    <a:moveTo>
                      <a:pt x="144780" y="2747049"/>
                    </a:moveTo>
                    <a:lnTo>
                      <a:pt x="25344081" y="2747049"/>
                    </a:lnTo>
                    <a:lnTo>
                      <a:pt x="25344081" y="2891829"/>
                    </a:lnTo>
                    <a:lnTo>
                      <a:pt x="144780" y="2891829"/>
                    </a:lnTo>
                    <a:lnTo>
                      <a:pt x="144780" y="2747049"/>
                    </a:lnTo>
                    <a:close/>
                    <a:moveTo>
                      <a:pt x="25344081" y="0"/>
                    </a:moveTo>
                    <a:lnTo>
                      <a:pt x="25488860" y="0"/>
                    </a:lnTo>
                    <a:lnTo>
                      <a:pt x="25488860" y="144780"/>
                    </a:lnTo>
                    <a:lnTo>
                      <a:pt x="25344081" y="144780"/>
                    </a:lnTo>
                    <a:lnTo>
                      <a:pt x="25344081" y="0"/>
                    </a:lnTo>
                    <a:close/>
                    <a:moveTo>
                      <a:pt x="0" y="0"/>
                    </a:moveTo>
                    <a:lnTo>
                      <a:pt x="144780" y="0"/>
                    </a:lnTo>
                    <a:lnTo>
                      <a:pt x="144780" y="144780"/>
                    </a:lnTo>
                    <a:lnTo>
                      <a:pt x="0" y="144780"/>
                    </a:lnTo>
                    <a:lnTo>
                      <a:pt x="0" y="0"/>
                    </a:lnTo>
                    <a:close/>
                    <a:moveTo>
                      <a:pt x="144780" y="0"/>
                    </a:moveTo>
                    <a:lnTo>
                      <a:pt x="25344081" y="0"/>
                    </a:lnTo>
                    <a:lnTo>
                      <a:pt x="25344081" y="144780"/>
                    </a:lnTo>
                    <a:lnTo>
                      <a:pt x="144780" y="144780"/>
                    </a:lnTo>
                    <a:lnTo>
                      <a:pt x="144780" y="0"/>
                    </a:lnTo>
                    <a:close/>
                  </a:path>
                </a:pathLst>
              </a:custGeom>
              <a:solidFill>
                <a:srgbClr val="003432"/>
              </a:solidFill>
            </p:spPr>
          </p:sp>
        </p:grpSp>
        <p:sp>
          <p:nvSpPr>
            <p:cNvPr id="27" name="TextBox 27"/>
            <p:cNvSpPr txBox="1"/>
            <p:nvPr/>
          </p:nvSpPr>
          <p:spPr>
            <a:xfrm>
              <a:off x="242534" y="59493"/>
              <a:ext cx="2625128" cy="240199"/>
            </a:xfrm>
            <a:prstGeom prst="rect">
              <a:avLst/>
            </a:prstGeom>
          </p:spPr>
          <p:txBody>
            <a:bodyPr lIns="0" tIns="0" rIns="0" bIns="0" rtlCol="0" anchor="t">
              <a:spAutoFit/>
            </a:bodyPr>
            <a:lstStyle/>
            <a:p>
              <a:pPr marL="0" lvl="0" indent="0" algn="ctr">
                <a:lnSpc>
                  <a:spcPts val="1280"/>
                </a:lnSpc>
                <a:spcBef>
                  <a:spcPct val="0"/>
                </a:spcBef>
              </a:pPr>
              <a:r>
                <a:rPr lang="en-US" sz="1280" dirty="0">
                  <a:solidFill>
                    <a:srgbClr val="003432"/>
                  </a:solidFill>
                  <a:latin typeface="Barlow SemiCondensed Bold"/>
                </a:rPr>
                <a:t>CLIP - Areas of Engagement </a:t>
              </a:r>
            </a:p>
          </p:txBody>
        </p:sp>
      </p:grpSp>
      <p:pic>
        <p:nvPicPr>
          <p:cNvPr id="30" name="Picture 3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180164" y="8191374"/>
            <a:ext cx="277388" cy="269636"/>
          </a:xfrm>
          <a:prstGeom prst="rect">
            <a:avLst/>
          </a:prstGeom>
        </p:spPr>
      </p:pic>
      <p:grpSp>
        <p:nvGrpSpPr>
          <p:cNvPr id="33" name="Group 33"/>
          <p:cNvGrpSpPr/>
          <p:nvPr/>
        </p:nvGrpSpPr>
        <p:grpSpPr>
          <a:xfrm>
            <a:off x="625993" y="5319921"/>
            <a:ext cx="2999857" cy="1777470"/>
            <a:chOff x="0" y="0"/>
            <a:chExt cx="21712780" cy="13291997"/>
          </a:xfrm>
        </p:grpSpPr>
        <p:sp>
          <p:nvSpPr>
            <p:cNvPr id="34" name="Freeform 34"/>
            <p:cNvSpPr/>
            <p:nvPr/>
          </p:nvSpPr>
          <p:spPr>
            <a:xfrm>
              <a:off x="72390" y="72390"/>
              <a:ext cx="21568001" cy="13147217"/>
            </a:xfrm>
            <a:custGeom>
              <a:avLst/>
              <a:gdLst/>
              <a:ahLst/>
              <a:cxnLst/>
              <a:rect l="l" t="t" r="r" b="b"/>
              <a:pathLst>
                <a:path w="21568001" h="13147217">
                  <a:moveTo>
                    <a:pt x="0" y="0"/>
                  </a:moveTo>
                  <a:lnTo>
                    <a:pt x="21568001" y="0"/>
                  </a:lnTo>
                  <a:lnTo>
                    <a:pt x="21568001" y="13147217"/>
                  </a:lnTo>
                  <a:lnTo>
                    <a:pt x="0" y="13147217"/>
                  </a:lnTo>
                  <a:lnTo>
                    <a:pt x="0" y="0"/>
                  </a:lnTo>
                  <a:close/>
                </a:path>
              </a:pathLst>
            </a:custGeom>
            <a:solidFill>
              <a:srgbClr val="FFFFFF"/>
            </a:solidFill>
          </p:spPr>
        </p:sp>
        <p:sp>
          <p:nvSpPr>
            <p:cNvPr id="35" name="Freeform 35"/>
            <p:cNvSpPr/>
            <p:nvPr/>
          </p:nvSpPr>
          <p:spPr>
            <a:xfrm>
              <a:off x="0" y="0"/>
              <a:ext cx="21712780" cy="13291996"/>
            </a:xfrm>
            <a:custGeom>
              <a:avLst/>
              <a:gdLst/>
              <a:ahLst/>
              <a:cxnLst/>
              <a:rect l="l" t="t" r="r" b="b"/>
              <a:pathLst>
                <a:path w="21712780" h="13291996">
                  <a:moveTo>
                    <a:pt x="21568000" y="13147218"/>
                  </a:moveTo>
                  <a:lnTo>
                    <a:pt x="21712780" y="13147218"/>
                  </a:lnTo>
                  <a:lnTo>
                    <a:pt x="21712780" y="13291996"/>
                  </a:lnTo>
                  <a:lnTo>
                    <a:pt x="21568000" y="13291996"/>
                  </a:lnTo>
                  <a:lnTo>
                    <a:pt x="21568000" y="13147216"/>
                  </a:lnTo>
                  <a:close/>
                  <a:moveTo>
                    <a:pt x="0" y="144780"/>
                  </a:moveTo>
                  <a:lnTo>
                    <a:pt x="144780" y="144780"/>
                  </a:lnTo>
                  <a:lnTo>
                    <a:pt x="144780" y="13147218"/>
                  </a:lnTo>
                  <a:lnTo>
                    <a:pt x="0" y="13147218"/>
                  </a:lnTo>
                  <a:lnTo>
                    <a:pt x="0" y="144780"/>
                  </a:lnTo>
                  <a:close/>
                  <a:moveTo>
                    <a:pt x="0" y="13147218"/>
                  </a:moveTo>
                  <a:lnTo>
                    <a:pt x="144780" y="13147218"/>
                  </a:lnTo>
                  <a:lnTo>
                    <a:pt x="144780" y="13291996"/>
                  </a:lnTo>
                  <a:lnTo>
                    <a:pt x="0" y="13291996"/>
                  </a:lnTo>
                  <a:lnTo>
                    <a:pt x="0" y="13147216"/>
                  </a:lnTo>
                  <a:close/>
                  <a:moveTo>
                    <a:pt x="21568000" y="144780"/>
                  </a:moveTo>
                  <a:lnTo>
                    <a:pt x="21712780" y="144780"/>
                  </a:lnTo>
                  <a:lnTo>
                    <a:pt x="21712780" y="13147218"/>
                  </a:lnTo>
                  <a:lnTo>
                    <a:pt x="21568000" y="13147218"/>
                  </a:lnTo>
                  <a:lnTo>
                    <a:pt x="21568000" y="144780"/>
                  </a:lnTo>
                  <a:close/>
                  <a:moveTo>
                    <a:pt x="144780" y="13147218"/>
                  </a:moveTo>
                  <a:lnTo>
                    <a:pt x="21568000" y="13147218"/>
                  </a:lnTo>
                  <a:lnTo>
                    <a:pt x="21568000" y="13291996"/>
                  </a:lnTo>
                  <a:lnTo>
                    <a:pt x="144780" y="13291996"/>
                  </a:lnTo>
                  <a:lnTo>
                    <a:pt x="144780" y="13147216"/>
                  </a:lnTo>
                  <a:close/>
                  <a:moveTo>
                    <a:pt x="21568000" y="0"/>
                  </a:moveTo>
                  <a:lnTo>
                    <a:pt x="21712780" y="0"/>
                  </a:lnTo>
                  <a:lnTo>
                    <a:pt x="21712780" y="144780"/>
                  </a:lnTo>
                  <a:lnTo>
                    <a:pt x="21568000" y="144780"/>
                  </a:lnTo>
                  <a:lnTo>
                    <a:pt x="21568000" y="0"/>
                  </a:lnTo>
                  <a:close/>
                  <a:moveTo>
                    <a:pt x="0" y="0"/>
                  </a:moveTo>
                  <a:lnTo>
                    <a:pt x="144780" y="0"/>
                  </a:lnTo>
                  <a:lnTo>
                    <a:pt x="144780" y="144780"/>
                  </a:lnTo>
                  <a:lnTo>
                    <a:pt x="0" y="144780"/>
                  </a:lnTo>
                  <a:lnTo>
                    <a:pt x="0" y="0"/>
                  </a:lnTo>
                  <a:close/>
                  <a:moveTo>
                    <a:pt x="144780" y="0"/>
                  </a:moveTo>
                  <a:lnTo>
                    <a:pt x="21568000" y="0"/>
                  </a:lnTo>
                  <a:lnTo>
                    <a:pt x="21568000" y="144780"/>
                  </a:lnTo>
                  <a:lnTo>
                    <a:pt x="144780" y="144780"/>
                  </a:lnTo>
                  <a:lnTo>
                    <a:pt x="144780" y="0"/>
                  </a:lnTo>
                  <a:close/>
                </a:path>
              </a:pathLst>
            </a:custGeom>
            <a:solidFill>
              <a:srgbClr val="003432"/>
            </a:solidFill>
          </p:spPr>
        </p:sp>
      </p:grpSp>
      <p:grpSp>
        <p:nvGrpSpPr>
          <p:cNvPr id="36" name="Group 36"/>
          <p:cNvGrpSpPr/>
          <p:nvPr/>
        </p:nvGrpSpPr>
        <p:grpSpPr>
          <a:xfrm>
            <a:off x="906927" y="5203994"/>
            <a:ext cx="1644231" cy="264650"/>
            <a:chOff x="0" y="0"/>
            <a:chExt cx="2192307" cy="352866"/>
          </a:xfrm>
        </p:grpSpPr>
        <p:grpSp>
          <p:nvGrpSpPr>
            <p:cNvPr id="37" name="Group 37"/>
            <p:cNvGrpSpPr/>
            <p:nvPr/>
          </p:nvGrpSpPr>
          <p:grpSpPr>
            <a:xfrm>
              <a:off x="0" y="0"/>
              <a:ext cx="2192307" cy="352866"/>
              <a:chOff x="0" y="0"/>
              <a:chExt cx="17966523" cy="2891829"/>
            </a:xfrm>
          </p:grpSpPr>
          <p:sp>
            <p:nvSpPr>
              <p:cNvPr id="38" name="Freeform 38"/>
              <p:cNvSpPr/>
              <p:nvPr/>
            </p:nvSpPr>
            <p:spPr>
              <a:xfrm>
                <a:off x="61311" y="72391"/>
                <a:ext cx="17821741" cy="2747046"/>
              </a:xfrm>
              <a:custGeom>
                <a:avLst/>
                <a:gdLst/>
                <a:ahLst/>
                <a:cxnLst/>
                <a:rect l="l" t="t" r="r" b="b"/>
                <a:pathLst>
                  <a:path w="17821744" h="2747049">
                    <a:moveTo>
                      <a:pt x="0" y="0"/>
                    </a:moveTo>
                    <a:lnTo>
                      <a:pt x="17821744" y="0"/>
                    </a:lnTo>
                    <a:lnTo>
                      <a:pt x="17821744" y="2747049"/>
                    </a:lnTo>
                    <a:lnTo>
                      <a:pt x="0" y="2747049"/>
                    </a:lnTo>
                    <a:lnTo>
                      <a:pt x="0" y="0"/>
                    </a:lnTo>
                    <a:close/>
                  </a:path>
                </a:pathLst>
              </a:custGeom>
              <a:solidFill>
                <a:srgbClr val="FF914D"/>
              </a:solidFill>
            </p:spPr>
          </p:sp>
          <p:sp>
            <p:nvSpPr>
              <p:cNvPr id="39" name="Freeform 39"/>
              <p:cNvSpPr/>
              <p:nvPr/>
            </p:nvSpPr>
            <p:spPr>
              <a:xfrm>
                <a:off x="0" y="0"/>
                <a:ext cx="17966523" cy="2891829"/>
              </a:xfrm>
              <a:custGeom>
                <a:avLst/>
                <a:gdLst/>
                <a:ahLst/>
                <a:cxnLst/>
                <a:rect l="l" t="t" r="r" b="b"/>
                <a:pathLst>
                  <a:path w="17966523" h="2891829">
                    <a:moveTo>
                      <a:pt x="17821745" y="2747049"/>
                    </a:moveTo>
                    <a:lnTo>
                      <a:pt x="17966523" y="2747049"/>
                    </a:lnTo>
                    <a:lnTo>
                      <a:pt x="17966523" y="2891829"/>
                    </a:lnTo>
                    <a:lnTo>
                      <a:pt x="17821743" y="2891829"/>
                    </a:lnTo>
                    <a:lnTo>
                      <a:pt x="17821743" y="2747049"/>
                    </a:lnTo>
                    <a:close/>
                    <a:moveTo>
                      <a:pt x="0" y="144780"/>
                    </a:moveTo>
                    <a:lnTo>
                      <a:pt x="144780" y="144780"/>
                    </a:lnTo>
                    <a:lnTo>
                      <a:pt x="144780" y="2747049"/>
                    </a:lnTo>
                    <a:lnTo>
                      <a:pt x="0" y="2747049"/>
                    </a:lnTo>
                    <a:lnTo>
                      <a:pt x="0" y="144780"/>
                    </a:lnTo>
                    <a:close/>
                    <a:moveTo>
                      <a:pt x="0" y="2747049"/>
                    </a:moveTo>
                    <a:lnTo>
                      <a:pt x="144780" y="2747049"/>
                    </a:lnTo>
                    <a:lnTo>
                      <a:pt x="144780" y="2891829"/>
                    </a:lnTo>
                    <a:lnTo>
                      <a:pt x="0" y="2891829"/>
                    </a:lnTo>
                    <a:lnTo>
                      <a:pt x="0" y="2747049"/>
                    </a:lnTo>
                    <a:close/>
                    <a:moveTo>
                      <a:pt x="17821745" y="144780"/>
                    </a:moveTo>
                    <a:lnTo>
                      <a:pt x="17966523" y="144780"/>
                    </a:lnTo>
                    <a:lnTo>
                      <a:pt x="17966523" y="2747049"/>
                    </a:lnTo>
                    <a:lnTo>
                      <a:pt x="17821743" y="2747049"/>
                    </a:lnTo>
                    <a:lnTo>
                      <a:pt x="17821743" y="144780"/>
                    </a:lnTo>
                    <a:close/>
                    <a:moveTo>
                      <a:pt x="144780" y="2747049"/>
                    </a:moveTo>
                    <a:lnTo>
                      <a:pt x="17821745" y="2747049"/>
                    </a:lnTo>
                    <a:lnTo>
                      <a:pt x="17821745" y="2891829"/>
                    </a:lnTo>
                    <a:lnTo>
                      <a:pt x="144780" y="2891829"/>
                    </a:lnTo>
                    <a:lnTo>
                      <a:pt x="144780" y="2747049"/>
                    </a:lnTo>
                    <a:close/>
                    <a:moveTo>
                      <a:pt x="17821745" y="0"/>
                    </a:moveTo>
                    <a:lnTo>
                      <a:pt x="17966523" y="0"/>
                    </a:lnTo>
                    <a:lnTo>
                      <a:pt x="17966523" y="144780"/>
                    </a:lnTo>
                    <a:lnTo>
                      <a:pt x="17821743" y="144780"/>
                    </a:lnTo>
                    <a:lnTo>
                      <a:pt x="17821743" y="0"/>
                    </a:lnTo>
                    <a:close/>
                    <a:moveTo>
                      <a:pt x="0" y="0"/>
                    </a:moveTo>
                    <a:lnTo>
                      <a:pt x="144780" y="0"/>
                    </a:lnTo>
                    <a:lnTo>
                      <a:pt x="144780" y="144780"/>
                    </a:lnTo>
                    <a:lnTo>
                      <a:pt x="0" y="144780"/>
                    </a:lnTo>
                    <a:lnTo>
                      <a:pt x="0" y="0"/>
                    </a:lnTo>
                    <a:close/>
                    <a:moveTo>
                      <a:pt x="144780" y="0"/>
                    </a:moveTo>
                    <a:lnTo>
                      <a:pt x="17821745" y="0"/>
                    </a:lnTo>
                    <a:lnTo>
                      <a:pt x="17821745" y="144780"/>
                    </a:lnTo>
                    <a:lnTo>
                      <a:pt x="144780" y="144780"/>
                    </a:lnTo>
                    <a:lnTo>
                      <a:pt x="144780" y="0"/>
                    </a:lnTo>
                    <a:close/>
                  </a:path>
                </a:pathLst>
              </a:custGeom>
              <a:solidFill>
                <a:srgbClr val="003432"/>
              </a:solidFill>
            </p:spPr>
          </p:sp>
        </p:grpSp>
        <p:sp>
          <p:nvSpPr>
            <p:cNvPr id="40" name="TextBox 40"/>
            <p:cNvSpPr txBox="1"/>
            <p:nvPr/>
          </p:nvSpPr>
          <p:spPr>
            <a:xfrm>
              <a:off x="170957" y="59493"/>
              <a:ext cx="1850394" cy="222282"/>
            </a:xfrm>
            <a:prstGeom prst="rect">
              <a:avLst/>
            </a:prstGeom>
          </p:spPr>
          <p:txBody>
            <a:bodyPr lIns="0" tIns="0" rIns="0" bIns="0" rtlCol="0" anchor="t">
              <a:spAutoFit/>
            </a:bodyPr>
            <a:lstStyle/>
            <a:p>
              <a:pPr marL="0" lvl="0" indent="0" algn="ctr">
                <a:lnSpc>
                  <a:spcPts val="1280"/>
                </a:lnSpc>
                <a:spcBef>
                  <a:spcPct val="0"/>
                </a:spcBef>
              </a:pPr>
              <a:r>
                <a:rPr lang="en-US" sz="1280" dirty="0" smtClean="0">
                  <a:solidFill>
                    <a:srgbClr val="003432"/>
                  </a:solidFill>
                  <a:latin typeface="Barlow SemiCondensed Bold"/>
                </a:rPr>
                <a:t>CLIP Instruments </a:t>
              </a:r>
              <a:endParaRPr lang="en-US" sz="1280" dirty="0">
                <a:solidFill>
                  <a:srgbClr val="003432"/>
                </a:solidFill>
                <a:latin typeface="Barlow SemiCondensed Bold"/>
              </a:endParaRPr>
            </a:p>
          </p:txBody>
        </p:sp>
      </p:grpSp>
      <p:grpSp>
        <p:nvGrpSpPr>
          <p:cNvPr id="41" name="Group 41"/>
          <p:cNvGrpSpPr/>
          <p:nvPr/>
        </p:nvGrpSpPr>
        <p:grpSpPr>
          <a:xfrm>
            <a:off x="615246" y="7176020"/>
            <a:ext cx="3004253" cy="3390063"/>
            <a:chOff x="0" y="0"/>
            <a:chExt cx="21730189" cy="25351033"/>
          </a:xfrm>
        </p:grpSpPr>
        <p:sp>
          <p:nvSpPr>
            <p:cNvPr id="42" name="Freeform 42"/>
            <p:cNvSpPr/>
            <p:nvPr/>
          </p:nvSpPr>
          <p:spPr>
            <a:xfrm>
              <a:off x="72390" y="72390"/>
              <a:ext cx="21585409" cy="25206253"/>
            </a:xfrm>
            <a:custGeom>
              <a:avLst/>
              <a:gdLst/>
              <a:ahLst/>
              <a:cxnLst/>
              <a:rect l="l" t="t" r="r" b="b"/>
              <a:pathLst>
                <a:path w="21585409" h="25206253">
                  <a:moveTo>
                    <a:pt x="0" y="0"/>
                  </a:moveTo>
                  <a:lnTo>
                    <a:pt x="21585409" y="0"/>
                  </a:lnTo>
                  <a:lnTo>
                    <a:pt x="21585409" y="25206253"/>
                  </a:lnTo>
                  <a:lnTo>
                    <a:pt x="0" y="25206253"/>
                  </a:lnTo>
                  <a:lnTo>
                    <a:pt x="0" y="0"/>
                  </a:lnTo>
                  <a:close/>
                </a:path>
              </a:pathLst>
            </a:custGeom>
            <a:solidFill>
              <a:srgbClr val="FFFFFF"/>
            </a:solidFill>
          </p:spPr>
        </p:sp>
        <p:sp>
          <p:nvSpPr>
            <p:cNvPr id="43" name="Freeform 43"/>
            <p:cNvSpPr/>
            <p:nvPr/>
          </p:nvSpPr>
          <p:spPr>
            <a:xfrm>
              <a:off x="0" y="0"/>
              <a:ext cx="21730190" cy="25351032"/>
            </a:xfrm>
            <a:custGeom>
              <a:avLst/>
              <a:gdLst/>
              <a:ahLst/>
              <a:cxnLst/>
              <a:rect l="l" t="t" r="r" b="b"/>
              <a:pathLst>
                <a:path w="21730190" h="25351032">
                  <a:moveTo>
                    <a:pt x="21585410" y="25206254"/>
                  </a:moveTo>
                  <a:lnTo>
                    <a:pt x="21730190" y="25206254"/>
                  </a:lnTo>
                  <a:lnTo>
                    <a:pt x="21730190" y="25351032"/>
                  </a:lnTo>
                  <a:lnTo>
                    <a:pt x="21585410" y="25351032"/>
                  </a:lnTo>
                  <a:lnTo>
                    <a:pt x="21585410" y="25206254"/>
                  </a:lnTo>
                  <a:close/>
                  <a:moveTo>
                    <a:pt x="0" y="144780"/>
                  </a:moveTo>
                  <a:lnTo>
                    <a:pt x="144780" y="144780"/>
                  </a:lnTo>
                  <a:lnTo>
                    <a:pt x="144780" y="25206254"/>
                  </a:lnTo>
                  <a:lnTo>
                    <a:pt x="0" y="25206254"/>
                  </a:lnTo>
                  <a:lnTo>
                    <a:pt x="0" y="144780"/>
                  </a:lnTo>
                  <a:close/>
                  <a:moveTo>
                    <a:pt x="0" y="25206254"/>
                  </a:moveTo>
                  <a:lnTo>
                    <a:pt x="144780" y="25206254"/>
                  </a:lnTo>
                  <a:lnTo>
                    <a:pt x="144780" y="25351032"/>
                  </a:lnTo>
                  <a:lnTo>
                    <a:pt x="0" y="25351032"/>
                  </a:lnTo>
                  <a:lnTo>
                    <a:pt x="0" y="25206254"/>
                  </a:lnTo>
                  <a:close/>
                  <a:moveTo>
                    <a:pt x="21585410" y="144780"/>
                  </a:moveTo>
                  <a:lnTo>
                    <a:pt x="21730190" y="144780"/>
                  </a:lnTo>
                  <a:lnTo>
                    <a:pt x="21730190" y="25206254"/>
                  </a:lnTo>
                  <a:lnTo>
                    <a:pt x="21585410" y="25206254"/>
                  </a:lnTo>
                  <a:lnTo>
                    <a:pt x="21585410" y="144780"/>
                  </a:lnTo>
                  <a:close/>
                  <a:moveTo>
                    <a:pt x="144780" y="25206254"/>
                  </a:moveTo>
                  <a:lnTo>
                    <a:pt x="21585410" y="25206254"/>
                  </a:lnTo>
                  <a:lnTo>
                    <a:pt x="21585410" y="25351032"/>
                  </a:lnTo>
                  <a:lnTo>
                    <a:pt x="144780" y="25351032"/>
                  </a:lnTo>
                  <a:lnTo>
                    <a:pt x="144780" y="25206254"/>
                  </a:lnTo>
                  <a:close/>
                  <a:moveTo>
                    <a:pt x="21585410" y="0"/>
                  </a:moveTo>
                  <a:lnTo>
                    <a:pt x="21730190" y="0"/>
                  </a:lnTo>
                  <a:lnTo>
                    <a:pt x="21730190" y="144780"/>
                  </a:lnTo>
                  <a:lnTo>
                    <a:pt x="21585410" y="144780"/>
                  </a:lnTo>
                  <a:lnTo>
                    <a:pt x="21585410" y="0"/>
                  </a:lnTo>
                  <a:close/>
                  <a:moveTo>
                    <a:pt x="0" y="0"/>
                  </a:moveTo>
                  <a:lnTo>
                    <a:pt x="144780" y="0"/>
                  </a:lnTo>
                  <a:lnTo>
                    <a:pt x="144780" y="144780"/>
                  </a:lnTo>
                  <a:lnTo>
                    <a:pt x="0" y="144780"/>
                  </a:lnTo>
                  <a:lnTo>
                    <a:pt x="0" y="0"/>
                  </a:lnTo>
                  <a:close/>
                  <a:moveTo>
                    <a:pt x="144780" y="0"/>
                  </a:moveTo>
                  <a:lnTo>
                    <a:pt x="21585410" y="0"/>
                  </a:lnTo>
                  <a:lnTo>
                    <a:pt x="21585410" y="144780"/>
                  </a:lnTo>
                  <a:lnTo>
                    <a:pt x="144780" y="144780"/>
                  </a:lnTo>
                  <a:lnTo>
                    <a:pt x="144780" y="0"/>
                  </a:lnTo>
                  <a:close/>
                </a:path>
              </a:pathLst>
            </a:custGeom>
            <a:solidFill>
              <a:srgbClr val="003432"/>
            </a:solidFill>
          </p:spPr>
        </p:sp>
      </p:grpSp>
      <p:pic>
        <p:nvPicPr>
          <p:cNvPr id="44" name="Picture 4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92135" y="7293856"/>
            <a:ext cx="272968" cy="345132"/>
          </a:xfrm>
          <a:prstGeom prst="rect">
            <a:avLst/>
          </a:prstGeom>
        </p:spPr>
      </p:pic>
      <p:sp>
        <p:nvSpPr>
          <p:cNvPr id="46" name="TextBox 46"/>
          <p:cNvSpPr txBox="1"/>
          <p:nvPr/>
        </p:nvSpPr>
        <p:spPr>
          <a:xfrm>
            <a:off x="4202999" y="7214585"/>
            <a:ext cx="2721815" cy="384721"/>
          </a:xfrm>
          <a:prstGeom prst="rect">
            <a:avLst/>
          </a:prstGeom>
        </p:spPr>
        <p:txBody>
          <a:bodyPr lIns="0" tIns="0" rIns="0" bIns="0" rtlCol="0" anchor="t">
            <a:spAutoFit/>
          </a:bodyPr>
          <a:lstStyle/>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p:txBody>
      </p:sp>
      <p:sp>
        <p:nvSpPr>
          <p:cNvPr id="47" name="TextBox 47"/>
          <p:cNvSpPr txBox="1"/>
          <p:nvPr/>
        </p:nvSpPr>
        <p:spPr>
          <a:xfrm>
            <a:off x="4287178" y="7718345"/>
            <a:ext cx="2554671" cy="512961"/>
          </a:xfrm>
          <a:prstGeom prst="rect">
            <a:avLst/>
          </a:prstGeom>
        </p:spPr>
        <p:txBody>
          <a:bodyPr lIns="0" tIns="0" rIns="0" bIns="0" rtlCol="0" anchor="t">
            <a:spAutoFit/>
          </a:bodyPr>
          <a:lstStyle/>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p:txBody>
      </p:sp>
      <p:grpSp>
        <p:nvGrpSpPr>
          <p:cNvPr id="48" name="Group 48"/>
          <p:cNvGrpSpPr/>
          <p:nvPr/>
        </p:nvGrpSpPr>
        <p:grpSpPr>
          <a:xfrm>
            <a:off x="3695250" y="7912803"/>
            <a:ext cx="3310441" cy="1806124"/>
            <a:chOff x="0" y="0"/>
            <a:chExt cx="25370442" cy="11669369"/>
          </a:xfrm>
        </p:grpSpPr>
        <p:sp>
          <p:nvSpPr>
            <p:cNvPr id="49" name="Freeform 49"/>
            <p:cNvSpPr/>
            <p:nvPr/>
          </p:nvSpPr>
          <p:spPr>
            <a:xfrm>
              <a:off x="72390" y="72390"/>
              <a:ext cx="25225663" cy="11524589"/>
            </a:xfrm>
            <a:custGeom>
              <a:avLst/>
              <a:gdLst/>
              <a:ahLst/>
              <a:cxnLst/>
              <a:rect l="l" t="t" r="r" b="b"/>
              <a:pathLst>
                <a:path w="25225663" h="11524589">
                  <a:moveTo>
                    <a:pt x="0" y="0"/>
                  </a:moveTo>
                  <a:lnTo>
                    <a:pt x="25225663" y="0"/>
                  </a:lnTo>
                  <a:lnTo>
                    <a:pt x="25225663" y="11524589"/>
                  </a:lnTo>
                  <a:lnTo>
                    <a:pt x="0" y="11524589"/>
                  </a:lnTo>
                  <a:lnTo>
                    <a:pt x="0" y="0"/>
                  </a:lnTo>
                  <a:close/>
                </a:path>
              </a:pathLst>
            </a:custGeom>
            <a:solidFill>
              <a:srgbClr val="FFFFFF"/>
            </a:solidFill>
          </p:spPr>
        </p:sp>
        <p:sp>
          <p:nvSpPr>
            <p:cNvPr id="50" name="Freeform 50"/>
            <p:cNvSpPr/>
            <p:nvPr/>
          </p:nvSpPr>
          <p:spPr>
            <a:xfrm>
              <a:off x="0" y="0"/>
              <a:ext cx="25370442" cy="11669368"/>
            </a:xfrm>
            <a:custGeom>
              <a:avLst/>
              <a:gdLst/>
              <a:ahLst/>
              <a:cxnLst/>
              <a:rect l="l" t="t" r="r" b="b"/>
              <a:pathLst>
                <a:path w="25370442" h="11669368">
                  <a:moveTo>
                    <a:pt x="25225662" y="11524589"/>
                  </a:moveTo>
                  <a:lnTo>
                    <a:pt x="25370442" y="11524589"/>
                  </a:lnTo>
                  <a:lnTo>
                    <a:pt x="25370442" y="11669368"/>
                  </a:lnTo>
                  <a:lnTo>
                    <a:pt x="25225662" y="11669368"/>
                  </a:lnTo>
                  <a:lnTo>
                    <a:pt x="25225662" y="11524589"/>
                  </a:lnTo>
                  <a:close/>
                  <a:moveTo>
                    <a:pt x="0" y="144780"/>
                  </a:moveTo>
                  <a:lnTo>
                    <a:pt x="144780" y="144780"/>
                  </a:lnTo>
                  <a:lnTo>
                    <a:pt x="144780" y="11524589"/>
                  </a:lnTo>
                  <a:lnTo>
                    <a:pt x="0" y="11524589"/>
                  </a:lnTo>
                  <a:lnTo>
                    <a:pt x="0" y="144780"/>
                  </a:lnTo>
                  <a:close/>
                  <a:moveTo>
                    <a:pt x="0" y="11524589"/>
                  </a:moveTo>
                  <a:lnTo>
                    <a:pt x="144780" y="11524589"/>
                  </a:lnTo>
                  <a:lnTo>
                    <a:pt x="144780" y="11669368"/>
                  </a:lnTo>
                  <a:lnTo>
                    <a:pt x="0" y="11669368"/>
                  </a:lnTo>
                  <a:lnTo>
                    <a:pt x="0" y="11524589"/>
                  </a:lnTo>
                  <a:close/>
                  <a:moveTo>
                    <a:pt x="25225662" y="144780"/>
                  </a:moveTo>
                  <a:lnTo>
                    <a:pt x="25370442" y="144780"/>
                  </a:lnTo>
                  <a:lnTo>
                    <a:pt x="25370442" y="11524589"/>
                  </a:lnTo>
                  <a:lnTo>
                    <a:pt x="25225662" y="11524589"/>
                  </a:lnTo>
                  <a:lnTo>
                    <a:pt x="25225662" y="144780"/>
                  </a:lnTo>
                  <a:close/>
                  <a:moveTo>
                    <a:pt x="144780" y="11524589"/>
                  </a:moveTo>
                  <a:lnTo>
                    <a:pt x="25225662" y="11524589"/>
                  </a:lnTo>
                  <a:lnTo>
                    <a:pt x="25225662" y="11669368"/>
                  </a:lnTo>
                  <a:lnTo>
                    <a:pt x="144780" y="11669368"/>
                  </a:lnTo>
                  <a:lnTo>
                    <a:pt x="144780" y="11524589"/>
                  </a:lnTo>
                  <a:close/>
                  <a:moveTo>
                    <a:pt x="25225662" y="0"/>
                  </a:moveTo>
                  <a:lnTo>
                    <a:pt x="25370442" y="0"/>
                  </a:lnTo>
                  <a:lnTo>
                    <a:pt x="25370442" y="144780"/>
                  </a:lnTo>
                  <a:lnTo>
                    <a:pt x="25225662" y="144780"/>
                  </a:lnTo>
                  <a:lnTo>
                    <a:pt x="25225662" y="0"/>
                  </a:lnTo>
                  <a:close/>
                  <a:moveTo>
                    <a:pt x="0" y="0"/>
                  </a:moveTo>
                  <a:lnTo>
                    <a:pt x="144780" y="0"/>
                  </a:lnTo>
                  <a:lnTo>
                    <a:pt x="144780" y="144780"/>
                  </a:lnTo>
                  <a:lnTo>
                    <a:pt x="0" y="144780"/>
                  </a:lnTo>
                  <a:lnTo>
                    <a:pt x="0" y="0"/>
                  </a:lnTo>
                  <a:close/>
                  <a:moveTo>
                    <a:pt x="144780" y="0"/>
                  </a:moveTo>
                  <a:lnTo>
                    <a:pt x="25225662" y="0"/>
                  </a:lnTo>
                  <a:lnTo>
                    <a:pt x="25225662" y="144780"/>
                  </a:lnTo>
                  <a:lnTo>
                    <a:pt x="144780" y="144780"/>
                  </a:lnTo>
                  <a:lnTo>
                    <a:pt x="144780" y="0"/>
                  </a:lnTo>
                  <a:close/>
                </a:path>
              </a:pathLst>
            </a:custGeom>
            <a:solidFill>
              <a:srgbClr val="003432"/>
            </a:solidFill>
          </p:spPr>
        </p:sp>
      </p:grpSp>
      <p:pic>
        <p:nvPicPr>
          <p:cNvPr id="51" name="Picture 5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817754" y="7942219"/>
            <a:ext cx="242349" cy="306418"/>
          </a:xfrm>
          <a:prstGeom prst="rect">
            <a:avLst/>
          </a:prstGeom>
        </p:spPr>
      </p:pic>
      <p:grpSp>
        <p:nvGrpSpPr>
          <p:cNvPr id="52" name="Group 52"/>
          <p:cNvGrpSpPr/>
          <p:nvPr/>
        </p:nvGrpSpPr>
        <p:grpSpPr>
          <a:xfrm>
            <a:off x="3681241" y="9809023"/>
            <a:ext cx="3334068" cy="813924"/>
            <a:chOff x="0" y="0"/>
            <a:chExt cx="25278991" cy="7455738"/>
          </a:xfrm>
        </p:grpSpPr>
        <p:sp>
          <p:nvSpPr>
            <p:cNvPr id="53" name="Freeform 53"/>
            <p:cNvSpPr/>
            <p:nvPr/>
          </p:nvSpPr>
          <p:spPr>
            <a:xfrm>
              <a:off x="72390" y="72390"/>
              <a:ext cx="25134211" cy="7310958"/>
            </a:xfrm>
            <a:custGeom>
              <a:avLst/>
              <a:gdLst/>
              <a:ahLst/>
              <a:cxnLst/>
              <a:rect l="l" t="t" r="r" b="b"/>
              <a:pathLst>
                <a:path w="25134211" h="7310958">
                  <a:moveTo>
                    <a:pt x="0" y="0"/>
                  </a:moveTo>
                  <a:lnTo>
                    <a:pt x="25134211" y="0"/>
                  </a:lnTo>
                  <a:lnTo>
                    <a:pt x="25134211" y="7310958"/>
                  </a:lnTo>
                  <a:lnTo>
                    <a:pt x="0" y="7310958"/>
                  </a:lnTo>
                  <a:lnTo>
                    <a:pt x="0" y="0"/>
                  </a:lnTo>
                  <a:close/>
                </a:path>
              </a:pathLst>
            </a:custGeom>
            <a:solidFill>
              <a:srgbClr val="FFFFFF"/>
            </a:solidFill>
          </p:spPr>
        </p:sp>
        <p:sp>
          <p:nvSpPr>
            <p:cNvPr id="54" name="Freeform 54"/>
            <p:cNvSpPr/>
            <p:nvPr/>
          </p:nvSpPr>
          <p:spPr>
            <a:xfrm>
              <a:off x="0" y="0"/>
              <a:ext cx="25278990" cy="7455738"/>
            </a:xfrm>
            <a:custGeom>
              <a:avLst/>
              <a:gdLst/>
              <a:ahLst/>
              <a:cxnLst/>
              <a:rect l="l" t="t" r="r" b="b"/>
              <a:pathLst>
                <a:path w="25278990" h="7455738">
                  <a:moveTo>
                    <a:pt x="25134212" y="7310958"/>
                  </a:moveTo>
                  <a:lnTo>
                    <a:pt x="25278990" y="7310958"/>
                  </a:lnTo>
                  <a:lnTo>
                    <a:pt x="25278990" y="7455738"/>
                  </a:lnTo>
                  <a:lnTo>
                    <a:pt x="25134212" y="7455738"/>
                  </a:lnTo>
                  <a:lnTo>
                    <a:pt x="25134212" y="7310958"/>
                  </a:lnTo>
                  <a:close/>
                  <a:moveTo>
                    <a:pt x="0" y="144780"/>
                  </a:moveTo>
                  <a:lnTo>
                    <a:pt x="144780" y="144780"/>
                  </a:lnTo>
                  <a:lnTo>
                    <a:pt x="144780" y="7310958"/>
                  </a:lnTo>
                  <a:lnTo>
                    <a:pt x="0" y="7310958"/>
                  </a:lnTo>
                  <a:lnTo>
                    <a:pt x="0" y="144780"/>
                  </a:lnTo>
                  <a:close/>
                  <a:moveTo>
                    <a:pt x="0" y="7310958"/>
                  </a:moveTo>
                  <a:lnTo>
                    <a:pt x="144780" y="7310958"/>
                  </a:lnTo>
                  <a:lnTo>
                    <a:pt x="144780" y="7455738"/>
                  </a:lnTo>
                  <a:lnTo>
                    <a:pt x="0" y="7455738"/>
                  </a:lnTo>
                  <a:lnTo>
                    <a:pt x="0" y="7310958"/>
                  </a:lnTo>
                  <a:close/>
                  <a:moveTo>
                    <a:pt x="25134212" y="144780"/>
                  </a:moveTo>
                  <a:lnTo>
                    <a:pt x="25278990" y="144780"/>
                  </a:lnTo>
                  <a:lnTo>
                    <a:pt x="25278990" y="7310958"/>
                  </a:lnTo>
                  <a:lnTo>
                    <a:pt x="25134212" y="7310958"/>
                  </a:lnTo>
                  <a:lnTo>
                    <a:pt x="25134212" y="144780"/>
                  </a:lnTo>
                  <a:close/>
                  <a:moveTo>
                    <a:pt x="144780" y="7310958"/>
                  </a:moveTo>
                  <a:lnTo>
                    <a:pt x="25134212" y="7310958"/>
                  </a:lnTo>
                  <a:lnTo>
                    <a:pt x="25134212" y="7455738"/>
                  </a:lnTo>
                  <a:lnTo>
                    <a:pt x="144780" y="7455738"/>
                  </a:lnTo>
                  <a:lnTo>
                    <a:pt x="144780" y="7310958"/>
                  </a:lnTo>
                  <a:close/>
                  <a:moveTo>
                    <a:pt x="25134212" y="0"/>
                  </a:moveTo>
                  <a:lnTo>
                    <a:pt x="25278990" y="0"/>
                  </a:lnTo>
                  <a:lnTo>
                    <a:pt x="25278990" y="144780"/>
                  </a:lnTo>
                  <a:lnTo>
                    <a:pt x="25134212" y="144780"/>
                  </a:lnTo>
                  <a:lnTo>
                    <a:pt x="25134212" y="0"/>
                  </a:lnTo>
                  <a:close/>
                  <a:moveTo>
                    <a:pt x="0" y="0"/>
                  </a:moveTo>
                  <a:lnTo>
                    <a:pt x="144780" y="0"/>
                  </a:lnTo>
                  <a:lnTo>
                    <a:pt x="144780" y="144780"/>
                  </a:lnTo>
                  <a:lnTo>
                    <a:pt x="0" y="144780"/>
                  </a:lnTo>
                  <a:lnTo>
                    <a:pt x="0" y="0"/>
                  </a:lnTo>
                  <a:close/>
                  <a:moveTo>
                    <a:pt x="144780" y="0"/>
                  </a:moveTo>
                  <a:lnTo>
                    <a:pt x="25134212" y="0"/>
                  </a:lnTo>
                  <a:lnTo>
                    <a:pt x="25134212" y="144780"/>
                  </a:lnTo>
                  <a:lnTo>
                    <a:pt x="144780" y="144780"/>
                  </a:lnTo>
                  <a:lnTo>
                    <a:pt x="144780" y="0"/>
                  </a:lnTo>
                  <a:close/>
                </a:path>
              </a:pathLst>
            </a:custGeom>
            <a:solidFill>
              <a:srgbClr val="003432"/>
            </a:solidFill>
          </p:spPr>
        </p:sp>
      </p:grpSp>
      <p:pic>
        <p:nvPicPr>
          <p:cNvPr id="55" name="Picture 5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900350" y="9839100"/>
            <a:ext cx="208882" cy="264103"/>
          </a:xfrm>
          <a:prstGeom prst="rect">
            <a:avLst/>
          </a:prstGeom>
        </p:spPr>
      </p:pic>
      <p:grpSp>
        <p:nvGrpSpPr>
          <p:cNvPr id="56" name="Group 56"/>
          <p:cNvGrpSpPr/>
          <p:nvPr/>
        </p:nvGrpSpPr>
        <p:grpSpPr>
          <a:xfrm>
            <a:off x="3734253" y="3487270"/>
            <a:ext cx="3271438" cy="1858730"/>
            <a:chOff x="0" y="0"/>
            <a:chExt cx="24463954" cy="13899665"/>
          </a:xfrm>
        </p:grpSpPr>
        <p:sp>
          <p:nvSpPr>
            <p:cNvPr id="57" name="Freeform 57"/>
            <p:cNvSpPr/>
            <p:nvPr/>
          </p:nvSpPr>
          <p:spPr>
            <a:xfrm>
              <a:off x="72390" y="72390"/>
              <a:ext cx="24319174" cy="13754885"/>
            </a:xfrm>
            <a:custGeom>
              <a:avLst/>
              <a:gdLst/>
              <a:ahLst/>
              <a:cxnLst/>
              <a:rect l="l" t="t" r="r" b="b"/>
              <a:pathLst>
                <a:path w="24319174" h="13754885">
                  <a:moveTo>
                    <a:pt x="0" y="0"/>
                  </a:moveTo>
                  <a:lnTo>
                    <a:pt x="24319174" y="0"/>
                  </a:lnTo>
                  <a:lnTo>
                    <a:pt x="24319174" y="13754885"/>
                  </a:lnTo>
                  <a:lnTo>
                    <a:pt x="0" y="13754885"/>
                  </a:lnTo>
                  <a:lnTo>
                    <a:pt x="0" y="0"/>
                  </a:lnTo>
                  <a:close/>
                </a:path>
              </a:pathLst>
            </a:custGeom>
            <a:solidFill>
              <a:srgbClr val="FFFFFF"/>
            </a:solidFill>
          </p:spPr>
        </p:sp>
        <p:sp>
          <p:nvSpPr>
            <p:cNvPr id="58" name="Freeform 58"/>
            <p:cNvSpPr/>
            <p:nvPr/>
          </p:nvSpPr>
          <p:spPr>
            <a:xfrm>
              <a:off x="0" y="0"/>
              <a:ext cx="24463953" cy="13899665"/>
            </a:xfrm>
            <a:custGeom>
              <a:avLst/>
              <a:gdLst/>
              <a:ahLst/>
              <a:cxnLst/>
              <a:rect l="l" t="t" r="r" b="b"/>
              <a:pathLst>
                <a:path w="24463953" h="13899665">
                  <a:moveTo>
                    <a:pt x="24319174" y="13754884"/>
                  </a:moveTo>
                  <a:lnTo>
                    <a:pt x="24463953" y="13754884"/>
                  </a:lnTo>
                  <a:lnTo>
                    <a:pt x="24463953" y="13899665"/>
                  </a:lnTo>
                  <a:lnTo>
                    <a:pt x="24319174" y="13899665"/>
                  </a:lnTo>
                  <a:lnTo>
                    <a:pt x="24319174" y="13754884"/>
                  </a:lnTo>
                  <a:close/>
                  <a:moveTo>
                    <a:pt x="0" y="144780"/>
                  </a:moveTo>
                  <a:lnTo>
                    <a:pt x="144780" y="144780"/>
                  </a:lnTo>
                  <a:lnTo>
                    <a:pt x="144780" y="13754884"/>
                  </a:lnTo>
                  <a:lnTo>
                    <a:pt x="0" y="13754884"/>
                  </a:lnTo>
                  <a:lnTo>
                    <a:pt x="0" y="144780"/>
                  </a:lnTo>
                  <a:close/>
                  <a:moveTo>
                    <a:pt x="0" y="13754884"/>
                  </a:moveTo>
                  <a:lnTo>
                    <a:pt x="144780" y="13754884"/>
                  </a:lnTo>
                  <a:lnTo>
                    <a:pt x="144780" y="13899665"/>
                  </a:lnTo>
                  <a:lnTo>
                    <a:pt x="0" y="13899665"/>
                  </a:lnTo>
                  <a:lnTo>
                    <a:pt x="0" y="13754884"/>
                  </a:lnTo>
                  <a:close/>
                  <a:moveTo>
                    <a:pt x="24319174" y="144780"/>
                  </a:moveTo>
                  <a:lnTo>
                    <a:pt x="24463953" y="144780"/>
                  </a:lnTo>
                  <a:lnTo>
                    <a:pt x="24463953" y="13754884"/>
                  </a:lnTo>
                  <a:lnTo>
                    <a:pt x="24319174" y="13754884"/>
                  </a:lnTo>
                  <a:lnTo>
                    <a:pt x="24319174" y="144780"/>
                  </a:lnTo>
                  <a:close/>
                  <a:moveTo>
                    <a:pt x="144780" y="13754884"/>
                  </a:moveTo>
                  <a:lnTo>
                    <a:pt x="24319174" y="13754884"/>
                  </a:lnTo>
                  <a:lnTo>
                    <a:pt x="24319174" y="13899665"/>
                  </a:lnTo>
                  <a:lnTo>
                    <a:pt x="144780" y="13899665"/>
                  </a:lnTo>
                  <a:lnTo>
                    <a:pt x="144780" y="13754884"/>
                  </a:lnTo>
                  <a:close/>
                  <a:moveTo>
                    <a:pt x="24319174" y="0"/>
                  </a:moveTo>
                  <a:lnTo>
                    <a:pt x="24463953" y="0"/>
                  </a:lnTo>
                  <a:lnTo>
                    <a:pt x="24463953" y="144780"/>
                  </a:lnTo>
                  <a:lnTo>
                    <a:pt x="24319174" y="144780"/>
                  </a:lnTo>
                  <a:lnTo>
                    <a:pt x="24319174" y="0"/>
                  </a:lnTo>
                  <a:close/>
                  <a:moveTo>
                    <a:pt x="0" y="0"/>
                  </a:moveTo>
                  <a:lnTo>
                    <a:pt x="144780" y="0"/>
                  </a:lnTo>
                  <a:lnTo>
                    <a:pt x="144780" y="144780"/>
                  </a:lnTo>
                  <a:lnTo>
                    <a:pt x="0" y="144780"/>
                  </a:lnTo>
                  <a:lnTo>
                    <a:pt x="0" y="0"/>
                  </a:lnTo>
                  <a:close/>
                  <a:moveTo>
                    <a:pt x="144780" y="0"/>
                  </a:moveTo>
                  <a:lnTo>
                    <a:pt x="24319174" y="0"/>
                  </a:lnTo>
                  <a:lnTo>
                    <a:pt x="24319174" y="144780"/>
                  </a:lnTo>
                  <a:lnTo>
                    <a:pt x="144780" y="144780"/>
                  </a:lnTo>
                  <a:lnTo>
                    <a:pt x="144780" y="0"/>
                  </a:lnTo>
                  <a:close/>
                </a:path>
              </a:pathLst>
            </a:custGeom>
            <a:solidFill>
              <a:srgbClr val="003432"/>
            </a:solidFill>
          </p:spPr>
        </p:sp>
      </p:grpSp>
      <p:grpSp>
        <p:nvGrpSpPr>
          <p:cNvPr id="59" name="Group 59"/>
          <p:cNvGrpSpPr/>
          <p:nvPr/>
        </p:nvGrpSpPr>
        <p:grpSpPr>
          <a:xfrm>
            <a:off x="3951781" y="3359768"/>
            <a:ext cx="1831330" cy="266559"/>
            <a:chOff x="0" y="0"/>
            <a:chExt cx="2441774" cy="355412"/>
          </a:xfrm>
        </p:grpSpPr>
        <p:grpSp>
          <p:nvGrpSpPr>
            <p:cNvPr id="60" name="Group 60"/>
            <p:cNvGrpSpPr/>
            <p:nvPr/>
          </p:nvGrpSpPr>
          <p:grpSpPr>
            <a:xfrm>
              <a:off x="0" y="0"/>
              <a:ext cx="2441774" cy="355412"/>
              <a:chOff x="0" y="0"/>
              <a:chExt cx="20010965" cy="2912696"/>
            </a:xfrm>
          </p:grpSpPr>
          <p:sp>
            <p:nvSpPr>
              <p:cNvPr id="61" name="Freeform 61"/>
              <p:cNvSpPr/>
              <p:nvPr/>
            </p:nvSpPr>
            <p:spPr>
              <a:xfrm>
                <a:off x="72390" y="72390"/>
                <a:ext cx="19866185" cy="2767916"/>
              </a:xfrm>
              <a:custGeom>
                <a:avLst/>
                <a:gdLst/>
                <a:ahLst/>
                <a:cxnLst/>
                <a:rect l="l" t="t" r="r" b="b"/>
                <a:pathLst>
                  <a:path w="19866185" h="2767916">
                    <a:moveTo>
                      <a:pt x="0" y="0"/>
                    </a:moveTo>
                    <a:lnTo>
                      <a:pt x="19866185" y="0"/>
                    </a:lnTo>
                    <a:lnTo>
                      <a:pt x="19866185" y="2767916"/>
                    </a:lnTo>
                    <a:lnTo>
                      <a:pt x="0" y="2767916"/>
                    </a:lnTo>
                    <a:lnTo>
                      <a:pt x="0" y="0"/>
                    </a:lnTo>
                    <a:close/>
                  </a:path>
                </a:pathLst>
              </a:custGeom>
              <a:solidFill>
                <a:srgbClr val="FF914D"/>
              </a:solidFill>
            </p:spPr>
          </p:sp>
          <p:sp>
            <p:nvSpPr>
              <p:cNvPr id="62" name="Freeform 62"/>
              <p:cNvSpPr/>
              <p:nvPr/>
            </p:nvSpPr>
            <p:spPr>
              <a:xfrm>
                <a:off x="0" y="0"/>
                <a:ext cx="20010965" cy="2912696"/>
              </a:xfrm>
              <a:custGeom>
                <a:avLst/>
                <a:gdLst/>
                <a:ahLst/>
                <a:cxnLst/>
                <a:rect l="l" t="t" r="r" b="b"/>
                <a:pathLst>
                  <a:path w="20010965" h="2912696">
                    <a:moveTo>
                      <a:pt x="19866184" y="2767917"/>
                    </a:moveTo>
                    <a:lnTo>
                      <a:pt x="20010965" y="2767917"/>
                    </a:lnTo>
                    <a:lnTo>
                      <a:pt x="20010965" y="2912696"/>
                    </a:lnTo>
                    <a:lnTo>
                      <a:pt x="19866184" y="2912696"/>
                    </a:lnTo>
                    <a:lnTo>
                      <a:pt x="19866184" y="2767917"/>
                    </a:lnTo>
                    <a:close/>
                    <a:moveTo>
                      <a:pt x="0" y="144780"/>
                    </a:moveTo>
                    <a:lnTo>
                      <a:pt x="144780" y="144780"/>
                    </a:lnTo>
                    <a:lnTo>
                      <a:pt x="144780" y="2767917"/>
                    </a:lnTo>
                    <a:lnTo>
                      <a:pt x="0" y="2767917"/>
                    </a:lnTo>
                    <a:lnTo>
                      <a:pt x="0" y="144780"/>
                    </a:lnTo>
                    <a:close/>
                    <a:moveTo>
                      <a:pt x="0" y="2767917"/>
                    </a:moveTo>
                    <a:lnTo>
                      <a:pt x="144780" y="2767917"/>
                    </a:lnTo>
                    <a:lnTo>
                      <a:pt x="144780" y="2912696"/>
                    </a:lnTo>
                    <a:lnTo>
                      <a:pt x="0" y="2912696"/>
                    </a:lnTo>
                    <a:lnTo>
                      <a:pt x="0" y="2767917"/>
                    </a:lnTo>
                    <a:close/>
                    <a:moveTo>
                      <a:pt x="19866184" y="144780"/>
                    </a:moveTo>
                    <a:lnTo>
                      <a:pt x="20010965" y="144780"/>
                    </a:lnTo>
                    <a:lnTo>
                      <a:pt x="20010965" y="2767917"/>
                    </a:lnTo>
                    <a:lnTo>
                      <a:pt x="19866184" y="2767917"/>
                    </a:lnTo>
                    <a:lnTo>
                      <a:pt x="19866184" y="144780"/>
                    </a:lnTo>
                    <a:close/>
                    <a:moveTo>
                      <a:pt x="144780" y="2767917"/>
                    </a:moveTo>
                    <a:lnTo>
                      <a:pt x="19866186" y="2767917"/>
                    </a:lnTo>
                    <a:lnTo>
                      <a:pt x="19866186" y="2912696"/>
                    </a:lnTo>
                    <a:lnTo>
                      <a:pt x="144780" y="2912696"/>
                    </a:lnTo>
                    <a:lnTo>
                      <a:pt x="144780" y="2767917"/>
                    </a:lnTo>
                    <a:close/>
                    <a:moveTo>
                      <a:pt x="19866184" y="0"/>
                    </a:moveTo>
                    <a:lnTo>
                      <a:pt x="20010965" y="0"/>
                    </a:lnTo>
                    <a:lnTo>
                      <a:pt x="20010965" y="144780"/>
                    </a:lnTo>
                    <a:lnTo>
                      <a:pt x="19866184" y="144780"/>
                    </a:lnTo>
                    <a:lnTo>
                      <a:pt x="19866184" y="0"/>
                    </a:lnTo>
                    <a:close/>
                    <a:moveTo>
                      <a:pt x="0" y="0"/>
                    </a:moveTo>
                    <a:lnTo>
                      <a:pt x="144780" y="0"/>
                    </a:lnTo>
                    <a:lnTo>
                      <a:pt x="144780" y="144780"/>
                    </a:lnTo>
                    <a:lnTo>
                      <a:pt x="0" y="144780"/>
                    </a:lnTo>
                    <a:lnTo>
                      <a:pt x="0" y="0"/>
                    </a:lnTo>
                    <a:close/>
                    <a:moveTo>
                      <a:pt x="144780" y="0"/>
                    </a:moveTo>
                    <a:lnTo>
                      <a:pt x="19866186" y="0"/>
                    </a:lnTo>
                    <a:lnTo>
                      <a:pt x="19866186" y="144780"/>
                    </a:lnTo>
                    <a:lnTo>
                      <a:pt x="144780" y="144780"/>
                    </a:lnTo>
                    <a:lnTo>
                      <a:pt x="144780" y="0"/>
                    </a:lnTo>
                    <a:close/>
                  </a:path>
                </a:pathLst>
              </a:custGeom>
              <a:solidFill>
                <a:srgbClr val="003432"/>
              </a:solidFill>
            </p:spPr>
          </p:sp>
        </p:grpSp>
        <p:sp>
          <p:nvSpPr>
            <p:cNvPr id="63" name="TextBox 63"/>
            <p:cNvSpPr txBox="1"/>
            <p:nvPr/>
          </p:nvSpPr>
          <p:spPr>
            <a:xfrm>
              <a:off x="190410" y="59493"/>
              <a:ext cx="2060953" cy="240199"/>
            </a:xfrm>
            <a:prstGeom prst="rect">
              <a:avLst/>
            </a:prstGeom>
          </p:spPr>
          <p:txBody>
            <a:bodyPr lIns="0" tIns="0" rIns="0" bIns="0" rtlCol="0" anchor="t">
              <a:spAutoFit/>
            </a:bodyPr>
            <a:lstStyle/>
            <a:p>
              <a:pPr marL="0" lvl="0" indent="0">
                <a:lnSpc>
                  <a:spcPts val="1280"/>
                </a:lnSpc>
                <a:spcBef>
                  <a:spcPct val="0"/>
                </a:spcBef>
              </a:pPr>
              <a:r>
                <a:rPr lang="en-US" sz="1280" dirty="0">
                  <a:solidFill>
                    <a:srgbClr val="003432"/>
                  </a:solidFill>
                  <a:latin typeface="Barlow SemiCondensed Bold"/>
                </a:rPr>
                <a:t>Rationale for the CLIP</a:t>
              </a:r>
            </a:p>
          </p:txBody>
        </p:sp>
      </p:grpSp>
      <p:sp>
        <p:nvSpPr>
          <p:cNvPr id="69" name="TextBox 69"/>
          <p:cNvSpPr txBox="1"/>
          <p:nvPr/>
        </p:nvSpPr>
        <p:spPr>
          <a:xfrm>
            <a:off x="716967" y="5542503"/>
            <a:ext cx="2703326" cy="1141338"/>
          </a:xfrm>
          <a:prstGeom prst="rect">
            <a:avLst/>
          </a:prstGeom>
        </p:spPr>
        <p:txBody>
          <a:bodyPr lIns="0" tIns="0" rIns="0" bIns="0" rtlCol="0" anchor="t">
            <a:spAutoFit/>
          </a:bodyPr>
          <a:lstStyle/>
          <a:p>
            <a:pPr>
              <a:lnSpc>
                <a:spcPts val="1679"/>
              </a:lnSpc>
            </a:pPr>
            <a:endParaRPr dirty="0"/>
          </a:p>
          <a:p>
            <a:pPr algn="just">
              <a:lnSpc>
                <a:spcPts val="1235"/>
              </a:lnSpc>
            </a:pPr>
            <a:endParaRPr dirty="0"/>
          </a:p>
          <a:p>
            <a:pPr algn="just">
              <a:lnSpc>
                <a:spcPts val="1235"/>
              </a:lnSpc>
            </a:pPr>
            <a:r>
              <a:rPr lang="en-US" sz="1029" dirty="0">
                <a:solidFill>
                  <a:srgbClr val="000000"/>
                </a:solidFill>
                <a:latin typeface="Barlow SemiCondensed"/>
              </a:rPr>
              <a:t> -</a:t>
            </a:r>
          </a:p>
          <a:p>
            <a:pPr algn="just">
              <a:lnSpc>
                <a:spcPts val="1235"/>
              </a:lnSpc>
            </a:pP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p:txBody>
      </p:sp>
      <p:sp>
        <p:nvSpPr>
          <p:cNvPr id="70" name="TextBox 70"/>
          <p:cNvSpPr txBox="1"/>
          <p:nvPr/>
        </p:nvSpPr>
        <p:spPr>
          <a:xfrm>
            <a:off x="4131634" y="6309721"/>
            <a:ext cx="2701847" cy="256480"/>
          </a:xfrm>
          <a:prstGeom prst="rect">
            <a:avLst/>
          </a:prstGeom>
        </p:spPr>
        <p:txBody>
          <a:bodyPr lIns="0" tIns="0" rIns="0" bIns="0" rtlCol="0" anchor="t">
            <a:spAutoFit/>
          </a:bodyPr>
          <a:lstStyle/>
          <a:p>
            <a:pPr algn="ctr">
              <a:lnSpc>
                <a:spcPts val="1029"/>
              </a:lnSpc>
            </a:pPr>
            <a:endParaRPr lang="en-US" sz="1029" dirty="0">
              <a:solidFill>
                <a:srgbClr val="000000"/>
              </a:solidFill>
              <a:latin typeface="Barlow SemiCondensed"/>
            </a:endParaRPr>
          </a:p>
          <a:p>
            <a:pPr algn="ctr">
              <a:lnSpc>
                <a:spcPts val="1029"/>
              </a:lnSpc>
            </a:pPr>
            <a:endParaRPr lang="en-US" sz="1029" dirty="0">
              <a:solidFill>
                <a:srgbClr val="000000"/>
              </a:solidFill>
              <a:latin typeface="Barlow SemiCondensed"/>
            </a:endParaRPr>
          </a:p>
        </p:txBody>
      </p:sp>
      <p:sp>
        <p:nvSpPr>
          <p:cNvPr id="71" name="TextBox 71"/>
          <p:cNvSpPr txBox="1"/>
          <p:nvPr/>
        </p:nvSpPr>
        <p:spPr>
          <a:xfrm>
            <a:off x="1512410" y="854360"/>
            <a:ext cx="4632007" cy="379095"/>
          </a:xfrm>
          <a:prstGeom prst="rect">
            <a:avLst/>
          </a:prstGeom>
        </p:spPr>
        <p:txBody>
          <a:bodyPr lIns="0" tIns="0" rIns="0" bIns="0" rtlCol="0" anchor="t">
            <a:spAutoFit/>
          </a:bodyPr>
          <a:lstStyle/>
          <a:p>
            <a:pPr marL="0" lvl="0" indent="0" algn="just">
              <a:lnSpc>
                <a:spcPts val="2800"/>
              </a:lnSpc>
            </a:pPr>
            <a:r>
              <a:rPr lang="en-US" sz="2799" spc="117">
                <a:solidFill>
                  <a:srgbClr val="001489"/>
                </a:solidFill>
                <a:latin typeface="Barlow SemiCondensed Bold Bold"/>
              </a:rPr>
              <a:t> EU GENDER ACTION PLAN  III </a:t>
            </a:r>
          </a:p>
        </p:txBody>
      </p:sp>
      <p:sp>
        <p:nvSpPr>
          <p:cNvPr id="73" name="TextBox 73"/>
          <p:cNvSpPr txBox="1"/>
          <p:nvPr/>
        </p:nvSpPr>
        <p:spPr>
          <a:xfrm>
            <a:off x="755828" y="3820367"/>
            <a:ext cx="2648059" cy="1410643"/>
          </a:xfrm>
          <a:prstGeom prst="rect">
            <a:avLst/>
          </a:prstGeom>
        </p:spPr>
        <p:txBody>
          <a:bodyPr lIns="0" tIns="0" rIns="0" bIns="0" rtlCol="0" anchor="t">
            <a:spAutoFit/>
          </a:bodyPr>
          <a:lstStyle/>
          <a:p>
            <a:pPr algn="ctr">
              <a:lnSpc>
                <a:spcPts val="1132"/>
              </a:lnSpc>
            </a:pPr>
            <a:r>
              <a:rPr lang="en-US" sz="1029" dirty="0">
                <a:solidFill>
                  <a:srgbClr val="001489"/>
                </a:solidFill>
                <a:latin typeface="Barlow SemiCondensed Bold"/>
              </a:rPr>
              <a:t>The Country Level implementation plan (CLIP) for </a:t>
            </a:r>
            <a:r>
              <a:rPr lang="en-US" sz="1029" dirty="0" smtClean="0">
                <a:solidFill>
                  <a:srgbClr val="001489"/>
                </a:solidFill>
                <a:latin typeface="Barlow SemiCondensed Bold"/>
              </a:rPr>
              <a:t>Bosnia and Herzegovina:</a:t>
            </a:r>
            <a:r>
              <a:rPr lang="en-US" sz="1029" dirty="0" smtClean="0">
                <a:solidFill>
                  <a:srgbClr val="001489"/>
                </a:solidFill>
                <a:latin typeface="Barlow SemiCondensed"/>
              </a:rPr>
              <a:t> </a:t>
            </a:r>
            <a:endParaRPr lang="en-US" sz="1029" dirty="0">
              <a:solidFill>
                <a:srgbClr val="001489"/>
              </a:solidFill>
              <a:latin typeface="Barlow SemiCondensed"/>
            </a:endParaRPr>
          </a:p>
          <a:p>
            <a:pPr algn="ctr">
              <a:lnSpc>
                <a:spcPts val="1132"/>
              </a:lnSpc>
            </a:pPr>
            <a:endParaRPr lang="en-US" sz="1029" dirty="0">
              <a:solidFill>
                <a:srgbClr val="001489"/>
              </a:solidFill>
              <a:latin typeface="Barlow SemiCondensed"/>
            </a:endParaRPr>
          </a:p>
          <a:p>
            <a:pPr marL="171450" indent="-171450" algn="just">
              <a:lnSpc>
                <a:spcPts val="1132"/>
              </a:lnSpc>
              <a:buFontTx/>
              <a:buChar char="-"/>
            </a:pPr>
            <a:r>
              <a:rPr lang="en-US" sz="1029" dirty="0" smtClean="0">
                <a:solidFill>
                  <a:srgbClr val="003432"/>
                </a:solidFill>
                <a:latin typeface="Barlow SemiCondensed"/>
              </a:rPr>
              <a:t>translates </a:t>
            </a:r>
            <a:r>
              <a:rPr lang="en-US" sz="1029" dirty="0">
                <a:solidFill>
                  <a:srgbClr val="003432"/>
                </a:solidFill>
                <a:latin typeface="Barlow SemiCondensed"/>
              </a:rPr>
              <a:t>the EU Gender Action Plan III into priorities and </a:t>
            </a:r>
            <a:r>
              <a:rPr lang="en-US" sz="1029" dirty="0" smtClean="0">
                <a:solidFill>
                  <a:srgbClr val="003432"/>
                </a:solidFill>
                <a:latin typeface="Barlow SemiCondensed"/>
              </a:rPr>
              <a:t>actions for BiH, </a:t>
            </a:r>
            <a:r>
              <a:rPr lang="en-US" sz="1029" dirty="0">
                <a:solidFill>
                  <a:srgbClr val="003432"/>
                </a:solidFill>
                <a:latin typeface="Barlow SemiCondensed"/>
              </a:rPr>
              <a:t>using a rights based approach. </a:t>
            </a:r>
            <a:endParaRPr lang="en-US" sz="1029" dirty="0" smtClean="0">
              <a:solidFill>
                <a:srgbClr val="003432"/>
              </a:solidFill>
              <a:latin typeface="Barlow SemiCondensed"/>
            </a:endParaRPr>
          </a:p>
          <a:p>
            <a:pPr marL="171450" indent="-171450" algn="just">
              <a:lnSpc>
                <a:spcPts val="1132"/>
              </a:lnSpc>
              <a:buFontTx/>
              <a:buChar char="-"/>
            </a:pPr>
            <a:r>
              <a:rPr lang="en-US" sz="1029" dirty="0" smtClean="0">
                <a:solidFill>
                  <a:srgbClr val="003432"/>
                </a:solidFill>
                <a:latin typeface="Barlow SemiCondensed"/>
              </a:rPr>
              <a:t>was prepared by Team Europe (EU Delegation and EU Member States), including relevant CSOs and international organizations. </a:t>
            </a:r>
          </a:p>
          <a:p>
            <a:pPr marL="171450" indent="-171450" algn="just">
              <a:lnSpc>
                <a:spcPts val="1132"/>
              </a:lnSpc>
              <a:buFontTx/>
              <a:buChar char="-"/>
            </a:pPr>
            <a:endParaRPr lang="en-US" sz="1029" dirty="0">
              <a:solidFill>
                <a:srgbClr val="003432"/>
              </a:solidFill>
              <a:latin typeface="Barlow SemiCondensed"/>
            </a:endParaRPr>
          </a:p>
        </p:txBody>
      </p:sp>
      <p:sp>
        <p:nvSpPr>
          <p:cNvPr id="74" name="TextBox 74"/>
          <p:cNvSpPr txBox="1"/>
          <p:nvPr/>
        </p:nvSpPr>
        <p:spPr>
          <a:xfrm>
            <a:off x="305467" y="756000"/>
            <a:ext cx="679450" cy="262890"/>
          </a:xfrm>
          <a:prstGeom prst="rect">
            <a:avLst/>
          </a:prstGeom>
        </p:spPr>
        <p:txBody>
          <a:bodyPr lIns="0" tIns="0" rIns="0" bIns="0" rtlCol="0" anchor="t">
            <a:spAutoFit/>
          </a:bodyPr>
          <a:lstStyle/>
          <a:p>
            <a:pPr algn="ctr">
              <a:lnSpc>
                <a:spcPts val="990"/>
              </a:lnSpc>
            </a:pPr>
            <a:r>
              <a:rPr lang="en-US" sz="900" dirty="0">
                <a:solidFill>
                  <a:srgbClr val="000000"/>
                </a:solidFill>
                <a:latin typeface="Arialle Bold"/>
              </a:rPr>
              <a:t>EUROPEAN </a:t>
            </a:r>
          </a:p>
          <a:p>
            <a:pPr algn="ctr">
              <a:lnSpc>
                <a:spcPts val="990"/>
              </a:lnSpc>
            </a:pPr>
            <a:r>
              <a:rPr lang="en-US" sz="900" dirty="0">
                <a:solidFill>
                  <a:srgbClr val="000000"/>
                </a:solidFill>
                <a:latin typeface="Arialle Bold"/>
              </a:rPr>
              <a:t>UNION</a:t>
            </a:r>
          </a:p>
        </p:txBody>
      </p:sp>
      <p:sp>
        <p:nvSpPr>
          <p:cNvPr id="75" name="TextBox 75"/>
          <p:cNvSpPr txBox="1"/>
          <p:nvPr/>
        </p:nvSpPr>
        <p:spPr>
          <a:xfrm>
            <a:off x="1035145" y="1183976"/>
            <a:ext cx="5798336" cy="512961"/>
          </a:xfrm>
          <a:prstGeom prst="rect">
            <a:avLst/>
          </a:prstGeom>
        </p:spPr>
        <p:txBody>
          <a:bodyPr wrap="square" lIns="0" tIns="0" rIns="0" bIns="0" rtlCol="0" anchor="t">
            <a:spAutoFit/>
          </a:bodyPr>
          <a:lstStyle/>
          <a:p>
            <a:pPr algn="ctr">
              <a:lnSpc>
                <a:spcPts val="1960"/>
              </a:lnSpc>
            </a:pPr>
            <a:r>
              <a:rPr lang="en-US" sz="1400" dirty="0">
                <a:solidFill>
                  <a:srgbClr val="000000"/>
                </a:solidFill>
                <a:latin typeface="Inter Italics"/>
              </a:rPr>
              <a:t>Country Level Implementation Plan </a:t>
            </a:r>
            <a:r>
              <a:rPr lang="en-US" sz="1400" dirty="0" smtClean="0">
                <a:solidFill>
                  <a:srgbClr val="000000"/>
                </a:solidFill>
                <a:latin typeface="Inter Italics"/>
              </a:rPr>
              <a:t>for Bosnia and Herzegovina (BiH)  </a:t>
            </a:r>
            <a:r>
              <a:rPr lang="en-US" sz="1400" dirty="0">
                <a:solidFill>
                  <a:srgbClr val="000000"/>
                </a:solidFill>
                <a:latin typeface="Inter Italics"/>
              </a:rPr>
              <a:t>(2021-2025)</a:t>
            </a:r>
          </a:p>
        </p:txBody>
      </p:sp>
      <p:sp>
        <p:nvSpPr>
          <p:cNvPr id="76" name="TextBox 76"/>
          <p:cNvSpPr txBox="1"/>
          <p:nvPr/>
        </p:nvSpPr>
        <p:spPr>
          <a:xfrm>
            <a:off x="884217" y="1676354"/>
            <a:ext cx="6503117" cy="666849"/>
          </a:xfrm>
          <a:prstGeom prst="rect">
            <a:avLst/>
          </a:prstGeom>
        </p:spPr>
        <p:txBody>
          <a:bodyPr wrap="square" lIns="0" tIns="0" rIns="0" bIns="0" rtlCol="0" anchor="t">
            <a:spAutoFit/>
          </a:bodyPr>
          <a:lstStyle/>
          <a:p>
            <a:pPr algn="ctr">
              <a:lnSpc>
                <a:spcPts val="1260"/>
              </a:lnSpc>
            </a:pPr>
            <a:r>
              <a:rPr lang="en-US" sz="1050" dirty="0">
                <a:latin typeface="Alata"/>
              </a:rPr>
              <a:t>The European Union and its Member States are vigorously promoting gender equality and women empowerment in their relations with partner countries.  The new EU's  Action Plan on Gender Equality and Women Empowerment in External Action (2021-2025) is now operational in </a:t>
            </a:r>
            <a:r>
              <a:rPr lang="en-US" sz="1050" dirty="0" smtClean="0">
                <a:latin typeface="Alata"/>
              </a:rPr>
              <a:t>Bosnia and Herzegovina</a:t>
            </a:r>
            <a:endParaRPr lang="en-US" sz="1050" dirty="0">
              <a:latin typeface="Alata"/>
            </a:endParaRPr>
          </a:p>
          <a:p>
            <a:pPr algn="ctr">
              <a:lnSpc>
                <a:spcPts val="1260"/>
              </a:lnSpc>
            </a:pPr>
            <a:endParaRPr lang="en-US" sz="1050" dirty="0">
              <a:solidFill>
                <a:srgbClr val="000000"/>
              </a:solidFill>
              <a:latin typeface="Alata"/>
            </a:endParaRPr>
          </a:p>
        </p:txBody>
      </p:sp>
      <p:sp>
        <p:nvSpPr>
          <p:cNvPr id="78" name="TextBox 78"/>
          <p:cNvSpPr txBox="1"/>
          <p:nvPr/>
        </p:nvSpPr>
        <p:spPr>
          <a:xfrm>
            <a:off x="1142001" y="7173500"/>
            <a:ext cx="1871554" cy="575056"/>
          </a:xfrm>
          <a:prstGeom prst="rect">
            <a:avLst/>
          </a:prstGeom>
        </p:spPr>
        <p:txBody>
          <a:bodyPr lIns="0" tIns="0" rIns="0" bIns="0" rtlCol="0" anchor="t">
            <a:spAutoFit/>
          </a:bodyPr>
          <a:lstStyle/>
          <a:p>
            <a:pPr algn="ctr">
              <a:lnSpc>
                <a:spcPts val="1132"/>
              </a:lnSpc>
            </a:pPr>
            <a:endParaRPr dirty="0"/>
          </a:p>
          <a:p>
            <a:pPr algn="ctr">
              <a:lnSpc>
                <a:spcPts val="1132"/>
              </a:lnSpc>
            </a:pPr>
            <a:r>
              <a:rPr lang="en-US" sz="1029" dirty="0">
                <a:solidFill>
                  <a:srgbClr val="001489"/>
                </a:solidFill>
                <a:latin typeface="Barlow SemiCondensed Bold"/>
              </a:rPr>
              <a:t>Gender mainstreaming and </a:t>
            </a:r>
          </a:p>
          <a:p>
            <a:pPr algn="ctr">
              <a:lnSpc>
                <a:spcPts val="1132"/>
              </a:lnSpc>
            </a:pPr>
            <a:r>
              <a:rPr lang="en-US" sz="1029" dirty="0">
                <a:solidFill>
                  <a:srgbClr val="001489"/>
                </a:solidFill>
                <a:latin typeface="Barlow SemiCondensed Bold"/>
              </a:rPr>
              <a:t>targeted actions </a:t>
            </a:r>
          </a:p>
          <a:p>
            <a:pPr algn="ctr">
              <a:lnSpc>
                <a:spcPts val="1132"/>
              </a:lnSpc>
            </a:pPr>
            <a:endParaRPr lang="en-US" sz="1029" dirty="0">
              <a:solidFill>
                <a:srgbClr val="001489"/>
              </a:solidFill>
              <a:latin typeface="Barlow SemiCondensed Bold"/>
            </a:endParaRPr>
          </a:p>
        </p:txBody>
      </p:sp>
      <p:sp>
        <p:nvSpPr>
          <p:cNvPr id="79" name="TextBox 79"/>
          <p:cNvSpPr txBox="1"/>
          <p:nvPr/>
        </p:nvSpPr>
        <p:spPr>
          <a:xfrm>
            <a:off x="4108841" y="7985481"/>
            <a:ext cx="2733007" cy="538609"/>
          </a:xfrm>
          <a:prstGeom prst="rect">
            <a:avLst/>
          </a:prstGeom>
        </p:spPr>
        <p:txBody>
          <a:bodyPr wrap="square" lIns="0" tIns="0" rIns="0" bIns="0" rtlCol="0" anchor="t">
            <a:spAutoFit/>
          </a:bodyPr>
          <a:lstStyle/>
          <a:p>
            <a:pPr algn="ctr">
              <a:lnSpc>
                <a:spcPts val="1132"/>
              </a:lnSpc>
            </a:pPr>
            <a:r>
              <a:rPr lang="en-US" sz="1029" dirty="0">
                <a:solidFill>
                  <a:srgbClr val="001489"/>
                </a:solidFill>
                <a:latin typeface="Barlow SemiCondensed Bold"/>
              </a:rPr>
              <a:t>Engagement in dialogue for gender equality and women empowerment</a:t>
            </a:r>
          </a:p>
          <a:p>
            <a:pPr algn="ctr">
              <a:lnSpc>
                <a:spcPts val="1029"/>
              </a:lnSpc>
            </a:pPr>
            <a:endParaRPr lang="en-US" sz="1029" dirty="0">
              <a:solidFill>
                <a:srgbClr val="001489"/>
              </a:solidFill>
              <a:latin typeface="Barlow SemiCondensed Bold"/>
            </a:endParaRPr>
          </a:p>
          <a:p>
            <a:pPr algn="ctr">
              <a:lnSpc>
                <a:spcPts val="1029"/>
              </a:lnSpc>
            </a:pPr>
            <a:endParaRPr lang="en-US" sz="1029" dirty="0">
              <a:solidFill>
                <a:srgbClr val="001489"/>
              </a:solidFill>
              <a:latin typeface="Barlow SemiCondensed Bold"/>
            </a:endParaRPr>
          </a:p>
        </p:txBody>
      </p:sp>
      <p:sp>
        <p:nvSpPr>
          <p:cNvPr id="80" name="TextBox 80"/>
          <p:cNvSpPr txBox="1"/>
          <p:nvPr/>
        </p:nvSpPr>
        <p:spPr>
          <a:xfrm>
            <a:off x="4348136" y="9891230"/>
            <a:ext cx="1434975" cy="128240"/>
          </a:xfrm>
          <a:prstGeom prst="rect">
            <a:avLst/>
          </a:prstGeom>
        </p:spPr>
        <p:txBody>
          <a:bodyPr wrap="square" lIns="0" tIns="0" rIns="0" bIns="0" rtlCol="0" anchor="t">
            <a:spAutoFit/>
          </a:bodyPr>
          <a:lstStyle/>
          <a:p>
            <a:pPr algn="just">
              <a:lnSpc>
                <a:spcPts val="1029"/>
              </a:lnSpc>
            </a:pPr>
            <a:r>
              <a:rPr lang="en-US" sz="1029" dirty="0">
                <a:solidFill>
                  <a:srgbClr val="001489"/>
                </a:solidFill>
                <a:latin typeface="Barlow SemiCondensed Bold"/>
              </a:rPr>
              <a:t>Public Diplomacy Activities</a:t>
            </a:r>
          </a:p>
        </p:txBody>
      </p:sp>
      <p:sp>
        <p:nvSpPr>
          <p:cNvPr id="82" name="TextBox 82"/>
          <p:cNvSpPr txBox="1"/>
          <p:nvPr/>
        </p:nvSpPr>
        <p:spPr>
          <a:xfrm>
            <a:off x="3836502" y="3688458"/>
            <a:ext cx="3119631" cy="282129"/>
          </a:xfrm>
          <a:prstGeom prst="rect">
            <a:avLst/>
          </a:prstGeom>
        </p:spPr>
        <p:txBody>
          <a:bodyPr lIns="0" tIns="0" rIns="0" bIns="0" rtlCol="0" anchor="t">
            <a:spAutoFit/>
          </a:bodyPr>
          <a:lstStyle/>
          <a:p>
            <a:pPr algn="just">
              <a:lnSpc>
                <a:spcPts val="1132"/>
              </a:lnSpc>
            </a:pPr>
            <a:r>
              <a:rPr lang="en-US" sz="1029" dirty="0">
                <a:solidFill>
                  <a:srgbClr val="001489"/>
                </a:solidFill>
                <a:latin typeface="Barlow SemiCondensed Bold"/>
              </a:rPr>
              <a:t>                 The CLIP areas of engagement are based on:</a:t>
            </a:r>
          </a:p>
          <a:p>
            <a:pPr algn="just">
              <a:lnSpc>
                <a:spcPts val="1132"/>
              </a:lnSpc>
            </a:pPr>
            <a:endParaRPr lang="en-US" sz="1029" dirty="0">
              <a:solidFill>
                <a:srgbClr val="000000"/>
              </a:solidFill>
              <a:latin typeface="Barlow SemiCondensed"/>
            </a:endParaRPr>
          </a:p>
        </p:txBody>
      </p:sp>
      <p:sp>
        <p:nvSpPr>
          <p:cNvPr id="83" name="TextBox 83"/>
          <p:cNvSpPr txBox="1"/>
          <p:nvPr/>
        </p:nvSpPr>
        <p:spPr>
          <a:xfrm>
            <a:off x="762625" y="7780644"/>
            <a:ext cx="2652220" cy="256480"/>
          </a:xfrm>
          <a:prstGeom prst="rect">
            <a:avLst/>
          </a:prstGeom>
        </p:spPr>
        <p:txBody>
          <a:bodyPr lIns="0" tIns="0" rIns="0" bIns="0" rtlCol="0" anchor="t">
            <a:spAutoFit/>
          </a:bodyPr>
          <a:lstStyle/>
          <a:p>
            <a:pPr algn="just">
              <a:lnSpc>
                <a:spcPts val="1029"/>
              </a:lnSpc>
            </a:pPr>
            <a:r>
              <a:rPr lang="en-US" sz="1029" dirty="0">
                <a:solidFill>
                  <a:srgbClr val="000000"/>
                </a:solidFill>
                <a:latin typeface="Barlow SemiCondensed"/>
              </a:rPr>
              <a:t> - .</a:t>
            </a:r>
          </a:p>
          <a:p>
            <a:pPr algn="just">
              <a:lnSpc>
                <a:spcPts val="1029"/>
              </a:lnSpc>
            </a:pPr>
            <a:endParaRPr lang="en-US" sz="1029" dirty="0">
              <a:solidFill>
                <a:srgbClr val="000000"/>
              </a:solidFill>
              <a:latin typeface="Barlow SemiCondensed"/>
            </a:endParaRPr>
          </a:p>
        </p:txBody>
      </p:sp>
      <p:sp>
        <p:nvSpPr>
          <p:cNvPr id="85" name="TextBox 85"/>
          <p:cNvSpPr txBox="1"/>
          <p:nvPr/>
        </p:nvSpPr>
        <p:spPr>
          <a:xfrm>
            <a:off x="716967" y="10133764"/>
            <a:ext cx="2686920" cy="128240"/>
          </a:xfrm>
          <a:prstGeom prst="rect">
            <a:avLst/>
          </a:prstGeom>
        </p:spPr>
        <p:txBody>
          <a:bodyPr lIns="0" tIns="0" rIns="0" bIns="0" rtlCol="0" anchor="t">
            <a:spAutoFit/>
          </a:bodyPr>
          <a:lstStyle/>
          <a:p>
            <a:pPr algn="just">
              <a:lnSpc>
                <a:spcPts val="1029"/>
              </a:lnSpc>
            </a:pPr>
            <a:r>
              <a:rPr lang="en-US" sz="1029" dirty="0">
                <a:solidFill>
                  <a:srgbClr val="000000"/>
                </a:solidFill>
                <a:latin typeface="Barlow SemiCondensed"/>
              </a:rPr>
              <a:t>-</a:t>
            </a:r>
          </a:p>
        </p:txBody>
      </p:sp>
      <p:sp>
        <p:nvSpPr>
          <p:cNvPr id="86" name="TextBox 86"/>
          <p:cNvSpPr txBox="1"/>
          <p:nvPr/>
        </p:nvSpPr>
        <p:spPr>
          <a:xfrm>
            <a:off x="3794864" y="8664298"/>
            <a:ext cx="3144813" cy="256480"/>
          </a:xfrm>
          <a:prstGeom prst="rect">
            <a:avLst/>
          </a:prstGeom>
        </p:spPr>
        <p:txBody>
          <a:bodyPr lIns="0" tIns="0" rIns="0" bIns="0" rtlCol="0" anchor="t">
            <a:spAutoFit/>
          </a:bodyPr>
          <a:lstStyle/>
          <a:p>
            <a:pPr algn="just">
              <a:lnSpc>
                <a:spcPts val="1029"/>
              </a:lnSpc>
            </a:pPr>
            <a:r>
              <a:rPr lang="en-US" sz="1029" dirty="0">
                <a:solidFill>
                  <a:srgbClr val="000000"/>
                </a:solidFill>
                <a:latin typeface="Barlow SemiCondensed"/>
              </a:rPr>
              <a:t>-</a:t>
            </a:r>
          </a:p>
          <a:p>
            <a:pPr algn="just">
              <a:lnSpc>
                <a:spcPts val="1029"/>
              </a:lnSpc>
            </a:pPr>
            <a:endParaRPr lang="en-US" sz="1029" dirty="0">
              <a:solidFill>
                <a:srgbClr val="000000"/>
              </a:solidFill>
              <a:latin typeface="Barlow SemiCondensed"/>
            </a:endParaRPr>
          </a:p>
        </p:txBody>
      </p:sp>
      <p:sp>
        <p:nvSpPr>
          <p:cNvPr id="88" name="TextBox 88"/>
          <p:cNvSpPr txBox="1"/>
          <p:nvPr/>
        </p:nvSpPr>
        <p:spPr>
          <a:xfrm>
            <a:off x="3900350" y="543845"/>
            <a:ext cx="4773630" cy="262890"/>
          </a:xfrm>
          <a:prstGeom prst="rect">
            <a:avLst/>
          </a:prstGeom>
        </p:spPr>
        <p:txBody>
          <a:bodyPr wrap="square" lIns="0" tIns="0" rIns="0" bIns="0" rtlCol="0" anchor="t">
            <a:spAutoFit/>
          </a:bodyPr>
          <a:lstStyle/>
          <a:p>
            <a:pPr algn="ctr">
              <a:lnSpc>
                <a:spcPts val="990"/>
              </a:lnSpc>
            </a:pPr>
            <a:r>
              <a:rPr lang="en-US" sz="900" dirty="0">
                <a:solidFill>
                  <a:srgbClr val="000000"/>
                </a:solidFill>
                <a:latin typeface="Arialle"/>
              </a:rPr>
              <a:t>Delegation of the European Union </a:t>
            </a:r>
          </a:p>
          <a:p>
            <a:pPr algn="ctr">
              <a:lnSpc>
                <a:spcPts val="990"/>
              </a:lnSpc>
            </a:pPr>
            <a:r>
              <a:rPr lang="en-US" sz="900" dirty="0">
                <a:solidFill>
                  <a:srgbClr val="000000"/>
                </a:solidFill>
                <a:latin typeface="Arialle"/>
              </a:rPr>
              <a:t>to </a:t>
            </a:r>
            <a:r>
              <a:rPr lang="en-US" sz="900" dirty="0" smtClean="0">
                <a:solidFill>
                  <a:srgbClr val="000000"/>
                </a:solidFill>
                <a:latin typeface="Arialle"/>
              </a:rPr>
              <a:t>Bosnia and Herzegovina</a:t>
            </a:r>
            <a:endParaRPr lang="en-US" sz="900" dirty="0">
              <a:solidFill>
                <a:srgbClr val="000000"/>
              </a:solidFill>
              <a:latin typeface="Arialle"/>
            </a:endParaRPr>
          </a:p>
        </p:txBody>
      </p:sp>
      <p:sp>
        <p:nvSpPr>
          <p:cNvPr id="89" name="TextBox 89"/>
          <p:cNvSpPr txBox="1"/>
          <p:nvPr/>
        </p:nvSpPr>
        <p:spPr>
          <a:xfrm>
            <a:off x="746461" y="5539694"/>
            <a:ext cx="2703327" cy="282129"/>
          </a:xfrm>
          <a:prstGeom prst="rect">
            <a:avLst/>
          </a:prstGeom>
        </p:spPr>
        <p:txBody>
          <a:bodyPr wrap="square" lIns="0" tIns="0" rIns="0" bIns="0" rtlCol="0" anchor="t">
            <a:spAutoFit/>
          </a:bodyPr>
          <a:lstStyle/>
          <a:p>
            <a:pPr algn="ctr">
              <a:lnSpc>
                <a:spcPts val="1132"/>
              </a:lnSpc>
            </a:pPr>
            <a:r>
              <a:rPr lang="en-US" sz="1029" dirty="0">
                <a:solidFill>
                  <a:srgbClr val="001489"/>
                </a:solidFill>
                <a:latin typeface="Barlow SemiCondensed Bold"/>
              </a:rPr>
              <a:t>Different instrument will be used in the implementation of the CLIP: </a:t>
            </a:r>
          </a:p>
        </p:txBody>
      </p:sp>
      <p:sp>
        <p:nvSpPr>
          <p:cNvPr id="29" name="Rectangle 28"/>
          <p:cNvSpPr/>
          <p:nvPr/>
        </p:nvSpPr>
        <p:spPr>
          <a:xfrm>
            <a:off x="762624" y="2509709"/>
            <a:ext cx="6224862" cy="738664"/>
          </a:xfrm>
          <a:prstGeom prst="rect">
            <a:avLst/>
          </a:prstGeom>
        </p:spPr>
        <p:txBody>
          <a:bodyPr wrap="square">
            <a:spAutoFit/>
          </a:bodyPr>
          <a:lstStyle/>
          <a:p>
            <a:pPr algn="ctr"/>
            <a:r>
              <a:rPr lang="en-US" sz="1050" dirty="0">
                <a:solidFill>
                  <a:srgbClr val="003432"/>
                </a:solidFill>
                <a:latin typeface="Barlow SemiCondensed Bold"/>
              </a:rPr>
              <a:t>GENDER ACTION PLAN  III</a:t>
            </a:r>
            <a:r>
              <a:rPr lang="en-US" sz="1050" dirty="0">
                <a:solidFill>
                  <a:srgbClr val="003432"/>
                </a:solidFill>
                <a:latin typeface="Barlow SemiCondensed"/>
              </a:rPr>
              <a:t> </a:t>
            </a:r>
            <a:r>
              <a:rPr lang="en-US" sz="1050" dirty="0">
                <a:latin typeface="Barlow SemiCondensed"/>
              </a:rPr>
              <a:t>aims to accelerate progress on empowering women and girls, and safeguard gains made on gender equality during the 25 years since the adoption of the Beijing Declaration and its Platform for Action. It aims to contribute to empowering women, girls and young people to fully use their rights and increase their participation in political, economic, social and cultural life</a:t>
            </a:r>
            <a:endParaRPr lang="en-GB" dirty="0"/>
          </a:p>
        </p:txBody>
      </p:sp>
      <p:sp>
        <p:nvSpPr>
          <p:cNvPr id="31" name="Rectangle 30"/>
          <p:cNvSpPr/>
          <p:nvPr/>
        </p:nvSpPr>
        <p:spPr>
          <a:xfrm>
            <a:off x="3794864" y="3977213"/>
            <a:ext cx="3129950" cy="1220847"/>
          </a:xfrm>
          <a:prstGeom prst="rect">
            <a:avLst/>
          </a:prstGeom>
        </p:spPr>
        <p:txBody>
          <a:bodyPr wrap="square">
            <a:spAutoFit/>
          </a:bodyPr>
          <a:lstStyle/>
          <a:p>
            <a:pPr marL="171450" indent="-171450" algn="just">
              <a:lnSpc>
                <a:spcPts val="1132"/>
              </a:lnSpc>
              <a:buFontTx/>
              <a:buChar char="-"/>
            </a:pPr>
            <a:r>
              <a:rPr lang="en-GB" sz="1030" dirty="0" smtClean="0">
                <a:latin typeface="Barlow SemiCondensed" panose="020B0604020202020204" charset="0"/>
              </a:rPr>
              <a:t>BiH Gender Country Profile</a:t>
            </a:r>
          </a:p>
          <a:p>
            <a:pPr marL="171450" indent="-171450" algn="just">
              <a:lnSpc>
                <a:spcPts val="1132"/>
              </a:lnSpc>
              <a:buFontTx/>
              <a:buChar char="-"/>
            </a:pPr>
            <a:r>
              <a:rPr lang="en-GB" sz="1030" dirty="0" smtClean="0">
                <a:latin typeface="Barlow SemiCondensed" panose="020B0604020202020204" charset="0"/>
              </a:rPr>
              <a:t>Commission </a:t>
            </a:r>
            <a:r>
              <a:rPr lang="en-GB" sz="1030" dirty="0">
                <a:latin typeface="Barlow SemiCondensed" panose="020B0604020202020204" charset="0"/>
              </a:rPr>
              <a:t>Opinion on Bosnia and Herzegovina’s application for membership of the European </a:t>
            </a:r>
            <a:r>
              <a:rPr lang="en-GB" sz="1030" dirty="0" smtClean="0">
                <a:latin typeface="Barlow SemiCondensed" panose="020B0604020202020204" charset="0"/>
              </a:rPr>
              <a:t>Union and relevant recommendation</a:t>
            </a:r>
            <a:r>
              <a:rPr lang="en-US" sz="1030" dirty="0" smtClean="0">
                <a:solidFill>
                  <a:srgbClr val="000000"/>
                </a:solidFill>
                <a:latin typeface="Barlow SemiCondensed" panose="020B0604020202020204" charset="0"/>
              </a:rPr>
              <a:t>.</a:t>
            </a:r>
          </a:p>
          <a:p>
            <a:pPr marL="171450" indent="-171450" algn="just">
              <a:lnSpc>
                <a:spcPts val="1132"/>
              </a:lnSpc>
              <a:buFontTx/>
              <a:buChar char="-"/>
            </a:pPr>
            <a:r>
              <a:rPr lang="en-US" sz="1030" dirty="0" smtClean="0">
                <a:solidFill>
                  <a:srgbClr val="000000"/>
                </a:solidFill>
                <a:latin typeface="Barlow SemiCondensed" panose="020B0604020202020204" charset="0"/>
              </a:rPr>
              <a:t>BiH </a:t>
            </a:r>
            <a:r>
              <a:rPr lang="en-US" sz="1030" dirty="0" smtClean="0">
                <a:solidFill>
                  <a:srgbClr val="000000"/>
                </a:solidFill>
                <a:latin typeface="Barlow SemiCondensed"/>
              </a:rPr>
              <a:t> Gender Action Plan 2018-2022.</a:t>
            </a:r>
          </a:p>
          <a:p>
            <a:pPr marL="171450" indent="-171450" algn="just">
              <a:lnSpc>
                <a:spcPts val="1132"/>
              </a:lnSpc>
              <a:buFontTx/>
              <a:buChar char="-"/>
            </a:pPr>
            <a:r>
              <a:rPr lang="en-US" sz="1030" dirty="0" smtClean="0">
                <a:solidFill>
                  <a:srgbClr val="000000"/>
                </a:solidFill>
                <a:latin typeface="Barlow SemiCondensed"/>
              </a:rPr>
              <a:t>Consultations with </a:t>
            </a:r>
            <a:r>
              <a:rPr lang="en-US" sz="1030" dirty="0">
                <a:solidFill>
                  <a:srgbClr val="000000"/>
                </a:solidFill>
                <a:latin typeface="Barlow SemiCondensed"/>
              </a:rPr>
              <a:t>civil society </a:t>
            </a:r>
            <a:r>
              <a:rPr lang="en-US" sz="1030" dirty="0" smtClean="0">
                <a:solidFill>
                  <a:srgbClr val="000000"/>
                </a:solidFill>
                <a:latin typeface="Barlow SemiCondensed"/>
              </a:rPr>
              <a:t>organizations, EU Member States including EUFOR ALTHEA mission,    international actors and UN Women.</a:t>
            </a:r>
            <a:endParaRPr lang="en-US" sz="1030" dirty="0">
              <a:solidFill>
                <a:srgbClr val="000000"/>
              </a:solidFill>
              <a:latin typeface="Barlow SemiCondensed"/>
            </a:endParaRPr>
          </a:p>
        </p:txBody>
      </p:sp>
      <p:sp>
        <p:nvSpPr>
          <p:cNvPr id="32" name="Rectangle 31"/>
          <p:cNvSpPr/>
          <p:nvPr/>
        </p:nvSpPr>
        <p:spPr>
          <a:xfrm>
            <a:off x="716966" y="5786589"/>
            <a:ext cx="2740586" cy="1323439"/>
          </a:xfrm>
          <a:prstGeom prst="rect">
            <a:avLst/>
          </a:prstGeom>
        </p:spPr>
        <p:txBody>
          <a:bodyPr wrap="square">
            <a:spAutoFit/>
          </a:bodyPr>
          <a:lstStyle/>
          <a:p>
            <a:pPr marL="171450" indent="-171450" algn="just">
              <a:lnSpc>
                <a:spcPts val="1235"/>
              </a:lnSpc>
              <a:buFontTx/>
              <a:buChar char="-"/>
            </a:pPr>
            <a:r>
              <a:rPr lang="en-US" sz="1030" dirty="0" smtClean="0">
                <a:solidFill>
                  <a:srgbClr val="000000"/>
                </a:solidFill>
                <a:latin typeface="Barlow SemiCondensed"/>
              </a:rPr>
              <a:t>Financial and political support.</a:t>
            </a:r>
          </a:p>
          <a:p>
            <a:pPr marL="171450" indent="-171450" algn="just">
              <a:lnSpc>
                <a:spcPts val="1235"/>
              </a:lnSpc>
              <a:buFontTx/>
              <a:buChar char="-"/>
            </a:pPr>
            <a:r>
              <a:rPr lang="en-US" sz="1030" dirty="0" smtClean="0">
                <a:solidFill>
                  <a:srgbClr val="000000"/>
                </a:solidFill>
                <a:latin typeface="Barlow SemiCondensed"/>
              </a:rPr>
              <a:t>Direct support to BiH gender institutional mechanism. </a:t>
            </a:r>
          </a:p>
          <a:p>
            <a:pPr marL="171450" indent="-171450" algn="just">
              <a:lnSpc>
                <a:spcPts val="1235"/>
              </a:lnSpc>
              <a:buFontTx/>
              <a:buChar char="-"/>
            </a:pPr>
            <a:r>
              <a:rPr lang="en-US" sz="1030" dirty="0" smtClean="0">
                <a:solidFill>
                  <a:srgbClr val="000000"/>
                </a:solidFill>
                <a:latin typeface="Barlow SemiCondensed"/>
              </a:rPr>
              <a:t>Consultations with civil societies on IPA Programming and  funding through EIDHR and CSF.</a:t>
            </a:r>
          </a:p>
          <a:p>
            <a:pPr marL="171450" indent="-171450" algn="just">
              <a:lnSpc>
                <a:spcPts val="1235"/>
              </a:lnSpc>
              <a:buFontTx/>
              <a:buChar char="-"/>
            </a:pPr>
            <a:r>
              <a:rPr lang="en-US" sz="1030" dirty="0" smtClean="0">
                <a:solidFill>
                  <a:srgbClr val="000000"/>
                </a:solidFill>
                <a:latin typeface="Barlow SemiCondensed"/>
              </a:rPr>
              <a:t>Joint </a:t>
            </a:r>
            <a:r>
              <a:rPr lang="en-GB" sz="1030" dirty="0" smtClean="0">
                <a:latin typeface="Barlow SemiCondensed" panose="020B0604020202020204" charset="0"/>
              </a:rPr>
              <a:t>advocacy </a:t>
            </a:r>
            <a:r>
              <a:rPr lang="en-GB" sz="1030" dirty="0">
                <a:latin typeface="Barlow SemiCondensed" panose="020B0604020202020204" charset="0"/>
              </a:rPr>
              <a:t>efforts through policy </a:t>
            </a:r>
            <a:r>
              <a:rPr lang="en-GB" sz="1030" dirty="0" smtClean="0">
                <a:latin typeface="Barlow SemiCondensed" panose="020B0604020202020204" charset="0"/>
              </a:rPr>
              <a:t>dialogue.</a:t>
            </a:r>
          </a:p>
          <a:p>
            <a:pPr marL="171450" indent="-171450" algn="just">
              <a:lnSpc>
                <a:spcPts val="1235"/>
              </a:lnSpc>
              <a:buFontTx/>
              <a:buChar char="-"/>
            </a:pPr>
            <a:r>
              <a:rPr lang="en-GB" sz="1030" dirty="0" smtClean="0">
                <a:latin typeface="Barlow SemiCondensed" panose="020B0604020202020204" charset="0"/>
              </a:rPr>
              <a:t>Monitoring </a:t>
            </a:r>
            <a:r>
              <a:rPr lang="en-GB" sz="1030" dirty="0">
                <a:latin typeface="Barlow SemiCondensed" panose="020B0604020202020204" charset="0"/>
              </a:rPr>
              <a:t>through shadow </a:t>
            </a:r>
            <a:r>
              <a:rPr lang="en-GB" sz="1030" dirty="0" smtClean="0">
                <a:latin typeface="Barlow SemiCondensed" panose="020B0604020202020204" charset="0"/>
              </a:rPr>
              <a:t>reporting. </a:t>
            </a:r>
            <a:endParaRPr lang="en-US" sz="1030" dirty="0">
              <a:solidFill>
                <a:srgbClr val="000000"/>
              </a:solidFill>
              <a:latin typeface="Barlow SemiCondensed" panose="020B0604020202020204" charset="0"/>
            </a:endParaRPr>
          </a:p>
        </p:txBody>
      </p:sp>
      <p:sp>
        <p:nvSpPr>
          <p:cNvPr id="45" name="Rectangle 44"/>
          <p:cNvSpPr/>
          <p:nvPr/>
        </p:nvSpPr>
        <p:spPr>
          <a:xfrm>
            <a:off x="4198332" y="5816041"/>
            <a:ext cx="2757801" cy="348813"/>
          </a:xfrm>
          <a:prstGeom prst="rect">
            <a:avLst/>
          </a:prstGeom>
        </p:spPr>
        <p:txBody>
          <a:bodyPr wrap="square">
            <a:spAutoFit/>
          </a:bodyPr>
          <a:lstStyle/>
          <a:p>
            <a:pPr>
              <a:lnSpc>
                <a:spcPts val="1029"/>
              </a:lnSpc>
            </a:pPr>
            <a:r>
              <a:rPr lang="en-US" sz="1030" dirty="0" smtClean="0">
                <a:solidFill>
                  <a:srgbClr val="000000"/>
                </a:solidFill>
                <a:latin typeface="Barlow SemiCondensed"/>
              </a:rPr>
              <a:t>Ensuring </a:t>
            </a:r>
            <a:r>
              <a:rPr lang="en-US" sz="1030" dirty="0">
                <a:solidFill>
                  <a:srgbClr val="000000"/>
                </a:solidFill>
                <a:latin typeface="Barlow SemiCondensed"/>
              </a:rPr>
              <a:t>freedom from all forms </a:t>
            </a:r>
            <a:r>
              <a:rPr lang="en-US" sz="1030" dirty="0" smtClean="0">
                <a:solidFill>
                  <a:srgbClr val="000000"/>
                </a:solidFill>
                <a:latin typeface="Barlow SemiCondensed"/>
              </a:rPr>
              <a:t>of gender-based violence</a:t>
            </a:r>
            <a:endParaRPr lang="en-US" sz="1030" dirty="0">
              <a:solidFill>
                <a:srgbClr val="000000"/>
              </a:solidFill>
              <a:latin typeface="Barlow SemiCondensed"/>
            </a:endParaRPr>
          </a:p>
        </p:txBody>
      </p:sp>
      <p:sp>
        <p:nvSpPr>
          <p:cNvPr id="64" name="Rectangle 63"/>
          <p:cNvSpPr/>
          <p:nvPr/>
        </p:nvSpPr>
        <p:spPr>
          <a:xfrm>
            <a:off x="4224832" y="6205528"/>
            <a:ext cx="2790477" cy="409343"/>
          </a:xfrm>
          <a:prstGeom prst="rect">
            <a:avLst/>
          </a:prstGeom>
        </p:spPr>
        <p:txBody>
          <a:bodyPr wrap="square">
            <a:spAutoFit/>
          </a:bodyPr>
          <a:lstStyle/>
          <a:p>
            <a:r>
              <a:rPr lang="en-GB" sz="1030" dirty="0">
                <a:solidFill>
                  <a:srgbClr val="000000"/>
                </a:solidFill>
                <a:latin typeface="Barlow SemiCondensed" panose="020B0604020202020204" charset="0"/>
              </a:rPr>
              <a:t>Promoting economic and social rights </a:t>
            </a:r>
            <a:r>
              <a:rPr lang="en-GB" sz="1030" dirty="0" smtClean="0">
                <a:solidFill>
                  <a:srgbClr val="000000"/>
                </a:solidFill>
                <a:latin typeface="Barlow SemiCondensed" panose="020B0604020202020204" charset="0"/>
              </a:rPr>
              <a:t>and empowering girls and women </a:t>
            </a:r>
            <a:endParaRPr lang="en-GB" dirty="0">
              <a:solidFill>
                <a:srgbClr val="000000"/>
              </a:solidFill>
              <a:latin typeface="Times New Roman" panose="02020603050405020304" pitchFamily="18" charset="0"/>
            </a:endParaRPr>
          </a:p>
        </p:txBody>
      </p:sp>
      <p:sp>
        <p:nvSpPr>
          <p:cNvPr id="72" name="Rectangle 71"/>
          <p:cNvSpPr/>
          <p:nvPr/>
        </p:nvSpPr>
        <p:spPr>
          <a:xfrm>
            <a:off x="4224835" y="6610765"/>
            <a:ext cx="2945555" cy="369332"/>
          </a:xfrm>
          <a:prstGeom prst="rect">
            <a:avLst/>
          </a:prstGeom>
        </p:spPr>
        <p:txBody>
          <a:bodyPr wrap="square">
            <a:spAutoFit/>
          </a:bodyPr>
          <a:lstStyle/>
          <a:p>
            <a:r>
              <a:rPr lang="en-GB" sz="1030" dirty="0">
                <a:solidFill>
                  <a:srgbClr val="000000"/>
                </a:solidFill>
                <a:latin typeface="Barlow SemiCondensed" panose="020B0604020202020204" charset="0"/>
              </a:rPr>
              <a:t>Promoting sexual and reproductive </a:t>
            </a:r>
            <a:r>
              <a:rPr lang="en-GB" sz="1030" dirty="0" smtClean="0">
                <a:solidFill>
                  <a:srgbClr val="000000"/>
                </a:solidFill>
                <a:latin typeface="Barlow SemiCondensed" panose="020B0604020202020204" charset="0"/>
              </a:rPr>
              <a:t>health and rights   </a:t>
            </a:r>
            <a:r>
              <a:rPr lang="en-GB" dirty="0">
                <a:solidFill>
                  <a:srgbClr val="000000"/>
                </a:solidFill>
                <a:latin typeface="Times New Roman" panose="02020603050405020304" pitchFamily="18" charset="0"/>
              </a:rPr>
              <a:t>	</a:t>
            </a:r>
          </a:p>
        </p:txBody>
      </p:sp>
      <p:sp>
        <p:nvSpPr>
          <p:cNvPr id="77" name="Rectangle 76"/>
          <p:cNvSpPr/>
          <p:nvPr/>
        </p:nvSpPr>
        <p:spPr>
          <a:xfrm>
            <a:off x="4258558" y="6989431"/>
            <a:ext cx="3406873" cy="369332"/>
          </a:xfrm>
          <a:prstGeom prst="rect">
            <a:avLst/>
          </a:prstGeom>
        </p:spPr>
        <p:txBody>
          <a:bodyPr wrap="square">
            <a:spAutoFit/>
          </a:bodyPr>
          <a:lstStyle/>
          <a:p>
            <a:r>
              <a:rPr lang="en-GB" sz="1030" dirty="0" smtClean="0">
                <a:solidFill>
                  <a:srgbClr val="000000"/>
                </a:solidFill>
                <a:latin typeface="Barlow SemiCondensed" panose="020B0604020202020204" charset="0"/>
              </a:rPr>
              <a:t>Promoting equal participation and leadership</a:t>
            </a:r>
            <a:r>
              <a:rPr lang="en-GB" dirty="0">
                <a:solidFill>
                  <a:srgbClr val="000000"/>
                </a:solidFill>
                <a:latin typeface="Times New Roman" panose="02020603050405020304" pitchFamily="18" charset="0"/>
              </a:rPr>
              <a:t>	</a:t>
            </a:r>
          </a:p>
        </p:txBody>
      </p:sp>
      <p:sp>
        <p:nvSpPr>
          <p:cNvPr id="81" name="Rectangle 80"/>
          <p:cNvSpPr/>
          <p:nvPr/>
        </p:nvSpPr>
        <p:spPr>
          <a:xfrm>
            <a:off x="4265685" y="7528753"/>
            <a:ext cx="2904705" cy="409343"/>
          </a:xfrm>
          <a:prstGeom prst="rect">
            <a:avLst/>
          </a:prstGeom>
        </p:spPr>
        <p:txBody>
          <a:bodyPr wrap="square">
            <a:spAutoFit/>
          </a:bodyPr>
          <a:lstStyle/>
          <a:p>
            <a:r>
              <a:rPr lang="en-GB" sz="1030" dirty="0" smtClean="0">
                <a:solidFill>
                  <a:srgbClr val="000000"/>
                </a:solidFill>
                <a:latin typeface="Barlow SemiCondensed" panose="020B0604020202020204" charset="0"/>
              </a:rPr>
              <a:t> Integrating </a:t>
            </a:r>
            <a:r>
              <a:rPr lang="en-GB" sz="1030" dirty="0">
                <a:solidFill>
                  <a:srgbClr val="000000"/>
                </a:solidFill>
                <a:latin typeface="Barlow SemiCondensed" panose="020B0604020202020204" charset="0"/>
              </a:rPr>
              <a:t>the Women, Peace and </a:t>
            </a:r>
            <a:r>
              <a:rPr lang="en-GB" sz="1030" dirty="0" smtClean="0">
                <a:solidFill>
                  <a:srgbClr val="000000"/>
                </a:solidFill>
                <a:latin typeface="Barlow SemiCondensed" panose="020B0604020202020204" charset="0"/>
              </a:rPr>
              <a:t>Security Agenda </a:t>
            </a:r>
            <a:r>
              <a:rPr lang="en-GB" sz="1030" dirty="0">
                <a:solidFill>
                  <a:srgbClr val="000000"/>
                </a:solidFill>
                <a:latin typeface="Barlow SemiCondensed" panose="020B0604020202020204" charset="0"/>
              </a:rPr>
              <a:t>	</a:t>
            </a:r>
          </a:p>
        </p:txBody>
      </p:sp>
      <p:pic>
        <p:nvPicPr>
          <p:cNvPr id="93" name="Picture 3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32"/>
              </a:ext>
            </a:extLst>
          </a:blip>
          <a:srcRect/>
          <a:stretch>
            <a:fillRect/>
          </a:stretch>
        </p:blipFill>
        <p:spPr>
          <a:xfrm>
            <a:off x="3862389" y="6703792"/>
            <a:ext cx="307128" cy="295401"/>
          </a:xfrm>
          <a:prstGeom prst="rect">
            <a:avLst/>
          </a:prstGeom>
        </p:spPr>
      </p:pic>
      <p:pic>
        <p:nvPicPr>
          <p:cNvPr id="94" name="Picture 93">
            <a:extLst>
              <a:ext uri="{FF2B5EF4-FFF2-40B4-BE49-F238E27FC236}">
                <a16:creationId xmlns:a16="http://schemas.microsoft.com/office/drawing/2014/main" id="{BB1B1A59-3229-4636-A96E-778AFBC0112F}"/>
              </a:ext>
            </a:extLst>
          </p:cNvPr>
          <p:cNvPicPr>
            <a:picLocks noChangeAspect="1"/>
          </p:cNvPicPr>
          <p:nvPr/>
        </p:nvPicPr>
        <p:blipFill>
          <a:blip r:embed="rId33"/>
          <a:stretch>
            <a:fillRect/>
          </a:stretch>
        </p:blipFill>
        <p:spPr>
          <a:xfrm>
            <a:off x="3851149" y="7083688"/>
            <a:ext cx="352092" cy="287047"/>
          </a:xfrm>
          <a:prstGeom prst="rect">
            <a:avLst/>
          </a:prstGeom>
        </p:spPr>
      </p:pic>
      <p:pic>
        <p:nvPicPr>
          <p:cNvPr id="95" name="Picture 94">
            <a:extLst>
              <a:ext uri="{FF2B5EF4-FFF2-40B4-BE49-F238E27FC236}">
                <a16:creationId xmlns:a16="http://schemas.microsoft.com/office/drawing/2014/main" id="{AFAC5386-F620-471C-B35E-E650F8B86B83}"/>
              </a:ext>
            </a:extLst>
          </p:cNvPr>
          <p:cNvPicPr>
            <a:picLocks noChangeAspect="1"/>
          </p:cNvPicPr>
          <p:nvPr/>
        </p:nvPicPr>
        <p:blipFill rotWithShape="1">
          <a:blip r:embed="rId34"/>
          <a:srcRect l="23831"/>
          <a:stretch/>
        </p:blipFill>
        <p:spPr>
          <a:xfrm>
            <a:off x="3813245" y="7485685"/>
            <a:ext cx="405416" cy="348110"/>
          </a:xfrm>
          <a:prstGeom prst="rect">
            <a:avLst/>
          </a:prstGeom>
        </p:spPr>
      </p:pic>
      <p:pic>
        <p:nvPicPr>
          <p:cNvPr id="91" name="Picture 90">
            <a:extLst>
              <a:ext uri="{FF2B5EF4-FFF2-40B4-BE49-F238E27FC236}">
                <a16:creationId xmlns:a16="http://schemas.microsoft.com/office/drawing/2014/main" id="{B27BC701-8841-6144-AF9D-8AEDBA767447}"/>
              </a:ext>
            </a:extLst>
          </p:cNvPr>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3862390" y="6193053"/>
            <a:ext cx="322646" cy="376736"/>
          </a:xfrm>
          <a:prstGeom prst="rect">
            <a:avLst/>
          </a:prstGeom>
          <a:noFill/>
          <a:ln>
            <a:noFill/>
          </a:ln>
        </p:spPr>
      </p:pic>
      <p:pic>
        <p:nvPicPr>
          <p:cNvPr id="92" name="Picture 1">
            <a:extLst>
              <a:ext uri="{FF2B5EF4-FFF2-40B4-BE49-F238E27FC236}">
                <a16:creationId xmlns:a16="http://schemas.microsoft.com/office/drawing/2014/main" id="{BDB12884-83AE-C140-8B57-52728D04BBD3}"/>
              </a:ext>
            </a:extLst>
          </p:cNvPr>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3846414" y="5777478"/>
            <a:ext cx="322423" cy="313180"/>
          </a:xfrm>
          <a:prstGeom prst="rect">
            <a:avLst/>
          </a:prstGeom>
          <a:noFill/>
          <a:ln>
            <a:noFill/>
          </a:ln>
        </p:spPr>
      </p:pic>
      <p:sp>
        <p:nvSpPr>
          <p:cNvPr id="28" name="Rectangle 27"/>
          <p:cNvSpPr/>
          <p:nvPr/>
        </p:nvSpPr>
        <p:spPr>
          <a:xfrm>
            <a:off x="625995" y="7599307"/>
            <a:ext cx="3070567" cy="1201867"/>
          </a:xfrm>
          <a:prstGeom prst="rect">
            <a:avLst/>
          </a:prstGeom>
        </p:spPr>
        <p:txBody>
          <a:bodyPr wrap="square">
            <a:spAutoFit/>
          </a:bodyPr>
          <a:lstStyle/>
          <a:p>
            <a:r>
              <a:rPr lang="en-GB" sz="1030" dirty="0" smtClean="0">
                <a:solidFill>
                  <a:srgbClr val="000000"/>
                </a:solidFill>
                <a:latin typeface="Barlow SemiCondensed" panose="020B0604020202020204" charset="0"/>
              </a:rPr>
              <a:t>- </a:t>
            </a:r>
            <a:r>
              <a:rPr lang="en-GB" sz="1030" b="1" u="sng" dirty="0" smtClean="0">
                <a:solidFill>
                  <a:srgbClr val="000000"/>
                </a:solidFill>
                <a:latin typeface="Barlow SemiCondensed" panose="020B0604020202020204" charset="0"/>
              </a:rPr>
              <a:t>Gender </a:t>
            </a:r>
            <a:r>
              <a:rPr lang="en-GB" sz="1030" b="1" u="sng" dirty="0">
                <a:solidFill>
                  <a:srgbClr val="000000"/>
                </a:solidFill>
                <a:latin typeface="Barlow SemiCondensed" panose="020B0604020202020204" charset="0"/>
              </a:rPr>
              <a:t>Equality Facility (GEF), </a:t>
            </a:r>
            <a:r>
              <a:rPr lang="en-GB" sz="1030" dirty="0" smtClean="0">
                <a:solidFill>
                  <a:srgbClr val="000000"/>
                </a:solidFill>
                <a:latin typeface="Barlow SemiCondensed" panose="020B0604020202020204" charset="0"/>
              </a:rPr>
              <a:t>implemented </a:t>
            </a:r>
            <a:r>
              <a:rPr lang="en-GB" sz="1030" dirty="0">
                <a:solidFill>
                  <a:srgbClr val="000000"/>
                </a:solidFill>
                <a:latin typeface="Barlow SemiCondensed" panose="020B0604020202020204" charset="0"/>
              </a:rPr>
              <a:t>by UN Women in partnership with the BiH Gender Institutional Mechanism and Directorate for European Integration aiming at strengthening of effective implementation of domestic and international legal frameworks concerning gender equality and women’s rights. </a:t>
            </a:r>
            <a:endParaRPr lang="en-GB" sz="1030" dirty="0" smtClean="0">
              <a:solidFill>
                <a:srgbClr val="000000"/>
              </a:solidFill>
              <a:latin typeface="Barlow SemiCondensed" panose="020B0604020202020204" charset="0"/>
            </a:endParaRPr>
          </a:p>
          <a:p>
            <a:endParaRPr lang="en-GB" sz="1030" dirty="0">
              <a:latin typeface="Barlow SemiCondensed" panose="020B0604020202020204" charset="0"/>
            </a:endParaRPr>
          </a:p>
        </p:txBody>
      </p:sp>
      <p:sp>
        <p:nvSpPr>
          <p:cNvPr id="87" name="Rectangle 86"/>
          <p:cNvSpPr/>
          <p:nvPr/>
        </p:nvSpPr>
        <p:spPr>
          <a:xfrm flipH="1">
            <a:off x="625994" y="8566150"/>
            <a:ext cx="2953752" cy="884858"/>
          </a:xfrm>
          <a:prstGeom prst="rect">
            <a:avLst/>
          </a:prstGeom>
        </p:spPr>
        <p:txBody>
          <a:bodyPr wrap="square">
            <a:spAutoFit/>
          </a:bodyPr>
          <a:lstStyle/>
          <a:p>
            <a:r>
              <a:rPr lang="en-GB" sz="1030" dirty="0" smtClean="0">
                <a:solidFill>
                  <a:srgbClr val="000000"/>
                </a:solidFill>
                <a:latin typeface="Barlow SemiCondensed" panose="020B0604020202020204" charset="0"/>
              </a:rPr>
              <a:t>- </a:t>
            </a:r>
            <a:r>
              <a:rPr lang="en-GB" sz="1030" b="1" u="sng" dirty="0" smtClean="0">
                <a:solidFill>
                  <a:srgbClr val="000000"/>
                </a:solidFill>
                <a:latin typeface="Barlow SemiCondensed" panose="020B0604020202020204" charset="0"/>
              </a:rPr>
              <a:t>EU4HR, </a:t>
            </a:r>
            <a:r>
              <a:rPr lang="en-GB" sz="1030" dirty="0" smtClean="0">
                <a:solidFill>
                  <a:srgbClr val="000000"/>
                </a:solidFill>
                <a:latin typeface="Barlow SemiCondensed" panose="020B0604020202020204" charset="0"/>
              </a:rPr>
              <a:t>implemented by the Foundation of Local Democracy, aims at </a:t>
            </a:r>
            <a:r>
              <a:rPr lang="en-GB" sz="1030" dirty="0">
                <a:solidFill>
                  <a:srgbClr val="000000"/>
                </a:solidFill>
                <a:latin typeface="Barlow SemiCondensed" panose="020B0604020202020204" charset="0"/>
              </a:rPr>
              <a:t>strengthening capacities of institutional mechanisms, namely the BiH Ministry of Human Rights and Refugees, the Agency for Gender Equality, and the Ombudsman </a:t>
            </a:r>
            <a:r>
              <a:rPr lang="en-GB" sz="1030" dirty="0" smtClean="0">
                <a:solidFill>
                  <a:srgbClr val="000000"/>
                </a:solidFill>
                <a:latin typeface="Barlow SemiCondensed" panose="020B0604020202020204" charset="0"/>
              </a:rPr>
              <a:t>BiH.</a:t>
            </a:r>
            <a:endParaRPr lang="en-GB" sz="1030" dirty="0">
              <a:latin typeface="Barlow SemiCondensed" panose="020B0604020202020204" charset="0"/>
            </a:endParaRPr>
          </a:p>
        </p:txBody>
      </p:sp>
      <p:sp>
        <p:nvSpPr>
          <p:cNvPr id="90" name="Rectangle 89"/>
          <p:cNvSpPr/>
          <p:nvPr/>
        </p:nvSpPr>
        <p:spPr>
          <a:xfrm flipH="1">
            <a:off x="625994" y="9346312"/>
            <a:ext cx="3055247" cy="1201867"/>
          </a:xfrm>
          <a:prstGeom prst="rect">
            <a:avLst/>
          </a:prstGeom>
        </p:spPr>
        <p:txBody>
          <a:bodyPr wrap="square">
            <a:spAutoFit/>
          </a:bodyPr>
          <a:lstStyle/>
          <a:p>
            <a:r>
              <a:rPr lang="en-US" sz="1030" dirty="0" smtClean="0">
                <a:solidFill>
                  <a:srgbClr val="000000"/>
                </a:solidFill>
                <a:latin typeface="Barlow SemiCondensed" panose="020B0604020202020204" charset="0"/>
              </a:rPr>
              <a:t>- Supporting </a:t>
            </a:r>
            <a:r>
              <a:rPr lang="en-US" sz="1030" b="1" u="sng" dirty="0">
                <a:solidFill>
                  <a:srgbClr val="000000"/>
                </a:solidFill>
                <a:latin typeface="Barlow SemiCondensed" panose="020B0604020202020204" charset="0"/>
              </a:rPr>
              <a:t>women </a:t>
            </a:r>
            <a:r>
              <a:rPr lang="en-US" sz="1030" b="1" u="sng" dirty="0" err="1">
                <a:solidFill>
                  <a:srgbClr val="000000"/>
                </a:solidFill>
                <a:latin typeface="Barlow SemiCondensed" panose="020B0604020202020204" charset="0"/>
              </a:rPr>
              <a:t>organisations</a:t>
            </a:r>
            <a:r>
              <a:rPr lang="en-US" sz="1030" b="1" u="sng" dirty="0">
                <a:solidFill>
                  <a:srgbClr val="000000"/>
                </a:solidFill>
                <a:latin typeface="Barlow SemiCondensed" panose="020B0604020202020204" charset="0"/>
              </a:rPr>
              <a:t> and CSO projects </a:t>
            </a:r>
            <a:r>
              <a:rPr lang="en-US" sz="1030" dirty="0">
                <a:solidFill>
                  <a:srgbClr val="000000"/>
                </a:solidFill>
                <a:latin typeface="Barlow SemiCondensed" panose="020B0604020202020204" charset="0"/>
              </a:rPr>
              <a:t>aiming at women empowerment through various funding </a:t>
            </a:r>
            <a:r>
              <a:rPr lang="en-US" sz="1030" dirty="0" err="1">
                <a:solidFill>
                  <a:srgbClr val="000000"/>
                </a:solidFill>
                <a:latin typeface="Barlow SemiCondensed" panose="020B0604020202020204" charset="0"/>
              </a:rPr>
              <a:t>programmes</a:t>
            </a:r>
            <a:r>
              <a:rPr lang="en-US" sz="1030" dirty="0">
                <a:solidFill>
                  <a:srgbClr val="000000"/>
                </a:solidFill>
                <a:latin typeface="Barlow SemiCondensed" panose="020B0604020202020204" charset="0"/>
              </a:rPr>
              <a:t> </a:t>
            </a:r>
            <a:r>
              <a:rPr lang="en-US" sz="1030" dirty="0" smtClean="0">
                <a:solidFill>
                  <a:srgbClr val="000000"/>
                </a:solidFill>
                <a:latin typeface="Barlow SemiCondensed" panose="020B0604020202020204" charset="0"/>
              </a:rPr>
              <a:t>(IPA, </a:t>
            </a:r>
            <a:r>
              <a:rPr lang="en-US" sz="1030" dirty="0">
                <a:solidFill>
                  <a:srgbClr val="000000"/>
                </a:solidFill>
                <a:latin typeface="Barlow SemiCondensed" panose="020B0604020202020204" charset="0"/>
              </a:rPr>
              <a:t>EIDHR, </a:t>
            </a:r>
            <a:r>
              <a:rPr lang="en-US" sz="1030" dirty="0" smtClean="0">
                <a:solidFill>
                  <a:srgbClr val="000000"/>
                </a:solidFill>
                <a:latin typeface="Barlow SemiCondensed" panose="020B0604020202020204" charset="0"/>
              </a:rPr>
              <a:t>CSF). Currently, </a:t>
            </a:r>
            <a:r>
              <a:rPr lang="en-US" sz="1030" dirty="0">
                <a:solidFill>
                  <a:srgbClr val="000000"/>
                </a:solidFill>
                <a:latin typeface="Barlow SemiCondensed" panose="020B0604020202020204" charset="0"/>
              </a:rPr>
              <a:t>EU </a:t>
            </a:r>
            <a:r>
              <a:rPr lang="en-US" sz="1030" dirty="0" smtClean="0">
                <a:solidFill>
                  <a:srgbClr val="000000"/>
                </a:solidFill>
                <a:latin typeface="Barlow SemiCondensed" panose="020B0604020202020204" charset="0"/>
              </a:rPr>
              <a:t>projects in </a:t>
            </a:r>
            <a:r>
              <a:rPr lang="en-US" sz="1030" dirty="0">
                <a:solidFill>
                  <a:srgbClr val="000000"/>
                </a:solidFill>
                <a:latin typeface="Barlow SemiCondensed" panose="020B0604020202020204" charset="0"/>
              </a:rPr>
              <a:t>social and economic empowerment, </a:t>
            </a:r>
            <a:r>
              <a:rPr lang="en-US" sz="1030" dirty="0" smtClean="0">
                <a:solidFill>
                  <a:srgbClr val="000000"/>
                </a:solidFill>
                <a:latin typeface="Barlow SemiCondensed" panose="020B0604020202020204" charset="0"/>
              </a:rPr>
              <a:t>violence </a:t>
            </a:r>
            <a:r>
              <a:rPr lang="en-US" sz="1030" dirty="0">
                <a:solidFill>
                  <a:srgbClr val="000000"/>
                </a:solidFill>
                <a:latin typeface="Barlow SemiCondensed" panose="020B0604020202020204" charset="0"/>
              </a:rPr>
              <a:t>against women, </a:t>
            </a:r>
            <a:r>
              <a:rPr lang="en-US" sz="1030" dirty="0" smtClean="0">
                <a:solidFill>
                  <a:srgbClr val="000000"/>
                </a:solidFill>
                <a:latin typeface="Barlow SemiCondensed" panose="020B0604020202020204" charset="0"/>
              </a:rPr>
              <a:t>leadership and participation human trafficking. </a:t>
            </a:r>
            <a:r>
              <a:rPr lang="en-US" sz="1030" dirty="0">
                <a:solidFill>
                  <a:srgbClr val="000000"/>
                </a:solidFill>
                <a:latin typeface="Barlow SemiCondensed" panose="020B0604020202020204" charset="0"/>
              </a:rPr>
              <a:t>The EU will continue supporting CSO projects with a focus on the priority areas identified in the CLIP.</a:t>
            </a:r>
            <a:endParaRPr lang="en-GB" sz="1030" dirty="0">
              <a:latin typeface="Barlow SemiCondensed" panose="020B0604020202020204" charset="0"/>
            </a:endParaRPr>
          </a:p>
        </p:txBody>
      </p:sp>
      <p:sp>
        <p:nvSpPr>
          <p:cNvPr id="96" name="Rectangle 95"/>
          <p:cNvSpPr/>
          <p:nvPr/>
        </p:nvSpPr>
        <p:spPr>
          <a:xfrm>
            <a:off x="3690921" y="8224062"/>
            <a:ext cx="3386129" cy="1518877"/>
          </a:xfrm>
          <a:prstGeom prst="rect">
            <a:avLst/>
          </a:prstGeom>
        </p:spPr>
        <p:txBody>
          <a:bodyPr wrap="square">
            <a:spAutoFit/>
          </a:bodyPr>
          <a:lstStyle/>
          <a:p>
            <a:r>
              <a:rPr lang="en-GB" sz="1030" dirty="0" smtClean="0">
                <a:solidFill>
                  <a:srgbClr val="000000"/>
                </a:solidFill>
                <a:latin typeface="Barlow SemiCondensed" panose="020B0604020202020204" charset="0"/>
              </a:rPr>
              <a:t>- The EU Delegation and MSs will continue to, among other,  advocate and support consistent support of the Istanbul Convention; prioritize integration of the issue of women’s economic empowerment and gender responsive budgeting; support to at least 40% of representation of each gender in legislative, executive and judicial authorities at all levels in BiH. </a:t>
            </a:r>
          </a:p>
          <a:p>
            <a:r>
              <a:rPr lang="en-GB" sz="1030" dirty="0" smtClean="0">
                <a:latin typeface="Barlow SemiCondensed" panose="020B0604020202020204" charset="0"/>
              </a:rPr>
              <a:t>- Pursue </a:t>
            </a:r>
            <a:r>
              <a:rPr lang="en-GB" sz="1030" dirty="0">
                <a:latin typeface="Barlow SemiCondensed" panose="020B0604020202020204" charset="0"/>
              </a:rPr>
              <a:t>implementation of the Roadmap of cooperation </a:t>
            </a:r>
            <a:r>
              <a:rPr lang="en-GB" sz="1030" dirty="0" smtClean="0">
                <a:latin typeface="Barlow SemiCondensed" panose="020B0604020202020204" charset="0"/>
              </a:rPr>
              <a:t> </a:t>
            </a:r>
            <a:r>
              <a:rPr lang="en-GB" sz="1030" dirty="0">
                <a:latin typeface="Barlow SemiCondensed" panose="020B0604020202020204" charset="0"/>
              </a:rPr>
              <a:t>following selection of BiH as partner country in the </a:t>
            </a:r>
            <a:r>
              <a:rPr lang="en-GB" sz="1030" dirty="0" smtClean="0">
                <a:latin typeface="Barlow SemiCondensed" panose="020B0604020202020204" charset="0"/>
              </a:rPr>
              <a:t>WPS agenda </a:t>
            </a:r>
            <a:r>
              <a:rPr lang="en-GB" sz="1030" dirty="0">
                <a:latin typeface="Barlow SemiCondensed" panose="020B0604020202020204" charset="0"/>
              </a:rPr>
              <a:t>at the Summit of G7 foreign ministers in </a:t>
            </a:r>
            <a:r>
              <a:rPr lang="en-GB" sz="1030" dirty="0" smtClean="0">
                <a:latin typeface="Barlow SemiCondensed" panose="020B0604020202020204" charset="0"/>
              </a:rPr>
              <a:t>2018. </a:t>
            </a:r>
            <a:endParaRPr lang="en-GB" sz="1030" dirty="0">
              <a:latin typeface="Barlow SemiCondensed" panose="020B0604020202020204" charset="0"/>
            </a:endParaRPr>
          </a:p>
        </p:txBody>
      </p:sp>
      <p:sp>
        <p:nvSpPr>
          <p:cNvPr id="97" name="Rectangle 96"/>
          <p:cNvSpPr/>
          <p:nvPr/>
        </p:nvSpPr>
        <p:spPr>
          <a:xfrm>
            <a:off x="3828414" y="9970882"/>
            <a:ext cx="3165486" cy="400110"/>
          </a:xfrm>
          <a:prstGeom prst="rect">
            <a:avLst/>
          </a:prstGeom>
        </p:spPr>
        <p:txBody>
          <a:bodyPr wrap="square">
            <a:spAutoFit/>
          </a:bodyPr>
          <a:lstStyle/>
          <a:p>
            <a:endParaRPr lang="en-GB" sz="1000" dirty="0" smtClean="0">
              <a:solidFill>
                <a:srgbClr val="000000"/>
              </a:solidFill>
              <a:latin typeface="Barlow SemiCondensed" panose="020B0604020202020204" charset="0"/>
            </a:endParaRPr>
          </a:p>
          <a:p>
            <a:endParaRPr lang="en-GB" sz="1000" dirty="0">
              <a:latin typeface="Barlow SemiCondensed" panose="020B0604020202020204" charset="0"/>
            </a:endParaRPr>
          </a:p>
        </p:txBody>
      </p:sp>
      <p:sp>
        <p:nvSpPr>
          <p:cNvPr id="98" name="Rectangle 97"/>
          <p:cNvSpPr/>
          <p:nvPr/>
        </p:nvSpPr>
        <p:spPr>
          <a:xfrm>
            <a:off x="3644900" y="10062792"/>
            <a:ext cx="3360791" cy="567848"/>
          </a:xfrm>
          <a:prstGeom prst="rect">
            <a:avLst/>
          </a:prstGeom>
        </p:spPr>
        <p:txBody>
          <a:bodyPr wrap="square">
            <a:spAutoFit/>
          </a:bodyPr>
          <a:lstStyle/>
          <a:p>
            <a:r>
              <a:rPr lang="en-GB" sz="1030" dirty="0">
                <a:solidFill>
                  <a:srgbClr val="000000"/>
                </a:solidFill>
                <a:latin typeface="Barlow SemiCondensed" panose="020B0604020202020204" charset="0"/>
              </a:rPr>
              <a:t>The EU office will team up with the UN Agency, local </a:t>
            </a:r>
            <a:r>
              <a:rPr lang="en-GB" sz="1030" dirty="0" smtClean="0">
                <a:solidFill>
                  <a:srgbClr val="000000"/>
                </a:solidFill>
                <a:latin typeface="Barlow SemiCondensed" panose="020B0604020202020204" charset="0"/>
              </a:rPr>
              <a:t>CSOs, MSs and gender institutional mechanism to synchronise messaging to accelerate progress on gender equality.  </a:t>
            </a:r>
            <a:endParaRPr lang="en-GB" dirty="0"/>
          </a:p>
        </p:txBody>
      </p:sp>
      <p:pic>
        <p:nvPicPr>
          <p:cNvPr id="104" name="Picture 103" descr="cid:image006.png@01D3AA64.430A33F0">
            <a:hlinkClick r:id="rId37"/>
          </p:cNvPr>
          <p:cNvPicPr/>
          <p:nvPr/>
        </p:nvPicPr>
        <p:blipFill>
          <a:blip r:embed="rId38">
            <a:extLst>
              <a:ext uri="{28A0092B-C50C-407E-A947-70E740481C1C}">
                <a14:useLocalDpi xmlns:a14="http://schemas.microsoft.com/office/drawing/2010/main" val="0"/>
              </a:ext>
            </a:extLst>
          </a:blip>
          <a:srcRect/>
          <a:stretch>
            <a:fillRect/>
          </a:stretch>
        </p:blipFill>
        <p:spPr bwMode="auto">
          <a:xfrm>
            <a:off x="6885275" y="181751"/>
            <a:ext cx="285115" cy="285115"/>
          </a:xfrm>
          <a:prstGeom prst="rect">
            <a:avLst/>
          </a:prstGeom>
          <a:noFill/>
          <a:ln>
            <a:noFill/>
          </a:ln>
        </p:spPr>
      </p:pic>
      <p:pic>
        <p:nvPicPr>
          <p:cNvPr id="105" name="Picture 104" descr="cid:image004.png@01D3AA64.430A33F0">
            <a:hlinkClick r:id="rId39"/>
          </p:cNvPr>
          <p:cNvPicPr/>
          <p:nvPr/>
        </p:nvPicPr>
        <p:blipFill>
          <a:blip r:embed="rId40">
            <a:extLst>
              <a:ext uri="{28A0092B-C50C-407E-A947-70E740481C1C}">
                <a14:useLocalDpi xmlns:a14="http://schemas.microsoft.com/office/drawing/2010/main" val="0"/>
              </a:ext>
            </a:extLst>
          </a:blip>
          <a:srcRect/>
          <a:stretch>
            <a:fillRect/>
          </a:stretch>
        </p:blipFill>
        <p:spPr bwMode="auto">
          <a:xfrm>
            <a:off x="6500149" y="193545"/>
            <a:ext cx="285115" cy="285115"/>
          </a:xfrm>
          <a:prstGeom prst="rect">
            <a:avLst/>
          </a:prstGeom>
          <a:noFill/>
          <a:ln>
            <a:noFill/>
          </a:ln>
        </p:spPr>
      </p:pic>
      <p:pic>
        <p:nvPicPr>
          <p:cNvPr id="106" name="Picture 105" descr="cid:image003.png@01D3AA64.430A33F0">
            <a:hlinkClick r:id="rId41"/>
          </p:cNvPr>
          <p:cNvPicPr/>
          <p:nvPr/>
        </p:nvPicPr>
        <p:blipFill>
          <a:blip r:embed="rId42">
            <a:extLst>
              <a:ext uri="{28A0092B-C50C-407E-A947-70E740481C1C}">
                <a14:useLocalDpi xmlns:a14="http://schemas.microsoft.com/office/drawing/2010/main" val="0"/>
              </a:ext>
            </a:extLst>
          </a:blip>
          <a:srcRect/>
          <a:stretch>
            <a:fillRect/>
          </a:stretch>
        </p:blipFill>
        <p:spPr bwMode="auto">
          <a:xfrm>
            <a:off x="6097983" y="183184"/>
            <a:ext cx="285115" cy="285115"/>
          </a:xfrm>
          <a:prstGeom prst="rect">
            <a:avLst/>
          </a:prstGeom>
          <a:noFill/>
          <a:ln>
            <a:noFill/>
          </a:ln>
        </p:spPr>
      </p:pic>
      <p:pic>
        <p:nvPicPr>
          <p:cNvPr id="107" name="Picture 106" descr="cid:image002.png@01D3AA64.430A33F0">
            <a:hlinkClick r:id="rId43"/>
          </p:cNvPr>
          <p:cNvPicPr/>
          <p:nvPr/>
        </p:nvPicPr>
        <p:blipFill>
          <a:blip r:embed="rId44">
            <a:extLst>
              <a:ext uri="{28A0092B-C50C-407E-A947-70E740481C1C}">
                <a14:useLocalDpi xmlns:a14="http://schemas.microsoft.com/office/drawing/2010/main" val="0"/>
              </a:ext>
            </a:extLst>
          </a:blip>
          <a:srcRect/>
          <a:stretch>
            <a:fillRect/>
          </a:stretch>
        </p:blipFill>
        <p:spPr bwMode="auto">
          <a:xfrm>
            <a:off x="5677604" y="190689"/>
            <a:ext cx="304800" cy="285115"/>
          </a:xfrm>
          <a:prstGeom prst="rect">
            <a:avLst/>
          </a:prstGeom>
          <a:noFill/>
          <a:ln>
            <a:noFill/>
          </a:ln>
        </p:spPr>
      </p:pic>
      <p:pic>
        <p:nvPicPr>
          <p:cNvPr id="108" name="Picture 107" descr="cid:image001.png@01D3AA64.430A33F0">
            <a:hlinkClick r:id="rId45"/>
          </p:cNvPr>
          <p:cNvPicPr/>
          <p:nvPr/>
        </p:nvPicPr>
        <p:blipFill>
          <a:blip r:embed="rId46">
            <a:extLst>
              <a:ext uri="{28A0092B-C50C-407E-A947-70E740481C1C}">
                <a14:useLocalDpi xmlns:a14="http://schemas.microsoft.com/office/drawing/2010/main" val="0"/>
              </a:ext>
            </a:extLst>
          </a:blip>
          <a:srcRect/>
          <a:stretch>
            <a:fillRect/>
          </a:stretch>
        </p:blipFill>
        <p:spPr bwMode="auto">
          <a:xfrm>
            <a:off x="5297356" y="180833"/>
            <a:ext cx="298450" cy="285115"/>
          </a:xfrm>
          <a:prstGeom prst="rect">
            <a:avLst/>
          </a:prstGeom>
          <a:noFill/>
          <a:ln>
            <a:noFill/>
          </a:ln>
        </p:spPr>
      </p:pic>
    </p:spTree>
  </p:cSld>
  <p:clrMapOvr>
    <a:masterClrMapping/>
  </p:clrMapOvr>
  <p:extLst mod="1">
    <p:ext uri="{6950BFC3-D8DA-4A85-94F7-54DA5524770B}">
      <p188:commentRel xmlns:p188="http://schemas.microsoft.com/office/powerpoint/2018/8/main" xmlns="" r:id="rId47"/>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EC Document" ma:contentTypeID="0x010100258AA79CEB83498886A3A0868112325000CA42DB76DAD6E9438FD279FF066C23A0" ma:contentTypeVersion="0" ma:contentTypeDescription="Create a new document in this library." ma:contentTypeScope="" ma:versionID="dd63c766204002101201103b2a4234a7">
  <xsd:schema xmlns:xsd="http://www.w3.org/2001/XMLSchema" xmlns:xs="http://www.w3.org/2001/XMLSchema" xmlns:p="http://schemas.microsoft.com/office/2006/metadata/properties" xmlns:ns2="http://schemas.microsoft.com/sharepoint/v3/fields" xmlns:ns3="0e9b3a82-106d-4dfc-8b5c-c32b856c7021" targetNamespace="http://schemas.microsoft.com/office/2006/metadata/properties" ma:root="true" ma:fieldsID="232a2c83788e53de5beab89d61ec3799" ns2:_="" ns3:_="">
    <xsd:import namespace="http://schemas.microsoft.com/sharepoint/v3/fields"/>
    <xsd:import namespace="0e9b3a82-106d-4dfc-8b5c-c32b856c7021"/>
    <xsd:element name="properties">
      <xsd:complexType>
        <xsd:sequence>
          <xsd:element name="documentManagement">
            <xsd:complexType>
              <xsd:all>
                <xsd:element ref="ns3:EC_Collab_Reference" minOccurs="0"/>
                <xsd:element ref="ns2:_Status" minOccurs="0"/>
                <xsd:element ref="ns3:EC_Collab_DocumentLanguage"/>
                <xsd:element ref="ns3:EC_Collab_Statu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hidden="true"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0e9b3a82-106d-4dfc-8b5c-c32b856c7021" elementFormDefault="qualified">
    <xsd:import namespace="http://schemas.microsoft.com/office/2006/documentManagement/types"/>
    <xsd:import namespace="http://schemas.microsoft.com/office/infopath/2007/PartnerControls"/>
    <xsd:element name="EC_Collab_Reference" ma:index="12" nillable="true" ma:displayName="Reference" ma:internalName="EC_Collab_Reference">
      <xsd:simpleType>
        <xsd:restriction base="dms:Text"/>
      </xsd:simpleType>
    </xsd:element>
    <xsd:element name="EC_Collab_DocumentLanguage" ma:index="14" ma:displayName="Language" ma:default="EN" ma:internalName="EC_Collab_DocumentLanguage">
      <xsd:simpleType>
        <xsd:restriction base="dms:Choice">
          <xsd:enumeration value="BG"/>
          <xsd:enumeration value="ES"/>
          <xsd:enumeration value="CS"/>
          <xsd:enumeration value="DA"/>
          <xsd:enumeration value="DE"/>
          <xsd:enumeration value="ET"/>
          <xsd:enumeration value="EL"/>
          <xsd:enumeration value="EN"/>
          <xsd:enumeration value="FR"/>
          <xsd:enumeration value="GA"/>
          <xsd:enumeration value="IT"/>
          <xsd:enumeration value="LT"/>
          <xsd:enumeration value="LV"/>
          <xsd:enumeration value="HU"/>
          <xsd:enumeration value="MT"/>
          <xsd:enumeration value="NL"/>
          <xsd:enumeration value="PL"/>
          <xsd:enumeration value="PT"/>
          <xsd:enumeration value="RO"/>
          <xsd:enumeration value="SK"/>
          <xsd:enumeration value="SL"/>
          <xsd:enumeration value="FI"/>
          <xsd:enumeration value="SV"/>
          <xsd:enumeration value="HR"/>
          <xsd:enumeration value="MK"/>
          <xsd:enumeration value="TR"/>
          <xsd:enumeration value="EU"/>
          <xsd:enumeration value="CA"/>
          <xsd:enumeration value="GL"/>
          <xsd:enumeration value="AB"/>
          <xsd:enumeration value="AA"/>
          <xsd:enumeration value="AF"/>
          <xsd:enumeration value="AK"/>
          <xsd:enumeration value="SQ"/>
          <xsd:enumeration value="AM"/>
          <xsd:enumeration value="AR"/>
          <xsd:enumeration value="AN"/>
          <xsd:enumeration value="HY"/>
          <xsd:enumeration value="AS"/>
          <xsd:enumeration value="AV"/>
          <xsd:enumeration value="AE"/>
          <xsd:enumeration value="AY"/>
          <xsd:enumeration value="AZ"/>
          <xsd:enumeration value="BM"/>
          <xsd:enumeration value="BA"/>
          <xsd:enumeration value="BE"/>
          <xsd:enumeration value="BN"/>
          <xsd:enumeration value="BH"/>
          <xsd:enumeration value="BI"/>
          <xsd:enumeration value="NB"/>
          <xsd:enumeration value="BS"/>
          <xsd:enumeration value="BR"/>
          <xsd:enumeration value="MY"/>
          <xsd:enumeration value="KM"/>
          <xsd:enumeration value="CH"/>
          <xsd:enumeration value="CE"/>
          <xsd:enumeration value="NY"/>
          <xsd:enumeration value="ZH"/>
          <xsd:enumeration value="CU"/>
          <xsd:enumeration value="CV"/>
          <xsd:enumeration value="KW"/>
          <xsd:enumeration value="CO"/>
          <xsd:enumeration value="CR"/>
          <xsd:enumeration value="DV"/>
          <xsd:enumeration value="DZ"/>
          <xsd:enumeration value="EO"/>
          <xsd:enumeration value="EE"/>
          <xsd:enumeration value="FO"/>
          <xsd:enumeration value="FJ"/>
          <xsd:enumeration value="FF"/>
          <xsd:enumeration value="GD"/>
          <xsd:enumeration value="LG"/>
          <xsd:enumeration value="KA"/>
          <xsd:enumeration value="GN"/>
          <xsd:enumeration value="GU"/>
          <xsd:enumeration value="HT"/>
          <xsd:enumeration value="HA"/>
          <xsd:enumeration value="HE"/>
          <xsd:enumeration value="HZ"/>
          <xsd:enumeration value="HI"/>
          <xsd:enumeration value="HO"/>
          <xsd:enumeration value="IS"/>
          <xsd:enumeration value="IO"/>
          <xsd:enumeration value="IG"/>
          <xsd:enumeration value="ID"/>
          <xsd:enumeration value="IA"/>
          <xsd:enumeration value="IE"/>
          <xsd:enumeration value="IU"/>
          <xsd:enumeration value="IK"/>
          <xsd:enumeration value="JA"/>
          <xsd:enumeration value="JV"/>
          <xsd:enumeration value="KL"/>
          <xsd:enumeration value="KN"/>
          <xsd:enumeration value="KR"/>
          <xsd:enumeration value="KS"/>
          <xsd:enumeration value="KK"/>
          <xsd:enumeration value="KI"/>
          <xsd:enumeration value="RW"/>
          <xsd:enumeration value="KY"/>
          <xsd:enumeration value="KV"/>
          <xsd:enumeration value="KG"/>
          <xsd:enumeration value="KO"/>
          <xsd:enumeration value="KJ"/>
          <xsd:enumeration value="KU"/>
          <xsd:enumeration value="LO"/>
          <xsd:enumeration value="LA"/>
          <xsd:enumeration value="LI"/>
          <xsd:enumeration value="LN"/>
          <xsd:enumeration value="LU"/>
          <xsd:enumeration value="LB"/>
          <xsd:enumeration value="MG"/>
          <xsd:enumeration value="MS"/>
          <xsd:enumeration value="ML"/>
          <xsd:enumeration value="GV"/>
          <xsd:enumeration value="MI"/>
          <xsd:enumeration value="MR"/>
          <xsd:enumeration value="MH"/>
          <xsd:enumeration value="MN"/>
          <xsd:enumeration value="NA"/>
          <xsd:enumeration value="NV"/>
          <xsd:enumeration value="ND"/>
          <xsd:enumeration value="NR"/>
          <xsd:enumeration value="NG"/>
          <xsd:enumeration value="NE"/>
          <xsd:enumeration value="SE"/>
          <xsd:enumeration value="NO"/>
          <xsd:enumeration value="NN"/>
          <xsd:enumeration value="OC"/>
          <xsd:enumeration value="OJ"/>
          <xsd:enumeration value="OR"/>
          <xsd:enumeration value="OM"/>
          <xsd:enumeration value="OS"/>
          <xsd:enumeration value="PI"/>
          <xsd:enumeration value="PA"/>
          <xsd:enumeration value="FA"/>
          <xsd:enumeration value="PS"/>
          <xsd:enumeration value="QU"/>
          <xsd:enumeration value="RM"/>
          <xsd:enumeration value="RN"/>
          <xsd:enumeration value="RU"/>
          <xsd:enumeration value="SM"/>
          <xsd:enumeration value="SG"/>
          <xsd:enumeration value="SA"/>
          <xsd:enumeration value="SC"/>
          <xsd:enumeration value="SR"/>
          <xsd:enumeration value="SN"/>
          <xsd:enumeration value="II"/>
          <xsd:enumeration value="SD"/>
          <xsd:enumeration value="SI"/>
          <xsd:enumeration value="SO"/>
          <xsd:enumeration value="ST"/>
          <xsd:enumeration value="SU"/>
          <xsd:enumeration value="SW"/>
          <xsd:enumeration value="SS"/>
          <xsd:enumeration value="TL"/>
          <xsd:enumeration value="TY"/>
          <xsd:enumeration value="TG"/>
          <xsd:enumeration value="TA"/>
          <xsd:enumeration value="TT"/>
          <xsd:enumeration value="TE"/>
          <xsd:enumeration value="TH"/>
          <xsd:enumeration value="BO"/>
          <xsd:enumeration value="TI"/>
          <xsd:enumeration value="TO"/>
          <xsd:enumeration value="TS"/>
          <xsd:enumeration value="TN"/>
          <xsd:enumeration value="TK"/>
          <xsd:enumeration value="TW"/>
          <xsd:enumeration value="UG"/>
          <xsd:enumeration value="UK"/>
          <xsd:enumeration value="UR"/>
          <xsd:enumeration value="UZ"/>
          <xsd:enumeration value="VE"/>
          <xsd:enumeration value="VI"/>
          <xsd:enumeration value="VO"/>
          <xsd:enumeration value="WA"/>
          <xsd:enumeration value="CY"/>
          <xsd:enumeration value="FY"/>
          <xsd:enumeration value="WO"/>
          <xsd:enumeration value="XH"/>
          <xsd:enumeration value="YI"/>
          <xsd:enumeration value="YO"/>
          <xsd:enumeration value="ZA"/>
          <xsd:enumeration value="ZU"/>
        </xsd:restriction>
      </xsd:simpleType>
    </xsd:element>
    <xsd:element name="EC_Collab_Status" ma:index="15" ma:displayName="EC Status" ma:default="Not Started" ma:internalName="EC_Collab_Status">
      <xsd:simpleType>
        <xsd:restriction base="dms:Choice">
          <xsd:enumeration value="Not Started"/>
          <xsd:enumeration value="Draft"/>
          <xsd:enumeration value="Reviewed"/>
          <xsd:enumeration value="Scheduled"/>
          <xsd:enumeration value="Published"/>
          <xsd:enumeration value="Final"/>
          <xsd:enumeration value="Expir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ma:index="8" ma:displayName="Subject"/>
        <xsd:element ref="dc:description" minOccurs="0" maxOccurs="1" ma:index="11" ma:displayName="Comments"/>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C_Collab_DocumentLanguage xmlns="0e9b3a82-106d-4dfc-8b5c-c32b856c7021">EN</EC_Collab_DocumentLanguage>
    <_Status xmlns="http://schemas.microsoft.com/sharepoint/v3/fields">Not Started</_Status>
    <EC_Collab_Status xmlns="0e9b3a82-106d-4dfc-8b5c-c32b856c7021">Not Started</EC_Collab_Status>
    <EC_Collab_Reference xmlns="0e9b3a82-106d-4dfc-8b5c-c32b856c7021" xsi:nil="true"/>
  </documentManagement>
</p:properties>
</file>

<file path=customXml/itemProps1.xml><?xml version="1.0" encoding="utf-8"?>
<ds:datastoreItem xmlns:ds="http://schemas.openxmlformats.org/officeDocument/2006/customXml" ds:itemID="{0BEEF11C-582F-4BF0-89A1-99EDAF5413A2}"/>
</file>

<file path=customXml/itemProps2.xml><?xml version="1.0" encoding="utf-8"?>
<ds:datastoreItem xmlns:ds="http://schemas.openxmlformats.org/officeDocument/2006/customXml" ds:itemID="{C8029C01-085F-4AF2-8884-16AC9B37D76D}"/>
</file>

<file path=customXml/itemProps3.xml><?xml version="1.0" encoding="utf-8"?>
<ds:datastoreItem xmlns:ds="http://schemas.openxmlformats.org/officeDocument/2006/customXml" ds:itemID="{FDD53442-9027-4A6E-9848-4B9BAA6C54D8}"/>
</file>

<file path=docProps/app.xml><?xml version="1.0" encoding="utf-8"?>
<Properties xmlns="http://schemas.openxmlformats.org/officeDocument/2006/extended-properties" xmlns:vt="http://schemas.openxmlformats.org/officeDocument/2006/docPropsVTypes">
  <TotalTime>328</TotalTime>
  <Words>649</Words>
  <Application>Microsoft Office PowerPoint</Application>
  <PresentationFormat>Custom</PresentationFormat>
  <Paragraphs>55</Paragraphs>
  <Slides>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Alata</vt:lpstr>
      <vt:lpstr>Times New Roman</vt:lpstr>
      <vt:lpstr>Barlow SemiCondensed Bold Bold</vt:lpstr>
      <vt:lpstr>Inter Italics</vt:lpstr>
      <vt:lpstr>Arial</vt:lpstr>
      <vt:lpstr>Calibri</vt:lpstr>
      <vt:lpstr>Arialle Bold</vt:lpstr>
      <vt:lpstr>Barlow SemiCondensed</vt:lpstr>
      <vt:lpstr>Barlow SemiCondensed Bold</vt:lpstr>
      <vt:lpstr>Arialle</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 GAP III</dc:title>
  <dc:creator>RAMIREZ Ma Elaine (EEAS-MANILA)</dc:creator>
  <cp:lastModifiedBy>ADROVIC-BESLAGIC Ajsa (EEAS-SARAJEVO)</cp:lastModifiedBy>
  <cp:revision>54</cp:revision>
  <dcterms:created xsi:type="dcterms:W3CDTF">2006-08-16T00:00:00Z</dcterms:created>
  <dcterms:modified xsi:type="dcterms:W3CDTF">2021-11-25T08:43:21Z</dcterms:modified>
  <dc:identifier>DAEsea91qeI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0x010100258AA79CEB83498886A3A0868112325000CA42DB76DAD6E9438FD279FF066C23A0</vt:lpwstr>
  </property>
</Properties>
</file>