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comments/modernComment_100_0.xml" ContentType="application/vnd.ms-powerpoint.comment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sldIdLst>
    <p:sldId id="256" r:id="rId2"/>
  </p:sldIdLst>
  <p:sldSz cx="7556500" cy="10693400"/>
  <p:notesSz cx="6858000" cy="9144000"/>
  <p:embeddedFontLst>
    <p:embeddedFont>
      <p:font typeface="Barlow SemiCondensed Bold Bold" panose="020B0604020202020204" charset="0"/>
      <p:regular r:id="rId4"/>
      <p:bold r:id="rId5"/>
    </p:embeddedFont>
    <p:embeddedFont>
      <p:font typeface="Arialle" panose="020B0604020202020204" charset="0"/>
      <p:regular r:id="rId6"/>
    </p:embeddedFont>
    <p:embeddedFont>
      <p:font typeface="Alata" panose="020B0604020202020204" charset="0"/>
      <p:regular r:id="rId7"/>
    </p:embeddedFont>
    <p:embeddedFont>
      <p:font typeface="Barlow SemiCondensed" panose="020B0604020202020204" charset="0"/>
      <p:regular r:id="rId8"/>
    </p:embeddedFont>
    <p:embeddedFont>
      <p:font typeface="Calibri" panose="020F0502020204030204" pitchFamily="34" charset="0"/>
      <p:regular r:id="rId9"/>
      <p:bold r:id="rId10"/>
      <p:italic r:id="rId11"/>
      <p:boldItalic r:id="rId12"/>
    </p:embeddedFont>
    <p:embeddedFont>
      <p:font typeface="Barlow SemiCondensed Bold" panose="020B0604020202020204" charset="0"/>
      <p:regular r:id="rId13"/>
      <p:bold r:id="rId14"/>
    </p:embeddedFont>
    <p:embeddedFont>
      <p:font typeface="Arialle Bold" panose="020B0604020202020204" charset="0"/>
      <p:regular r:id="rId15"/>
      <p:bold r:id="rId16"/>
    </p:embeddedFont>
    <p:embeddedFont>
      <p:font typeface="Inter Italics" panose="020B060402020202020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838690-61D6-650F-9021-C62475161F56}" name="Blerina Vila" initials="BV" userId="S::blerina.vila@wexam.be::906cfde3-9af9-469a-ad7c-32bd7285c5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03" autoAdjust="0"/>
    <p:restoredTop sz="94577" autoAdjust="0"/>
  </p:normalViewPr>
  <p:slideViewPr>
    <p:cSldViewPr>
      <p:cViewPr>
        <p:scale>
          <a:sx n="100" d="100"/>
          <a:sy n="100" d="100"/>
        </p:scale>
        <p:origin x="106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26" Type="http://schemas.openxmlformats.org/officeDocument/2006/relationships/customXml" Target="../customXml/item3.xml"/><Relationship Id="rId3" Type="http://schemas.openxmlformats.org/officeDocument/2006/relationships/notesMaster" Target="notesMasters/notesMaster1.xml"/><Relationship Id="rId21" Type="http://schemas.openxmlformats.org/officeDocument/2006/relationships/theme" Target="theme/theme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customXml" Target="../customXml/item1.xml"/><Relationship Id="rId5" Type="http://schemas.openxmlformats.org/officeDocument/2006/relationships/font" Target="fonts/font2.fntdata"/><Relationship Id="rId15" Type="http://schemas.openxmlformats.org/officeDocument/2006/relationships/font" Target="fonts/font12.fntdata"/><Relationship Id="rId23" Type="http://schemas.microsoft.com/office/2018/10/relationships/authors" Target="authors.xml"/><Relationship Id="rId10" Type="http://schemas.openxmlformats.org/officeDocument/2006/relationships/font" Target="fonts/font7.fntdata"/><Relationship Id="rId19"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ableStyles" Target="tableStyle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FB52A48E-6A73-574A-967C-071F56A58061}" authorId="{BF838690-61D6-650F-9021-C62475161F56}" created="2021-11-08T10:34:41.803">
    <ac:deMkLst xmlns:ac="http://schemas.microsoft.com/office/drawing/2013/main/command">
      <pc:docMk xmlns:pc="http://schemas.microsoft.com/office/powerpoint/2013/main/command"/>
      <pc:sldMk xmlns:pc="http://schemas.microsoft.com/office/powerpoint/2013/main/command" cId="0" sldId="256"/>
      <ac:grpSpMk id="52" creationId="{00000000-0000-0000-0000-000000000000}"/>
    </ac:deMkLst>
    <p188:txBody>
      <a:bodyPr/>
      <a:lstStyle/>
      <a:p>
        <a:r>
          <a:rPr lang="en-BE"/>
          <a:t>it is not clear what this section refers to: the consultation that supported the CLIP or the consultation/ dialogue going forward. If the first — modify the sub-title in blue. 
If the later: join with the box “engagement in dialogue…”</a:t>
        </a:r>
      </a:p>
    </p188:txBody>
  </p188:cm>
  <p188:cm id="{94523407-4D14-334D-BB6F-B588B1E2C543}" authorId="{BF838690-61D6-650F-9021-C62475161F56}" created="2021-11-08T10:35:51.231">
    <ac:deMkLst xmlns:ac="http://schemas.microsoft.com/office/drawing/2013/main/command">
      <pc:docMk xmlns:pc="http://schemas.microsoft.com/office/powerpoint/2013/main/command"/>
      <pc:sldMk xmlns:pc="http://schemas.microsoft.com/office/powerpoint/2013/main/command" cId="0" sldId="256"/>
      <ac:grpSpMk id="41" creationId="{00000000-0000-0000-0000-000000000000}"/>
    </ac:deMkLst>
    <p188:txBody>
      <a:bodyPr/>
      <a:lstStyle/>
      <a:p>
        <a:r>
          <a:rPr lang="en-BE"/>
          <a:t>Please consider changing title into “communication and accountability” </a:t>
        </a:r>
      </a:p>
    </p188:txBody>
  </p188:cm>
  <p188:cm id="{46DC2994-9B3C-A549-9208-C57E949C6A08}" authorId="{BF838690-61D6-650F-9021-C62475161F56}" created="2021-11-08T10:37:57.288">
    <ac:deMkLst xmlns:ac="http://schemas.microsoft.com/office/drawing/2013/main/command">
      <pc:docMk xmlns:pc="http://schemas.microsoft.com/office/powerpoint/2013/main/command"/>
      <pc:sldMk xmlns:pc="http://schemas.microsoft.com/office/powerpoint/2013/main/command" cId="0" sldId="256"/>
      <ac:grpSpMk id="41" creationId="{00000000-0000-0000-0000-000000000000}"/>
    </ac:deMkLst>
    <p188:txBody>
      <a:bodyPr/>
      <a:lstStyle/>
      <a:p>
        <a:r>
          <a:rPr lang="en-BE"/>
          <a:t>Please consider changing title into: 
- mainstreaming gender into COUNTRY - EU partnership
- focused interventions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DCCC0-7B6D-4B90-9351-4514F7E96A34}" type="datetimeFigureOut">
              <a:rPr lang="en-GB" smtClean="0"/>
              <a:t>24/11/2021</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F3A96-FA55-4C83-BCB5-B291DEA250AF}" type="slidenum">
              <a:rPr lang="en-GB" smtClean="0"/>
              <a:t>‹#›</a:t>
            </a:fld>
            <a:endParaRPr lang="en-GB"/>
          </a:p>
        </p:txBody>
      </p:sp>
    </p:spTree>
    <p:extLst>
      <p:ext uri="{BB962C8B-B14F-4D97-AF65-F5344CB8AC3E}">
        <p14:creationId xmlns:p14="http://schemas.microsoft.com/office/powerpoint/2010/main" val="251562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DF3A96-FA55-4C83-BCB5-B291DEA250AF}" type="slidenum">
              <a:rPr lang="en-GB" smtClean="0"/>
              <a:t>1</a:t>
            </a:fld>
            <a:endParaRPr lang="en-GB"/>
          </a:p>
        </p:txBody>
      </p:sp>
    </p:spTree>
    <p:extLst>
      <p:ext uri="{BB962C8B-B14F-4D97-AF65-F5344CB8AC3E}">
        <p14:creationId xmlns:p14="http://schemas.microsoft.com/office/powerpoint/2010/main" val="853891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hyperlink" Target="https://www.facebook.com/EUDelegationToThePhilippines" TargetMode="External"/><Relationship Id="rId18" Type="http://schemas.openxmlformats.org/officeDocument/2006/relationships/image" Target="../media/image14.svg"/><Relationship Id="rId3" Type="http://schemas.openxmlformats.org/officeDocument/2006/relationships/image" Target="../media/image1.png"/><Relationship Id="rId21" Type="http://schemas.openxmlformats.org/officeDocument/2006/relationships/image" Target="../media/image16.svg"/><Relationship Id="rId7" Type="http://schemas.openxmlformats.org/officeDocument/2006/relationships/image" Target="../media/image3.png"/><Relationship Id="rId12" Type="http://schemas.openxmlformats.org/officeDocument/2006/relationships/image" Target="../media/image5.png"/><Relationship Id="rId17" Type="http://schemas.openxmlformats.org/officeDocument/2006/relationships/image" Target="../media/image7.png"/><Relationship Id="rId25" Type="http://schemas.microsoft.com/office/2018/10/relationships/comments" Target="../comments/modernComment_100_0.xml"/><Relationship Id="rId2" Type="http://schemas.openxmlformats.org/officeDocument/2006/relationships/notesSlide" Target="../notesSlides/notesSlide1.xml"/><Relationship Id="rId16" Type="http://schemas.openxmlformats.org/officeDocument/2006/relationships/hyperlink" Target="https://www.instagram.com/euinthephilippines/" TargetMode="External"/><Relationship Id="rId20"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4.png"/><Relationship Id="rId24" Type="http://schemas.openxmlformats.org/officeDocument/2006/relationships/image" Target="../media/image18.svg"/><Relationship Id="rId5" Type="http://schemas.openxmlformats.org/officeDocument/2006/relationships/image" Target="../media/image2.png"/><Relationship Id="rId15" Type="http://schemas.openxmlformats.org/officeDocument/2006/relationships/image" Target="../media/image12.svg"/><Relationship Id="rId23" Type="http://schemas.openxmlformats.org/officeDocument/2006/relationships/image" Target="../media/image9.png"/><Relationship Id="rId10" Type="http://schemas.openxmlformats.org/officeDocument/2006/relationships/image" Target="../media/image8.svg"/><Relationship Id="rId19" Type="http://schemas.openxmlformats.org/officeDocument/2006/relationships/hyperlink" Target="https://twitter.com/EUinthePH" TargetMode="External"/><Relationship Id="rId4" Type="http://schemas.openxmlformats.org/officeDocument/2006/relationships/image" Target="../media/image2.svg"/><Relationship Id="rId14" Type="http://schemas.openxmlformats.org/officeDocument/2006/relationships/image" Target="../media/image6.png"/><Relationship Id="rId22" Type="http://schemas.openxmlformats.org/officeDocument/2006/relationships/hyperlink" Target="https://eeas.europa.eu/delegations/philippines_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6638" y="2355694"/>
            <a:ext cx="6327261" cy="936033"/>
            <a:chOff x="0" y="0"/>
            <a:chExt cx="71414971" cy="10564879"/>
          </a:xfrm>
        </p:grpSpPr>
        <p:sp>
          <p:nvSpPr>
            <p:cNvPr id="3" name="Freeform 3"/>
            <p:cNvSpPr/>
            <p:nvPr/>
          </p:nvSpPr>
          <p:spPr>
            <a:xfrm>
              <a:off x="568057" y="258029"/>
              <a:ext cx="70774532" cy="10234468"/>
            </a:xfrm>
            <a:custGeom>
              <a:avLst/>
              <a:gdLst/>
              <a:ahLst/>
              <a:cxnLst/>
              <a:rect l="l" t="t" r="r" b="b"/>
              <a:pathLst>
                <a:path w="71270189" h="10420099">
                  <a:moveTo>
                    <a:pt x="0" y="0"/>
                  </a:moveTo>
                  <a:lnTo>
                    <a:pt x="71270189" y="0"/>
                  </a:lnTo>
                  <a:lnTo>
                    <a:pt x="71270189" y="10420099"/>
                  </a:lnTo>
                  <a:lnTo>
                    <a:pt x="0" y="10420099"/>
                  </a:lnTo>
                  <a:lnTo>
                    <a:pt x="0" y="0"/>
                  </a:lnTo>
                  <a:close/>
                </a:path>
              </a:pathLst>
            </a:custGeom>
            <a:solidFill>
              <a:srgbClr val="FFFFFF"/>
            </a:solidFill>
          </p:spPr>
          <p:txBody>
            <a:bodyPr/>
            <a:lstStyle/>
            <a:p>
              <a:endParaRPr lang="en-GB" sz="1200" dirty="0" smtClean="0"/>
            </a:p>
            <a:p>
              <a:pPr algn="just"/>
              <a:r>
                <a:rPr lang="en-GB" sz="1000" dirty="0" smtClean="0"/>
                <a:t>The aim of the </a:t>
              </a:r>
              <a:r>
                <a:rPr lang="en-GB" sz="1000" dirty="0"/>
                <a:t>Gender Action Plan III (GAP III) </a:t>
              </a:r>
              <a:r>
                <a:rPr lang="en-GB" sz="1000" dirty="0" smtClean="0"/>
                <a:t>is to promote </a:t>
              </a:r>
              <a:r>
                <a:rPr lang="en-GB" sz="1000" dirty="0"/>
                <a:t>gender equality and women’s </a:t>
              </a:r>
              <a:r>
                <a:rPr lang="en-GB" sz="1000" dirty="0" smtClean="0"/>
                <a:t>empowerment. It will assist in monitoring the progress and make contribution to advancing the rights and participation of women in political, economic and social life.</a:t>
              </a:r>
              <a:endParaRPr lang="en-GB" sz="1000" dirty="0"/>
            </a:p>
          </p:txBody>
        </p:sp>
        <p:sp>
          <p:nvSpPr>
            <p:cNvPr id="4" name="Freeform 4"/>
            <p:cNvSpPr/>
            <p:nvPr/>
          </p:nvSpPr>
          <p:spPr>
            <a:xfrm>
              <a:off x="0" y="0"/>
              <a:ext cx="71414971" cy="10564879"/>
            </a:xfrm>
            <a:custGeom>
              <a:avLst/>
              <a:gdLst/>
              <a:ahLst/>
              <a:cxnLst/>
              <a:rect l="l" t="t" r="r" b="b"/>
              <a:pathLst>
                <a:path w="71414971" h="10564879">
                  <a:moveTo>
                    <a:pt x="71270192" y="10420100"/>
                  </a:moveTo>
                  <a:lnTo>
                    <a:pt x="71414971" y="10420100"/>
                  </a:lnTo>
                  <a:lnTo>
                    <a:pt x="71414971" y="10564879"/>
                  </a:lnTo>
                  <a:lnTo>
                    <a:pt x="71270192" y="10564879"/>
                  </a:lnTo>
                  <a:lnTo>
                    <a:pt x="71270192" y="10420100"/>
                  </a:lnTo>
                  <a:close/>
                  <a:moveTo>
                    <a:pt x="0" y="144780"/>
                  </a:moveTo>
                  <a:lnTo>
                    <a:pt x="144780" y="144780"/>
                  </a:lnTo>
                  <a:lnTo>
                    <a:pt x="144780" y="10420100"/>
                  </a:lnTo>
                  <a:lnTo>
                    <a:pt x="0" y="10420100"/>
                  </a:lnTo>
                  <a:lnTo>
                    <a:pt x="0" y="144780"/>
                  </a:lnTo>
                  <a:close/>
                  <a:moveTo>
                    <a:pt x="0" y="10420100"/>
                  </a:moveTo>
                  <a:lnTo>
                    <a:pt x="144780" y="10420100"/>
                  </a:lnTo>
                  <a:lnTo>
                    <a:pt x="144780" y="10564879"/>
                  </a:lnTo>
                  <a:lnTo>
                    <a:pt x="0" y="10564879"/>
                  </a:lnTo>
                  <a:lnTo>
                    <a:pt x="0" y="10420100"/>
                  </a:lnTo>
                  <a:close/>
                  <a:moveTo>
                    <a:pt x="71270192" y="144780"/>
                  </a:moveTo>
                  <a:lnTo>
                    <a:pt x="71414971" y="144780"/>
                  </a:lnTo>
                  <a:lnTo>
                    <a:pt x="71414971" y="10420100"/>
                  </a:lnTo>
                  <a:lnTo>
                    <a:pt x="71270192" y="10420100"/>
                  </a:lnTo>
                  <a:lnTo>
                    <a:pt x="71270192" y="144780"/>
                  </a:lnTo>
                  <a:close/>
                  <a:moveTo>
                    <a:pt x="144780" y="10420100"/>
                  </a:moveTo>
                  <a:lnTo>
                    <a:pt x="71270192" y="10420100"/>
                  </a:lnTo>
                  <a:lnTo>
                    <a:pt x="71270192" y="10564879"/>
                  </a:lnTo>
                  <a:lnTo>
                    <a:pt x="144780" y="10564879"/>
                  </a:lnTo>
                  <a:lnTo>
                    <a:pt x="144780" y="10420100"/>
                  </a:lnTo>
                  <a:close/>
                  <a:moveTo>
                    <a:pt x="71270192" y="0"/>
                  </a:moveTo>
                  <a:lnTo>
                    <a:pt x="71414971" y="0"/>
                  </a:lnTo>
                  <a:lnTo>
                    <a:pt x="71414971" y="144780"/>
                  </a:lnTo>
                  <a:lnTo>
                    <a:pt x="71270192" y="144780"/>
                  </a:lnTo>
                  <a:lnTo>
                    <a:pt x="71270192" y="0"/>
                  </a:lnTo>
                  <a:close/>
                  <a:moveTo>
                    <a:pt x="0" y="0"/>
                  </a:moveTo>
                  <a:lnTo>
                    <a:pt x="144780" y="0"/>
                  </a:lnTo>
                  <a:lnTo>
                    <a:pt x="144780" y="144780"/>
                  </a:lnTo>
                  <a:lnTo>
                    <a:pt x="0" y="144780"/>
                  </a:lnTo>
                  <a:lnTo>
                    <a:pt x="0" y="0"/>
                  </a:lnTo>
                  <a:close/>
                  <a:moveTo>
                    <a:pt x="144780" y="0"/>
                  </a:moveTo>
                  <a:lnTo>
                    <a:pt x="71270192" y="0"/>
                  </a:lnTo>
                  <a:lnTo>
                    <a:pt x="71270192" y="144780"/>
                  </a:lnTo>
                  <a:lnTo>
                    <a:pt x="144780" y="144780"/>
                  </a:lnTo>
                  <a:lnTo>
                    <a:pt x="144780" y="0"/>
                  </a:lnTo>
                  <a:close/>
                </a:path>
              </a:pathLst>
            </a:custGeom>
            <a:solidFill>
              <a:srgbClr val="003432"/>
            </a:solidFill>
          </p:spPr>
        </p:sp>
      </p:grpSp>
      <p:grpSp>
        <p:nvGrpSpPr>
          <p:cNvPr id="5" name="Group 5"/>
          <p:cNvGrpSpPr/>
          <p:nvPr/>
        </p:nvGrpSpPr>
        <p:grpSpPr>
          <a:xfrm>
            <a:off x="631937" y="3487270"/>
            <a:ext cx="2903538" cy="1681161"/>
            <a:chOff x="0" y="0"/>
            <a:chExt cx="21712780" cy="12571790"/>
          </a:xfrm>
        </p:grpSpPr>
        <p:sp>
          <p:nvSpPr>
            <p:cNvPr id="6" name="Freeform 6"/>
            <p:cNvSpPr/>
            <p:nvPr/>
          </p:nvSpPr>
          <p:spPr>
            <a:xfrm>
              <a:off x="72390" y="72390"/>
              <a:ext cx="21568001" cy="12427011"/>
            </a:xfrm>
            <a:custGeom>
              <a:avLst/>
              <a:gdLst/>
              <a:ahLst/>
              <a:cxnLst/>
              <a:rect l="l" t="t" r="r" b="b"/>
              <a:pathLst>
                <a:path w="21568001" h="12427011">
                  <a:moveTo>
                    <a:pt x="0" y="0"/>
                  </a:moveTo>
                  <a:lnTo>
                    <a:pt x="21568001" y="0"/>
                  </a:lnTo>
                  <a:lnTo>
                    <a:pt x="21568001" y="12427011"/>
                  </a:lnTo>
                  <a:lnTo>
                    <a:pt x="0" y="12427011"/>
                  </a:lnTo>
                  <a:lnTo>
                    <a:pt x="0" y="0"/>
                  </a:lnTo>
                  <a:close/>
                </a:path>
              </a:pathLst>
            </a:custGeom>
            <a:solidFill>
              <a:srgbClr val="FFFFFF"/>
            </a:solidFill>
          </p:spPr>
        </p:sp>
        <p:sp>
          <p:nvSpPr>
            <p:cNvPr id="7" name="Freeform 7"/>
            <p:cNvSpPr/>
            <p:nvPr/>
          </p:nvSpPr>
          <p:spPr>
            <a:xfrm>
              <a:off x="0" y="0"/>
              <a:ext cx="21712780" cy="12571790"/>
            </a:xfrm>
            <a:custGeom>
              <a:avLst/>
              <a:gdLst/>
              <a:ahLst/>
              <a:cxnLst/>
              <a:rect l="l" t="t" r="r" b="b"/>
              <a:pathLst>
                <a:path w="21712780" h="12571790">
                  <a:moveTo>
                    <a:pt x="21568000" y="12427010"/>
                  </a:moveTo>
                  <a:lnTo>
                    <a:pt x="21712780" y="12427010"/>
                  </a:lnTo>
                  <a:lnTo>
                    <a:pt x="21712780" y="12571790"/>
                  </a:lnTo>
                  <a:lnTo>
                    <a:pt x="21568000" y="12571790"/>
                  </a:lnTo>
                  <a:lnTo>
                    <a:pt x="21568000" y="12427010"/>
                  </a:lnTo>
                  <a:close/>
                  <a:moveTo>
                    <a:pt x="0" y="144780"/>
                  </a:moveTo>
                  <a:lnTo>
                    <a:pt x="144780" y="144780"/>
                  </a:lnTo>
                  <a:lnTo>
                    <a:pt x="144780" y="12427010"/>
                  </a:lnTo>
                  <a:lnTo>
                    <a:pt x="0" y="12427010"/>
                  </a:lnTo>
                  <a:lnTo>
                    <a:pt x="0" y="144780"/>
                  </a:lnTo>
                  <a:close/>
                  <a:moveTo>
                    <a:pt x="0" y="12427010"/>
                  </a:moveTo>
                  <a:lnTo>
                    <a:pt x="144780" y="12427010"/>
                  </a:lnTo>
                  <a:lnTo>
                    <a:pt x="144780" y="12571790"/>
                  </a:lnTo>
                  <a:lnTo>
                    <a:pt x="0" y="12571790"/>
                  </a:lnTo>
                  <a:lnTo>
                    <a:pt x="0" y="12427010"/>
                  </a:lnTo>
                  <a:close/>
                  <a:moveTo>
                    <a:pt x="21568000" y="144780"/>
                  </a:moveTo>
                  <a:lnTo>
                    <a:pt x="21712780" y="144780"/>
                  </a:lnTo>
                  <a:lnTo>
                    <a:pt x="21712780" y="12427010"/>
                  </a:lnTo>
                  <a:lnTo>
                    <a:pt x="21568000" y="12427010"/>
                  </a:lnTo>
                  <a:lnTo>
                    <a:pt x="21568000" y="144780"/>
                  </a:lnTo>
                  <a:close/>
                  <a:moveTo>
                    <a:pt x="144780" y="12427010"/>
                  </a:moveTo>
                  <a:lnTo>
                    <a:pt x="21568000" y="12427010"/>
                  </a:lnTo>
                  <a:lnTo>
                    <a:pt x="21568000" y="12571790"/>
                  </a:lnTo>
                  <a:lnTo>
                    <a:pt x="144780" y="12571790"/>
                  </a:lnTo>
                  <a:lnTo>
                    <a:pt x="144780" y="12427010"/>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8" name="Group 8"/>
          <p:cNvGrpSpPr/>
          <p:nvPr/>
        </p:nvGrpSpPr>
        <p:grpSpPr>
          <a:xfrm>
            <a:off x="756000" y="3342483"/>
            <a:ext cx="1788808" cy="428484"/>
            <a:chOff x="0" y="0"/>
            <a:chExt cx="2385077" cy="571312"/>
          </a:xfrm>
        </p:grpSpPr>
        <p:grpSp>
          <p:nvGrpSpPr>
            <p:cNvPr id="9" name="Group 9"/>
            <p:cNvGrpSpPr/>
            <p:nvPr/>
          </p:nvGrpSpPr>
          <p:grpSpPr>
            <a:xfrm>
              <a:off x="0" y="0"/>
              <a:ext cx="2385077" cy="571312"/>
              <a:chOff x="0" y="0"/>
              <a:chExt cx="19546319" cy="4682053"/>
            </a:xfrm>
          </p:grpSpPr>
          <p:sp>
            <p:nvSpPr>
              <p:cNvPr id="10" name="Freeform 10"/>
              <p:cNvSpPr/>
              <p:nvPr/>
            </p:nvSpPr>
            <p:spPr>
              <a:xfrm>
                <a:off x="72390" y="72390"/>
                <a:ext cx="19401539" cy="4537273"/>
              </a:xfrm>
              <a:custGeom>
                <a:avLst/>
                <a:gdLst/>
                <a:ahLst/>
                <a:cxnLst/>
                <a:rect l="l" t="t" r="r" b="b"/>
                <a:pathLst>
                  <a:path w="19401539" h="4537273">
                    <a:moveTo>
                      <a:pt x="0" y="0"/>
                    </a:moveTo>
                    <a:lnTo>
                      <a:pt x="19401539" y="0"/>
                    </a:lnTo>
                    <a:lnTo>
                      <a:pt x="19401539" y="4537273"/>
                    </a:lnTo>
                    <a:lnTo>
                      <a:pt x="0" y="4537273"/>
                    </a:lnTo>
                    <a:lnTo>
                      <a:pt x="0" y="0"/>
                    </a:lnTo>
                    <a:close/>
                  </a:path>
                </a:pathLst>
              </a:custGeom>
              <a:solidFill>
                <a:srgbClr val="FF914D"/>
              </a:solidFill>
            </p:spPr>
          </p:sp>
          <p:sp>
            <p:nvSpPr>
              <p:cNvPr id="11" name="Freeform 11"/>
              <p:cNvSpPr/>
              <p:nvPr/>
            </p:nvSpPr>
            <p:spPr>
              <a:xfrm>
                <a:off x="0" y="0"/>
                <a:ext cx="19546319" cy="4682053"/>
              </a:xfrm>
              <a:custGeom>
                <a:avLst/>
                <a:gdLst/>
                <a:ahLst/>
                <a:cxnLst/>
                <a:rect l="l" t="t" r="r" b="b"/>
                <a:pathLst>
                  <a:path w="19546319" h="4682053">
                    <a:moveTo>
                      <a:pt x="19401540" y="4537273"/>
                    </a:moveTo>
                    <a:lnTo>
                      <a:pt x="19546319" y="4537273"/>
                    </a:lnTo>
                    <a:lnTo>
                      <a:pt x="19546319" y="4682053"/>
                    </a:lnTo>
                    <a:lnTo>
                      <a:pt x="19401540" y="4682053"/>
                    </a:lnTo>
                    <a:lnTo>
                      <a:pt x="19401540" y="4537273"/>
                    </a:lnTo>
                    <a:close/>
                    <a:moveTo>
                      <a:pt x="0" y="144780"/>
                    </a:moveTo>
                    <a:lnTo>
                      <a:pt x="144780" y="144780"/>
                    </a:lnTo>
                    <a:lnTo>
                      <a:pt x="144780" y="4537273"/>
                    </a:lnTo>
                    <a:lnTo>
                      <a:pt x="0" y="4537273"/>
                    </a:lnTo>
                    <a:lnTo>
                      <a:pt x="0" y="144780"/>
                    </a:lnTo>
                    <a:close/>
                    <a:moveTo>
                      <a:pt x="0" y="4537273"/>
                    </a:moveTo>
                    <a:lnTo>
                      <a:pt x="144780" y="4537273"/>
                    </a:lnTo>
                    <a:lnTo>
                      <a:pt x="144780" y="4682053"/>
                    </a:lnTo>
                    <a:lnTo>
                      <a:pt x="0" y="4682053"/>
                    </a:lnTo>
                    <a:lnTo>
                      <a:pt x="0" y="4537273"/>
                    </a:lnTo>
                    <a:close/>
                    <a:moveTo>
                      <a:pt x="19401540" y="144780"/>
                    </a:moveTo>
                    <a:lnTo>
                      <a:pt x="19546319" y="144780"/>
                    </a:lnTo>
                    <a:lnTo>
                      <a:pt x="19546319" y="4537273"/>
                    </a:lnTo>
                    <a:lnTo>
                      <a:pt x="19401540" y="4537273"/>
                    </a:lnTo>
                    <a:lnTo>
                      <a:pt x="19401540" y="144780"/>
                    </a:lnTo>
                    <a:close/>
                    <a:moveTo>
                      <a:pt x="144780" y="4537273"/>
                    </a:moveTo>
                    <a:lnTo>
                      <a:pt x="19401540" y="4537273"/>
                    </a:lnTo>
                    <a:lnTo>
                      <a:pt x="19401540" y="4682053"/>
                    </a:lnTo>
                    <a:lnTo>
                      <a:pt x="144780" y="4682053"/>
                    </a:lnTo>
                    <a:lnTo>
                      <a:pt x="144780" y="4537273"/>
                    </a:lnTo>
                    <a:close/>
                    <a:moveTo>
                      <a:pt x="19401540" y="0"/>
                    </a:moveTo>
                    <a:lnTo>
                      <a:pt x="19546319" y="0"/>
                    </a:lnTo>
                    <a:lnTo>
                      <a:pt x="19546319" y="144780"/>
                    </a:lnTo>
                    <a:lnTo>
                      <a:pt x="19401540" y="144780"/>
                    </a:lnTo>
                    <a:lnTo>
                      <a:pt x="19401540" y="0"/>
                    </a:lnTo>
                    <a:close/>
                    <a:moveTo>
                      <a:pt x="0" y="0"/>
                    </a:moveTo>
                    <a:lnTo>
                      <a:pt x="144780" y="0"/>
                    </a:lnTo>
                    <a:lnTo>
                      <a:pt x="144780" y="144780"/>
                    </a:lnTo>
                    <a:lnTo>
                      <a:pt x="0" y="144780"/>
                    </a:lnTo>
                    <a:lnTo>
                      <a:pt x="0" y="0"/>
                    </a:lnTo>
                    <a:close/>
                    <a:moveTo>
                      <a:pt x="144780" y="0"/>
                    </a:moveTo>
                    <a:lnTo>
                      <a:pt x="19401540" y="0"/>
                    </a:lnTo>
                    <a:lnTo>
                      <a:pt x="19401540" y="144780"/>
                    </a:lnTo>
                    <a:lnTo>
                      <a:pt x="144780" y="144780"/>
                    </a:lnTo>
                    <a:lnTo>
                      <a:pt x="144780" y="0"/>
                    </a:lnTo>
                    <a:close/>
                  </a:path>
                </a:pathLst>
              </a:custGeom>
              <a:solidFill>
                <a:srgbClr val="003432"/>
              </a:solidFill>
            </p:spPr>
          </p:sp>
        </p:grpSp>
        <p:sp>
          <p:nvSpPr>
            <p:cNvPr id="12" name="TextBox 12"/>
            <p:cNvSpPr txBox="1"/>
            <p:nvPr/>
          </p:nvSpPr>
          <p:spPr>
            <a:xfrm>
              <a:off x="185989" y="59493"/>
              <a:ext cx="2013098" cy="222283"/>
            </a:xfrm>
            <a:prstGeom prst="rect">
              <a:avLst/>
            </a:prstGeom>
          </p:spPr>
          <p:txBody>
            <a:bodyPr lIns="0" tIns="0" rIns="0" bIns="0" rtlCol="0" anchor="t">
              <a:spAutoFit/>
            </a:bodyPr>
            <a:lstStyle/>
            <a:p>
              <a:pPr marL="0" lvl="0" indent="0" algn="ctr">
                <a:lnSpc>
                  <a:spcPts val="1280"/>
                </a:lnSpc>
                <a:spcBef>
                  <a:spcPct val="0"/>
                </a:spcBef>
              </a:pPr>
              <a:r>
                <a:rPr lang="en-US" sz="1280" dirty="0">
                  <a:solidFill>
                    <a:srgbClr val="003432"/>
                  </a:solidFill>
                  <a:latin typeface="Barlow SemiCondensed Bold"/>
                </a:rPr>
                <a:t>Vision </a:t>
              </a:r>
            </a:p>
          </p:txBody>
        </p:sp>
      </p:grpSp>
      <p:grpSp>
        <p:nvGrpSpPr>
          <p:cNvPr id="13" name="Group 13"/>
          <p:cNvGrpSpPr/>
          <p:nvPr/>
        </p:nvGrpSpPr>
        <p:grpSpPr>
          <a:xfrm>
            <a:off x="756000" y="2223192"/>
            <a:ext cx="1644231" cy="265004"/>
            <a:chOff x="0" y="0"/>
            <a:chExt cx="2192307" cy="353339"/>
          </a:xfrm>
        </p:grpSpPr>
        <p:grpSp>
          <p:nvGrpSpPr>
            <p:cNvPr id="14" name="Group 14"/>
            <p:cNvGrpSpPr/>
            <p:nvPr/>
          </p:nvGrpSpPr>
          <p:grpSpPr>
            <a:xfrm>
              <a:off x="0" y="0"/>
              <a:ext cx="2192307" cy="353339"/>
              <a:chOff x="0" y="0"/>
              <a:chExt cx="17966524" cy="2895704"/>
            </a:xfrm>
          </p:grpSpPr>
          <p:sp>
            <p:nvSpPr>
              <p:cNvPr id="15" name="Freeform 15"/>
              <p:cNvSpPr/>
              <p:nvPr/>
            </p:nvSpPr>
            <p:spPr>
              <a:xfrm>
                <a:off x="72390" y="72390"/>
                <a:ext cx="17821744" cy="2750924"/>
              </a:xfrm>
              <a:custGeom>
                <a:avLst/>
                <a:gdLst/>
                <a:ahLst/>
                <a:cxnLst/>
                <a:rect l="l" t="t" r="r" b="b"/>
                <a:pathLst>
                  <a:path w="17821744" h="2750924">
                    <a:moveTo>
                      <a:pt x="0" y="0"/>
                    </a:moveTo>
                    <a:lnTo>
                      <a:pt x="17821744" y="0"/>
                    </a:lnTo>
                    <a:lnTo>
                      <a:pt x="17821744" y="2750924"/>
                    </a:lnTo>
                    <a:lnTo>
                      <a:pt x="0" y="2750924"/>
                    </a:lnTo>
                    <a:lnTo>
                      <a:pt x="0" y="0"/>
                    </a:lnTo>
                    <a:close/>
                  </a:path>
                </a:pathLst>
              </a:custGeom>
              <a:solidFill>
                <a:srgbClr val="FF914D"/>
              </a:solidFill>
            </p:spPr>
          </p:sp>
          <p:sp>
            <p:nvSpPr>
              <p:cNvPr id="16" name="Freeform 16"/>
              <p:cNvSpPr/>
              <p:nvPr/>
            </p:nvSpPr>
            <p:spPr>
              <a:xfrm>
                <a:off x="0" y="0"/>
                <a:ext cx="17966523" cy="2895704"/>
              </a:xfrm>
              <a:custGeom>
                <a:avLst/>
                <a:gdLst/>
                <a:ahLst/>
                <a:cxnLst/>
                <a:rect l="l" t="t" r="r" b="b"/>
                <a:pathLst>
                  <a:path w="17966523" h="2895704">
                    <a:moveTo>
                      <a:pt x="17821745" y="2750924"/>
                    </a:moveTo>
                    <a:lnTo>
                      <a:pt x="17966523" y="2750924"/>
                    </a:lnTo>
                    <a:lnTo>
                      <a:pt x="17966523" y="2895704"/>
                    </a:lnTo>
                    <a:lnTo>
                      <a:pt x="17821743" y="2895704"/>
                    </a:lnTo>
                    <a:lnTo>
                      <a:pt x="17821743" y="2750924"/>
                    </a:lnTo>
                    <a:close/>
                    <a:moveTo>
                      <a:pt x="0" y="144780"/>
                    </a:moveTo>
                    <a:lnTo>
                      <a:pt x="144780" y="144780"/>
                    </a:lnTo>
                    <a:lnTo>
                      <a:pt x="144780" y="2750924"/>
                    </a:lnTo>
                    <a:lnTo>
                      <a:pt x="0" y="2750924"/>
                    </a:lnTo>
                    <a:lnTo>
                      <a:pt x="0" y="144780"/>
                    </a:lnTo>
                    <a:close/>
                    <a:moveTo>
                      <a:pt x="0" y="2750924"/>
                    </a:moveTo>
                    <a:lnTo>
                      <a:pt x="144780" y="2750924"/>
                    </a:lnTo>
                    <a:lnTo>
                      <a:pt x="144780" y="2895704"/>
                    </a:lnTo>
                    <a:lnTo>
                      <a:pt x="0" y="2895704"/>
                    </a:lnTo>
                    <a:lnTo>
                      <a:pt x="0" y="2750924"/>
                    </a:lnTo>
                    <a:close/>
                    <a:moveTo>
                      <a:pt x="17821745" y="144780"/>
                    </a:moveTo>
                    <a:lnTo>
                      <a:pt x="17966523" y="144780"/>
                    </a:lnTo>
                    <a:lnTo>
                      <a:pt x="17966523" y="2750924"/>
                    </a:lnTo>
                    <a:lnTo>
                      <a:pt x="17821743" y="2750924"/>
                    </a:lnTo>
                    <a:lnTo>
                      <a:pt x="17821743" y="144780"/>
                    </a:lnTo>
                    <a:close/>
                    <a:moveTo>
                      <a:pt x="144780" y="2750924"/>
                    </a:moveTo>
                    <a:lnTo>
                      <a:pt x="17821745" y="2750924"/>
                    </a:lnTo>
                    <a:lnTo>
                      <a:pt x="17821745" y="2895704"/>
                    </a:lnTo>
                    <a:lnTo>
                      <a:pt x="144780" y="2895704"/>
                    </a:lnTo>
                    <a:lnTo>
                      <a:pt x="144780" y="2750924"/>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17" name="TextBox 17"/>
            <p:cNvSpPr txBox="1"/>
            <p:nvPr/>
          </p:nvSpPr>
          <p:spPr>
            <a:xfrm>
              <a:off x="170957" y="59493"/>
              <a:ext cx="1850394" cy="240672"/>
            </a:xfrm>
            <a:prstGeom prst="rect">
              <a:avLst/>
            </a:prstGeom>
          </p:spPr>
          <p:txBody>
            <a:bodyPr lIns="0" tIns="0" rIns="0" bIns="0" rtlCol="0" anchor="t">
              <a:spAutoFit/>
            </a:bodyPr>
            <a:lstStyle/>
            <a:p>
              <a:pPr marL="0" lvl="0" indent="0" algn="ctr">
                <a:lnSpc>
                  <a:spcPts val="1278"/>
                </a:lnSpc>
              </a:pPr>
              <a:r>
                <a:rPr lang="en-US" sz="1278">
                  <a:solidFill>
                    <a:srgbClr val="003432"/>
                  </a:solidFill>
                  <a:latin typeface="Barlow SemiCondensed Bold"/>
                </a:rPr>
                <a:t>GAP III</a:t>
              </a:r>
            </a:p>
          </p:txBody>
        </p:sp>
      </p:grpSp>
      <p:pic>
        <p:nvPicPr>
          <p:cNvPr id="18" name="Picture 1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71783" y="71164"/>
            <a:ext cx="920309" cy="612423"/>
          </a:xfrm>
          <a:prstGeom prst="rect">
            <a:avLst/>
          </a:prstGeom>
        </p:spPr>
      </p:pic>
      <p:pic>
        <p:nvPicPr>
          <p:cNvPr id="19" name="Picture 1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71018" y="1446815"/>
            <a:ext cx="621117" cy="616502"/>
          </a:xfrm>
          <a:prstGeom prst="rect">
            <a:avLst/>
          </a:prstGeom>
        </p:spPr>
      </p:pic>
      <p:grpSp>
        <p:nvGrpSpPr>
          <p:cNvPr id="20" name="Group 20"/>
          <p:cNvGrpSpPr/>
          <p:nvPr/>
        </p:nvGrpSpPr>
        <p:grpSpPr>
          <a:xfrm>
            <a:off x="3734253" y="5475818"/>
            <a:ext cx="3271438" cy="2578720"/>
            <a:chOff x="0" y="0"/>
            <a:chExt cx="24463954" cy="19283776"/>
          </a:xfrm>
        </p:grpSpPr>
        <p:sp>
          <p:nvSpPr>
            <p:cNvPr id="21" name="Freeform 21"/>
            <p:cNvSpPr/>
            <p:nvPr/>
          </p:nvSpPr>
          <p:spPr>
            <a:xfrm>
              <a:off x="72390" y="72390"/>
              <a:ext cx="24319174" cy="19138996"/>
            </a:xfrm>
            <a:custGeom>
              <a:avLst/>
              <a:gdLst/>
              <a:ahLst/>
              <a:cxnLst/>
              <a:rect l="l" t="t" r="r" b="b"/>
              <a:pathLst>
                <a:path w="24319174" h="19138996">
                  <a:moveTo>
                    <a:pt x="0" y="0"/>
                  </a:moveTo>
                  <a:lnTo>
                    <a:pt x="24319174" y="0"/>
                  </a:lnTo>
                  <a:lnTo>
                    <a:pt x="24319174" y="19138995"/>
                  </a:lnTo>
                  <a:lnTo>
                    <a:pt x="0" y="19138995"/>
                  </a:lnTo>
                  <a:lnTo>
                    <a:pt x="0" y="0"/>
                  </a:lnTo>
                  <a:close/>
                </a:path>
              </a:pathLst>
            </a:custGeom>
            <a:solidFill>
              <a:srgbClr val="FFFFFF"/>
            </a:solidFill>
          </p:spPr>
          <p:txBody>
            <a:bodyPr/>
            <a:lstStyle/>
            <a:p>
              <a:pPr marL="342900" indent="-342900">
                <a:buAutoNum type="alphaUcPeriod"/>
              </a:pPr>
              <a:endParaRPr lang="en-GB" sz="1200" dirty="0" smtClean="0"/>
            </a:p>
            <a:p>
              <a:pPr marL="342900" indent="-342900">
                <a:buAutoNum type="alphaUcPeriod"/>
              </a:pPr>
              <a:endParaRPr lang="en-GB" sz="1200" dirty="0"/>
            </a:p>
            <a:p>
              <a:pPr marL="171450" indent="-171450" algn="just">
                <a:buFont typeface="Arial" panose="020B0604020202020204" pitchFamily="34" charset="0"/>
                <a:buChar char="•"/>
              </a:pPr>
              <a:r>
                <a:rPr lang="en-GB" sz="1000" dirty="0" smtClean="0"/>
                <a:t>Ensuring freedom from all forms of gender-based violence</a:t>
              </a:r>
            </a:p>
            <a:p>
              <a:pPr marL="171450" indent="-171450" algn="just">
                <a:buFont typeface="Arial" panose="020B0604020202020204" pitchFamily="34" charset="0"/>
                <a:buChar char="•"/>
              </a:pPr>
              <a:r>
                <a:rPr lang="en-GB" sz="1000" dirty="0" smtClean="0"/>
                <a:t>Promoting sexual and reproductive health and rights</a:t>
              </a:r>
            </a:p>
            <a:p>
              <a:pPr marL="171450" indent="-171450" algn="just">
                <a:buFont typeface="Arial" panose="020B0604020202020204" pitchFamily="34" charset="0"/>
                <a:buChar char="•"/>
              </a:pPr>
              <a:r>
                <a:rPr lang="en-GB" sz="1000" dirty="0" smtClean="0"/>
                <a:t>Promoting economic and social rights and empowering girls and women</a:t>
              </a:r>
            </a:p>
            <a:p>
              <a:pPr marL="171450" indent="-171450" algn="just">
                <a:buFont typeface="Arial" panose="020B0604020202020204" pitchFamily="34" charset="0"/>
                <a:buChar char="•"/>
              </a:pPr>
              <a:r>
                <a:rPr lang="en-GB" sz="1000" dirty="0" smtClean="0"/>
                <a:t>Promoting equal participation and leadership</a:t>
              </a:r>
            </a:p>
            <a:p>
              <a:pPr marL="171450" indent="-171450" algn="just">
                <a:buFont typeface="Arial" panose="020B0604020202020204" pitchFamily="34" charset="0"/>
                <a:buChar char="•"/>
              </a:pPr>
              <a:r>
                <a:rPr lang="en-GB" sz="1000" dirty="0" smtClean="0"/>
                <a:t>Climate change and environment and digitalisation</a:t>
              </a:r>
              <a:endParaRPr lang="en-GB" sz="1000" dirty="0"/>
            </a:p>
          </p:txBody>
        </p:sp>
        <p:sp>
          <p:nvSpPr>
            <p:cNvPr id="22" name="Freeform 22"/>
            <p:cNvSpPr/>
            <p:nvPr/>
          </p:nvSpPr>
          <p:spPr>
            <a:xfrm>
              <a:off x="0" y="0"/>
              <a:ext cx="24463953" cy="19283775"/>
            </a:xfrm>
            <a:custGeom>
              <a:avLst/>
              <a:gdLst/>
              <a:ahLst/>
              <a:cxnLst/>
              <a:rect l="l" t="t" r="r" b="b"/>
              <a:pathLst>
                <a:path w="24463953" h="19283775">
                  <a:moveTo>
                    <a:pt x="24319174" y="19138996"/>
                  </a:moveTo>
                  <a:lnTo>
                    <a:pt x="24463953" y="19138996"/>
                  </a:lnTo>
                  <a:lnTo>
                    <a:pt x="24463953" y="19283775"/>
                  </a:lnTo>
                  <a:lnTo>
                    <a:pt x="24319174" y="19283775"/>
                  </a:lnTo>
                  <a:lnTo>
                    <a:pt x="24319174" y="19138996"/>
                  </a:lnTo>
                  <a:close/>
                  <a:moveTo>
                    <a:pt x="0" y="144780"/>
                  </a:moveTo>
                  <a:lnTo>
                    <a:pt x="144780" y="144780"/>
                  </a:lnTo>
                  <a:lnTo>
                    <a:pt x="144780" y="19138996"/>
                  </a:lnTo>
                  <a:lnTo>
                    <a:pt x="0" y="19138996"/>
                  </a:lnTo>
                  <a:lnTo>
                    <a:pt x="0" y="144780"/>
                  </a:lnTo>
                  <a:close/>
                  <a:moveTo>
                    <a:pt x="0" y="19138996"/>
                  </a:moveTo>
                  <a:lnTo>
                    <a:pt x="144780" y="19138996"/>
                  </a:lnTo>
                  <a:lnTo>
                    <a:pt x="144780" y="19283775"/>
                  </a:lnTo>
                  <a:lnTo>
                    <a:pt x="0" y="19283775"/>
                  </a:lnTo>
                  <a:lnTo>
                    <a:pt x="0" y="19138996"/>
                  </a:lnTo>
                  <a:close/>
                  <a:moveTo>
                    <a:pt x="24319174" y="144780"/>
                  </a:moveTo>
                  <a:lnTo>
                    <a:pt x="24463953" y="144780"/>
                  </a:lnTo>
                  <a:lnTo>
                    <a:pt x="24463953" y="19138996"/>
                  </a:lnTo>
                  <a:lnTo>
                    <a:pt x="24319174" y="19138996"/>
                  </a:lnTo>
                  <a:lnTo>
                    <a:pt x="24319174" y="144780"/>
                  </a:lnTo>
                  <a:close/>
                  <a:moveTo>
                    <a:pt x="144780" y="19138996"/>
                  </a:moveTo>
                  <a:lnTo>
                    <a:pt x="24319174" y="19138996"/>
                  </a:lnTo>
                  <a:lnTo>
                    <a:pt x="24319174" y="19283775"/>
                  </a:lnTo>
                  <a:lnTo>
                    <a:pt x="144780" y="19283775"/>
                  </a:lnTo>
                  <a:lnTo>
                    <a:pt x="144780" y="19138996"/>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23" name="Group 23"/>
          <p:cNvGrpSpPr/>
          <p:nvPr/>
        </p:nvGrpSpPr>
        <p:grpSpPr>
          <a:xfrm>
            <a:off x="4178411" y="5397434"/>
            <a:ext cx="2332647" cy="264650"/>
            <a:chOff x="0" y="0"/>
            <a:chExt cx="3110196" cy="352866"/>
          </a:xfrm>
        </p:grpSpPr>
        <p:grpSp>
          <p:nvGrpSpPr>
            <p:cNvPr id="24" name="Group 24"/>
            <p:cNvGrpSpPr/>
            <p:nvPr/>
          </p:nvGrpSpPr>
          <p:grpSpPr>
            <a:xfrm>
              <a:off x="0" y="0"/>
              <a:ext cx="3110196" cy="352866"/>
              <a:chOff x="0" y="0"/>
              <a:chExt cx="25488860" cy="2891829"/>
            </a:xfrm>
          </p:grpSpPr>
          <p:sp>
            <p:nvSpPr>
              <p:cNvPr id="25" name="Freeform 25"/>
              <p:cNvSpPr/>
              <p:nvPr/>
            </p:nvSpPr>
            <p:spPr>
              <a:xfrm>
                <a:off x="72390" y="72390"/>
                <a:ext cx="25344080" cy="2747049"/>
              </a:xfrm>
              <a:custGeom>
                <a:avLst/>
                <a:gdLst/>
                <a:ahLst/>
                <a:cxnLst/>
                <a:rect l="l" t="t" r="r" b="b"/>
                <a:pathLst>
                  <a:path w="25344080" h="2747049">
                    <a:moveTo>
                      <a:pt x="0" y="0"/>
                    </a:moveTo>
                    <a:lnTo>
                      <a:pt x="25344080" y="0"/>
                    </a:lnTo>
                    <a:lnTo>
                      <a:pt x="25344080" y="2747049"/>
                    </a:lnTo>
                    <a:lnTo>
                      <a:pt x="0" y="2747049"/>
                    </a:lnTo>
                    <a:lnTo>
                      <a:pt x="0" y="0"/>
                    </a:lnTo>
                    <a:close/>
                  </a:path>
                </a:pathLst>
              </a:custGeom>
              <a:solidFill>
                <a:srgbClr val="FF914D"/>
              </a:solidFill>
            </p:spPr>
          </p:sp>
          <p:sp>
            <p:nvSpPr>
              <p:cNvPr id="26" name="Freeform 26"/>
              <p:cNvSpPr/>
              <p:nvPr/>
            </p:nvSpPr>
            <p:spPr>
              <a:xfrm>
                <a:off x="0" y="0"/>
                <a:ext cx="25488860" cy="2891829"/>
              </a:xfrm>
              <a:custGeom>
                <a:avLst/>
                <a:gdLst/>
                <a:ahLst/>
                <a:cxnLst/>
                <a:rect l="l" t="t" r="r" b="b"/>
                <a:pathLst>
                  <a:path w="25488860" h="2891829">
                    <a:moveTo>
                      <a:pt x="25344081" y="2747049"/>
                    </a:moveTo>
                    <a:lnTo>
                      <a:pt x="25488860" y="2747049"/>
                    </a:lnTo>
                    <a:lnTo>
                      <a:pt x="25488860" y="2891829"/>
                    </a:lnTo>
                    <a:lnTo>
                      <a:pt x="25344081" y="2891829"/>
                    </a:lnTo>
                    <a:lnTo>
                      <a:pt x="25344081"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25344081" y="144780"/>
                    </a:moveTo>
                    <a:lnTo>
                      <a:pt x="25488860" y="144780"/>
                    </a:lnTo>
                    <a:lnTo>
                      <a:pt x="25488860" y="2747049"/>
                    </a:lnTo>
                    <a:lnTo>
                      <a:pt x="25344081" y="2747049"/>
                    </a:lnTo>
                    <a:lnTo>
                      <a:pt x="25344081" y="144780"/>
                    </a:lnTo>
                    <a:close/>
                    <a:moveTo>
                      <a:pt x="144780" y="2747049"/>
                    </a:moveTo>
                    <a:lnTo>
                      <a:pt x="25344081" y="2747049"/>
                    </a:lnTo>
                    <a:lnTo>
                      <a:pt x="25344081" y="2891829"/>
                    </a:lnTo>
                    <a:lnTo>
                      <a:pt x="144780" y="2891829"/>
                    </a:lnTo>
                    <a:lnTo>
                      <a:pt x="144780" y="2747049"/>
                    </a:lnTo>
                    <a:close/>
                    <a:moveTo>
                      <a:pt x="25344081" y="0"/>
                    </a:moveTo>
                    <a:lnTo>
                      <a:pt x="25488860" y="0"/>
                    </a:lnTo>
                    <a:lnTo>
                      <a:pt x="25488860" y="144780"/>
                    </a:lnTo>
                    <a:lnTo>
                      <a:pt x="25344081" y="144780"/>
                    </a:lnTo>
                    <a:lnTo>
                      <a:pt x="25344081" y="0"/>
                    </a:lnTo>
                    <a:close/>
                    <a:moveTo>
                      <a:pt x="0" y="0"/>
                    </a:moveTo>
                    <a:lnTo>
                      <a:pt x="144780" y="0"/>
                    </a:lnTo>
                    <a:lnTo>
                      <a:pt x="144780" y="144780"/>
                    </a:lnTo>
                    <a:lnTo>
                      <a:pt x="0" y="144780"/>
                    </a:lnTo>
                    <a:lnTo>
                      <a:pt x="0" y="0"/>
                    </a:lnTo>
                    <a:close/>
                    <a:moveTo>
                      <a:pt x="144780" y="0"/>
                    </a:moveTo>
                    <a:lnTo>
                      <a:pt x="25344081" y="0"/>
                    </a:lnTo>
                    <a:lnTo>
                      <a:pt x="25344081" y="144780"/>
                    </a:lnTo>
                    <a:lnTo>
                      <a:pt x="144780" y="144780"/>
                    </a:lnTo>
                    <a:lnTo>
                      <a:pt x="144780" y="0"/>
                    </a:lnTo>
                    <a:close/>
                  </a:path>
                </a:pathLst>
              </a:custGeom>
              <a:solidFill>
                <a:srgbClr val="003432"/>
              </a:solidFill>
            </p:spPr>
          </p:sp>
        </p:grpSp>
        <p:sp>
          <p:nvSpPr>
            <p:cNvPr id="27" name="TextBox 27"/>
            <p:cNvSpPr txBox="1"/>
            <p:nvPr/>
          </p:nvSpPr>
          <p:spPr>
            <a:xfrm>
              <a:off x="242534" y="59493"/>
              <a:ext cx="2625128" cy="240199"/>
            </a:xfrm>
            <a:prstGeom prst="rect">
              <a:avLst/>
            </a:prstGeom>
          </p:spPr>
          <p:txBody>
            <a:bodyPr lIns="0" tIns="0" rIns="0" bIns="0" rtlCol="0" anchor="t">
              <a:spAutoFit/>
            </a:bodyPr>
            <a:lstStyle/>
            <a:p>
              <a:pPr marL="0" lvl="0" indent="0" algn="ctr">
                <a:lnSpc>
                  <a:spcPts val="1280"/>
                </a:lnSpc>
                <a:spcBef>
                  <a:spcPct val="0"/>
                </a:spcBef>
              </a:pPr>
              <a:r>
                <a:rPr lang="en-US" sz="1280" dirty="0">
                  <a:solidFill>
                    <a:srgbClr val="003432"/>
                  </a:solidFill>
                  <a:latin typeface="Barlow SemiCondensed Bold"/>
                </a:rPr>
                <a:t>CLIP - Areas of Engagement </a:t>
              </a:r>
            </a:p>
          </p:txBody>
        </p:sp>
      </p:grpSp>
      <p:grpSp>
        <p:nvGrpSpPr>
          <p:cNvPr id="33" name="Group 33"/>
          <p:cNvGrpSpPr/>
          <p:nvPr/>
        </p:nvGrpSpPr>
        <p:grpSpPr>
          <a:xfrm>
            <a:off x="647520" y="5319921"/>
            <a:ext cx="2903538" cy="1777470"/>
            <a:chOff x="0" y="0"/>
            <a:chExt cx="21712780" cy="13291996"/>
          </a:xfrm>
        </p:grpSpPr>
        <p:sp>
          <p:nvSpPr>
            <p:cNvPr id="34" name="Freeform 34"/>
            <p:cNvSpPr/>
            <p:nvPr/>
          </p:nvSpPr>
          <p:spPr>
            <a:xfrm>
              <a:off x="519328" y="3890481"/>
              <a:ext cx="21121057" cy="9329120"/>
            </a:xfrm>
            <a:custGeom>
              <a:avLst/>
              <a:gdLst/>
              <a:ahLst/>
              <a:cxnLst/>
              <a:rect l="l" t="t" r="r" b="b"/>
              <a:pathLst>
                <a:path w="21568001" h="13147217">
                  <a:moveTo>
                    <a:pt x="0" y="0"/>
                  </a:moveTo>
                  <a:lnTo>
                    <a:pt x="21568001" y="0"/>
                  </a:lnTo>
                  <a:lnTo>
                    <a:pt x="21568001" y="13147217"/>
                  </a:lnTo>
                  <a:lnTo>
                    <a:pt x="0" y="13147217"/>
                  </a:lnTo>
                  <a:lnTo>
                    <a:pt x="0" y="0"/>
                  </a:lnTo>
                  <a:close/>
                </a:path>
              </a:pathLst>
            </a:custGeom>
            <a:solidFill>
              <a:srgbClr val="FFFFFF"/>
            </a:solidFill>
          </p:spPr>
          <p:txBody>
            <a:bodyPr/>
            <a:lstStyle/>
            <a:p>
              <a:pPr algn="just"/>
              <a:r>
                <a:rPr lang="en-GB" sz="1000" dirty="0" smtClean="0"/>
                <a:t>Accession process is key channel for continuous policy dialogue on gender equality and non-discrimination in key priority sectors and negotiation </a:t>
              </a:r>
              <a:r>
                <a:rPr lang="en-GB" sz="1000" dirty="0" smtClean="0"/>
                <a:t>chapters.</a:t>
              </a:r>
            </a:p>
            <a:p>
              <a:pPr marL="171450" indent="-171450" algn="just">
                <a:buFontTx/>
                <a:buChar char="-"/>
              </a:pPr>
              <a:r>
                <a:rPr lang="en-GB" sz="1000" dirty="0" smtClean="0"/>
                <a:t>IOs </a:t>
              </a:r>
              <a:r>
                <a:rPr lang="en-GB" sz="1000" dirty="0" smtClean="0"/>
                <a:t>and CSOs will be associated to the </a:t>
              </a:r>
              <a:r>
                <a:rPr lang="en-GB" sz="1000" dirty="0" smtClean="0"/>
                <a:t>implementation and </a:t>
              </a:r>
              <a:r>
                <a:rPr lang="en-GB" sz="1000" dirty="0" smtClean="0"/>
                <a:t>review of </a:t>
              </a:r>
              <a:r>
                <a:rPr lang="en-GB" sz="1000" dirty="0" smtClean="0"/>
                <a:t>CLIP</a:t>
              </a:r>
            </a:p>
            <a:p>
              <a:pPr marL="171450" indent="-171450" algn="just">
                <a:buFontTx/>
                <a:buChar char="-"/>
              </a:pPr>
              <a:r>
                <a:rPr lang="en-GB" sz="1000" dirty="0" smtClean="0"/>
                <a:t>Targeted </a:t>
              </a:r>
              <a:r>
                <a:rPr lang="en-GB" sz="1000" dirty="0"/>
                <a:t>actions on gender equality </a:t>
              </a:r>
            </a:p>
            <a:p>
              <a:pPr algn="just"/>
              <a:r>
                <a:rPr lang="en-GB" sz="1000" dirty="0" smtClean="0"/>
                <a:t>-     Gender </a:t>
              </a:r>
              <a:r>
                <a:rPr lang="en-GB" sz="1000" dirty="0"/>
                <a:t>mainstreaming </a:t>
              </a:r>
            </a:p>
            <a:p>
              <a:pPr marL="171450" indent="-171450" algn="just">
                <a:buFontTx/>
                <a:buChar char="-"/>
              </a:pPr>
              <a:endParaRPr lang="en-GB" sz="1000" dirty="0"/>
            </a:p>
          </p:txBody>
        </p:sp>
        <p:sp>
          <p:nvSpPr>
            <p:cNvPr id="35" name="Freeform 35"/>
            <p:cNvSpPr/>
            <p:nvPr/>
          </p:nvSpPr>
          <p:spPr>
            <a:xfrm>
              <a:off x="0" y="0"/>
              <a:ext cx="21712780" cy="13291996"/>
            </a:xfrm>
            <a:custGeom>
              <a:avLst/>
              <a:gdLst/>
              <a:ahLst/>
              <a:cxnLst/>
              <a:rect l="l" t="t" r="r" b="b"/>
              <a:pathLst>
                <a:path w="21712780" h="13291996">
                  <a:moveTo>
                    <a:pt x="21568000" y="13147218"/>
                  </a:moveTo>
                  <a:lnTo>
                    <a:pt x="21712780" y="13147218"/>
                  </a:lnTo>
                  <a:lnTo>
                    <a:pt x="21712780" y="13291996"/>
                  </a:lnTo>
                  <a:lnTo>
                    <a:pt x="21568000" y="13291996"/>
                  </a:lnTo>
                  <a:lnTo>
                    <a:pt x="21568000" y="13147216"/>
                  </a:lnTo>
                  <a:close/>
                  <a:moveTo>
                    <a:pt x="0" y="144780"/>
                  </a:moveTo>
                  <a:lnTo>
                    <a:pt x="144780" y="144780"/>
                  </a:lnTo>
                  <a:lnTo>
                    <a:pt x="144780" y="13147218"/>
                  </a:lnTo>
                  <a:lnTo>
                    <a:pt x="0" y="13147218"/>
                  </a:lnTo>
                  <a:lnTo>
                    <a:pt x="0" y="144780"/>
                  </a:lnTo>
                  <a:close/>
                  <a:moveTo>
                    <a:pt x="0" y="13147218"/>
                  </a:moveTo>
                  <a:lnTo>
                    <a:pt x="144780" y="13147218"/>
                  </a:lnTo>
                  <a:lnTo>
                    <a:pt x="144780" y="13291996"/>
                  </a:lnTo>
                  <a:lnTo>
                    <a:pt x="0" y="13291996"/>
                  </a:lnTo>
                  <a:lnTo>
                    <a:pt x="0" y="13147216"/>
                  </a:lnTo>
                  <a:close/>
                  <a:moveTo>
                    <a:pt x="21568000" y="144780"/>
                  </a:moveTo>
                  <a:lnTo>
                    <a:pt x="21712780" y="144780"/>
                  </a:lnTo>
                  <a:lnTo>
                    <a:pt x="21712780" y="13147218"/>
                  </a:lnTo>
                  <a:lnTo>
                    <a:pt x="21568000" y="13147218"/>
                  </a:lnTo>
                  <a:lnTo>
                    <a:pt x="21568000" y="144780"/>
                  </a:lnTo>
                  <a:close/>
                  <a:moveTo>
                    <a:pt x="144780" y="13147218"/>
                  </a:moveTo>
                  <a:lnTo>
                    <a:pt x="21568000" y="13147218"/>
                  </a:lnTo>
                  <a:lnTo>
                    <a:pt x="21568000" y="13291996"/>
                  </a:lnTo>
                  <a:lnTo>
                    <a:pt x="144780" y="13291996"/>
                  </a:lnTo>
                  <a:lnTo>
                    <a:pt x="144780" y="13147216"/>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36" name="Group 36"/>
          <p:cNvGrpSpPr/>
          <p:nvPr/>
        </p:nvGrpSpPr>
        <p:grpSpPr>
          <a:xfrm>
            <a:off x="793469" y="5211169"/>
            <a:ext cx="1644231" cy="264650"/>
            <a:chOff x="0" y="0"/>
            <a:chExt cx="2192307" cy="352866"/>
          </a:xfrm>
        </p:grpSpPr>
        <p:grpSp>
          <p:nvGrpSpPr>
            <p:cNvPr id="37" name="Group 37"/>
            <p:cNvGrpSpPr/>
            <p:nvPr/>
          </p:nvGrpSpPr>
          <p:grpSpPr>
            <a:xfrm>
              <a:off x="0" y="0"/>
              <a:ext cx="2192307" cy="352866"/>
              <a:chOff x="0" y="0"/>
              <a:chExt cx="17966524" cy="2891829"/>
            </a:xfrm>
          </p:grpSpPr>
          <p:sp>
            <p:nvSpPr>
              <p:cNvPr id="38" name="Freeform 38"/>
              <p:cNvSpPr/>
              <p:nvPr/>
            </p:nvSpPr>
            <p:spPr>
              <a:xfrm>
                <a:off x="72390" y="72390"/>
                <a:ext cx="17821744" cy="2747049"/>
              </a:xfrm>
              <a:custGeom>
                <a:avLst/>
                <a:gdLst/>
                <a:ahLst/>
                <a:cxnLst/>
                <a:rect l="l" t="t" r="r" b="b"/>
                <a:pathLst>
                  <a:path w="17821744" h="2747049">
                    <a:moveTo>
                      <a:pt x="0" y="0"/>
                    </a:moveTo>
                    <a:lnTo>
                      <a:pt x="17821744" y="0"/>
                    </a:lnTo>
                    <a:lnTo>
                      <a:pt x="17821744" y="2747049"/>
                    </a:lnTo>
                    <a:lnTo>
                      <a:pt x="0" y="2747049"/>
                    </a:lnTo>
                    <a:lnTo>
                      <a:pt x="0" y="0"/>
                    </a:lnTo>
                    <a:close/>
                  </a:path>
                </a:pathLst>
              </a:custGeom>
              <a:solidFill>
                <a:srgbClr val="FF914D"/>
              </a:solidFill>
            </p:spPr>
          </p:sp>
          <p:sp>
            <p:nvSpPr>
              <p:cNvPr id="39" name="Freeform 39"/>
              <p:cNvSpPr/>
              <p:nvPr/>
            </p:nvSpPr>
            <p:spPr>
              <a:xfrm>
                <a:off x="0" y="0"/>
                <a:ext cx="17966523" cy="2891829"/>
              </a:xfrm>
              <a:custGeom>
                <a:avLst/>
                <a:gdLst/>
                <a:ahLst/>
                <a:cxnLst/>
                <a:rect l="l" t="t" r="r" b="b"/>
                <a:pathLst>
                  <a:path w="17966523" h="2891829">
                    <a:moveTo>
                      <a:pt x="17821745" y="2747049"/>
                    </a:moveTo>
                    <a:lnTo>
                      <a:pt x="17966523" y="2747049"/>
                    </a:lnTo>
                    <a:lnTo>
                      <a:pt x="17966523" y="2891829"/>
                    </a:lnTo>
                    <a:lnTo>
                      <a:pt x="17821743" y="2891829"/>
                    </a:lnTo>
                    <a:lnTo>
                      <a:pt x="17821743"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17821745" y="144780"/>
                    </a:moveTo>
                    <a:lnTo>
                      <a:pt x="17966523" y="144780"/>
                    </a:lnTo>
                    <a:lnTo>
                      <a:pt x="17966523" y="2747049"/>
                    </a:lnTo>
                    <a:lnTo>
                      <a:pt x="17821743" y="2747049"/>
                    </a:lnTo>
                    <a:lnTo>
                      <a:pt x="17821743" y="144780"/>
                    </a:lnTo>
                    <a:close/>
                    <a:moveTo>
                      <a:pt x="144780" y="2747049"/>
                    </a:moveTo>
                    <a:lnTo>
                      <a:pt x="17821745" y="2747049"/>
                    </a:lnTo>
                    <a:lnTo>
                      <a:pt x="17821745" y="2891829"/>
                    </a:lnTo>
                    <a:lnTo>
                      <a:pt x="144780" y="2891829"/>
                    </a:lnTo>
                    <a:lnTo>
                      <a:pt x="144780" y="2747049"/>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40" name="TextBox 40"/>
            <p:cNvSpPr txBox="1"/>
            <p:nvPr/>
          </p:nvSpPr>
          <p:spPr>
            <a:xfrm>
              <a:off x="170957" y="59493"/>
              <a:ext cx="1850394" cy="222282"/>
            </a:xfrm>
            <a:prstGeom prst="rect">
              <a:avLst/>
            </a:prstGeom>
          </p:spPr>
          <p:txBody>
            <a:bodyPr lIns="0" tIns="0" rIns="0" bIns="0" rtlCol="0" anchor="t">
              <a:spAutoFit/>
            </a:bodyPr>
            <a:lstStyle/>
            <a:p>
              <a:pPr marL="0" lvl="0" indent="0" algn="ctr">
                <a:lnSpc>
                  <a:spcPts val="1280"/>
                </a:lnSpc>
                <a:spcBef>
                  <a:spcPct val="0"/>
                </a:spcBef>
              </a:pPr>
              <a:r>
                <a:rPr lang="en-US" sz="1280" dirty="0">
                  <a:solidFill>
                    <a:srgbClr val="003432"/>
                  </a:solidFill>
                  <a:latin typeface="Barlow SemiCondensed Bold"/>
                </a:rPr>
                <a:t>Consultation </a:t>
              </a:r>
            </a:p>
          </p:txBody>
        </p:sp>
      </p:grpSp>
      <p:sp>
        <p:nvSpPr>
          <p:cNvPr id="43" name="Freeform 43"/>
          <p:cNvSpPr/>
          <p:nvPr/>
        </p:nvSpPr>
        <p:spPr>
          <a:xfrm>
            <a:off x="645192" y="7178105"/>
            <a:ext cx="2905866" cy="3390063"/>
          </a:xfrm>
          <a:custGeom>
            <a:avLst/>
            <a:gdLst/>
            <a:ahLst/>
            <a:cxnLst/>
            <a:rect l="l" t="t" r="r" b="b"/>
            <a:pathLst>
              <a:path w="21730190" h="25351032">
                <a:moveTo>
                  <a:pt x="21585410" y="25206254"/>
                </a:moveTo>
                <a:lnTo>
                  <a:pt x="21730190" y="25206254"/>
                </a:lnTo>
                <a:lnTo>
                  <a:pt x="21730190" y="25351032"/>
                </a:lnTo>
                <a:lnTo>
                  <a:pt x="21585410" y="25351032"/>
                </a:lnTo>
                <a:lnTo>
                  <a:pt x="21585410" y="25206254"/>
                </a:lnTo>
                <a:close/>
                <a:moveTo>
                  <a:pt x="0" y="144780"/>
                </a:moveTo>
                <a:lnTo>
                  <a:pt x="144780" y="144780"/>
                </a:lnTo>
                <a:lnTo>
                  <a:pt x="144780" y="25206254"/>
                </a:lnTo>
                <a:lnTo>
                  <a:pt x="0" y="25206254"/>
                </a:lnTo>
                <a:lnTo>
                  <a:pt x="0" y="144780"/>
                </a:lnTo>
                <a:close/>
                <a:moveTo>
                  <a:pt x="0" y="25206254"/>
                </a:moveTo>
                <a:lnTo>
                  <a:pt x="144780" y="25206254"/>
                </a:lnTo>
                <a:lnTo>
                  <a:pt x="144780" y="25351032"/>
                </a:lnTo>
                <a:lnTo>
                  <a:pt x="0" y="25351032"/>
                </a:lnTo>
                <a:lnTo>
                  <a:pt x="0" y="25206254"/>
                </a:lnTo>
                <a:close/>
                <a:moveTo>
                  <a:pt x="21585410" y="144780"/>
                </a:moveTo>
                <a:lnTo>
                  <a:pt x="21730190" y="144780"/>
                </a:lnTo>
                <a:lnTo>
                  <a:pt x="21730190" y="25206254"/>
                </a:lnTo>
                <a:lnTo>
                  <a:pt x="21585410" y="25206254"/>
                </a:lnTo>
                <a:lnTo>
                  <a:pt x="21585410" y="144780"/>
                </a:lnTo>
                <a:close/>
                <a:moveTo>
                  <a:pt x="144780" y="25206254"/>
                </a:moveTo>
                <a:lnTo>
                  <a:pt x="21585410" y="25206254"/>
                </a:lnTo>
                <a:lnTo>
                  <a:pt x="21585410" y="25351032"/>
                </a:lnTo>
                <a:lnTo>
                  <a:pt x="144780" y="25351032"/>
                </a:lnTo>
                <a:lnTo>
                  <a:pt x="144780" y="25206254"/>
                </a:lnTo>
                <a:close/>
                <a:moveTo>
                  <a:pt x="21585410" y="0"/>
                </a:moveTo>
                <a:lnTo>
                  <a:pt x="21730190" y="0"/>
                </a:lnTo>
                <a:lnTo>
                  <a:pt x="21730190" y="144780"/>
                </a:lnTo>
                <a:lnTo>
                  <a:pt x="21585410" y="144780"/>
                </a:lnTo>
                <a:lnTo>
                  <a:pt x="21585410" y="0"/>
                </a:lnTo>
                <a:close/>
                <a:moveTo>
                  <a:pt x="0" y="0"/>
                </a:moveTo>
                <a:lnTo>
                  <a:pt x="144780" y="0"/>
                </a:lnTo>
                <a:lnTo>
                  <a:pt x="144780" y="144780"/>
                </a:lnTo>
                <a:lnTo>
                  <a:pt x="0" y="144780"/>
                </a:lnTo>
                <a:lnTo>
                  <a:pt x="0" y="0"/>
                </a:lnTo>
                <a:close/>
                <a:moveTo>
                  <a:pt x="144780" y="0"/>
                </a:moveTo>
                <a:lnTo>
                  <a:pt x="21585410" y="0"/>
                </a:lnTo>
                <a:lnTo>
                  <a:pt x="21585410" y="144780"/>
                </a:lnTo>
                <a:lnTo>
                  <a:pt x="144780" y="144780"/>
                </a:lnTo>
                <a:lnTo>
                  <a:pt x="144780" y="0"/>
                </a:lnTo>
                <a:close/>
              </a:path>
            </a:pathLst>
          </a:custGeom>
          <a:solidFill>
            <a:srgbClr val="003432"/>
          </a:solidFill>
        </p:spPr>
      </p:sp>
      <p:pic>
        <p:nvPicPr>
          <p:cNvPr id="44" name="Picture 4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92135" y="7293856"/>
            <a:ext cx="272968" cy="345132"/>
          </a:xfrm>
          <a:prstGeom prst="rect">
            <a:avLst/>
          </a:prstGeom>
        </p:spPr>
      </p:pic>
      <p:sp>
        <p:nvSpPr>
          <p:cNvPr id="46" name="TextBox 46"/>
          <p:cNvSpPr txBox="1"/>
          <p:nvPr/>
        </p:nvSpPr>
        <p:spPr>
          <a:xfrm>
            <a:off x="4202999" y="7214585"/>
            <a:ext cx="2721815" cy="384721"/>
          </a:xfrm>
          <a:prstGeom prst="rect">
            <a:avLst/>
          </a:prstGeom>
        </p:spPr>
        <p:txBody>
          <a:bodyPr lIns="0" tIns="0" rIns="0" bIns="0" rtlCol="0" anchor="t">
            <a:spAutoFit/>
          </a:bodyPr>
          <a:lstStyle/>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47" name="TextBox 47"/>
          <p:cNvSpPr txBox="1"/>
          <p:nvPr/>
        </p:nvSpPr>
        <p:spPr>
          <a:xfrm>
            <a:off x="4287178" y="7718345"/>
            <a:ext cx="2554671" cy="512961"/>
          </a:xfrm>
          <a:prstGeom prst="rect">
            <a:avLst/>
          </a:prstGeom>
        </p:spPr>
        <p:txBody>
          <a:bodyPr lIns="0" tIns="0" rIns="0" bIns="0" rtlCol="0" anchor="t">
            <a:spAutoFit/>
          </a:bodyPr>
          <a:lstStyle/>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grpSp>
        <p:nvGrpSpPr>
          <p:cNvPr id="48" name="Group 48"/>
          <p:cNvGrpSpPr/>
          <p:nvPr/>
        </p:nvGrpSpPr>
        <p:grpSpPr>
          <a:xfrm>
            <a:off x="3805127" y="8507369"/>
            <a:ext cx="3210827" cy="1007576"/>
            <a:chOff x="0" y="0"/>
            <a:chExt cx="25370442" cy="11669368"/>
          </a:xfrm>
        </p:grpSpPr>
        <p:sp>
          <p:nvSpPr>
            <p:cNvPr id="49" name="Freeform 49"/>
            <p:cNvSpPr/>
            <p:nvPr/>
          </p:nvSpPr>
          <p:spPr>
            <a:xfrm>
              <a:off x="72394" y="72385"/>
              <a:ext cx="25225662" cy="9422035"/>
            </a:xfrm>
            <a:custGeom>
              <a:avLst/>
              <a:gdLst/>
              <a:ahLst/>
              <a:cxnLst/>
              <a:rect l="l" t="t" r="r" b="b"/>
              <a:pathLst>
                <a:path w="25225663" h="11524589">
                  <a:moveTo>
                    <a:pt x="0" y="0"/>
                  </a:moveTo>
                  <a:lnTo>
                    <a:pt x="25225663" y="0"/>
                  </a:lnTo>
                  <a:lnTo>
                    <a:pt x="25225663" y="11524589"/>
                  </a:lnTo>
                  <a:lnTo>
                    <a:pt x="0" y="11524589"/>
                  </a:lnTo>
                  <a:lnTo>
                    <a:pt x="0" y="0"/>
                  </a:lnTo>
                  <a:close/>
                </a:path>
              </a:pathLst>
            </a:custGeom>
            <a:solidFill>
              <a:srgbClr val="FFFFFF"/>
            </a:solidFill>
          </p:spPr>
          <p:txBody>
            <a:bodyPr/>
            <a:lstStyle/>
            <a:p>
              <a:pPr algn="just"/>
              <a:r>
                <a:rPr lang="en-GB" sz="1000" dirty="0" smtClean="0"/>
                <a:t>Participation </a:t>
              </a:r>
              <a:r>
                <a:rPr lang="en-GB" sz="1000" dirty="0" smtClean="0"/>
                <a:t>in existing gender coordination mechanisms, using and updating EU country report, gender profile, EU joint public statements on gender equality</a:t>
              </a:r>
              <a:r>
                <a:rPr lang="en-GB" sz="1000" dirty="0" smtClean="0"/>
                <a:t>.</a:t>
              </a:r>
            </a:p>
            <a:p>
              <a:pPr algn="just"/>
              <a:r>
                <a:rPr lang="en-GB" sz="1000" dirty="0" smtClean="0"/>
                <a:t>- Policy dialogue in relevant sub-committees and Stabilisation and Association Agreement.</a:t>
              </a:r>
              <a:endParaRPr lang="en-GB" sz="1000" dirty="0"/>
            </a:p>
          </p:txBody>
        </p:sp>
        <p:sp>
          <p:nvSpPr>
            <p:cNvPr id="50" name="Freeform 50"/>
            <p:cNvSpPr/>
            <p:nvPr/>
          </p:nvSpPr>
          <p:spPr>
            <a:xfrm>
              <a:off x="0" y="0"/>
              <a:ext cx="25370442" cy="11669368"/>
            </a:xfrm>
            <a:custGeom>
              <a:avLst/>
              <a:gdLst/>
              <a:ahLst/>
              <a:cxnLst/>
              <a:rect l="l" t="t" r="r" b="b"/>
              <a:pathLst>
                <a:path w="25370442" h="11669368">
                  <a:moveTo>
                    <a:pt x="25225662" y="11524589"/>
                  </a:moveTo>
                  <a:lnTo>
                    <a:pt x="25370442" y="11524589"/>
                  </a:lnTo>
                  <a:lnTo>
                    <a:pt x="25370442" y="11669368"/>
                  </a:lnTo>
                  <a:lnTo>
                    <a:pt x="25225662" y="11669368"/>
                  </a:lnTo>
                  <a:lnTo>
                    <a:pt x="25225662" y="11524589"/>
                  </a:lnTo>
                  <a:close/>
                  <a:moveTo>
                    <a:pt x="0" y="144780"/>
                  </a:moveTo>
                  <a:lnTo>
                    <a:pt x="144780" y="144780"/>
                  </a:lnTo>
                  <a:lnTo>
                    <a:pt x="144780" y="11524589"/>
                  </a:lnTo>
                  <a:lnTo>
                    <a:pt x="0" y="11524589"/>
                  </a:lnTo>
                  <a:lnTo>
                    <a:pt x="0" y="144780"/>
                  </a:lnTo>
                  <a:close/>
                  <a:moveTo>
                    <a:pt x="0" y="11524589"/>
                  </a:moveTo>
                  <a:lnTo>
                    <a:pt x="144780" y="11524589"/>
                  </a:lnTo>
                  <a:lnTo>
                    <a:pt x="144780" y="11669368"/>
                  </a:lnTo>
                  <a:lnTo>
                    <a:pt x="0" y="11669368"/>
                  </a:lnTo>
                  <a:lnTo>
                    <a:pt x="0" y="11524589"/>
                  </a:lnTo>
                  <a:close/>
                  <a:moveTo>
                    <a:pt x="25225662" y="144780"/>
                  </a:moveTo>
                  <a:lnTo>
                    <a:pt x="25370442" y="144780"/>
                  </a:lnTo>
                  <a:lnTo>
                    <a:pt x="25370442" y="11524589"/>
                  </a:lnTo>
                  <a:lnTo>
                    <a:pt x="25225662" y="11524589"/>
                  </a:lnTo>
                  <a:lnTo>
                    <a:pt x="25225662" y="144780"/>
                  </a:lnTo>
                  <a:close/>
                  <a:moveTo>
                    <a:pt x="144780" y="11524589"/>
                  </a:moveTo>
                  <a:lnTo>
                    <a:pt x="25225662" y="11524589"/>
                  </a:lnTo>
                  <a:lnTo>
                    <a:pt x="25225662" y="11669368"/>
                  </a:lnTo>
                  <a:lnTo>
                    <a:pt x="144780" y="11669368"/>
                  </a:lnTo>
                  <a:lnTo>
                    <a:pt x="144780" y="11524589"/>
                  </a:lnTo>
                  <a:close/>
                  <a:moveTo>
                    <a:pt x="25225662" y="0"/>
                  </a:moveTo>
                  <a:lnTo>
                    <a:pt x="25370442" y="0"/>
                  </a:lnTo>
                  <a:lnTo>
                    <a:pt x="25370442" y="144780"/>
                  </a:lnTo>
                  <a:lnTo>
                    <a:pt x="25225662" y="144780"/>
                  </a:lnTo>
                  <a:lnTo>
                    <a:pt x="25225662" y="0"/>
                  </a:lnTo>
                  <a:close/>
                  <a:moveTo>
                    <a:pt x="0" y="0"/>
                  </a:moveTo>
                  <a:lnTo>
                    <a:pt x="144780" y="0"/>
                  </a:lnTo>
                  <a:lnTo>
                    <a:pt x="144780" y="144780"/>
                  </a:lnTo>
                  <a:lnTo>
                    <a:pt x="0" y="144780"/>
                  </a:lnTo>
                  <a:lnTo>
                    <a:pt x="0" y="0"/>
                  </a:lnTo>
                  <a:close/>
                  <a:moveTo>
                    <a:pt x="144780" y="0"/>
                  </a:moveTo>
                  <a:lnTo>
                    <a:pt x="25225662" y="0"/>
                  </a:lnTo>
                  <a:lnTo>
                    <a:pt x="25225662" y="144780"/>
                  </a:lnTo>
                  <a:lnTo>
                    <a:pt x="144780" y="144780"/>
                  </a:lnTo>
                  <a:lnTo>
                    <a:pt x="144780" y="0"/>
                  </a:lnTo>
                  <a:close/>
                </a:path>
              </a:pathLst>
            </a:custGeom>
            <a:solidFill>
              <a:srgbClr val="003432"/>
            </a:solidFill>
          </p:spPr>
        </p:sp>
      </p:grpSp>
      <p:pic>
        <p:nvPicPr>
          <p:cNvPr id="51" name="Picture 5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898969" y="8191374"/>
            <a:ext cx="242349" cy="306418"/>
          </a:xfrm>
          <a:prstGeom prst="rect">
            <a:avLst/>
          </a:prstGeom>
        </p:spPr>
      </p:pic>
      <p:grpSp>
        <p:nvGrpSpPr>
          <p:cNvPr id="52" name="Group 52"/>
          <p:cNvGrpSpPr/>
          <p:nvPr/>
        </p:nvGrpSpPr>
        <p:grpSpPr>
          <a:xfrm>
            <a:off x="3708713" y="9539865"/>
            <a:ext cx="3312836" cy="1018622"/>
            <a:chOff x="-341288" y="-5151076"/>
            <a:chExt cx="25691486" cy="10703690"/>
          </a:xfrm>
        </p:grpSpPr>
        <p:sp>
          <p:nvSpPr>
            <p:cNvPr id="53" name="Freeform 53"/>
            <p:cNvSpPr/>
            <p:nvPr/>
          </p:nvSpPr>
          <p:spPr>
            <a:xfrm>
              <a:off x="-341288" y="-5151076"/>
              <a:ext cx="25281682" cy="8984864"/>
            </a:xfrm>
            <a:custGeom>
              <a:avLst/>
              <a:gdLst/>
              <a:ahLst/>
              <a:cxnLst/>
              <a:rect l="l" t="t" r="r" b="b"/>
              <a:pathLst>
                <a:path w="25134211" h="7310958">
                  <a:moveTo>
                    <a:pt x="0" y="0"/>
                  </a:moveTo>
                  <a:lnTo>
                    <a:pt x="25134211" y="0"/>
                  </a:lnTo>
                  <a:lnTo>
                    <a:pt x="25134211" y="7310958"/>
                  </a:lnTo>
                  <a:lnTo>
                    <a:pt x="0" y="7310958"/>
                  </a:lnTo>
                  <a:lnTo>
                    <a:pt x="0" y="0"/>
                  </a:lnTo>
                  <a:close/>
                </a:path>
              </a:pathLst>
            </a:custGeom>
            <a:solidFill>
              <a:srgbClr val="FFFFFF"/>
            </a:solidFill>
          </p:spPr>
          <p:txBody>
            <a:bodyPr/>
            <a:lstStyle/>
            <a:p>
              <a:endParaRPr lang="en-GB" sz="1000" dirty="0" smtClean="0"/>
            </a:p>
            <a:p>
              <a:endParaRPr lang="en-GB" sz="800" dirty="0" smtClean="0"/>
            </a:p>
            <a:p>
              <a:pPr algn="just"/>
              <a:r>
                <a:rPr lang="en-GB" sz="900" dirty="0" smtClean="0"/>
                <a:t>EUD </a:t>
              </a:r>
              <a:r>
                <a:rPr lang="en-GB" sz="900" dirty="0" smtClean="0"/>
                <a:t>Montenegro will engage in communication and outreach activities to mark International Women’s Day and International Day for elimination of violence against women and 16 days of </a:t>
              </a:r>
              <a:r>
                <a:rPr lang="en-GB" sz="900" dirty="0" smtClean="0"/>
                <a:t>activism and other public events in cooperation with MS embassies, CSOs, MNE Government and other partners.</a:t>
              </a:r>
              <a:endParaRPr lang="en-GB" sz="900" dirty="0"/>
            </a:p>
          </p:txBody>
        </p:sp>
        <p:sp>
          <p:nvSpPr>
            <p:cNvPr id="54" name="Freeform 54"/>
            <p:cNvSpPr/>
            <p:nvPr/>
          </p:nvSpPr>
          <p:spPr>
            <a:xfrm>
              <a:off x="71208" y="-1903124"/>
              <a:ext cx="25278990" cy="7455738"/>
            </a:xfrm>
            <a:custGeom>
              <a:avLst/>
              <a:gdLst/>
              <a:ahLst/>
              <a:cxnLst/>
              <a:rect l="l" t="t" r="r" b="b"/>
              <a:pathLst>
                <a:path w="25278990" h="7455738">
                  <a:moveTo>
                    <a:pt x="25134212" y="7310958"/>
                  </a:moveTo>
                  <a:lnTo>
                    <a:pt x="25278990" y="7310958"/>
                  </a:lnTo>
                  <a:lnTo>
                    <a:pt x="25278990" y="7455738"/>
                  </a:lnTo>
                  <a:lnTo>
                    <a:pt x="25134212" y="7455738"/>
                  </a:lnTo>
                  <a:lnTo>
                    <a:pt x="25134212" y="7310958"/>
                  </a:lnTo>
                  <a:close/>
                  <a:moveTo>
                    <a:pt x="0" y="144780"/>
                  </a:moveTo>
                  <a:lnTo>
                    <a:pt x="144780" y="144780"/>
                  </a:lnTo>
                  <a:lnTo>
                    <a:pt x="144780" y="7310958"/>
                  </a:lnTo>
                  <a:lnTo>
                    <a:pt x="0" y="7310958"/>
                  </a:lnTo>
                  <a:lnTo>
                    <a:pt x="0" y="144780"/>
                  </a:lnTo>
                  <a:close/>
                  <a:moveTo>
                    <a:pt x="0" y="7310958"/>
                  </a:moveTo>
                  <a:lnTo>
                    <a:pt x="144780" y="7310958"/>
                  </a:lnTo>
                  <a:lnTo>
                    <a:pt x="144780" y="7455738"/>
                  </a:lnTo>
                  <a:lnTo>
                    <a:pt x="0" y="7455738"/>
                  </a:lnTo>
                  <a:lnTo>
                    <a:pt x="0" y="7310958"/>
                  </a:lnTo>
                  <a:close/>
                  <a:moveTo>
                    <a:pt x="25134212" y="144780"/>
                  </a:moveTo>
                  <a:lnTo>
                    <a:pt x="25278990" y="144780"/>
                  </a:lnTo>
                  <a:lnTo>
                    <a:pt x="25278990" y="7310958"/>
                  </a:lnTo>
                  <a:lnTo>
                    <a:pt x="25134212" y="7310958"/>
                  </a:lnTo>
                  <a:lnTo>
                    <a:pt x="25134212" y="144780"/>
                  </a:lnTo>
                  <a:close/>
                  <a:moveTo>
                    <a:pt x="144780" y="7310958"/>
                  </a:moveTo>
                  <a:lnTo>
                    <a:pt x="25134212" y="7310958"/>
                  </a:lnTo>
                  <a:lnTo>
                    <a:pt x="25134212" y="7455738"/>
                  </a:lnTo>
                  <a:lnTo>
                    <a:pt x="144780" y="7455738"/>
                  </a:lnTo>
                  <a:lnTo>
                    <a:pt x="144780" y="7310958"/>
                  </a:lnTo>
                  <a:close/>
                  <a:moveTo>
                    <a:pt x="25134212" y="0"/>
                  </a:moveTo>
                  <a:lnTo>
                    <a:pt x="25278990" y="0"/>
                  </a:lnTo>
                  <a:lnTo>
                    <a:pt x="25278990" y="144780"/>
                  </a:lnTo>
                  <a:lnTo>
                    <a:pt x="25134212" y="144780"/>
                  </a:lnTo>
                  <a:lnTo>
                    <a:pt x="25134212" y="0"/>
                  </a:lnTo>
                  <a:close/>
                  <a:moveTo>
                    <a:pt x="0" y="0"/>
                  </a:moveTo>
                  <a:lnTo>
                    <a:pt x="144780" y="0"/>
                  </a:lnTo>
                  <a:lnTo>
                    <a:pt x="144780" y="144780"/>
                  </a:lnTo>
                  <a:lnTo>
                    <a:pt x="0" y="144780"/>
                  </a:lnTo>
                  <a:lnTo>
                    <a:pt x="0" y="0"/>
                  </a:lnTo>
                  <a:close/>
                  <a:moveTo>
                    <a:pt x="144780" y="0"/>
                  </a:moveTo>
                  <a:lnTo>
                    <a:pt x="25134212" y="0"/>
                  </a:lnTo>
                  <a:lnTo>
                    <a:pt x="25134212" y="144780"/>
                  </a:lnTo>
                  <a:lnTo>
                    <a:pt x="144780" y="144780"/>
                  </a:lnTo>
                  <a:lnTo>
                    <a:pt x="144780" y="0"/>
                  </a:lnTo>
                  <a:close/>
                </a:path>
              </a:pathLst>
            </a:custGeom>
            <a:solidFill>
              <a:srgbClr val="003432"/>
            </a:solidFill>
          </p:spPr>
        </p:sp>
      </p:grpSp>
      <p:pic>
        <p:nvPicPr>
          <p:cNvPr id="55" name="Picture 5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893655" y="9623642"/>
            <a:ext cx="208882" cy="264103"/>
          </a:xfrm>
          <a:prstGeom prst="rect">
            <a:avLst/>
          </a:prstGeom>
        </p:spPr>
      </p:pic>
      <p:grpSp>
        <p:nvGrpSpPr>
          <p:cNvPr id="56" name="Group 56"/>
          <p:cNvGrpSpPr/>
          <p:nvPr/>
        </p:nvGrpSpPr>
        <p:grpSpPr>
          <a:xfrm>
            <a:off x="3734253" y="3487270"/>
            <a:ext cx="3271438" cy="1858730"/>
            <a:chOff x="0" y="0"/>
            <a:chExt cx="24463953" cy="13899665"/>
          </a:xfrm>
        </p:grpSpPr>
        <p:sp>
          <p:nvSpPr>
            <p:cNvPr id="57" name="Freeform 57"/>
            <p:cNvSpPr/>
            <p:nvPr/>
          </p:nvSpPr>
          <p:spPr>
            <a:xfrm>
              <a:off x="0" y="3663808"/>
              <a:ext cx="24391558" cy="10163462"/>
            </a:xfrm>
            <a:custGeom>
              <a:avLst/>
              <a:gdLst/>
              <a:ahLst/>
              <a:cxnLst/>
              <a:rect l="l" t="t" r="r" b="b"/>
              <a:pathLst>
                <a:path w="24319174" h="13754885">
                  <a:moveTo>
                    <a:pt x="0" y="0"/>
                  </a:moveTo>
                  <a:lnTo>
                    <a:pt x="24319174" y="0"/>
                  </a:lnTo>
                  <a:lnTo>
                    <a:pt x="24319174" y="13754885"/>
                  </a:lnTo>
                  <a:lnTo>
                    <a:pt x="0" y="13754885"/>
                  </a:lnTo>
                  <a:lnTo>
                    <a:pt x="0" y="0"/>
                  </a:lnTo>
                  <a:close/>
                </a:path>
              </a:pathLst>
            </a:custGeom>
            <a:solidFill>
              <a:srgbClr val="FFFFFF"/>
            </a:solidFill>
          </p:spPr>
          <p:txBody>
            <a:bodyPr/>
            <a:lstStyle/>
            <a:p>
              <a:pPr algn="just"/>
              <a:r>
                <a:rPr lang="en-GB" sz="1000" dirty="0" smtClean="0"/>
                <a:t>EU Gender Action Plan III for 2021-2025 and national and international gender equality commitments of Montenegro and the EU Gender Equality </a:t>
              </a:r>
              <a:r>
                <a:rPr lang="en-GB" sz="1000" i="1" dirty="0" smtClean="0"/>
                <a:t>Acquis. </a:t>
              </a:r>
              <a:r>
                <a:rPr lang="en-GB" sz="1000" dirty="0" smtClean="0"/>
                <a:t>Gender analysis and stakeholder consultations were also the basis for CLIP selected areas of engagement.</a:t>
              </a:r>
              <a:endParaRPr lang="en-GB" sz="1000" dirty="0"/>
            </a:p>
          </p:txBody>
        </p:sp>
        <p:sp>
          <p:nvSpPr>
            <p:cNvPr id="58" name="Freeform 58"/>
            <p:cNvSpPr/>
            <p:nvPr/>
          </p:nvSpPr>
          <p:spPr>
            <a:xfrm>
              <a:off x="0" y="0"/>
              <a:ext cx="24463953" cy="13899665"/>
            </a:xfrm>
            <a:custGeom>
              <a:avLst/>
              <a:gdLst/>
              <a:ahLst/>
              <a:cxnLst/>
              <a:rect l="l" t="t" r="r" b="b"/>
              <a:pathLst>
                <a:path w="24463953" h="13899665">
                  <a:moveTo>
                    <a:pt x="24319174" y="13754884"/>
                  </a:moveTo>
                  <a:lnTo>
                    <a:pt x="24463953" y="13754884"/>
                  </a:lnTo>
                  <a:lnTo>
                    <a:pt x="24463953" y="13899665"/>
                  </a:lnTo>
                  <a:lnTo>
                    <a:pt x="24319174" y="13899665"/>
                  </a:lnTo>
                  <a:lnTo>
                    <a:pt x="24319174" y="13754884"/>
                  </a:lnTo>
                  <a:close/>
                  <a:moveTo>
                    <a:pt x="0" y="144780"/>
                  </a:moveTo>
                  <a:lnTo>
                    <a:pt x="144780" y="144780"/>
                  </a:lnTo>
                  <a:lnTo>
                    <a:pt x="144780" y="13754884"/>
                  </a:lnTo>
                  <a:lnTo>
                    <a:pt x="0" y="13754884"/>
                  </a:lnTo>
                  <a:lnTo>
                    <a:pt x="0" y="144780"/>
                  </a:lnTo>
                  <a:close/>
                  <a:moveTo>
                    <a:pt x="0" y="13754884"/>
                  </a:moveTo>
                  <a:lnTo>
                    <a:pt x="144780" y="13754884"/>
                  </a:lnTo>
                  <a:lnTo>
                    <a:pt x="144780" y="13899665"/>
                  </a:lnTo>
                  <a:lnTo>
                    <a:pt x="0" y="13899665"/>
                  </a:lnTo>
                  <a:lnTo>
                    <a:pt x="0" y="13754884"/>
                  </a:lnTo>
                  <a:close/>
                  <a:moveTo>
                    <a:pt x="24319174" y="144780"/>
                  </a:moveTo>
                  <a:lnTo>
                    <a:pt x="24463953" y="144780"/>
                  </a:lnTo>
                  <a:lnTo>
                    <a:pt x="24463953" y="13754884"/>
                  </a:lnTo>
                  <a:lnTo>
                    <a:pt x="24319174" y="13754884"/>
                  </a:lnTo>
                  <a:lnTo>
                    <a:pt x="24319174" y="144780"/>
                  </a:lnTo>
                  <a:close/>
                  <a:moveTo>
                    <a:pt x="144780" y="13754884"/>
                  </a:moveTo>
                  <a:lnTo>
                    <a:pt x="24319174" y="13754884"/>
                  </a:lnTo>
                  <a:lnTo>
                    <a:pt x="24319174" y="13899665"/>
                  </a:lnTo>
                  <a:lnTo>
                    <a:pt x="144780" y="13899665"/>
                  </a:lnTo>
                  <a:lnTo>
                    <a:pt x="144780" y="13754884"/>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59" name="Group 59"/>
          <p:cNvGrpSpPr/>
          <p:nvPr/>
        </p:nvGrpSpPr>
        <p:grpSpPr>
          <a:xfrm>
            <a:off x="3951781" y="3359768"/>
            <a:ext cx="1831330" cy="266559"/>
            <a:chOff x="0" y="0"/>
            <a:chExt cx="2441774" cy="355412"/>
          </a:xfrm>
        </p:grpSpPr>
        <p:grpSp>
          <p:nvGrpSpPr>
            <p:cNvPr id="60" name="Group 60"/>
            <p:cNvGrpSpPr/>
            <p:nvPr/>
          </p:nvGrpSpPr>
          <p:grpSpPr>
            <a:xfrm>
              <a:off x="0" y="0"/>
              <a:ext cx="2441774" cy="355412"/>
              <a:chOff x="0" y="0"/>
              <a:chExt cx="20010965" cy="2912696"/>
            </a:xfrm>
          </p:grpSpPr>
          <p:sp>
            <p:nvSpPr>
              <p:cNvPr id="61" name="Freeform 61"/>
              <p:cNvSpPr/>
              <p:nvPr/>
            </p:nvSpPr>
            <p:spPr>
              <a:xfrm>
                <a:off x="72390" y="72390"/>
                <a:ext cx="19866185" cy="2767916"/>
              </a:xfrm>
              <a:custGeom>
                <a:avLst/>
                <a:gdLst/>
                <a:ahLst/>
                <a:cxnLst/>
                <a:rect l="l" t="t" r="r" b="b"/>
                <a:pathLst>
                  <a:path w="19866185" h="2767916">
                    <a:moveTo>
                      <a:pt x="0" y="0"/>
                    </a:moveTo>
                    <a:lnTo>
                      <a:pt x="19866185" y="0"/>
                    </a:lnTo>
                    <a:lnTo>
                      <a:pt x="19866185" y="2767916"/>
                    </a:lnTo>
                    <a:lnTo>
                      <a:pt x="0" y="2767916"/>
                    </a:lnTo>
                    <a:lnTo>
                      <a:pt x="0" y="0"/>
                    </a:lnTo>
                    <a:close/>
                  </a:path>
                </a:pathLst>
              </a:custGeom>
              <a:solidFill>
                <a:srgbClr val="FF914D"/>
              </a:solidFill>
            </p:spPr>
          </p:sp>
          <p:sp>
            <p:nvSpPr>
              <p:cNvPr id="62" name="Freeform 62"/>
              <p:cNvSpPr/>
              <p:nvPr/>
            </p:nvSpPr>
            <p:spPr>
              <a:xfrm>
                <a:off x="0" y="0"/>
                <a:ext cx="20010965" cy="2912696"/>
              </a:xfrm>
              <a:custGeom>
                <a:avLst/>
                <a:gdLst/>
                <a:ahLst/>
                <a:cxnLst/>
                <a:rect l="l" t="t" r="r" b="b"/>
                <a:pathLst>
                  <a:path w="20010965" h="2912696">
                    <a:moveTo>
                      <a:pt x="19866184" y="2767917"/>
                    </a:moveTo>
                    <a:lnTo>
                      <a:pt x="20010965" y="2767917"/>
                    </a:lnTo>
                    <a:lnTo>
                      <a:pt x="20010965" y="2912696"/>
                    </a:lnTo>
                    <a:lnTo>
                      <a:pt x="19866184" y="2912696"/>
                    </a:lnTo>
                    <a:lnTo>
                      <a:pt x="19866184" y="2767917"/>
                    </a:lnTo>
                    <a:close/>
                    <a:moveTo>
                      <a:pt x="0" y="144780"/>
                    </a:moveTo>
                    <a:lnTo>
                      <a:pt x="144780" y="144780"/>
                    </a:lnTo>
                    <a:lnTo>
                      <a:pt x="144780" y="2767917"/>
                    </a:lnTo>
                    <a:lnTo>
                      <a:pt x="0" y="2767917"/>
                    </a:lnTo>
                    <a:lnTo>
                      <a:pt x="0" y="144780"/>
                    </a:lnTo>
                    <a:close/>
                    <a:moveTo>
                      <a:pt x="0" y="2767917"/>
                    </a:moveTo>
                    <a:lnTo>
                      <a:pt x="144780" y="2767917"/>
                    </a:lnTo>
                    <a:lnTo>
                      <a:pt x="144780" y="2912696"/>
                    </a:lnTo>
                    <a:lnTo>
                      <a:pt x="0" y="2912696"/>
                    </a:lnTo>
                    <a:lnTo>
                      <a:pt x="0" y="2767917"/>
                    </a:lnTo>
                    <a:close/>
                    <a:moveTo>
                      <a:pt x="19866184" y="144780"/>
                    </a:moveTo>
                    <a:lnTo>
                      <a:pt x="20010965" y="144780"/>
                    </a:lnTo>
                    <a:lnTo>
                      <a:pt x="20010965" y="2767917"/>
                    </a:lnTo>
                    <a:lnTo>
                      <a:pt x="19866184" y="2767917"/>
                    </a:lnTo>
                    <a:lnTo>
                      <a:pt x="19866184" y="144780"/>
                    </a:lnTo>
                    <a:close/>
                    <a:moveTo>
                      <a:pt x="144780" y="2767917"/>
                    </a:moveTo>
                    <a:lnTo>
                      <a:pt x="19866186" y="2767917"/>
                    </a:lnTo>
                    <a:lnTo>
                      <a:pt x="19866186" y="2912696"/>
                    </a:lnTo>
                    <a:lnTo>
                      <a:pt x="144780" y="2912696"/>
                    </a:lnTo>
                    <a:lnTo>
                      <a:pt x="144780" y="2767917"/>
                    </a:lnTo>
                    <a:close/>
                    <a:moveTo>
                      <a:pt x="19866184" y="0"/>
                    </a:moveTo>
                    <a:lnTo>
                      <a:pt x="20010965" y="0"/>
                    </a:lnTo>
                    <a:lnTo>
                      <a:pt x="20010965" y="144780"/>
                    </a:lnTo>
                    <a:lnTo>
                      <a:pt x="19866184" y="144780"/>
                    </a:lnTo>
                    <a:lnTo>
                      <a:pt x="19866184" y="0"/>
                    </a:lnTo>
                    <a:close/>
                    <a:moveTo>
                      <a:pt x="0" y="0"/>
                    </a:moveTo>
                    <a:lnTo>
                      <a:pt x="144780" y="0"/>
                    </a:lnTo>
                    <a:lnTo>
                      <a:pt x="144780" y="144780"/>
                    </a:lnTo>
                    <a:lnTo>
                      <a:pt x="0" y="144780"/>
                    </a:lnTo>
                    <a:lnTo>
                      <a:pt x="0" y="0"/>
                    </a:lnTo>
                    <a:close/>
                    <a:moveTo>
                      <a:pt x="144780" y="0"/>
                    </a:moveTo>
                    <a:lnTo>
                      <a:pt x="19866186" y="0"/>
                    </a:lnTo>
                    <a:lnTo>
                      <a:pt x="19866186" y="144780"/>
                    </a:lnTo>
                    <a:lnTo>
                      <a:pt x="144780" y="144780"/>
                    </a:lnTo>
                    <a:lnTo>
                      <a:pt x="144780" y="0"/>
                    </a:lnTo>
                    <a:close/>
                  </a:path>
                </a:pathLst>
              </a:custGeom>
              <a:solidFill>
                <a:srgbClr val="003432"/>
              </a:solidFill>
            </p:spPr>
          </p:sp>
        </p:grpSp>
        <p:sp>
          <p:nvSpPr>
            <p:cNvPr id="63" name="TextBox 63"/>
            <p:cNvSpPr txBox="1"/>
            <p:nvPr/>
          </p:nvSpPr>
          <p:spPr>
            <a:xfrm>
              <a:off x="190410" y="59493"/>
              <a:ext cx="2060953" cy="240199"/>
            </a:xfrm>
            <a:prstGeom prst="rect">
              <a:avLst/>
            </a:prstGeom>
          </p:spPr>
          <p:txBody>
            <a:bodyPr lIns="0" tIns="0" rIns="0" bIns="0" rtlCol="0" anchor="t">
              <a:spAutoFit/>
            </a:bodyPr>
            <a:lstStyle/>
            <a:p>
              <a:pPr marL="0" lvl="0" indent="0">
                <a:lnSpc>
                  <a:spcPts val="1280"/>
                </a:lnSpc>
                <a:spcBef>
                  <a:spcPct val="0"/>
                </a:spcBef>
              </a:pPr>
              <a:r>
                <a:rPr lang="en-US" sz="1280" dirty="0">
                  <a:solidFill>
                    <a:srgbClr val="003432"/>
                  </a:solidFill>
                  <a:latin typeface="Barlow SemiCondensed Bold"/>
                </a:rPr>
                <a:t>Rationale for the CLIP</a:t>
              </a:r>
            </a:p>
          </p:txBody>
        </p:sp>
      </p:grpSp>
      <p:pic>
        <p:nvPicPr>
          <p:cNvPr id="65" name="Picture 65">
            <a:hlinkClick r:id="rId13"/>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668285" y="70257"/>
            <a:ext cx="379504" cy="379504"/>
          </a:xfrm>
          <a:prstGeom prst="rect">
            <a:avLst/>
          </a:prstGeom>
        </p:spPr>
      </p:pic>
      <p:pic>
        <p:nvPicPr>
          <p:cNvPr id="66" name="Picture 66">
            <a:hlinkClick r:id="rId16"/>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6126095" y="71164"/>
            <a:ext cx="384963" cy="384963"/>
          </a:xfrm>
          <a:prstGeom prst="rect">
            <a:avLst/>
          </a:prstGeom>
        </p:spPr>
      </p:pic>
      <p:pic>
        <p:nvPicPr>
          <p:cNvPr id="67" name="Picture 67">
            <a:hlinkClick r:id="rId19"/>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549084" y="71164"/>
            <a:ext cx="390592" cy="390592"/>
          </a:xfrm>
          <a:prstGeom prst="rect">
            <a:avLst/>
          </a:prstGeom>
        </p:spPr>
      </p:pic>
      <p:pic>
        <p:nvPicPr>
          <p:cNvPr id="68" name="Picture 68">
            <a:hlinkClick r:id="rId22"/>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6993899" y="71164"/>
            <a:ext cx="396006" cy="396006"/>
          </a:xfrm>
          <a:prstGeom prst="rect">
            <a:avLst/>
          </a:prstGeom>
        </p:spPr>
      </p:pic>
      <p:sp>
        <p:nvSpPr>
          <p:cNvPr id="69" name="TextBox 69"/>
          <p:cNvSpPr txBox="1"/>
          <p:nvPr/>
        </p:nvSpPr>
        <p:spPr>
          <a:xfrm>
            <a:off x="716967" y="5542503"/>
            <a:ext cx="2703326" cy="1141338"/>
          </a:xfrm>
          <a:prstGeom prst="rect">
            <a:avLst/>
          </a:prstGeom>
        </p:spPr>
        <p:txBody>
          <a:bodyPr lIns="0" tIns="0" rIns="0" bIns="0" rtlCol="0" anchor="t">
            <a:spAutoFit/>
          </a:bodyPr>
          <a:lstStyle/>
          <a:p>
            <a:pPr>
              <a:lnSpc>
                <a:spcPts val="1679"/>
              </a:lnSpc>
            </a:pPr>
            <a:endParaRPr dirty="0"/>
          </a:p>
          <a:p>
            <a:pPr algn="just">
              <a:lnSpc>
                <a:spcPts val="1235"/>
              </a:lnSpc>
            </a:pPr>
            <a:endParaRPr dirty="0"/>
          </a:p>
          <a:p>
            <a:pPr algn="just">
              <a:lnSpc>
                <a:spcPts val="1235"/>
              </a:lnSpc>
            </a:pPr>
            <a:r>
              <a:rPr lang="en-US" sz="1029" dirty="0">
                <a:solidFill>
                  <a:srgbClr val="000000"/>
                </a:solidFill>
                <a:latin typeface="Barlow SemiCondensed"/>
              </a:rPr>
              <a:t> -</a:t>
            </a: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p:txBody>
      </p:sp>
      <p:sp>
        <p:nvSpPr>
          <p:cNvPr id="70" name="TextBox 70"/>
          <p:cNvSpPr txBox="1"/>
          <p:nvPr/>
        </p:nvSpPr>
        <p:spPr>
          <a:xfrm>
            <a:off x="4131634" y="6309721"/>
            <a:ext cx="2701847" cy="256480"/>
          </a:xfrm>
          <a:prstGeom prst="rect">
            <a:avLst/>
          </a:prstGeom>
        </p:spPr>
        <p:txBody>
          <a:bodyPr lIns="0" tIns="0" rIns="0" bIns="0" rtlCol="0" anchor="t">
            <a:spAutoFit/>
          </a:bodyPr>
          <a:lstStyle/>
          <a:p>
            <a:pPr algn="ctr">
              <a:lnSpc>
                <a:spcPts val="1029"/>
              </a:lnSpc>
            </a:pPr>
            <a:endParaRPr lang="en-US" sz="1029" dirty="0">
              <a:solidFill>
                <a:srgbClr val="000000"/>
              </a:solidFill>
              <a:latin typeface="Barlow SemiCondensed"/>
            </a:endParaRPr>
          </a:p>
          <a:p>
            <a:pPr algn="ctr">
              <a:lnSpc>
                <a:spcPts val="1029"/>
              </a:lnSpc>
            </a:pPr>
            <a:endParaRPr lang="en-US" sz="1029" dirty="0">
              <a:solidFill>
                <a:srgbClr val="000000"/>
              </a:solidFill>
              <a:latin typeface="Barlow SemiCondensed"/>
            </a:endParaRPr>
          </a:p>
        </p:txBody>
      </p:sp>
      <p:sp>
        <p:nvSpPr>
          <p:cNvPr id="71" name="TextBox 71"/>
          <p:cNvSpPr txBox="1"/>
          <p:nvPr/>
        </p:nvSpPr>
        <p:spPr>
          <a:xfrm>
            <a:off x="1512410" y="854360"/>
            <a:ext cx="4632007" cy="379095"/>
          </a:xfrm>
          <a:prstGeom prst="rect">
            <a:avLst/>
          </a:prstGeom>
        </p:spPr>
        <p:txBody>
          <a:bodyPr lIns="0" tIns="0" rIns="0" bIns="0" rtlCol="0" anchor="t">
            <a:spAutoFit/>
          </a:bodyPr>
          <a:lstStyle/>
          <a:p>
            <a:pPr marL="0" lvl="0" indent="0" algn="just">
              <a:lnSpc>
                <a:spcPts val="2800"/>
              </a:lnSpc>
            </a:pPr>
            <a:r>
              <a:rPr lang="en-US" sz="2799" spc="117">
                <a:solidFill>
                  <a:srgbClr val="001489"/>
                </a:solidFill>
                <a:latin typeface="Barlow SemiCondensed Bold Bold"/>
              </a:rPr>
              <a:t> EU GENDER ACTION PLAN  III </a:t>
            </a:r>
          </a:p>
        </p:txBody>
      </p:sp>
      <p:sp>
        <p:nvSpPr>
          <p:cNvPr id="73" name="TextBox 73"/>
          <p:cNvSpPr txBox="1"/>
          <p:nvPr/>
        </p:nvSpPr>
        <p:spPr>
          <a:xfrm>
            <a:off x="755828" y="3820367"/>
            <a:ext cx="2648059" cy="1218282"/>
          </a:xfrm>
          <a:prstGeom prst="rect">
            <a:avLst/>
          </a:prstGeom>
        </p:spPr>
        <p:txBody>
          <a:bodyPr lIns="0" tIns="0" rIns="0" bIns="0" rtlCol="0" anchor="t">
            <a:spAutoFit/>
          </a:bodyPr>
          <a:lstStyle/>
          <a:p>
            <a:pPr algn="ctr">
              <a:lnSpc>
                <a:spcPts val="1132"/>
              </a:lnSpc>
            </a:pPr>
            <a:endParaRPr lang="en-US" sz="1029" dirty="0">
              <a:solidFill>
                <a:srgbClr val="001489"/>
              </a:solidFill>
              <a:latin typeface="Barlow SemiCondensed"/>
            </a:endParaRPr>
          </a:p>
          <a:p>
            <a:pPr marL="0" lvl="0" indent="0" algn="just">
              <a:lnSpc>
                <a:spcPts val="1155"/>
              </a:lnSpc>
            </a:pPr>
            <a:r>
              <a:rPr lang="en-US" sz="1000" dirty="0" smtClean="0"/>
              <a:t>Implementation of legislative framework for gender equality in Montenegro is improved, with international agreements fully integrated into the national laws.</a:t>
            </a:r>
          </a:p>
          <a:p>
            <a:pPr marL="0" lvl="0" indent="0" algn="just">
              <a:lnSpc>
                <a:spcPts val="1155"/>
              </a:lnSpc>
            </a:pPr>
            <a:r>
              <a:rPr lang="en-US" sz="1000" dirty="0" smtClean="0"/>
              <a:t>Women in Montenegro experience less inequality in participating in political, economic and social life. </a:t>
            </a:r>
            <a:endParaRPr lang="en-US" sz="1000" dirty="0"/>
          </a:p>
        </p:txBody>
      </p:sp>
      <p:sp>
        <p:nvSpPr>
          <p:cNvPr id="74" name="TextBox 74"/>
          <p:cNvSpPr txBox="1"/>
          <p:nvPr/>
        </p:nvSpPr>
        <p:spPr>
          <a:xfrm>
            <a:off x="305467" y="756000"/>
            <a:ext cx="679450" cy="262890"/>
          </a:xfrm>
          <a:prstGeom prst="rect">
            <a:avLst/>
          </a:prstGeom>
        </p:spPr>
        <p:txBody>
          <a:bodyPr lIns="0" tIns="0" rIns="0" bIns="0" rtlCol="0" anchor="t">
            <a:spAutoFit/>
          </a:bodyPr>
          <a:lstStyle/>
          <a:p>
            <a:pPr algn="ctr">
              <a:lnSpc>
                <a:spcPts val="990"/>
              </a:lnSpc>
            </a:pPr>
            <a:r>
              <a:rPr lang="en-US" sz="900" dirty="0">
                <a:solidFill>
                  <a:srgbClr val="000000"/>
                </a:solidFill>
                <a:latin typeface="Arialle Bold"/>
              </a:rPr>
              <a:t>EUROPEAN </a:t>
            </a:r>
          </a:p>
          <a:p>
            <a:pPr algn="ctr">
              <a:lnSpc>
                <a:spcPts val="990"/>
              </a:lnSpc>
            </a:pPr>
            <a:r>
              <a:rPr lang="en-US" sz="900" dirty="0">
                <a:solidFill>
                  <a:srgbClr val="000000"/>
                </a:solidFill>
                <a:latin typeface="Arialle Bold"/>
              </a:rPr>
              <a:t>UNION</a:t>
            </a:r>
          </a:p>
        </p:txBody>
      </p:sp>
      <p:sp>
        <p:nvSpPr>
          <p:cNvPr id="75" name="TextBox 75"/>
          <p:cNvSpPr txBox="1"/>
          <p:nvPr/>
        </p:nvSpPr>
        <p:spPr>
          <a:xfrm>
            <a:off x="1028619" y="1204880"/>
            <a:ext cx="5599588" cy="256480"/>
          </a:xfrm>
          <a:prstGeom prst="rect">
            <a:avLst/>
          </a:prstGeom>
        </p:spPr>
        <p:txBody>
          <a:bodyPr lIns="0" tIns="0" rIns="0" bIns="0" rtlCol="0" anchor="t">
            <a:spAutoFit/>
          </a:bodyPr>
          <a:lstStyle/>
          <a:p>
            <a:pPr algn="just">
              <a:lnSpc>
                <a:spcPts val="1960"/>
              </a:lnSpc>
            </a:pPr>
            <a:r>
              <a:rPr lang="en-US" sz="1400" dirty="0">
                <a:solidFill>
                  <a:srgbClr val="000000"/>
                </a:solidFill>
                <a:latin typeface="Inter Italics"/>
              </a:rPr>
              <a:t>Country Level Implementation Plan </a:t>
            </a:r>
            <a:r>
              <a:rPr lang="en-US" sz="1400" dirty="0" smtClean="0">
                <a:solidFill>
                  <a:srgbClr val="000000"/>
                </a:solidFill>
                <a:latin typeface="Inter Italics"/>
              </a:rPr>
              <a:t>2021   </a:t>
            </a:r>
            <a:r>
              <a:rPr lang="en-US" sz="1400" dirty="0">
                <a:solidFill>
                  <a:srgbClr val="000000"/>
                </a:solidFill>
                <a:latin typeface="Inter Italics"/>
              </a:rPr>
              <a:t>(2021-2025)</a:t>
            </a:r>
          </a:p>
        </p:txBody>
      </p:sp>
      <p:sp>
        <p:nvSpPr>
          <p:cNvPr id="76" name="TextBox 76"/>
          <p:cNvSpPr txBox="1"/>
          <p:nvPr/>
        </p:nvSpPr>
        <p:spPr>
          <a:xfrm>
            <a:off x="853453" y="1566919"/>
            <a:ext cx="6533882" cy="666849"/>
          </a:xfrm>
          <a:prstGeom prst="rect">
            <a:avLst/>
          </a:prstGeom>
        </p:spPr>
        <p:txBody>
          <a:bodyPr lIns="0" tIns="0" rIns="0" bIns="0" rtlCol="0" anchor="t">
            <a:spAutoFit/>
          </a:bodyPr>
          <a:lstStyle/>
          <a:p>
            <a:pPr algn="ctr">
              <a:lnSpc>
                <a:spcPts val="1260"/>
              </a:lnSpc>
            </a:pPr>
            <a:r>
              <a:rPr lang="en-US" sz="1050" dirty="0">
                <a:latin typeface="Alata"/>
              </a:rPr>
              <a:t>The European Union and its Member States are vigorously promoting gender equality and women empowerment in their relations with partner countries.  The new EU's  Action Plan on Gender Equality and Women Empowerment in External Action (2021-2025) is now operational in </a:t>
            </a:r>
            <a:r>
              <a:rPr lang="en-US" sz="1050" dirty="0" smtClean="0">
                <a:latin typeface="Alata"/>
              </a:rPr>
              <a:t>Montenegro</a:t>
            </a:r>
            <a:endParaRPr lang="en-US" sz="1050" dirty="0">
              <a:latin typeface="Alata"/>
            </a:endParaRPr>
          </a:p>
          <a:p>
            <a:pPr algn="ctr">
              <a:lnSpc>
                <a:spcPts val="1260"/>
              </a:lnSpc>
            </a:pPr>
            <a:endParaRPr lang="en-US" sz="1050" dirty="0">
              <a:solidFill>
                <a:srgbClr val="000000"/>
              </a:solidFill>
              <a:latin typeface="Alata"/>
            </a:endParaRPr>
          </a:p>
        </p:txBody>
      </p:sp>
      <p:sp>
        <p:nvSpPr>
          <p:cNvPr id="78" name="TextBox 78"/>
          <p:cNvSpPr txBox="1"/>
          <p:nvPr/>
        </p:nvSpPr>
        <p:spPr>
          <a:xfrm>
            <a:off x="1142001" y="7173500"/>
            <a:ext cx="1871554" cy="575056"/>
          </a:xfrm>
          <a:prstGeom prst="rect">
            <a:avLst/>
          </a:prstGeom>
        </p:spPr>
        <p:txBody>
          <a:bodyPr lIns="0" tIns="0" rIns="0" bIns="0" rtlCol="0" anchor="t">
            <a:spAutoFit/>
          </a:bodyPr>
          <a:lstStyle/>
          <a:p>
            <a:pPr algn="ctr">
              <a:lnSpc>
                <a:spcPts val="1132"/>
              </a:lnSpc>
            </a:pPr>
            <a:endParaRPr dirty="0"/>
          </a:p>
          <a:p>
            <a:pPr algn="ctr">
              <a:lnSpc>
                <a:spcPts val="1132"/>
              </a:lnSpc>
            </a:pPr>
            <a:r>
              <a:rPr lang="en-US" sz="1029" dirty="0">
                <a:solidFill>
                  <a:srgbClr val="001489"/>
                </a:solidFill>
                <a:latin typeface="Barlow SemiCondensed Bold"/>
              </a:rPr>
              <a:t>Gender mainstreaming and </a:t>
            </a:r>
          </a:p>
          <a:p>
            <a:pPr algn="ctr">
              <a:lnSpc>
                <a:spcPts val="1132"/>
              </a:lnSpc>
            </a:pPr>
            <a:r>
              <a:rPr lang="en-US" sz="1029" dirty="0">
                <a:solidFill>
                  <a:srgbClr val="001489"/>
                </a:solidFill>
                <a:latin typeface="Barlow SemiCondensed Bold"/>
              </a:rPr>
              <a:t>targeted actions </a:t>
            </a:r>
          </a:p>
          <a:p>
            <a:pPr algn="ctr">
              <a:lnSpc>
                <a:spcPts val="1132"/>
              </a:lnSpc>
            </a:pPr>
            <a:endParaRPr lang="en-US" sz="1029" dirty="0">
              <a:solidFill>
                <a:srgbClr val="001489"/>
              </a:solidFill>
              <a:latin typeface="Barlow SemiCondensed Bold"/>
            </a:endParaRPr>
          </a:p>
        </p:txBody>
      </p:sp>
      <p:sp>
        <p:nvSpPr>
          <p:cNvPr id="79" name="TextBox 79"/>
          <p:cNvSpPr txBox="1"/>
          <p:nvPr/>
        </p:nvSpPr>
        <p:spPr>
          <a:xfrm>
            <a:off x="4059309" y="8246585"/>
            <a:ext cx="2782540" cy="559372"/>
          </a:xfrm>
          <a:prstGeom prst="rect">
            <a:avLst/>
          </a:prstGeom>
        </p:spPr>
        <p:txBody>
          <a:bodyPr lIns="0" tIns="0" rIns="0" bIns="0" rtlCol="0" anchor="t">
            <a:spAutoFit/>
          </a:bodyPr>
          <a:lstStyle/>
          <a:p>
            <a:pPr algn="ctr">
              <a:lnSpc>
                <a:spcPts val="1132"/>
              </a:lnSpc>
            </a:pPr>
            <a:r>
              <a:rPr lang="en-US" sz="1029" dirty="0">
                <a:solidFill>
                  <a:srgbClr val="001489"/>
                </a:solidFill>
                <a:latin typeface="Barlow SemiCondensed Bold"/>
              </a:rPr>
              <a:t>Engagement in dialogue for gender equality and women empowerment</a:t>
            </a:r>
          </a:p>
          <a:p>
            <a:pPr algn="ctr">
              <a:lnSpc>
                <a:spcPts val="1029"/>
              </a:lnSpc>
            </a:pPr>
            <a:endParaRPr lang="en-US" sz="1029" dirty="0">
              <a:solidFill>
                <a:srgbClr val="001489"/>
              </a:solidFill>
              <a:latin typeface="Barlow SemiCondensed Bold"/>
            </a:endParaRPr>
          </a:p>
          <a:p>
            <a:pPr algn="ctr">
              <a:lnSpc>
                <a:spcPts val="1029"/>
              </a:lnSpc>
            </a:pPr>
            <a:endParaRPr lang="en-US" sz="1029" dirty="0">
              <a:solidFill>
                <a:srgbClr val="001489"/>
              </a:solidFill>
              <a:latin typeface="Barlow SemiCondensed Bold"/>
            </a:endParaRPr>
          </a:p>
        </p:txBody>
      </p:sp>
      <p:sp>
        <p:nvSpPr>
          <p:cNvPr id="80" name="TextBox 80"/>
          <p:cNvSpPr txBox="1"/>
          <p:nvPr/>
        </p:nvSpPr>
        <p:spPr>
          <a:xfrm>
            <a:off x="4265726" y="9623642"/>
            <a:ext cx="1517386" cy="128240"/>
          </a:xfrm>
          <a:prstGeom prst="rect">
            <a:avLst/>
          </a:prstGeom>
        </p:spPr>
        <p:txBody>
          <a:bodyPr wrap="square" lIns="0" tIns="0" rIns="0" bIns="0" rtlCol="0" anchor="t">
            <a:spAutoFit/>
          </a:bodyPr>
          <a:lstStyle/>
          <a:p>
            <a:pPr algn="just">
              <a:lnSpc>
                <a:spcPts val="1029"/>
              </a:lnSpc>
            </a:pPr>
            <a:r>
              <a:rPr lang="en-US" sz="1029" dirty="0">
                <a:solidFill>
                  <a:srgbClr val="001489"/>
                </a:solidFill>
                <a:latin typeface="Barlow SemiCondensed Bold"/>
              </a:rPr>
              <a:t>Public Diplomacy Activities</a:t>
            </a:r>
          </a:p>
        </p:txBody>
      </p:sp>
      <p:sp>
        <p:nvSpPr>
          <p:cNvPr id="82" name="TextBox 82"/>
          <p:cNvSpPr txBox="1"/>
          <p:nvPr/>
        </p:nvSpPr>
        <p:spPr>
          <a:xfrm>
            <a:off x="3836502" y="3688458"/>
            <a:ext cx="3119631" cy="282129"/>
          </a:xfrm>
          <a:prstGeom prst="rect">
            <a:avLst/>
          </a:prstGeom>
        </p:spPr>
        <p:txBody>
          <a:bodyPr lIns="0" tIns="0" rIns="0" bIns="0" rtlCol="0" anchor="t">
            <a:spAutoFit/>
          </a:bodyPr>
          <a:lstStyle/>
          <a:p>
            <a:pPr algn="just">
              <a:lnSpc>
                <a:spcPts val="1132"/>
              </a:lnSpc>
            </a:pPr>
            <a:r>
              <a:rPr lang="en-US" sz="1029" dirty="0" smtClean="0">
                <a:solidFill>
                  <a:srgbClr val="001489"/>
                </a:solidFill>
                <a:latin typeface="Barlow SemiCondensed Bold"/>
              </a:rPr>
              <a:t>                 </a:t>
            </a:r>
            <a:r>
              <a:rPr lang="en-US" sz="1029" dirty="0">
                <a:solidFill>
                  <a:srgbClr val="001489"/>
                </a:solidFill>
                <a:latin typeface="Barlow SemiCondensed Bold"/>
              </a:rPr>
              <a:t>The CLIP areas of engagement are based on:</a:t>
            </a:r>
          </a:p>
          <a:p>
            <a:pPr algn="just">
              <a:lnSpc>
                <a:spcPts val="1132"/>
              </a:lnSpc>
            </a:pPr>
            <a:endParaRPr lang="en-US" sz="1029" dirty="0">
              <a:solidFill>
                <a:srgbClr val="000000"/>
              </a:solidFill>
              <a:latin typeface="Barlow SemiCondensed"/>
            </a:endParaRPr>
          </a:p>
        </p:txBody>
      </p:sp>
      <p:sp>
        <p:nvSpPr>
          <p:cNvPr id="83" name="TextBox 83"/>
          <p:cNvSpPr txBox="1"/>
          <p:nvPr/>
        </p:nvSpPr>
        <p:spPr>
          <a:xfrm>
            <a:off x="762625" y="7780644"/>
            <a:ext cx="2652220" cy="1923604"/>
          </a:xfrm>
          <a:prstGeom prst="rect">
            <a:avLst/>
          </a:prstGeom>
        </p:spPr>
        <p:txBody>
          <a:bodyPr lIns="0" tIns="0" rIns="0" bIns="0" rtlCol="0" anchor="t">
            <a:spAutoFit/>
          </a:bodyPr>
          <a:lstStyle/>
          <a:p>
            <a:pPr algn="just">
              <a:lnSpc>
                <a:spcPts val="1029"/>
              </a:lnSpc>
            </a:pPr>
            <a:r>
              <a:rPr lang="en-US" sz="1029" dirty="0">
                <a:solidFill>
                  <a:srgbClr val="000000"/>
                </a:solidFill>
                <a:latin typeface="Barlow SemiCondensed"/>
              </a:rPr>
              <a:t> - .</a:t>
            </a:r>
          </a:p>
          <a:p>
            <a:pPr algn="just">
              <a:lnSpc>
                <a:spcPts val="1029"/>
              </a:lnSpc>
            </a:pPr>
            <a:r>
              <a:rPr lang="en-US" sz="1000" dirty="0" smtClean="0">
                <a:solidFill>
                  <a:srgbClr val="000000"/>
                </a:solidFill>
              </a:rPr>
              <a:t>- Gender mainstreaming will be applied to the extent possible, notably in support to CSOs, employment and social policies, entrepreneurship and public administration reform.</a:t>
            </a:r>
          </a:p>
          <a:p>
            <a:pPr marL="171450" indent="-171450" algn="just">
              <a:lnSpc>
                <a:spcPts val="1029"/>
              </a:lnSpc>
              <a:buFontTx/>
              <a:buChar char="-"/>
            </a:pPr>
            <a:endParaRPr lang="en-US" sz="1000" dirty="0" smtClean="0">
              <a:solidFill>
                <a:srgbClr val="000000"/>
              </a:solidFill>
            </a:endParaRPr>
          </a:p>
          <a:p>
            <a:pPr algn="just">
              <a:lnSpc>
                <a:spcPts val="1029"/>
              </a:lnSpc>
            </a:pPr>
            <a:r>
              <a:rPr lang="en-US" sz="1000" dirty="0" smtClean="0">
                <a:solidFill>
                  <a:srgbClr val="000000"/>
                </a:solidFill>
              </a:rPr>
              <a:t>- Sector specific gender analysis in the area of public administration will be developed</a:t>
            </a:r>
          </a:p>
          <a:p>
            <a:pPr marL="171450" indent="-171450" algn="just">
              <a:lnSpc>
                <a:spcPts val="1029"/>
              </a:lnSpc>
              <a:buFontTx/>
              <a:buChar char="-"/>
            </a:pPr>
            <a:endParaRPr lang="en-US" sz="1000" dirty="0" smtClean="0">
              <a:solidFill>
                <a:srgbClr val="000000"/>
              </a:solidFill>
            </a:endParaRPr>
          </a:p>
          <a:p>
            <a:pPr algn="just">
              <a:lnSpc>
                <a:spcPts val="1029"/>
              </a:lnSpc>
            </a:pPr>
            <a:r>
              <a:rPr lang="en-US" sz="1000" dirty="0" smtClean="0">
                <a:solidFill>
                  <a:srgbClr val="000000"/>
                </a:solidFill>
              </a:rPr>
              <a:t>- Targeted actions will focus on prevention and combatting of gender-based violence, support to women entrepreneurship in the area of strengthening competitiveness of MSMEs and promotion and support of political particip</a:t>
            </a:r>
            <a:r>
              <a:rPr lang="en-US" sz="1000" dirty="0" smtClean="0">
                <a:solidFill>
                  <a:srgbClr val="000000"/>
                </a:solidFill>
              </a:rPr>
              <a:t>ation of women and women in decision-making positions.</a:t>
            </a:r>
            <a:endParaRPr lang="en-US" sz="1000" dirty="0">
              <a:solidFill>
                <a:srgbClr val="000000"/>
              </a:solidFill>
            </a:endParaRPr>
          </a:p>
        </p:txBody>
      </p:sp>
      <p:sp>
        <p:nvSpPr>
          <p:cNvPr id="86" name="TextBox 86"/>
          <p:cNvSpPr txBox="1"/>
          <p:nvPr/>
        </p:nvSpPr>
        <p:spPr>
          <a:xfrm>
            <a:off x="3794864" y="8664298"/>
            <a:ext cx="3144813" cy="256480"/>
          </a:xfrm>
          <a:prstGeom prst="rect">
            <a:avLst/>
          </a:prstGeom>
        </p:spPr>
        <p:txBody>
          <a:bodyPr lIns="0" tIns="0" rIns="0" bIns="0" rtlCol="0" anchor="t">
            <a:spAutoFit/>
          </a:bodyPr>
          <a:lstStyle/>
          <a:p>
            <a:pPr algn="just">
              <a:lnSpc>
                <a:spcPts val="1029"/>
              </a:lnSpc>
            </a:pPr>
            <a:r>
              <a:rPr lang="en-US" sz="1029" dirty="0">
                <a:solidFill>
                  <a:srgbClr val="000000"/>
                </a:solidFill>
                <a:latin typeface="Barlow SemiCondensed"/>
              </a:rPr>
              <a:t>-</a:t>
            </a:r>
          </a:p>
          <a:p>
            <a:pPr algn="just">
              <a:lnSpc>
                <a:spcPts val="1029"/>
              </a:lnSpc>
            </a:pPr>
            <a:endParaRPr lang="en-US" sz="1029" dirty="0">
              <a:solidFill>
                <a:srgbClr val="000000"/>
              </a:solidFill>
              <a:latin typeface="Barlow SemiCondensed"/>
            </a:endParaRPr>
          </a:p>
        </p:txBody>
      </p:sp>
      <p:sp>
        <p:nvSpPr>
          <p:cNvPr id="88" name="TextBox 88"/>
          <p:cNvSpPr txBox="1"/>
          <p:nvPr/>
        </p:nvSpPr>
        <p:spPr>
          <a:xfrm>
            <a:off x="4348136" y="543845"/>
            <a:ext cx="4325844" cy="262890"/>
          </a:xfrm>
          <a:prstGeom prst="rect">
            <a:avLst/>
          </a:prstGeom>
        </p:spPr>
        <p:txBody>
          <a:bodyPr lIns="0" tIns="0" rIns="0" bIns="0" rtlCol="0" anchor="t">
            <a:spAutoFit/>
          </a:bodyPr>
          <a:lstStyle/>
          <a:p>
            <a:pPr algn="ctr">
              <a:lnSpc>
                <a:spcPts val="990"/>
              </a:lnSpc>
            </a:pPr>
            <a:r>
              <a:rPr lang="en-US" sz="900" dirty="0">
                <a:solidFill>
                  <a:srgbClr val="000000"/>
                </a:solidFill>
                <a:latin typeface="Arialle"/>
              </a:rPr>
              <a:t>Delegation of the European Union </a:t>
            </a:r>
          </a:p>
          <a:p>
            <a:pPr algn="ctr">
              <a:lnSpc>
                <a:spcPts val="990"/>
              </a:lnSpc>
            </a:pPr>
            <a:r>
              <a:rPr lang="en-US" sz="900" dirty="0">
                <a:solidFill>
                  <a:srgbClr val="000000"/>
                </a:solidFill>
                <a:latin typeface="Arialle"/>
              </a:rPr>
              <a:t>to </a:t>
            </a:r>
            <a:r>
              <a:rPr lang="en-US" sz="900" dirty="0" smtClean="0">
                <a:solidFill>
                  <a:srgbClr val="000000"/>
                </a:solidFill>
                <a:latin typeface="Arialle"/>
              </a:rPr>
              <a:t>Montenegro</a:t>
            </a:r>
            <a:endParaRPr lang="en-US" sz="900" dirty="0">
              <a:solidFill>
                <a:srgbClr val="000000"/>
              </a:solidFill>
              <a:latin typeface="Arialle"/>
            </a:endParaRPr>
          </a:p>
        </p:txBody>
      </p:sp>
      <p:sp>
        <p:nvSpPr>
          <p:cNvPr id="89" name="TextBox 89"/>
          <p:cNvSpPr txBox="1"/>
          <p:nvPr/>
        </p:nvSpPr>
        <p:spPr>
          <a:xfrm>
            <a:off x="746462" y="5539284"/>
            <a:ext cx="2703326" cy="291211"/>
          </a:xfrm>
          <a:prstGeom prst="rect">
            <a:avLst/>
          </a:prstGeom>
        </p:spPr>
        <p:txBody>
          <a:bodyPr lIns="0" tIns="0" rIns="0" bIns="0" rtlCol="0" anchor="t">
            <a:spAutoFit/>
          </a:bodyPr>
          <a:lstStyle/>
          <a:p>
            <a:pPr algn="ctr">
              <a:lnSpc>
                <a:spcPts val="1132"/>
              </a:lnSpc>
            </a:pPr>
            <a:r>
              <a:rPr lang="en-US" sz="1029">
                <a:solidFill>
                  <a:srgbClr val="001489"/>
                </a:solidFill>
                <a:latin typeface="Barlow SemiCondensed Bold"/>
              </a:rPr>
              <a:t>Different instrument will be used in the implementation of the CLIP: </a:t>
            </a:r>
          </a:p>
        </p:txBody>
      </p:sp>
    </p:spTree>
  </p:cSld>
  <p:clrMapOvr>
    <a:masterClrMapping/>
  </p:clrMapOvr>
  <p:extLst mod="1">
    <p:ext uri="{6950BFC3-D8DA-4A85-94F7-54DA5524770B}">
      <p188:commentRel xmlns:p188="http://schemas.microsoft.com/office/powerpoint/2018/8/main" xmlns="" r:id="rId25"/>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C Document" ma:contentTypeID="0x010100258AA79CEB83498886A3A0868112325000CA42DB76DAD6E9438FD279FF066C23A0" ma:contentTypeVersion="0" ma:contentTypeDescription="Create a new document in this library." ma:contentTypeScope="" ma:versionID="dd63c766204002101201103b2a4234a7">
  <xsd:schema xmlns:xsd="http://www.w3.org/2001/XMLSchema" xmlns:xs="http://www.w3.org/2001/XMLSchema" xmlns:p="http://schemas.microsoft.com/office/2006/metadata/properties" xmlns:ns2="http://schemas.microsoft.com/sharepoint/v3/fields" xmlns:ns3="0e9b3a82-106d-4dfc-8b5c-c32b856c7021" targetNamespace="http://schemas.microsoft.com/office/2006/metadata/properties" ma:root="true" ma:fieldsID="232a2c83788e53de5beab89d61ec3799" ns2:_="" ns3:_="">
    <xsd:import namespace="http://schemas.microsoft.com/sharepoint/v3/fields"/>
    <xsd:import namespace="0e9b3a82-106d-4dfc-8b5c-c32b856c7021"/>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e9b3a82-106d-4dfc-8b5c-c32b856c7021"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C_Collab_DocumentLanguage xmlns="0e9b3a82-106d-4dfc-8b5c-c32b856c7021">EN</EC_Collab_DocumentLanguage>
    <_Status xmlns="http://schemas.microsoft.com/sharepoint/v3/fields">Not Started</_Status>
    <EC_Collab_Status xmlns="0e9b3a82-106d-4dfc-8b5c-c32b856c7021">Not Started</EC_Collab_Status>
    <EC_Collab_Reference xmlns="0e9b3a82-106d-4dfc-8b5c-c32b856c7021" xsi:nil="true"/>
  </documentManagement>
</p:properties>
</file>

<file path=customXml/itemProps1.xml><?xml version="1.0" encoding="utf-8"?>
<ds:datastoreItem xmlns:ds="http://schemas.openxmlformats.org/officeDocument/2006/customXml" ds:itemID="{72193B94-9A79-4871-A031-0F6130893E44}"/>
</file>

<file path=customXml/itemProps2.xml><?xml version="1.0" encoding="utf-8"?>
<ds:datastoreItem xmlns:ds="http://schemas.openxmlformats.org/officeDocument/2006/customXml" ds:itemID="{0973CD4E-78B0-41B7-BF11-A178666027A9}"/>
</file>

<file path=customXml/itemProps3.xml><?xml version="1.0" encoding="utf-8"?>
<ds:datastoreItem xmlns:ds="http://schemas.openxmlformats.org/officeDocument/2006/customXml" ds:itemID="{7CA622FD-A729-4372-BE1F-F883DB5FEF46}"/>
</file>

<file path=docProps/app.xml><?xml version="1.0" encoding="utf-8"?>
<Properties xmlns="http://schemas.openxmlformats.org/officeDocument/2006/extended-properties" xmlns:vt="http://schemas.openxmlformats.org/officeDocument/2006/docPropsVTypes">
  <TotalTime>168</TotalTime>
  <Words>494</Words>
  <Application>Microsoft Office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Barlow SemiCondensed Bold Bold</vt:lpstr>
      <vt:lpstr>Arialle</vt:lpstr>
      <vt:lpstr>Arial</vt:lpstr>
      <vt:lpstr>Alata</vt:lpstr>
      <vt:lpstr>Barlow SemiCondensed</vt:lpstr>
      <vt:lpstr>Calibri</vt:lpstr>
      <vt:lpstr>Barlow SemiCondensed Bold</vt:lpstr>
      <vt:lpstr>Arialle Bold</vt:lpstr>
      <vt:lpstr>Inter Italics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GAP III</dc:title>
  <dc:creator>RAMIREZ Ma Elaine (EEAS-MANILA)</dc:creator>
  <cp:lastModifiedBy>TESIC Mladenka (EEAS-PODGORICA)</cp:lastModifiedBy>
  <cp:revision>31</cp:revision>
  <dcterms:created xsi:type="dcterms:W3CDTF">2006-08-16T00:00:00Z</dcterms:created>
  <dcterms:modified xsi:type="dcterms:W3CDTF">2021-11-24T12:25:04Z</dcterms:modified>
  <dc:identifier>DAEsea91qeI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0x010100258AA79CEB83498886A3A0868112325000CA42DB76DAD6E9438FD279FF066C23A0</vt:lpwstr>
  </property>
</Properties>
</file>