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7556500" cy="10693400"/>
  <p:notesSz cx="6858000" cy="9144000"/>
  <p:embeddedFontLst>
    <p:embeddedFont>
      <p:font typeface="Inter Italics" panose="020B0604020202020204" charset="0"/>
      <p:regular r:id="rId4"/>
      <p:italic r:id="rId5"/>
    </p:embeddedFont>
    <p:embeddedFont>
      <p:font typeface="Barlow SemiCondensed" panose="020B0604020202020204" charset="0"/>
      <p:regular r:id="rId6"/>
    </p:embeddedFont>
    <p:embeddedFont>
      <p:font typeface="Alata" panose="020B0604020202020204" charset="0"/>
      <p:regular r:id="rId7"/>
    </p:embeddedFont>
    <p:embeddedFont>
      <p:font typeface="Barlow SemiCondensed Bold" panose="020B0604020202020204" charset="0"/>
      <p:regular r:id="rId8"/>
      <p:bold r:id="rId9"/>
    </p:embeddedFont>
    <p:embeddedFont>
      <p:font typeface="Arialle Bold" panose="020B0604020202020204" charset="0"/>
      <p:regular r:id="rId10"/>
      <p:bold r:id="rId11"/>
    </p:embeddedFont>
    <p:embeddedFont>
      <p:font typeface="Barlow SemiCondensed Bold Bold" panose="020B0604020202020204" charset="0"/>
      <p:regular r:id="rId12"/>
      <p:bold r:id="rId13"/>
    </p:embeddedFont>
    <p:embeddedFont>
      <p:font typeface="Arialle"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800" y="-27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customXml" Target="../customXml/item2.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customXml" Target="../customXml/item1.xml"/><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D5C3D-D67B-4531-B932-4397D70275F2}" type="datetimeFigureOut">
              <a:rPr lang="en-GB" smtClean="0"/>
              <a:t>11/11/2021</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122B9-FA85-4E13-84BF-965567E261DC}" type="slidenum">
              <a:rPr lang="en-GB" smtClean="0"/>
              <a:t>‹#›</a:t>
            </a:fld>
            <a:endParaRPr lang="en-GB"/>
          </a:p>
        </p:txBody>
      </p:sp>
    </p:spTree>
    <p:extLst>
      <p:ext uri="{BB962C8B-B14F-4D97-AF65-F5344CB8AC3E}">
        <p14:creationId xmlns:p14="http://schemas.microsoft.com/office/powerpoint/2010/main" val="25805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9.png"/><Relationship Id="rId26" Type="http://schemas.openxmlformats.org/officeDocument/2006/relationships/hyperlink" Target="https://twitter.com/EUinthePH" TargetMode="External"/><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0.png"/><Relationship Id="rId31"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8.svg"/><Relationship Id="rId22" Type="http://schemas.openxmlformats.org/officeDocument/2006/relationships/image" Target="../media/image18.svg"/><Relationship Id="rId27" Type="http://schemas.openxmlformats.org/officeDocument/2006/relationships/image" Target="../media/image13.png"/><Relationship Id="rId30"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1142001" y="3335780"/>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Vision</a:t>
              </a:r>
              <a:endParaRPr lang="en-US" sz="1280" dirty="0">
                <a:solidFill>
                  <a:srgbClr val="003432"/>
                </a:solidFill>
                <a:latin typeface="Barlow SemiCondensed Bold"/>
              </a:endParaRP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1018" y="1446815"/>
            <a:ext cx="621117" cy="616502"/>
          </a:xfrm>
          <a:prstGeom prst="rect">
            <a:avLst/>
          </a:prstGeom>
        </p:spPr>
      </p:pic>
      <p:grpSp>
        <p:nvGrpSpPr>
          <p:cNvPr id="20" name="Group 20"/>
          <p:cNvGrpSpPr/>
          <p:nvPr/>
        </p:nvGrpSpPr>
        <p:grpSpPr>
          <a:xfrm>
            <a:off x="3726226" y="5294012"/>
            <a:ext cx="3328624" cy="2297424"/>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64336" y="5214381"/>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CLIP - Areas of Engagement </a:t>
              </a:r>
            </a:p>
          </p:txBody>
        </p:sp>
      </p:gr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26509" y="6272697"/>
            <a:ext cx="283892" cy="270471"/>
          </a:xfrm>
          <a:prstGeom prst="rect">
            <a:avLst/>
          </a:prstGeom>
        </p:spPr>
      </p:pic>
      <p:pic>
        <p:nvPicPr>
          <p:cNvPr id="29" name="Picture 2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24512" y="5902608"/>
            <a:ext cx="304834" cy="304834"/>
          </a:xfrm>
          <a:prstGeom prst="rect">
            <a:avLst/>
          </a:prstGeom>
        </p:spPr>
      </p:pic>
      <p:pic>
        <p:nvPicPr>
          <p:cNvPr id="30" name="Picture 3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80164" y="8191374"/>
            <a:ext cx="277388" cy="269636"/>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3365" y="5503567"/>
            <a:ext cx="307128" cy="295086"/>
          </a:xfrm>
          <a:prstGeom prst="rect">
            <a:avLst/>
          </a:prstGeom>
        </p:spPr>
      </p:pic>
      <p:pic>
        <p:nvPicPr>
          <p:cNvPr id="32" name="Picture 3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38235" y="6614761"/>
            <a:ext cx="311154" cy="370422"/>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1255662" y="519713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Consultation</a:t>
              </a:r>
              <a:endParaRPr lang="en-US" sz="1280" dirty="0">
                <a:solidFill>
                  <a:srgbClr val="003432"/>
                </a:solidFill>
                <a:latin typeface="Barlow SemiCondensed Bold"/>
              </a:endParaRP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92135" y="7293856"/>
            <a:ext cx="272968" cy="345132"/>
          </a:xfrm>
          <a:prstGeom prst="rect">
            <a:avLst/>
          </a:prstGeom>
        </p:spPr>
      </p:pic>
      <p:sp>
        <p:nvSpPr>
          <p:cNvPr id="45" name="TextBox 45"/>
          <p:cNvSpPr txBox="1"/>
          <p:nvPr/>
        </p:nvSpPr>
        <p:spPr>
          <a:xfrm>
            <a:off x="4182980" y="5898035"/>
            <a:ext cx="2638851"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Ensuring freedom </a:t>
            </a:r>
            <a:r>
              <a:rPr lang="en-US" sz="1029" dirty="0" smtClean="0">
                <a:solidFill>
                  <a:srgbClr val="000000"/>
                </a:solidFill>
                <a:latin typeface="Barlow SemiCondensed"/>
              </a:rPr>
              <a:t>from </a:t>
            </a:r>
            <a:r>
              <a:rPr lang="en-US" sz="1029" dirty="0">
                <a:solidFill>
                  <a:srgbClr val="000000"/>
                </a:solidFill>
                <a:latin typeface="Barlow SemiCondensed"/>
              </a:rPr>
              <a:t>all forms of gender-based violence (and access to justice)</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233037" y="5506847"/>
            <a:ext cx="2631798" cy="316753"/>
          </a:xfrm>
          <a:prstGeom prst="rect">
            <a:avLst/>
          </a:prstGeom>
        </p:spPr>
        <p:txBody>
          <a:bodyPr wrap="square" lIns="0" tIns="0" rIns="0" bIns="0" rtlCol="0" anchor="t">
            <a:spAutoFit/>
          </a:bodyPr>
          <a:lstStyle/>
          <a:p>
            <a:r>
              <a:rPr lang="en-GB" sz="1029" dirty="0">
                <a:solidFill>
                  <a:srgbClr val="000000"/>
                </a:solidFill>
                <a:latin typeface="Barlow SemiCondensed"/>
              </a:rPr>
              <a:t>Strengthening economic and social rights and empowering girls and women </a:t>
            </a:r>
            <a:endParaRPr lang="en-US" sz="1029" dirty="0">
              <a:solidFill>
                <a:srgbClr val="000000"/>
              </a:solidFill>
              <a:latin typeface="Barlow SemiCondensed"/>
            </a:endParaRPr>
          </a:p>
        </p:txBody>
      </p:sp>
      <p:sp>
        <p:nvSpPr>
          <p:cNvPr id="47" name="TextBox 47"/>
          <p:cNvSpPr txBox="1"/>
          <p:nvPr/>
        </p:nvSpPr>
        <p:spPr>
          <a:xfrm>
            <a:off x="4233037" y="6727633"/>
            <a:ext cx="2617014" cy="128240"/>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Promoting equal </a:t>
            </a:r>
            <a:r>
              <a:rPr lang="en-US" sz="1029" dirty="0" smtClean="0">
                <a:solidFill>
                  <a:srgbClr val="000000"/>
                </a:solidFill>
                <a:latin typeface="Barlow SemiCondensed"/>
              </a:rPr>
              <a:t>participation </a:t>
            </a:r>
            <a:r>
              <a:rPr lang="en-US" sz="1029" dirty="0">
                <a:solidFill>
                  <a:srgbClr val="000000"/>
                </a:solidFill>
                <a:latin typeface="Barlow SemiCondensed"/>
              </a:rPr>
              <a:t>and </a:t>
            </a:r>
            <a:r>
              <a:rPr lang="en-US" sz="1029" dirty="0" smtClean="0">
                <a:solidFill>
                  <a:srgbClr val="000000"/>
                </a:solidFill>
                <a:latin typeface="Barlow SemiCondensed"/>
              </a:rPr>
              <a:t>leadership</a:t>
            </a:r>
            <a:endParaRPr lang="en-US" sz="1029" dirty="0">
              <a:solidFill>
                <a:srgbClr val="000000"/>
              </a:solidFill>
              <a:latin typeface="Barlow SemiCondensed"/>
            </a:endParaRPr>
          </a:p>
        </p:txBody>
      </p:sp>
      <p:grpSp>
        <p:nvGrpSpPr>
          <p:cNvPr id="48" name="Group 48"/>
          <p:cNvGrpSpPr/>
          <p:nvPr/>
        </p:nvGrpSpPr>
        <p:grpSpPr>
          <a:xfrm>
            <a:off x="3664624" y="7675235"/>
            <a:ext cx="3390225" cy="2022653"/>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98969" y="8191374"/>
            <a:ext cx="242349" cy="306418"/>
          </a:xfrm>
          <a:prstGeom prst="rect">
            <a:avLst/>
          </a:prstGeom>
        </p:spPr>
      </p:pic>
      <p:grpSp>
        <p:nvGrpSpPr>
          <p:cNvPr id="52" name="Group 52"/>
          <p:cNvGrpSpPr/>
          <p:nvPr/>
        </p:nvGrpSpPr>
        <p:grpSpPr>
          <a:xfrm>
            <a:off x="3734253" y="970272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693574"/>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4437198" y="3377260"/>
            <a:ext cx="1893863" cy="279544"/>
            <a:chOff x="0" y="0"/>
            <a:chExt cx="2441774" cy="355412"/>
          </a:xfrm>
        </p:grpSpPr>
        <p:grpSp>
          <p:nvGrpSpPr>
            <p:cNvPr id="60" name="Group 60"/>
            <p:cNvGrpSpPr/>
            <p:nvPr/>
          </p:nvGrpSpPr>
          <p:grpSpPr>
            <a:xfrm>
              <a:off x="0" y="0"/>
              <a:ext cx="2441774" cy="355412"/>
              <a:chOff x="-1" y="-2"/>
              <a:chExt cx="20010966" cy="2912697"/>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1" y="-2"/>
                <a:ext cx="20010966" cy="2912697"/>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pic>
        <p:nvPicPr>
          <p:cNvPr id="64" name="Picture 6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38235" y="7067350"/>
            <a:ext cx="277388" cy="269636"/>
          </a:xfrm>
          <a:prstGeom prst="rect">
            <a:avLst/>
          </a:prstGeom>
        </p:spPr>
      </p:pic>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2218556"/>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 Gender mainstreaming</a:t>
            </a:r>
          </a:p>
          <a:p>
            <a:pPr algn="just">
              <a:lnSpc>
                <a:spcPts val="1235"/>
              </a:lnSpc>
            </a:pPr>
            <a:r>
              <a:rPr lang="en-US" sz="1029" dirty="0">
                <a:solidFill>
                  <a:srgbClr val="000000"/>
                </a:solidFill>
                <a:latin typeface="Barlow SemiCondensed"/>
              </a:rPr>
              <a:t> - Targeted actions with support to the </a:t>
            </a:r>
            <a:r>
              <a:rPr lang="en-US" sz="1029" dirty="0" smtClean="0">
                <a:solidFill>
                  <a:srgbClr val="000000"/>
                </a:solidFill>
                <a:latin typeface="Barlow SemiCondensed"/>
              </a:rPr>
              <a:t>Palestinian Authority </a:t>
            </a:r>
            <a:r>
              <a:rPr lang="en-US" sz="1029" dirty="0">
                <a:solidFill>
                  <a:srgbClr val="000000"/>
                </a:solidFill>
                <a:latin typeface="Barlow SemiCondensed"/>
              </a:rPr>
              <a:t>and </a:t>
            </a:r>
            <a:r>
              <a:rPr lang="en-US" sz="1029" dirty="0" smtClean="0">
                <a:solidFill>
                  <a:srgbClr val="000000"/>
                </a:solidFill>
                <a:latin typeface="Barlow SemiCondensed"/>
              </a:rPr>
              <a:t>to projects </a:t>
            </a:r>
            <a:r>
              <a:rPr lang="en-US" sz="1029" dirty="0">
                <a:solidFill>
                  <a:srgbClr val="000000"/>
                </a:solidFill>
                <a:latin typeface="Barlow SemiCondensed"/>
              </a:rPr>
              <a:t>designed and implemented by </a:t>
            </a:r>
            <a:r>
              <a:rPr lang="en-US" sz="1029" dirty="0" err="1" smtClean="0">
                <a:solidFill>
                  <a:srgbClr val="000000"/>
                </a:solidFill>
                <a:latin typeface="Barlow SemiCondensed"/>
              </a:rPr>
              <a:t>organisations</a:t>
            </a:r>
            <a:r>
              <a:rPr lang="en-US" sz="1029" dirty="0" smtClean="0">
                <a:solidFill>
                  <a:srgbClr val="000000"/>
                </a:solidFill>
                <a:latin typeface="Barlow SemiCondensed"/>
              </a:rPr>
              <a:t>  </a:t>
            </a:r>
            <a:r>
              <a:rPr lang="en-US" sz="1029" dirty="0">
                <a:solidFill>
                  <a:srgbClr val="000000"/>
                </a:solidFill>
                <a:latin typeface="Barlow SemiCondensed"/>
              </a:rPr>
              <a:t>working on gender equality and </a:t>
            </a:r>
            <a:r>
              <a:rPr lang="en-US" sz="1029" dirty="0" smtClean="0">
                <a:solidFill>
                  <a:srgbClr val="000000"/>
                </a:solidFill>
                <a:latin typeface="Barlow SemiCondensed"/>
              </a:rPr>
              <a:t>  </a:t>
            </a:r>
            <a:r>
              <a:rPr lang="en-US" sz="1029" dirty="0">
                <a:solidFill>
                  <a:srgbClr val="000000"/>
                </a:solidFill>
                <a:latin typeface="Barlow SemiCondensed"/>
              </a:rPr>
              <a:t>women </a:t>
            </a:r>
            <a:r>
              <a:rPr lang="en-US" sz="1029" dirty="0" err="1" smtClean="0">
                <a:solidFill>
                  <a:srgbClr val="000000"/>
                </a:solidFill>
                <a:latin typeface="Barlow SemiCondensed"/>
              </a:rPr>
              <a:t>organisations</a:t>
            </a:r>
            <a:r>
              <a:rPr lang="en-US" sz="1029" dirty="0" smtClean="0">
                <a:solidFill>
                  <a:srgbClr val="000000"/>
                </a:solidFill>
                <a:latin typeface="Barlow SemiCondensed"/>
              </a:rPr>
              <a:t> </a:t>
            </a:r>
            <a:endParaRPr lang="en-US" sz="1029" dirty="0">
              <a:solidFill>
                <a:srgbClr val="000000"/>
              </a:solidFill>
              <a:latin typeface="Barlow SemiCondensed"/>
            </a:endParaRPr>
          </a:p>
          <a:p>
            <a:pPr algn="just">
              <a:lnSpc>
                <a:spcPts val="1235"/>
              </a:lnSpc>
            </a:pPr>
            <a:r>
              <a:rPr lang="en-US" sz="1029" dirty="0">
                <a:solidFill>
                  <a:srgbClr val="000000"/>
                </a:solidFill>
                <a:latin typeface="Barlow SemiCondensed"/>
              </a:rPr>
              <a:t>-  Dialogue with different stakeholders</a:t>
            </a:r>
          </a:p>
          <a:p>
            <a:pPr algn="just">
              <a:lnSpc>
                <a:spcPts val="1235"/>
              </a:lnSpc>
            </a:pPr>
            <a:r>
              <a:rPr lang="en-US" sz="1029" dirty="0">
                <a:solidFill>
                  <a:srgbClr val="000000"/>
                </a:solidFill>
                <a:latin typeface="Barlow SemiCondensed"/>
              </a:rPr>
              <a:t>-  Public diplomacy campaigns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22719" y="7139824"/>
            <a:ext cx="2710214" cy="256480"/>
          </a:xfrm>
          <a:prstGeom prst="rect">
            <a:avLst/>
          </a:prstGeom>
        </p:spPr>
        <p:txBody>
          <a:bodyPr wrap="square" lIns="0" tIns="0" rIns="0" bIns="0" rtlCol="0" anchor="t">
            <a:spAutoFit/>
          </a:bodyPr>
          <a:lstStyle/>
          <a:p>
            <a:pPr algn="ctr">
              <a:lnSpc>
                <a:spcPts val="1029"/>
              </a:lnSpc>
            </a:pPr>
            <a:r>
              <a:rPr lang="en-US" sz="1029" dirty="0">
                <a:solidFill>
                  <a:srgbClr val="000000"/>
                </a:solidFill>
                <a:latin typeface="Barlow SemiCondensed"/>
              </a:rPr>
              <a:t>Integrating the women, peace and security </a:t>
            </a:r>
            <a:r>
              <a:rPr lang="en-US" sz="1029" dirty="0" smtClean="0">
                <a:solidFill>
                  <a:srgbClr val="000000"/>
                </a:solidFill>
                <a:latin typeface="Barlow SemiCondensed"/>
              </a:rPr>
              <a:t>agenda</a:t>
            </a: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It aims to contribute to empowering women, girls and young people to fully use their rights and increase their participation in political, economic, social and cultural life. </a:t>
            </a:r>
          </a:p>
        </p:txBody>
      </p:sp>
      <p:sp>
        <p:nvSpPr>
          <p:cNvPr id="73" name="TextBox 73"/>
          <p:cNvSpPr txBox="1"/>
          <p:nvPr/>
        </p:nvSpPr>
        <p:spPr>
          <a:xfrm>
            <a:off x="755828" y="3820367"/>
            <a:ext cx="2648059" cy="1423467"/>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a:t>
            </a:r>
            <a:r>
              <a:rPr lang="en-US" sz="1029" dirty="0" smtClean="0">
                <a:solidFill>
                  <a:srgbClr val="001489"/>
                </a:solidFill>
                <a:latin typeface="Barlow SemiCondensed Bold"/>
              </a:rPr>
              <a:t>for West Bank and Gaza :</a:t>
            </a:r>
            <a:r>
              <a:rPr lang="en-US" sz="1029" dirty="0" smtClean="0">
                <a:solidFill>
                  <a:srgbClr val="001489"/>
                </a:solidFill>
                <a:latin typeface="Barlow SemiCondensed"/>
              </a:rPr>
              <a:t> </a:t>
            </a:r>
            <a:endParaRPr lang="en-US" sz="1029" dirty="0">
              <a:solidFill>
                <a:srgbClr val="001489"/>
              </a:solidFill>
              <a:latin typeface="Barlow SemiCondensed"/>
            </a:endParaRPr>
          </a:p>
          <a:p>
            <a:pPr algn="ctr">
              <a:lnSpc>
                <a:spcPts val="1132"/>
              </a:lnSpc>
            </a:pPr>
            <a:endParaRPr lang="en-US" sz="1029" dirty="0">
              <a:solidFill>
                <a:srgbClr val="001489"/>
              </a:solidFill>
              <a:latin typeface="Barlow SemiCondensed"/>
            </a:endParaRPr>
          </a:p>
          <a:p>
            <a:pPr algn="just">
              <a:lnSpc>
                <a:spcPts val="1132"/>
              </a:lnSpc>
            </a:pPr>
            <a:r>
              <a:rPr lang="en-US" sz="1029" dirty="0">
                <a:solidFill>
                  <a:srgbClr val="003432"/>
                </a:solidFill>
                <a:latin typeface="Barlow SemiCondensed"/>
              </a:rPr>
              <a:t>- translates the EU Gender Action Plan III into priorities and actions for </a:t>
            </a:r>
            <a:r>
              <a:rPr lang="en-US" sz="1029" dirty="0" smtClean="0">
                <a:solidFill>
                  <a:srgbClr val="003432"/>
                </a:solidFill>
                <a:latin typeface="Barlow SemiCondensed"/>
              </a:rPr>
              <a:t>WBG, </a:t>
            </a:r>
            <a:r>
              <a:rPr lang="en-US" sz="1029" dirty="0">
                <a:solidFill>
                  <a:srgbClr val="003432"/>
                </a:solidFill>
                <a:latin typeface="Barlow SemiCondensed"/>
              </a:rPr>
              <a:t>using a rights based approach. </a:t>
            </a:r>
          </a:p>
          <a:p>
            <a:pPr algn="just">
              <a:lnSpc>
                <a:spcPts val="1132"/>
              </a:lnSpc>
            </a:pPr>
            <a:r>
              <a:rPr lang="en-US" sz="1029" dirty="0">
                <a:solidFill>
                  <a:srgbClr val="003432"/>
                </a:solidFill>
                <a:latin typeface="Barlow SemiCondensed"/>
              </a:rPr>
              <a:t>- was prepared by Team Europe (EU Delegation and EU Member States), </a:t>
            </a:r>
            <a:r>
              <a:rPr lang="en-US" sz="1029" dirty="0" smtClean="0">
                <a:solidFill>
                  <a:srgbClr val="003432"/>
                </a:solidFill>
                <a:latin typeface="Barlow SemiCondensed"/>
              </a:rPr>
              <a:t>in consultation with CSOs working on GEWE.</a:t>
            </a:r>
            <a:endParaRPr lang="en-US" sz="1029" dirty="0">
              <a:solidFill>
                <a:srgbClr val="003432"/>
              </a:solidFill>
              <a:latin typeface="Barlow SemiCondensed"/>
            </a:endParaRPr>
          </a:p>
          <a:p>
            <a:pPr marL="0" lvl="0" indent="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716967" y="1209945"/>
            <a:ext cx="6276931" cy="256480"/>
          </a:xfrm>
          <a:prstGeom prst="rect">
            <a:avLst/>
          </a:prstGeom>
        </p:spPr>
        <p:txBody>
          <a:bodyPr wrap="square" lIns="0" tIns="0" rIns="0" bIns="0" rtlCol="0" anchor="t">
            <a:spAutoFit/>
          </a:bodyPr>
          <a:lstStyle/>
          <a:p>
            <a:pPr algn="just">
              <a:lnSpc>
                <a:spcPts val="1960"/>
              </a:lnSpc>
            </a:pPr>
            <a:r>
              <a:rPr lang="en-US" sz="1400" dirty="0">
                <a:solidFill>
                  <a:srgbClr val="000000"/>
                </a:solidFill>
                <a:latin typeface="Inter Italics"/>
              </a:rPr>
              <a:t>Country Level Implementation Plan for </a:t>
            </a:r>
            <a:r>
              <a:rPr lang="en-US" sz="1400" dirty="0" smtClean="0">
                <a:solidFill>
                  <a:srgbClr val="000000"/>
                </a:solidFill>
                <a:latin typeface="Inter Italics"/>
              </a:rPr>
              <a:t>West Bank and Gaza (2021-2025</a:t>
            </a:r>
            <a:r>
              <a:rPr lang="en-US" sz="1400" dirty="0">
                <a:solidFill>
                  <a:srgbClr val="000000"/>
                </a:solidFill>
                <a:latin typeface="Inter Italics"/>
              </a:rPr>
              <a:t>)</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solidFill>
                  <a:srgbClr val="000000"/>
                </a:solidFill>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the </a:t>
            </a:r>
            <a:r>
              <a:rPr lang="en-US" sz="1050" dirty="0">
                <a:solidFill>
                  <a:srgbClr val="000000"/>
                </a:solidFill>
                <a:latin typeface="Alata"/>
              </a:rPr>
              <a:t>West Bank and Gaza Strip</a:t>
            </a:r>
            <a:endParaRPr lang="en-US" sz="1050" dirty="0">
              <a:solidFill>
                <a:srgbClr val="000000"/>
              </a:solidFill>
              <a:latin typeface="Alata"/>
            </a:endParaRPr>
          </a:p>
          <a:p>
            <a:pPr algn="ctr">
              <a:lnSpc>
                <a:spcPts val="1260"/>
              </a:lnSpc>
            </a:pPr>
            <a:endParaRPr lang="en-US" sz="1050" dirty="0">
              <a:solidFill>
                <a:srgbClr val="000000"/>
              </a:solidFill>
              <a:latin typeface="Alata"/>
            </a:endParaRPr>
          </a:p>
        </p:txBody>
      </p:sp>
      <p:sp>
        <p:nvSpPr>
          <p:cNvPr id="77" name="TextBox 77"/>
          <p:cNvSpPr txBox="1"/>
          <p:nvPr/>
        </p:nvSpPr>
        <p:spPr>
          <a:xfrm>
            <a:off x="4188865" y="6215554"/>
            <a:ext cx="2790900"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Addressing the challenges and harnessing the opportunities offered by the green transition and the digital transformation</a:t>
            </a:r>
          </a:p>
          <a:p>
            <a:pPr>
              <a:lnSpc>
                <a:spcPts val="1029"/>
              </a:lnSpc>
            </a:pPr>
            <a:endParaRPr lang="en-US" sz="1029" dirty="0">
              <a:solidFill>
                <a:srgbClr val="000000"/>
              </a:solidFill>
              <a:latin typeface="Barlow SemiCondensed"/>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a:p>
          <a:p>
            <a:pPr algn="ctr">
              <a:lnSpc>
                <a:spcPts val="1132"/>
              </a:lnSpc>
            </a:pPr>
            <a:r>
              <a:rPr lang="en-US" sz="1029">
                <a:solidFill>
                  <a:srgbClr val="001489"/>
                </a:solidFill>
                <a:latin typeface="Barlow SemiCondensed Bold"/>
              </a:rPr>
              <a:t>Gender mainstreaming and </a:t>
            </a:r>
          </a:p>
          <a:p>
            <a:pPr algn="ctr">
              <a:lnSpc>
                <a:spcPts val="1132"/>
              </a:lnSpc>
            </a:pPr>
            <a:r>
              <a:rPr lang="en-US" sz="1029">
                <a:solidFill>
                  <a:srgbClr val="001489"/>
                </a:solidFill>
                <a:latin typeface="Barlow SemiCondensed Bold"/>
              </a:rPr>
              <a:t>targeted actions </a:t>
            </a:r>
          </a:p>
          <a:p>
            <a:pPr algn="ctr">
              <a:lnSpc>
                <a:spcPts val="1132"/>
              </a:lnSpc>
            </a:pPr>
            <a:endParaRPr lang="en-US" sz="1029">
              <a:solidFill>
                <a:srgbClr val="001489"/>
              </a:solidFill>
              <a:latin typeface="Barlow SemiCondensed Bold"/>
            </a:endParaRPr>
          </a:p>
        </p:txBody>
      </p:sp>
      <p:sp>
        <p:nvSpPr>
          <p:cNvPr id="79" name="TextBox 79"/>
          <p:cNvSpPr txBox="1"/>
          <p:nvPr/>
        </p:nvSpPr>
        <p:spPr>
          <a:xfrm>
            <a:off x="4084967" y="8048332"/>
            <a:ext cx="2756881" cy="538609"/>
          </a:xfrm>
          <a:prstGeom prst="rect">
            <a:avLst/>
          </a:prstGeom>
        </p:spPr>
        <p:txBody>
          <a:bodyPr wrap="square"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613532" y="9795030"/>
            <a:ext cx="1434257" cy="130937"/>
          </a:xfrm>
          <a:prstGeom prst="rect">
            <a:avLst/>
          </a:prstGeom>
        </p:spPr>
        <p:txBody>
          <a:bodyPr lIns="0" tIns="0" rIns="0" bIns="0" rtlCol="0" anchor="t">
            <a:spAutoFit/>
          </a:bodyPr>
          <a:lstStyle/>
          <a:p>
            <a:pPr algn="just">
              <a:lnSpc>
                <a:spcPts val="1029"/>
              </a:lnSpc>
            </a:pPr>
            <a:r>
              <a:rPr lang="en-US" sz="1029">
                <a:solidFill>
                  <a:srgbClr val="001489"/>
                </a:solidFill>
                <a:latin typeface="Barlow SemiCondensed Bold"/>
              </a:rPr>
              <a:t>Public Diplomacy Activities</a:t>
            </a:r>
          </a:p>
        </p:txBody>
      </p:sp>
      <p:sp>
        <p:nvSpPr>
          <p:cNvPr id="81" name="TextBox 81"/>
          <p:cNvSpPr txBox="1"/>
          <p:nvPr/>
        </p:nvSpPr>
        <p:spPr>
          <a:xfrm>
            <a:off x="3778407" y="10068359"/>
            <a:ext cx="3177727" cy="641201"/>
          </a:xfrm>
          <a:prstGeom prst="rect">
            <a:avLst/>
          </a:prstGeom>
        </p:spPr>
        <p:txBody>
          <a:bodyPr lIns="0" tIns="0" rIns="0" bIns="0" rtlCol="0" anchor="t">
            <a:spAutoFit/>
          </a:bodyPr>
          <a:lstStyle/>
          <a:p>
            <a:pPr algn="just">
              <a:lnSpc>
                <a:spcPts val="1030"/>
              </a:lnSpc>
            </a:pPr>
            <a:r>
              <a:rPr lang="en-US" sz="1030" dirty="0">
                <a:solidFill>
                  <a:srgbClr val="000000"/>
                </a:solidFill>
                <a:latin typeface="Barlow SemiCondensed"/>
              </a:rPr>
              <a:t>EU MS  and the EU Delegation will use public diplomacy activities to raise awareness on gender equality issues in </a:t>
            </a:r>
            <a:r>
              <a:rPr lang="en-US" sz="1030" dirty="0" smtClean="0">
                <a:solidFill>
                  <a:srgbClr val="000000"/>
                </a:solidFill>
                <a:latin typeface="Barlow SemiCondensed"/>
              </a:rPr>
              <a:t> Palestine, </a:t>
            </a:r>
            <a:r>
              <a:rPr lang="en-US" sz="1030" dirty="0">
                <a:solidFill>
                  <a:srgbClr val="000000"/>
                </a:solidFill>
                <a:latin typeface="Barlow SemiCondensed"/>
              </a:rPr>
              <a:t>together with </a:t>
            </a:r>
            <a:r>
              <a:rPr lang="en-US" sz="1030" dirty="0" smtClean="0">
                <a:solidFill>
                  <a:srgbClr val="000000"/>
                </a:solidFill>
                <a:latin typeface="Barlow SemiCondensed"/>
              </a:rPr>
              <a:t>the PA, EU Member States and </a:t>
            </a:r>
            <a:r>
              <a:rPr lang="en-US" sz="1030" dirty="0" err="1" smtClean="0">
                <a:solidFill>
                  <a:srgbClr val="000000"/>
                </a:solidFill>
                <a:latin typeface="Barlow SemiCondensed"/>
              </a:rPr>
              <a:t>likeminders</a:t>
            </a:r>
            <a:r>
              <a:rPr lang="en-US" sz="1030" dirty="0" smtClean="0">
                <a:solidFill>
                  <a:srgbClr val="000000"/>
                </a:solidFill>
                <a:latin typeface="Barlow SemiCondensed"/>
              </a:rPr>
              <a:t> and </a:t>
            </a:r>
            <a:r>
              <a:rPr lang="en-US" sz="1030" dirty="0">
                <a:solidFill>
                  <a:srgbClr val="000000"/>
                </a:solidFill>
                <a:latin typeface="Barlow SemiCondensed"/>
              </a:rPr>
              <a:t>CSOs.</a:t>
            </a:r>
          </a:p>
          <a:p>
            <a:pPr algn="just">
              <a:lnSpc>
                <a:spcPts val="1030"/>
              </a:lnSpc>
            </a:pPr>
            <a:endParaRPr lang="en-US" sz="1030" dirty="0">
              <a:solidFill>
                <a:srgbClr val="000000"/>
              </a:solidFill>
              <a:latin typeface="Barlow SemiCondensed"/>
            </a:endParaRPr>
          </a:p>
        </p:txBody>
      </p:sp>
      <p:sp>
        <p:nvSpPr>
          <p:cNvPr id="82" name="TextBox 82"/>
          <p:cNvSpPr txBox="1"/>
          <p:nvPr/>
        </p:nvSpPr>
        <p:spPr>
          <a:xfrm>
            <a:off x="3836502" y="3688458"/>
            <a:ext cx="3119631" cy="1436291"/>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55"/>
              </a:lnSpc>
            </a:pPr>
            <a:endParaRPr lang="en-US" sz="1029" dirty="0">
              <a:solidFill>
                <a:srgbClr val="001489"/>
              </a:solidFill>
              <a:latin typeface="Barlow SemiCondensed Bold"/>
            </a:endParaRPr>
          </a:p>
          <a:p>
            <a:pPr marL="171450" indent="-171450" algn="just">
              <a:lnSpc>
                <a:spcPts val="1132"/>
              </a:lnSpc>
              <a:buFontTx/>
              <a:buChar char="-"/>
            </a:pPr>
            <a:r>
              <a:rPr lang="en-US" sz="1029" dirty="0" smtClean="0">
                <a:solidFill>
                  <a:srgbClr val="000000"/>
                </a:solidFill>
                <a:latin typeface="Barlow SemiCondensed"/>
              </a:rPr>
              <a:t>The European Joint Strategy in support of Palestine (2021-2024), which serves as MIP for Palestine, mainstreams gender throughout all its pillars.</a:t>
            </a:r>
          </a:p>
          <a:p>
            <a:pPr algn="just">
              <a:lnSpc>
                <a:spcPts val="1132"/>
              </a:lnSpc>
            </a:pPr>
            <a:r>
              <a:rPr lang="en-US" sz="1029" dirty="0" smtClean="0">
                <a:solidFill>
                  <a:srgbClr val="000000"/>
                </a:solidFill>
                <a:latin typeface="Barlow SemiCondensed"/>
              </a:rPr>
              <a:t>- </a:t>
            </a:r>
            <a:r>
              <a:rPr lang="en-US" sz="1029" dirty="0">
                <a:solidFill>
                  <a:srgbClr val="000000"/>
                </a:solidFill>
                <a:latin typeface="Barlow SemiCondensed"/>
              </a:rPr>
              <a:t>The national gender-related </a:t>
            </a:r>
            <a:r>
              <a:rPr lang="en-US" sz="1029" dirty="0" smtClean="0">
                <a:solidFill>
                  <a:srgbClr val="000000"/>
                </a:solidFill>
                <a:latin typeface="Barlow SemiCondensed"/>
              </a:rPr>
              <a:t>plans; </a:t>
            </a:r>
            <a:r>
              <a:rPr lang="en-US" sz="1029" dirty="0">
                <a:solidFill>
                  <a:srgbClr val="000000"/>
                </a:solidFill>
                <a:latin typeface="Barlow SemiCondensed"/>
              </a:rPr>
              <a:t>the findings of the EU commissioned Gender country profile </a:t>
            </a:r>
            <a:r>
              <a:rPr lang="en-US" sz="1029" dirty="0" smtClean="0">
                <a:solidFill>
                  <a:srgbClr val="000000"/>
                </a:solidFill>
                <a:latin typeface="Barlow SemiCondensed"/>
              </a:rPr>
              <a:t>2018 </a:t>
            </a:r>
            <a:r>
              <a:rPr lang="en-US" sz="1029" dirty="0">
                <a:solidFill>
                  <a:srgbClr val="000000"/>
                </a:solidFill>
                <a:latin typeface="Barlow SemiCondensed"/>
              </a:rPr>
              <a:t>for </a:t>
            </a:r>
            <a:r>
              <a:rPr lang="en-US" sz="1029" dirty="0" smtClean="0">
                <a:solidFill>
                  <a:srgbClr val="000000"/>
                </a:solidFill>
                <a:latin typeface="Barlow SemiCondensed"/>
              </a:rPr>
              <a:t>WBG; </a:t>
            </a:r>
            <a:r>
              <a:rPr lang="en-US" sz="1029" dirty="0">
                <a:solidFill>
                  <a:srgbClr val="000000"/>
                </a:solidFill>
                <a:latin typeface="Barlow SemiCondensed"/>
              </a:rPr>
              <a:t>and consultation of civil society </a:t>
            </a:r>
            <a:r>
              <a:rPr lang="en-US" sz="1029" dirty="0" smtClean="0">
                <a:solidFill>
                  <a:srgbClr val="000000"/>
                </a:solidFill>
                <a:latin typeface="Barlow SemiCondensed"/>
              </a:rPr>
              <a:t>organizations, and EU Member States.</a:t>
            </a:r>
            <a:endParaRPr lang="en-US" sz="1029" dirty="0">
              <a:solidFill>
                <a:srgbClr val="000000"/>
              </a:solidFill>
              <a:latin typeface="Barlow SemiCondensed"/>
            </a:endParaRPr>
          </a:p>
          <a:p>
            <a:pPr algn="just">
              <a:lnSpc>
                <a:spcPts val="1155"/>
              </a:lnSpc>
            </a:pPr>
            <a:endParaRPr lang="en-US" sz="1029" dirty="0">
              <a:solidFill>
                <a:srgbClr val="000000"/>
              </a:solidFill>
              <a:latin typeface="Barlow SemiCondensed"/>
            </a:endParaRPr>
          </a:p>
        </p:txBody>
      </p:sp>
      <p:sp>
        <p:nvSpPr>
          <p:cNvPr id="83" name="TextBox 83"/>
          <p:cNvSpPr txBox="1"/>
          <p:nvPr/>
        </p:nvSpPr>
        <p:spPr>
          <a:xfrm>
            <a:off x="751668" y="7785194"/>
            <a:ext cx="2652220" cy="922782"/>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 Screening </a:t>
            </a:r>
            <a:r>
              <a:rPr lang="en-US" sz="1029" u="sng" dirty="0">
                <a:solidFill>
                  <a:srgbClr val="000000"/>
                </a:solidFill>
                <a:latin typeface="Barlow SemiCondensed"/>
              </a:rPr>
              <a:t>EU bilateral </a:t>
            </a:r>
            <a:r>
              <a:rPr lang="en-US" sz="1029" u="sng" dirty="0" err="1">
                <a:solidFill>
                  <a:srgbClr val="000000"/>
                </a:solidFill>
                <a:latin typeface="Barlow SemiCondensed"/>
              </a:rPr>
              <a:t>programmes</a:t>
            </a:r>
            <a:r>
              <a:rPr lang="en-US" sz="1029" dirty="0">
                <a:solidFill>
                  <a:srgbClr val="000000"/>
                </a:solidFill>
                <a:latin typeface="Barlow SemiCondensed"/>
              </a:rPr>
              <a:t> with a gender lens and continuing to do so to help </a:t>
            </a:r>
            <a:r>
              <a:rPr lang="en-US" sz="1029" dirty="0" err="1">
                <a:solidFill>
                  <a:srgbClr val="000000"/>
                </a:solidFill>
                <a:latin typeface="Barlow SemiCondensed"/>
              </a:rPr>
              <a:t>maximise</a:t>
            </a:r>
            <a:r>
              <a:rPr lang="en-US" sz="1029" dirty="0">
                <a:solidFill>
                  <a:srgbClr val="000000"/>
                </a:solidFill>
                <a:latin typeface="Barlow SemiCondensed"/>
              </a:rPr>
              <a:t> the role and capacities of women in the design, implementation and evaluation phases of the </a:t>
            </a:r>
            <a:r>
              <a:rPr lang="en-US" sz="1029" dirty="0" err="1">
                <a:solidFill>
                  <a:srgbClr val="000000"/>
                </a:solidFill>
                <a:latin typeface="Barlow SemiCondensed"/>
              </a:rPr>
              <a:t>programmes</a:t>
            </a:r>
            <a:r>
              <a:rPr lang="en-US" sz="1029" dirty="0">
                <a:solidFill>
                  <a:srgbClr val="000000"/>
                </a:solidFill>
                <a:latin typeface="Barlow SemiCondensed"/>
              </a:rPr>
              <a:t>. The new </a:t>
            </a:r>
            <a:r>
              <a:rPr lang="en-US" sz="1029" dirty="0" err="1">
                <a:solidFill>
                  <a:srgbClr val="000000"/>
                </a:solidFill>
                <a:latin typeface="Barlow SemiCondensed"/>
              </a:rPr>
              <a:t>programmes</a:t>
            </a:r>
            <a:r>
              <a:rPr lang="en-US" sz="1029" dirty="0">
                <a:solidFill>
                  <a:srgbClr val="000000"/>
                </a:solidFill>
                <a:latin typeface="Barlow SemiCondensed"/>
              </a:rPr>
              <a:t> will also encompass specific actions to empower women.</a:t>
            </a:r>
          </a:p>
          <a:p>
            <a:pPr algn="just">
              <a:lnSpc>
                <a:spcPts val="1029"/>
              </a:lnSpc>
            </a:pPr>
            <a:endParaRPr lang="en-US" sz="1029" dirty="0">
              <a:solidFill>
                <a:srgbClr val="000000"/>
              </a:solidFill>
              <a:latin typeface="Barlow SemiCondensed"/>
            </a:endParaRPr>
          </a:p>
        </p:txBody>
      </p:sp>
      <p:sp>
        <p:nvSpPr>
          <p:cNvPr id="84" name="TextBox 84"/>
          <p:cNvSpPr txBox="1"/>
          <p:nvPr/>
        </p:nvSpPr>
        <p:spPr>
          <a:xfrm>
            <a:off x="717741" y="8664298"/>
            <a:ext cx="2720074" cy="1923604"/>
          </a:xfrm>
          <a:prstGeom prst="rect">
            <a:avLst/>
          </a:prstGeom>
        </p:spPr>
        <p:txBody>
          <a:bodyPr lIns="0" tIns="0" rIns="0" bIns="0" rtlCol="0" anchor="t">
            <a:spAutoFit/>
          </a:bodyPr>
          <a:lstStyle/>
          <a:p>
            <a:pPr marL="171450" indent="-171450" algn="just">
              <a:lnSpc>
                <a:spcPts val="1029"/>
              </a:lnSpc>
              <a:buFontTx/>
              <a:buChar char="-"/>
            </a:pPr>
            <a:r>
              <a:rPr lang="en-US" sz="1029" dirty="0" smtClean="0">
                <a:solidFill>
                  <a:srgbClr val="000000"/>
                </a:solidFill>
                <a:latin typeface="Barlow SemiCondensed"/>
              </a:rPr>
              <a:t>Supporting </a:t>
            </a:r>
            <a:r>
              <a:rPr lang="en-US" sz="1029" u="sng" dirty="0">
                <a:solidFill>
                  <a:srgbClr val="000000"/>
                </a:solidFill>
                <a:latin typeface="Barlow SemiCondensed"/>
              </a:rPr>
              <a:t>women </a:t>
            </a:r>
            <a:r>
              <a:rPr lang="en-US" sz="1029" u="sng" dirty="0" err="1">
                <a:solidFill>
                  <a:srgbClr val="000000"/>
                </a:solidFill>
                <a:latin typeface="Barlow SemiCondensed"/>
              </a:rPr>
              <a:t>organisations</a:t>
            </a:r>
            <a:r>
              <a:rPr lang="en-US" sz="1029" u="sng" dirty="0">
                <a:solidFill>
                  <a:srgbClr val="000000"/>
                </a:solidFill>
                <a:latin typeface="Barlow SemiCondensed"/>
              </a:rPr>
              <a:t> and CSO projects </a:t>
            </a:r>
            <a:r>
              <a:rPr lang="en-US" sz="1029" dirty="0">
                <a:solidFill>
                  <a:srgbClr val="000000"/>
                </a:solidFill>
                <a:latin typeface="Barlow SemiCondensed"/>
              </a:rPr>
              <a:t>aiming at women empowerment through various funding </a:t>
            </a:r>
            <a:r>
              <a:rPr lang="en-US" sz="1029" dirty="0" err="1">
                <a:solidFill>
                  <a:srgbClr val="000000"/>
                </a:solidFill>
                <a:latin typeface="Barlow SemiCondensed"/>
              </a:rPr>
              <a:t>programmes</a:t>
            </a:r>
            <a:r>
              <a:rPr lang="en-US" sz="1029" dirty="0">
                <a:solidFill>
                  <a:srgbClr val="000000"/>
                </a:solidFill>
                <a:latin typeface="Barlow SemiCondensed"/>
              </a:rPr>
              <a:t> (CSO-LA, EIDHR, </a:t>
            </a:r>
            <a:r>
              <a:rPr lang="en-US" sz="1029" dirty="0" smtClean="0">
                <a:solidFill>
                  <a:srgbClr val="000000"/>
                </a:solidFill>
                <a:latin typeface="Barlow SemiCondensed"/>
              </a:rPr>
              <a:t>EUPI). The </a:t>
            </a:r>
            <a:r>
              <a:rPr lang="en-US" sz="1029" dirty="0">
                <a:solidFill>
                  <a:srgbClr val="000000"/>
                </a:solidFill>
                <a:latin typeface="Barlow SemiCondensed"/>
              </a:rPr>
              <a:t>EU will continue supporting CSO projects with a focus on the priority areas identified in the CLIP</a:t>
            </a:r>
            <a:r>
              <a:rPr lang="en-US" sz="1029" dirty="0" smtClean="0">
                <a:solidFill>
                  <a:srgbClr val="000000"/>
                </a:solidFill>
                <a:latin typeface="Barlow SemiCondensed"/>
              </a:rPr>
              <a:t>.</a:t>
            </a:r>
          </a:p>
          <a:p>
            <a:pPr marL="171450" indent="-171450" algn="just">
              <a:lnSpc>
                <a:spcPts val="1029"/>
              </a:lnSpc>
              <a:buFontTx/>
              <a:buChar char="-"/>
            </a:pPr>
            <a:endParaRPr lang="en-US" sz="1029" dirty="0">
              <a:solidFill>
                <a:srgbClr val="000000"/>
              </a:solidFill>
              <a:latin typeface="Barlow SemiCondensed"/>
            </a:endParaRPr>
          </a:p>
          <a:p>
            <a:pPr marL="171450" indent="-171450" algn="just">
              <a:lnSpc>
                <a:spcPts val="1029"/>
              </a:lnSpc>
              <a:buFontTx/>
              <a:buChar char="-"/>
            </a:pPr>
            <a:r>
              <a:rPr lang="en-US" sz="1029" dirty="0" smtClean="0">
                <a:solidFill>
                  <a:srgbClr val="000000"/>
                </a:solidFill>
                <a:latin typeface="Barlow SemiCondensed"/>
              </a:rPr>
              <a:t>EU is preparing one gender targeted action (G2) foreseen to promote gender responsive policies and laws Occupied Palestinian Territory.</a:t>
            </a:r>
          </a:p>
          <a:p>
            <a:pPr marL="171450" indent="-171450" algn="just">
              <a:lnSpc>
                <a:spcPts val="1029"/>
              </a:lnSpc>
              <a:buFontTx/>
              <a:buChar char="-"/>
            </a:pPr>
            <a:endParaRPr lang="en-US" sz="1029" dirty="0">
              <a:solidFill>
                <a:srgbClr val="000000"/>
              </a:solidFill>
              <a:latin typeface="Barlow SemiCondensed"/>
            </a:endParaRPr>
          </a:p>
          <a:p>
            <a:pPr marL="171450" indent="-171450" algn="just">
              <a:lnSpc>
                <a:spcPts val="1029"/>
              </a:lnSpc>
              <a:buFontTx/>
              <a:buChar char="-"/>
            </a:pPr>
            <a:r>
              <a:rPr lang="en-US" sz="1029" dirty="0" smtClean="0">
                <a:solidFill>
                  <a:srgbClr val="000000"/>
                </a:solidFill>
                <a:latin typeface="Barlow SemiCondensed"/>
              </a:rPr>
              <a:t>Other EU Member States (+</a:t>
            </a:r>
            <a:r>
              <a:rPr lang="en-US" sz="1029" dirty="0" err="1" smtClean="0">
                <a:solidFill>
                  <a:srgbClr val="000000"/>
                </a:solidFill>
                <a:latin typeface="Barlow SemiCondensed"/>
              </a:rPr>
              <a:t>likeminders</a:t>
            </a:r>
            <a:r>
              <a:rPr lang="en-US" sz="1029" dirty="0" smtClean="0">
                <a:solidFill>
                  <a:srgbClr val="000000"/>
                </a:solidFill>
                <a:latin typeface="Barlow SemiCondensed"/>
              </a:rPr>
              <a:t>) support a number of actions targeting women (G2) in thematic areas identified in the CLIP.</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6" name="TextBox 86"/>
          <p:cNvSpPr txBox="1"/>
          <p:nvPr/>
        </p:nvSpPr>
        <p:spPr>
          <a:xfrm>
            <a:off x="3830268" y="8470442"/>
            <a:ext cx="3107725" cy="1272969"/>
          </a:xfrm>
          <a:prstGeom prst="rect">
            <a:avLst/>
          </a:prstGeom>
        </p:spPr>
        <p:txBody>
          <a:bodyPr wrap="square" lIns="0" tIns="0" rIns="0" bIns="0" rtlCol="0" anchor="t">
            <a:spAutoFit/>
          </a:bodyPr>
          <a:lstStyle/>
          <a:p>
            <a:pPr marL="171450" indent="-171450" algn="just">
              <a:lnSpc>
                <a:spcPts val="1029"/>
              </a:lnSpc>
              <a:buFontTx/>
              <a:buChar char="-"/>
            </a:pPr>
            <a:r>
              <a:rPr lang="en-US" sz="1029" dirty="0" smtClean="0">
                <a:solidFill>
                  <a:srgbClr val="000000"/>
                </a:solidFill>
                <a:latin typeface="Barlow SemiCondensed"/>
              </a:rPr>
              <a:t>Dialogue </a:t>
            </a:r>
            <a:r>
              <a:rPr lang="en-US" sz="1029" dirty="0">
                <a:solidFill>
                  <a:srgbClr val="000000"/>
                </a:solidFill>
                <a:latin typeface="Barlow SemiCondensed"/>
              </a:rPr>
              <a:t>engaged </a:t>
            </a:r>
            <a:r>
              <a:rPr lang="en-US" sz="1029" dirty="0" smtClean="0">
                <a:solidFill>
                  <a:srgbClr val="000000"/>
                </a:solidFill>
                <a:latin typeface="Barlow SemiCondensed"/>
              </a:rPr>
              <a:t>with the PA through </a:t>
            </a:r>
            <a:r>
              <a:rPr lang="en-US" sz="1029" dirty="0">
                <a:solidFill>
                  <a:srgbClr val="000000"/>
                </a:solidFill>
                <a:latin typeface="Barlow SemiCondensed"/>
              </a:rPr>
              <a:t>various platforms</a:t>
            </a:r>
            <a:r>
              <a:rPr lang="en-US" sz="1029" dirty="0" smtClean="0">
                <a:solidFill>
                  <a:srgbClr val="000000"/>
                </a:solidFill>
                <a:latin typeface="Barlow SemiCondensed"/>
              </a:rPr>
              <a:t>: Joint Committees as well as Sub-Committees on Human Rights, good governance and Rule of Law, as well as on Social Affairs and Health. EU and MS will also engage with PA  within </a:t>
            </a:r>
            <a:r>
              <a:rPr lang="en-US" sz="1029" dirty="0" err="1" smtClean="0">
                <a:solidFill>
                  <a:srgbClr val="000000"/>
                </a:solidFill>
                <a:latin typeface="Barlow SemiCondensed"/>
              </a:rPr>
              <a:t>guberanmental</a:t>
            </a:r>
            <a:r>
              <a:rPr lang="en-US" sz="1029" dirty="0" smtClean="0">
                <a:solidFill>
                  <a:srgbClr val="000000"/>
                </a:solidFill>
                <a:latin typeface="Barlow SemiCondensed"/>
              </a:rPr>
              <a:t> established structures dealing with gender issues.</a:t>
            </a:r>
          </a:p>
          <a:p>
            <a:pPr marL="171450" indent="-171450" algn="just">
              <a:lnSpc>
                <a:spcPts val="1029"/>
              </a:lnSpc>
              <a:buFontTx/>
              <a:buChar char="-"/>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7" name="TextBox 87"/>
          <p:cNvSpPr txBox="1"/>
          <p:nvPr/>
        </p:nvSpPr>
        <p:spPr>
          <a:xfrm>
            <a:off x="3783847" y="9217149"/>
            <a:ext cx="3144813" cy="512961"/>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  Dialogue with </a:t>
            </a:r>
            <a:r>
              <a:rPr lang="en-US" sz="1029" u="sng" dirty="0">
                <a:solidFill>
                  <a:srgbClr val="000000"/>
                </a:solidFill>
                <a:latin typeface="Barlow SemiCondensed"/>
              </a:rPr>
              <a:t>national and local CSOs</a:t>
            </a:r>
            <a:r>
              <a:rPr lang="en-US" sz="1029" dirty="0">
                <a:solidFill>
                  <a:srgbClr val="000000"/>
                </a:solidFill>
                <a:latin typeface="Barlow SemiCondensed"/>
              </a:rPr>
              <a:t> using the framework of the EU roadmap for engagement with civil society </a:t>
            </a:r>
            <a:r>
              <a:rPr lang="en-US" sz="1029" dirty="0" smtClean="0">
                <a:solidFill>
                  <a:srgbClr val="000000"/>
                </a:solidFill>
                <a:latin typeface="Barlow SemiCondensed"/>
              </a:rPr>
              <a:t>2018-2020.</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3039199" cy="262890"/>
          </a:xfrm>
          <a:prstGeom prst="rect">
            <a:avLst/>
          </a:prstGeom>
        </p:spPr>
        <p:txBody>
          <a:bodyPr wrap="square"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a:t>
            </a:r>
            <a:r>
              <a:rPr lang="en-US" sz="900" dirty="0" smtClean="0">
                <a:solidFill>
                  <a:srgbClr val="000000"/>
                </a:solidFill>
                <a:latin typeface="Arialle"/>
              </a:rPr>
              <a:t>the West Bank and Gaza Strip</a:t>
            </a: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Different instrument will be used in the implementation of the CLIP: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96CAC95E-3ED3-43B3-865C-214E95111173}"/>
</file>

<file path=customXml/itemProps2.xml><?xml version="1.0" encoding="utf-8"?>
<ds:datastoreItem xmlns:ds="http://schemas.openxmlformats.org/officeDocument/2006/customXml" ds:itemID="{87DF0AAC-1F12-4578-BAB9-B933740B7DD9}"/>
</file>

<file path=customXml/itemProps3.xml><?xml version="1.0" encoding="utf-8"?>
<ds:datastoreItem xmlns:ds="http://schemas.openxmlformats.org/officeDocument/2006/customXml" ds:itemID="{5E6673FA-1402-4B98-87B1-AF3B7B3FB1F5}"/>
</file>

<file path=docProps/app.xml><?xml version="1.0" encoding="utf-8"?>
<Properties xmlns="http://schemas.openxmlformats.org/officeDocument/2006/extended-properties" xmlns:vt="http://schemas.openxmlformats.org/officeDocument/2006/docPropsVTypes">
  <TotalTime>99</TotalTime>
  <Words>648</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Inter Italics</vt:lpstr>
      <vt:lpstr>Barlow SemiCondensed</vt:lpstr>
      <vt:lpstr>Alata</vt:lpstr>
      <vt:lpstr>Barlow SemiCondensed Bold</vt:lpstr>
      <vt:lpstr>Arialle Bold</vt:lpstr>
      <vt:lpstr>Barlow SemiCondensed Bold Bold</vt:lpstr>
      <vt:lpstr>Arialle</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 PALESTINE</dc:title>
  <dc:subject/>
  <dc:creator>Miryam IBANEZ MENDIZABAL (EU Del Palestine)</dc:creator>
  <cp:keywords/>
  <dc:description/>
  <cp:lastModifiedBy>IBANEZ MENDIZABAL Miryam (EEAS-EAST JERUSALEM)</cp:lastModifiedBy>
  <cp:revision>18</cp:revision>
  <dcterms:created xsi:type="dcterms:W3CDTF">2006-08-16T00:00:00Z</dcterms:created>
  <dcterms:modified xsi:type="dcterms:W3CDTF">2021-11-11T10:29:49Z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