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Barlow SemiCondensed Bold" panose="020B0604020202020204" charset="0"/>
      <p:regular r:id="rId3"/>
    </p:embeddedFont>
    <p:embeddedFont>
      <p:font typeface="Arialle Bold" panose="020B0604020202020204" charset="0"/>
      <p:regular r:id="rId4"/>
    </p:embeddedFont>
    <p:embeddedFont>
      <p:font typeface="Barlow SemiCondensed" panose="020B0604020202020204" charset="0"/>
      <p:regular r:id="rId5"/>
    </p:embeddedFont>
    <p:embeddedFont>
      <p:font typeface="Barlow SemiCondensed Bold Bold" panose="020B0604020202020204" charset="0"/>
      <p:regular r:id="rId6"/>
    </p:embeddedFont>
    <p:embeddedFont>
      <p:font typeface="Arialle" panose="020B0604020202020204" charset="0"/>
      <p:regular r:id="rId7"/>
    </p:embeddedFont>
    <p:embeddedFont>
      <p:font typeface="Calibri" panose="020F0502020204030204" pitchFamily="34" charset="0"/>
      <p:regular r:id="rId8"/>
      <p:bold r:id="rId9"/>
      <p:italic r:id="rId10"/>
      <p:boldItalic r:id="rId11"/>
    </p:embeddedFont>
    <p:embeddedFont>
      <p:font typeface="Inter Italics" panose="020B0604020202020204" charset="0"/>
      <p:regular r:id="rId12"/>
    </p:embeddedFont>
    <p:embeddedFont>
      <p:font typeface="Alata"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0" d="100"/>
          <a:sy n="90" d="100"/>
        </p:scale>
        <p:origin x="1048" y="-16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hyperlink" Target="https://www.facebook.com/EUDelegationToThePhilippines" TargetMode="External"/><Relationship Id="rId26" Type="http://schemas.openxmlformats.org/officeDocument/2006/relationships/image" Target="../media/image22.svg"/><Relationship Id="rId3" Type="http://schemas.openxmlformats.org/officeDocument/2006/relationships/image" Target="../media/image2.svg"/><Relationship Id="rId21" Type="http://schemas.openxmlformats.org/officeDocument/2006/relationships/hyperlink" Target="https://www.instagram.com/euinthephilippines/" TargetMode="External"/><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8.svg"/><Relationship Id="rId29"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hyperlink" Target="https://twitter.com/EUinthePH" TargetMode="External"/><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0.svg"/><Relationship Id="rId28" Type="http://schemas.openxmlformats.org/officeDocument/2006/relationships/image" Target="../media/image13.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hyperlink" Target="https://eeas.europa.eu/delegations/philippines_en" TargetMode="External"/><Relationship Id="rId30"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5467" y="2355694"/>
            <a:ext cx="6977983"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326788" y="3508390"/>
            <a:ext cx="3222935"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655730" y="3378521"/>
            <a:ext cx="2565050" cy="311802"/>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9" cy="4560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Translating the GAP III into action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1018" y="1446815"/>
            <a:ext cx="621117" cy="616502"/>
          </a:xfrm>
          <a:prstGeom prst="rect">
            <a:avLst/>
          </a:prstGeom>
        </p:spPr>
      </p:pic>
      <p:grpSp>
        <p:nvGrpSpPr>
          <p:cNvPr id="20" name="Group 20"/>
          <p:cNvGrpSpPr/>
          <p:nvPr/>
        </p:nvGrpSpPr>
        <p:grpSpPr>
          <a:xfrm>
            <a:off x="3836798" y="5436438"/>
            <a:ext cx="3446652" cy="2578720"/>
            <a:chOff x="0" y="0"/>
            <a:chExt cx="24463953" cy="19283775"/>
          </a:xfrm>
        </p:grpSpPr>
        <p:sp>
          <p:nvSpPr>
            <p:cNvPr id="21" name="Freeform 21"/>
            <p:cNvSpPr/>
            <p:nvPr/>
          </p:nvSpPr>
          <p:spPr>
            <a:xfrm>
              <a:off x="1177799" y="72387"/>
              <a:ext cx="22108341" cy="19138994"/>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 Areas of Engagement </a:t>
              </a:r>
            </a:p>
          </p:txBody>
        </p:sp>
      </p:gr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36502" y="5733646"/>
            <a:ext cx="283892" cy="270471"/>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180164" y="8191374"/>
            <a:ext cx="277388" cy="269636"/>
          </a:xfrm>
          <a:prstGeom prst="rect">
            <a:avLst/>
          </a:prstGeom>
        </p:spPr>
      </p:pic>
      <p:pic>
        <p:nvPicPr>
          <p:cNvPr id="31" name="Picture 3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71283" y="7178105"/>
            <a:ext cx="307128" cy="295401"/>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91844" y="7620876"/>
            <a:ext cx="311154" cy="370422"/>
          </a:xfrm>
          <a:prstGeom prst="rect">
            <a:avLst/>
          </a:prstGeom>
        </p:spPr>
      </p:pic>
      <p:grpSp>
        <p:nvGrpSpPr>
          <p:cNvPr id="33" name="Group 33"/>
          <p:cNvGrpSpPr/>
          <p:nvPr/>
        </p:nvGrpSpPr>
        <p:grpSpPr>
          <a:xfrm>
            <a:off x="328914" y="5305225"/>
            <a:ext cx="3245591" cy="2363706"/>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Instruments </a:t>
              </a:r>
            </a:p>
          </p:txBody>
        </p:sp>
      </p:grpSp>
      <p:grpSp>
        <p:nvGrpSpPr>
          <p:cNvPr id="41" name="Group 41"/>
          <p:cNvGrpSpPr/>
          <p:nvPr/>
        </p:nvGrpSpPr>
        <p:grpSpPr>
          <a:xfrm>
            <a:off x="323284" y="7824665"/>
            <a:ext cx="3308627" cy="2739734"/>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90682" y="7973368"/>
            <a:ext cx="272968" cy="345132"/>
          </a:xfrm>
          <a:prstGeom prst="rect">
            <a:avLst/>
          </a:prstGeom>
        </p:spPr>
      </p:pic>
      <p:sp>
        <p:nvSpPr>
          <p:cNvPr id="45" name="TextBox 45"/>
          <p:cNvSpPr txBox="1"/>
          <p:nvPr/>
        </p:nvSpPr>
        <p:spPr>
          <a:xfrm>
            <a:off x="4276803" y="6719237"/>
            <a:ext cx="2565047" cy="512961"/>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Ensuring freedom from all forms of gender-based violence (and access to justice)</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276803" y="7214585"/>
            <a:ext cx="2648011" cy="512961"/>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Promoting sexual and reproductive health and rights</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334244" y="7722163"/>
            <a:ext cx="2565046" cy="641201"/>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Promoting equal participation and leadership</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70855" y="8112547"/>
            <a:ext cx="3471841" cy="1286250"/>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98969" y="8191374"/>
            <a:ext cx="242349" cy="306418"/>
          </a:xfrm>
          <a:prstGeom prst="rect">
            <a:avLst/>
          </a:prstGeom>
        </p:spPr>
      </p:pic>
      <p:grpSp>
        <p:nvGrpSpPr>
          <p:cNvPr id="52" name="Group 52"/>
          <p:cNvGrpSpPr/>
          <p:nvPr/>
        </p:nvGrpSpPr>
        <p:grpSpPr>
          <a:xfrm>
            <a:off x="3779646" y="9460358"/>
            <a:ext cx="3472997" cy="1147239"/>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20186" y="9560741"/>
            <a:ext cx="208882" cy="264103"/>
          </a:xfrm>
          <a:prstGeom prst="rect">
            <a:avLst/>
          </a:prstGeom>
        </p:spPr>
      </p:pic>
      <p:grpSp>
        <p:nvGrpSpPr>
          <p:cNvPr id="56" name="Group 56"/>
          <p:cNvGrpSpPr/>
          <p:nvPr/>
        </p:nvGrpSpPr>
        <p:grpSpPr>
          <a:xfrm>
            <a:off x="3740246" y="3569521"/>
            <a:ext cx="3492964"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a:solidFill>
                    <a:srgbClr val="003432"/>
                  </a:solidFill>
                  <a:latin typeface="Barlow SemiCondensed Bold"/>
                </a:rPr>
                <a:t>Rationale for the CLIP</a:t>
              </a:r>
            </a:p>
          </p:txBody>
        </p:sp>
      </p:grpSp>
      <p:pic>
        <p:nvPicPr>
          <p:cNvPr id="64" name="Picture 6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63930" y="6700187"/>
            <a:ext cx="277388" cy="269636"/>
          </a:xfrm>
          <a:prstGeom prst="rect">
            <a:avLst/>
          </a:prstGeom>
        </p:spPr>
      </p:pic>
      <p:pic>
        <p:nvPicPr>
          <p:cNvPr id="65" name="Picture 65">
            <a:hlinkClick r:id="rId18"/>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668285" y="70257"/>
            <a:ext cx="379504" cy="379504"/>
          </a:xfrm>
          <a:prstGeom prst="rect">
            <a:avLst/>
          </a:prstGeom>
        </p:spPr>
      </p:pic>
      <p:pic>
        <p:nvPicPr>
          <p:cNvPr id="66" name="Picture 66">
            <a:hlinkClick r:id="rId21"/>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126095" y="71164"/>
            <a:ext cx="384963" cy="384963"/>
          </a:xfrm>
          <a:prstGeom prst="rect">
            <a:avLst/>
          </a:prstGeom>
        </p:spPr>
      </p:pic>
      <p:pic>
        <p:nvPicPr>
          <p:cNvPr id="67" name="Picture 67">
            <a:hlinkClick r:id="rId24"/>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6572162" y="76578"/>
            <a:ext cx="390592" cy="390592"/>
          </a:xfrm>
          <a:prstGeom prst="rect">
            <a:avLst/>
          </a:prstGeom>
        </p:spPr>
      </p:pic>
      <p:pic>
        <p:nvPicPr>
          <p:cNvPr id="68" name="Picture 68">
            <a:hlinkClick r:id="rId27"/>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993899" y="71164"/>
            <a:ext cx="396006" cy="396006"/>
          </a:xfrm>
          <a:prstGeom prst="rect">
            <a:avLst/>
          </a:prstGeom>
        </p:spPr>
      </p:pic>
      <p:sp>
        <p:nvSpPr>
          <p:cNvPr id="69" name="TextBox 69"/>
          <p:cNvSpPr txBox="1"/>
          <p:nvPr/>
        </p:nvSpPr>
        <p:spPr>
          <a:xfrm>
            <a:off x="534081" y="5487368"/>
            <a:ext cx="2863170" cy="2680221"/>
          </a:xfrm>
          <a:prstGeom prst="rect">
            <a:avLst/>
          </a:prstGeom>
        </p:spPr>
        <p:txBody>
          <a:bodyPr wrap="square" lIns="0" tIns="0" rIns="0" bIns="0" rtlCol="0" anchor="t">
            <a:spAutoFit/>
          </a:bodyPr>
          <a:lstStyle/>
          <a:p>
            <a:pPr>
              <a:lnSpc>
                <a:spcPts val="1679"/>
              </a:lnSpc>
            </a:pPr>
            <a:endParaRPr sz="2800" dirty="0"/>
          </a:p>
          <a:p>
            <a:pPr algn="just">
              <a:lnSpc>
                <a:spcPts val="1235"/>
              </a:lnSpc>
            </a:pPr>
            <a:endParaRPr sz="2000" dirty="0"/>
          </a:p>
          <a:p>
            <a:pPr marL="171450" indent="-171450" algn="just">
              <a:lnSpc>
                <a:spcPts val="1235"/>
              </a:lnSpc>
              <a:buFont typeface="Arial" panose="020B0604020202020204" pitchFamily="34" charset="0"/>
              <a:buChar char="•"/>
            </a:pPr>
            <a:r>
              <a:rPr lang="en-US" sz="1029" dirty="0" smtClean="0">
                <a:solidFill>
                  <a:srgbClr val="003432"/>
                </a:solidFill>
                <a:latin typeface="Barlow SemiCondensed"/>
              </a:rPr>
              <a:t>Gender </a:t>
            </a:r>
            <a:r>
              <a:rPr lang="en-US" sz="1029" dirty="0">
                <a:solidFill>
                  <a:srgbClr val="003432"/>
                </a:solidFill>
                <a:latin typeface="Barlow SemiCondensed"/>
              </a:rPr>
              <a:t>mainstreaming of all actions</a:t>
            </a:r>
          </a:p>
          <a:p>
            <a:pPr marL="171450" indent="-171450" algn="just">
              <a:lnSpc>
                <a:spcPts val="1235"/>
              </a:lnSpc>
              <a:buFont typeface="Arial" panose="020B0604020202020204" pitchFamily="34" charset="0"/>
              <a:buChar char="•"/>
            </a:pPr>
            <a:r>
              <a:rPr lang="en-US" sz="1029" dirty="0" smtClean="0">
                <a:solidFill>
                  <a:srgbClr val="003432"/>
                </a:solidFill>
                <a:latin typeface="Barlow SemiCondensed"/>
              </a:rPr>
              <a:t>Targeted </a:t>
            </a:r>
            <a:r>
              <a:rPr lang="en-US" sz="1029" dirty="0">
                <a:solidFill>
                  <a:srgbClr val="003432"/>
                </a:solidFill>
                <a:latin typeface="Barlow SemiCondensed"/>
              </a:rPr>
              <a:t>actions in each priority areas to  support GAP  implementation, including projects designed and implemented by </a:t>
            </a:r>
            <a:r>
              <a:rPr lang="en-US" sz="1029" dirty="0" err="1">
                <a:solidFill>
                  <a:srgbClr val="003432"/>
                </a:solidFill>
                <a:latin typeface="Barlow SemiCondensed"/>
              </a:rPr>
              <a:t>organisations</a:t>
            </a:r>
            <a:r>
              <a:rPr lang="en-US" sz="1029" dirty="0">
                <a:solidFill>
                  <a:srgbClr val="003432"/>
                </a:solidFill>
                <a:latin typeface="Barlow SemiCondensed"/>
              </a:rPr>
              <a:t>  working on gender equality and   women </a:t>
            </a:r>
            <a:r>
              <a:rPr lang="en-US" sz="1029" dirty="0" err="1">
                <a:solidFill>
                  <a:srgbClr val="003432"/>
                </a:solidFill>
                <a:latin typeface="Barlow SemiCondensed"/>
              </a:rPr>
              <a:t>organisations</a:t>
            </a:r>
            <a:r>
              <a:rPr lang="en-US" sz="1029" dirty="0">
                <a:solidFill>
                  <a:srgbClr val="003432"/>
                </a:solidFill>
                <a:latin typeface="Barlow SemiCondensed"/>
              </a:rPr>
              <a:t> </a:t>
            </a:r>
          </a:p>
          <a:p>
            <a:pPr marL="171450" indent="-171450" algn="just">
              <a:lnSpc>
                <a:spcPts val="1235"/>
              </a:lnSpc>
              <a:buFont typeface="Arial" panose="020B0604020202020204" pitchFamily="34" charset="0"/>
              <a:buChar char="•"/>
            </a:pPr>
            <a:r>
              <a:rPr lang="en-US" sz="1029" dirty="0" smtClean="0">
                <a:solidFill>
                  <a:srgbClr val="003432"/>
                </a:solidFill>
                <a:latin typeface="Barlow SemiCondensed"/>
              </a:rPr>
              <a:t>Dialogue </a:t>
            </a:r>
            <a:r>
              <a:rPr lang="en-US" sz="1029" dirty="0">
                <a:solidFill>
                  <a:srgbClr val="003432"/>
                </a:solidFill>
                <a:latin typeface="Barlow SemiCondensed"/>
              </a:rPr>
              <a:t>with different stakeholders</a:t>
            </a:r>
          </a:p>
          <a:p>
            <a:pPr marL="171450" indent="-171450" algn="just">
              <a:lnSpc>
                <a:spcPts val="1235"/>
              </a:lnSpc>
              <a:buFont typeface="Arial" panose="020B0604020202020204" pitchFamily="34" charset="0"/>
              <a:buChar char="•"/>
            </a:pPr>
            <a:r>
              <a:rPr lang="en-US" sz="1029" dirty="0" smtClean="0">
                <a:solidFill>
                  <a:srgbClr val="003432"/>
                </a:solidFill>
                <a:latin typeface="Barlow SemiCondensed"/>
              </a:rPr>
              <a:t>Public </a:t>
            </a:r>
            <a:r>
              <a:rPr lang="en-US" sz="1029" dirty="0">
                <a:solidFill>
                  <a:srgbClr val="003432"/>
                </a:solidFill>
                <a:latin typeface="Barlow SemiCondensed"/>
              </a:rPr>
              <a:t>diplomacy campaigns </a:t>
            </a:r>
          </a:p>
          <a:p>
            <a:pPr marL="171450" indent="-171450" algn="just">
              <a:lnSpc>
                <a:spcPts val="1235"/>
              </a:lnSpc>
              <a:buFont typeface="Arial" panose="020B0604020202020204" pitchFamily="34" charset="0"/>
              <a:buChar char="•"/>
            </a:pPr>
            <a:r>
              <a:rPr lang="en-US" sz="1029" dirty="0" smtClean="0">
                <a:solidFill>
                  <a:srgbClr val="003432"/>
                </a:solidFill>
                <a:latin typeface="Barlow SemiCondensed"/>
              </a:rPr>
              <a:t>Coordinated </a:t>
            </a:r>
            <a:r>
              <a:rPr lang="en-US" sz="1029" dirty="0">
                <a:solidFill>
                  <a:srgbClr val="003432"/>
                </a:solidFill>
                <a:latin typeface="Barlow SemiCondensed"/>
              </a:rPr>
              <a:t>actions in the framework of the Donor Coordination Mechanism on Gender</a:t>
            </a:r>
          </a:p>
          <a:p>
            <a:pPr algn="just">
              <a:lnSpc>
                <a:spcPts val="1235"/>
              </a:lnSpc>
            </a:pPr>
            <a:r>
              <a:rPr lang="en-US" sz="1029" dirty="0">
                <a:solidFill>
                  <a:srgbClr val="003432"/>
                </a:solidFill>
                <a:latin typeface="Barlow SemiCondensed"/>
              </a:rPr>
              <a:t> </a:t>
            </a:r>
          </a:p>
          <a:p>
            <a:pPr algn="just">
              <a:lnSpc>
                <a:spcPts val="1235"/>
              </a:lnSpc>
            </a:pPr>
            <a:endParaRPr lang="en-US" sz="1200" dirty="0">
              <a:solidFill>
                <a:srgbClr val="000000"/>
              </a:solidFill>
              <a:latin typeface="Barlow SemiCondensed"/>
            </a:endParaRPr>
          </a:p>
          <a:p>
            <a:pPr algn="just">
              <a:lnSpc>
                <a:spcPts val="1235"/>
              </a:lnSpc>
            </a:pPr>
            <a:endParaRPr lang="en-US" sz="1200" dirty="0">
              <a:solidFill>
                <a:srgbClr val="000000"/>
              </a:solidFill>
              <a:latin typeface="Barlow SemiCondensed"/>
            </a:endParaRPr>
          </a:p>
          <a:p>
            <a:pPr algn="just">
              <a:lnSpc>
                <a:spcPts val="1235"/>
              </a:lnSpc>
            </a:pPr>
            <a:endParaRPr lang="en-US" sz="1200" dirty="0">
              <a:solidFill>
                <a:srgbClr val="000000"/>
              </a:solidFill>
              <a:latin typeface="Barlow SemiCondensed"/>
            </a:endParaRPr>
          </a:p>
          <a:p>
            <a:pPr algn="just">
              <a:lnSpc>
                <a:spcPts val="1235"/>
              </a:lnSpc>
            </a:pPr>
            <a:endParaRPr lang="en-US" sz="1200" dirty="0">
              <a:solidFill>
                <a:srgbClr val="000000"/>
              </a:solidFill>
              <a:latin typeface="Barlow SemiCondensed"/>
            </a:endParaRPr>
          </a:p>
          <a:p>
            <a:pPr algn="just">
              <a:lnSpc>
                <a:spcPts val="1235"/>
              </a:lnSpc>
            </a:pPr>
            <a:endParaRPr lang="en-US" sz="1200" dirty="0">
              <a:solidFill>
                <a:srgbClr val="000000"/>
              </a:solidFill>
              <a:latin typeface="Barlow SemiCondensed"/>
            </a:endParaRPr>
          </a:p>
        </p:txBody>
      </p:sp>
      <p:sp>
        <p:nvSpPr>
          <p:cNvPr id="70" name="TextBox 70"/>
          <p:cNvSpPr txBox="1"/>
          <p:nvPr/>
        </p:nvSpPr>
        <p:spPr>
          <a:xfrm>
            <a:off x="4276803" y="6309721"/>
            <a:ext cx="2701847" cy="512961"/>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Promoting economic and social rights and the empowerment of girls and women</a:t>
            </a:r>
          </a:p>
          <a:p>
            <a:pPr algn="ctr">
              <a:lnSpc>
                <a:spcPts val="1029"/>
              </a:lnSpc>
            </a:pPr>
            <a:endParaRPr lang="en-US" sz="1029" i="1" dirty="0">
              <a:solidFill>
                <a:srgbClr val="000000"/>
              </a:solidFill>
              <a:latin typeface="Barlow SemiCondensed"/>
            </a:endParaRPr>
          </a:p>
          <a:p>
            <a:pPr algn="ctr">
              <a:lnSpc>
                <a:spcPts val="1029"/>
              </a:lnSpc>
            </a:pPr>
            <a:endParaRPr lang="en-US" sz="1029" i="1"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It aims to contribute to empowering women, girls and young people to fully use their rights and increase their participation in political, economic, social and cultural life. </a:t>
            </a:r>
          </a:p>
        </p:txBody>
      </p:sp>
      <p:sp>
        <p:nvSpPr>
          <p:cNvPr id="73" name="TextBox 73"/>
          <p:cNvSpPr txBox="1"/>
          <p:nvPr/>
        </p:nvSpPr>
        <p:spPr>
          <a:xfrm>
            <a:off x="425450" y="3890585"/>
            <a:ext cx="3032102" cy="846386"/>
          </a:xfrm>
          <a:prstGeom prst="rect">
            <a:avLst/>
          </a:prstGeom>
        </p:spPr>
        <p:txBody>
          <a:bodyPr wrap="square"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for Turkey:</a:t>
            </a:r>
            <a:r>
              <a:rPr lang="en-US" sz="1029" dirty="0">
                <a:solidFill>
                  <a:srgbClr val="001489"/>
                </a:solidFill>
                <a:latin typeface="Barlow SemiCondensed"/>
              </a:rPr>
              <a:t> </a:t>
            </a:r>
          </a:p>
          <a:p>
            <a:pPr algn="ctr">
              <a:lnSpc>
                <a:spcPts val="1132"/>
              </a:lnSpc>
            </a:pPr>
            <a:endParaRPr lang="en-US" sz="1029" dirty="0">
              <a:solidFill>
                <a:srgbClr val="001489"/>
              </a:solidFill>
              <a:latin typeface="Barlow SemiCondensed"/>
            </a:endParaRPr>
          </a:p>
          <a:p>
            <a:pPr marL="171450" indent="-171450" algn="just">
              <a:lnSpc>
                <a:spcPts val="1132"/>
              </a:lnSpc>
              <a:buFont typeface="Arial" panose="020B0604020202020204" pitchFamily="34" charset="0"/>
              <a:buChar char="•"/>
            </a:pPr>
            <a:r>
              <a:rPr lang="en-US" sz="1029" dirty="0">
                <a:solidFill>
                  <a:srgbClr val="003432"/>
                </a:solidFill>
                <a:latin typeface="Barlow SemiCondensed"/>
              </a:rPr>
              <a:t>Translates the EU Gender Action Plan III into priorities and actions for Turkey; </a:t>
            </a:r>
          </a:p>
          <a:p>
            <a:pPr marL="171450" indent="-171450" algn="just">
              <a:lnSpc>
                <a:spcPts val="1132"/>
              </a:lnSpc>
              <a:buFont typeface="Arial" panose="020B0604020202020204" pitchFamily="34" charset="0"/>
              <a:buChar char="•"/>
            </a:pPr>
            <a:r>
              <a:rPr lang="en-US" sz="1029" dirty="0">
                <a:solidFill>
                  <a:srgbClr val="003432"/>
                </a:solidFill>
                <a:latin typeface="Barlow SemiCondensed"/>
              </a:rPr>
              <a:t>It was prepared by Team Europe (EU Delegation and EU Member States</a:t>
            </a:r>
            <a:r>
              <a:rPr lang="en-US" sz="1029" dirty="0" smtClean="0">
                <a:solidFill>
                  <a:srgbClr val="003432"/>
                </a:solidFill>
                <a:latin typeface="Barlow SemiCondensed"/>
              </a:rPr>
              <a:t>)</a:t>
            </a: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28619" y="1204880"/>
            <a:ext cx="5599588" cy="241935"/>
          </a:xfrm>
          <a:prstGeom prst="rect">
            <a:avLst/>
          </a:prstGeom>
        </p:spPr>
        <p:txBody>
          <a:bodyPr lIns="0" tIns="0" rIns="0" bIns="0" rtlCol="0" anchor="t">
            <a:spAutoFit/>
          </a:bodyPr>
          <a:lstStyle/>
          <a:p>
            <a:pPr algn="ctr">
              <a:lnSpc>
                <a:spcPts val="1960"/>
              </a:lnSpc>
            </a:pPr>
            <a:r>
              <a:rPr lang="en-US" sz="1400" dirty="0">
                <a:solidFill>
                  <a:srgbClr val="000000"/>
                </a:solidFill>
                <a:latin typeface="Inter Italics"/>
              </a:rPr>
              <a:t>Country Level Implementation Plan for Turkey (2021-2025)</a:t>
            </a:r>
          </a:p>
        </p:txBody>
      </p:sp>
      <p:sp>
        <p:nvSpPr>
          <p:cNvPr id="76" name="TextBox 76"/>
          <p:cNvSpPr txBox="1"/>
          <p:nvPr/>
        </p:nvSpPr>
        <p:spPr>
          <a:xfrm>
            <a:off x="853453" y="1566919"/>
            <a:ext cx="6533882" cy="491225"/>
          </a:xfrm>
          <a:prstGeom prst="rect">
            <a:avLst/>
          </a:prstGeom>
        </p:spPr>
        <p:txBody>
          <a:bodyPr lIns="0" tIns="0" rIns="0" bIns="0" rtlCol="0" anchor="t">
            <a:spAutoFit/>
          </a:bodyPr>
          <a:lstStyle/>
          <a:p>
            <a:pPr algn="ctr">
              <a:lnSpc>
                <a:spcPts val="1260"/>
              </a:lnSpc>
            </a:pPr>
            <a:r>
              <a:rPr lang="en-US" sz="1050" dirty="0">
                <a:solidFill>
                  <a:srgbClr val="000000"/>
                </a:solidFill>
                <a:latin typeface="Alata"/>
              </a:rPr>
              <a:t>The </a:t>
            </a:r>
            <a:r>
              <a:rPr lang="en-US" sz="1050" dirty="0">
                <a:solidFill>
                  <a:srgbClr val="001489"/>
                </a:solidFill>
                <a:latin typeface="Alata"/>
              </a:rPr>
              <a:t>European Union</a:t>
            </a:r>
            <a:r>
              <a:rPr lang="en-US" sz="1050" dirty="0">
                <a:solidFill>
                  <a:srgbClr val="000000"/>
                </a:solidFill>
                <a:latin typeface="Alata"/>
              </a:rPr>
              <a:t> and its </a:t>
            </a:r>
            <a:r>
              <a:rPr lang="en-US" sz="1050" dirty="0">
                <a:solidFill>
                  <a:srgbClr val="001489"/>
                </a:solidFill>
                <a:latin typeface="Alata"/>
              </a:rPr>
              <a:t>Member States</a:t>
            </a:r>
            <a:r>
              <a:rPr lang="en-US" sz="1050" dirty="0">
                <a:solidFill>
                  <a:srgbClr val="000000"/>
                </a:solidFill>
                <a:latin typeface="Alata"/>
              </a:rPr>
              <a:t> are vigorously promoting </a:t>
            </a:r>
            <a:r>
              <a:rPr lang="en-US" sz="1050" dirty="0">
                <a:solidFill>
                  <a:srgbClr val="FF914D"/>
                </a:solidFill>
                <a:latin typeface="Alata"/>
              </a:rPr>
              <a:t>g</a:t>
            </a:r>
            <a:r>
              <a:rPr lang="en-US" sz="1050" dirty="0">
                <a:solidFill>
                  <a:srgbClr val="FA660A"/>
                </a:solidFill>
                <a:latin typeface="Alata"/>
              </a:rPr>
              <a:t>ender equality and women empowerment</a:t>
            </a:r>
            <a:r>
              <a:rPr lang="en-US" sz="1050" dirty="0">
                <a:solidFill>
                  <a:srgbClr val="FF914D"/>
                </a:solidFill>
                <a:latin typeface="Alata"/>
              </a:rPr>
              <a:t> </a:t>
            </a:r>
            <a:r>
              <a:rPr lang="en-US" sz="1050" dirty="0">
                <a:solidFill>
                  <a:srgbClr val="000000"/>
                </a:solidFill>
                <a:latin typeface="Alata"/>
              </a:rPr>
              <a:t>in their relations with partner countries.  The new </a:t>
            </a:r>
            <a:r>
              <a:rPr lang="en-US" sz="1050" dirty="0">
                <a:solidFill>
                  <a:srgbClr val="FF1616"/>
                </a:solidFill>
                <a:latin typeface="Alata"/>
              </a:rPr>
              <a:t>EU's  Action Plan on Gender Equality and Women Empowerment in External Action (2021-2025)</a:t>
            </a:r>
            <a:r>
              <a:rPr lang="en-US" sz="1050" dirty="0">
                <a:solidFill>
                  <a:srgbClr val="000000"/>
                </a:solidFill>
                <a:latin typeface="Alata"/>
              </a:rPr>
              <a:t> is operational in Turkey</a:t>
            </a:r>
          </a:p>
        </p:txBody>
      </p:sp>
      <p:sp>
        <p:nvSpPr>
          <p:cNvPr id="77" name="TextBox 77"/>
          <p:cNvSpPr txBox="1"/>
          <p:nvPr/>
        </p:nvSpPr>
        <p:spPr>
          <a:xfrm>
            <a:off x="4286331" y="5769154"/>
            <a:ext cx="2707568" cy="512961"/>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Addressing the challenges and harnessing the opportunities offered by the green transition and the digital transformation</a:t>
            </a:r>
          </a:p>
          <a:p>
            <a:pPr>
              <a:lnSpc>
                <a:spcPts val="1029"/>
              </a:lnSpc>
            </a:pPr>
            <a:endParaRPr lang="en-US" sz="1029" i="1" dirty="0">
              <a:solidFill>
                <a:srgbClr val="000000"/>
              </a:solidFill>
              <a:latin typeface="Barlow SemiCondensed"/>
            </a:endParaRPr>
          </a:p>
        </p:txBody>
      </p:sp>
      <p:sp>
        <p:nvSpPr>
          <p:cNvPr id="78" name="TextBox 78"/>
          <p:cNvSpPr txBox="1"/>
          <p:nvPr/>
        </p:nvSpPr>
        <p:spPr>
          <a:xfrm>
            <a:off x="523418" y="7861300"/>
            <a:ext cx="2871780" cy="575056"/>
          </a:xfrm>
          <a:prstGeom prst="rect">
            <a:avLst/>
          </a:prstGeom>
        </p:spPr>
        <p:txBody>
          <a:bodyPr wrap="square"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Engagement in dialogue for gender equality and women empowerment</a:t>
            </a:r>
          </a:p>
          <a:p>
            <a:pPr algn="ctr">
              <a:lnSpc>
                <a:spcPts val="1029"/>
              </a:lnSpc>
            </a:pPr>
            <a:endParaRPr lang="en-US" sz="1029">
              <a:solidFill>
                <a:srgbClr val="001489"/>
              </a:solidFill>
              <a:latin typeface="Barlow SemiCondensed Bold"/>
            </a:endParaRPr>
          </a:p>
          <a:p>
            <a:pPr algn="ctr">
              <a:lnSpc>
                <a:spcPts val="1029"/>
              </a:lnSpc>
            </a:pPr>
            <a:endParaRPr lang="en-US" sz="1029">
              <a:solidFill>
                <a:srgbClr val="001489"/>
              </a:solidFill>
              <a:latin typeface="Barlow SemiCondensed Bold"/>
            </a:endParaRPr>
          </a:p>
        </p:txBody>
      </p:sp>
      <p:sp>
        <p:nvSpPr>
          <p:cNvPr id="80" name="TextBox 80"/>
          <p:cNvSpPr txBox="1"/>
          <p:nvPr/>
        </p:nvSpPr>
        <p:spPr>
          <a:xfrm>
            <a:off x="4276802" y="9576685"/>
            <a:ext cx="2565047" cy="265815"/>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Strategic Communication &amp; Public Diplomacy Activities</a:t>
            </a:r>
          </a:p>
        </p:txBody>
      </p:sp>
      <p:sp>
        <p:nvSpPr>
          <p:cNvPr id="81" name="TextBox 81"/>
          <p:cNvSpPr txBox="1"/>
          <p:nvPr/>
        </p:nvSpPr>
        <p:spPr>
          <a:xfrm>
            <a:off x="3958406" y="9901393"/>
            <a:ext cx="3079484" cy="641201"/>
          </a:xfrm>
          <a:prstGeom prst="rect">
            <a:avLst/>
          </a:prstGeom>
        </p:spPr>
        <p:txBody>
          <a:bodyPr wrap="square" lIns="0" tIns="0" rIns="0" bIns="0" rtlCol="0" anchor="t">
            <a:spAutoFit/>
          </a:bodyPr>
          <a:lstStyle/>
          <a:p>
            <a:pPr algn="just">
              <a:lnSpc>
                <a:spcPts val="1029"/>
              </a:lnSpc>
            </a:pPr>
            <a:r>
              <a:rPr lang="en-US" sz="1029" dirty="0">
                <a:solidFill>
                  <a:srgbClr val="003432"/>
                </a:solidFill>
                <a:latin typeface="Barlow SemiCondensed"/>
              </a:rPr>
              <a:t>EU </a:t>
            </a:r>
            <a:r>
              <a:rPr lang="en-US" sz="1029" dirty="0" smtClean="0">
                <a:solidFill>
                  <a:srgbClr val="003432"/>
                </a:solidFill>
                <a:latin typeface="Barlow SemiCondensed"/>
              </a:rPr>
              <a:t>MS </a:t>
            </a:r>
            <a:r>
              <a:rPr lang="en-US" sz="1029" dirty="0">
                <a:solidFill>
                  <a:srgbClr val="003432"/>
                </a:solidFill>
                <a:latin typeface="Barlow SemiCondensed"/>
              </a:rPr>
              <a:t>and the EU Delegation will use public diplomacy activities to raise awareness on gender equality issues in Turkey. Major communication activities will be implemented on  marking  key dates, together with the NGOs, Donor Coordination Mechanism</a:t>
            </a:r>
          </a:p>
        </p:txBody>
      </p:sp>
      <p:sp>
        <p:nvSpPr>
          <p:cNvPr id="82" name="TextBox 82"/>
          <p:cNvSpPr txBox="1"/>
          <p:nvPr/>
        </p:nvSpPr>
        <p:spPr>
          <a:xfrm>
            <a:off x="3920187" y="3871229"/>
            <a:ext cx="3210863" cy="1128514"/>
          </a:xfrm>
          <a:prstGeom prst="rect">
            <a:avLst/>
          </a:prstGeom>
        </p:spPr>
        <p:txBody>
          <a:bodyPr wrap="square"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32"/>
              </a:lnSpc>
            </a:pPr>
            <a:endParaRPr lang="en-US" sz="1029" dirty="0">
              <a:solidFill>
                <a:srgbClr val="001489"/>
              </a:solidFill>
              <a:latin typeface="Barlow SemiCondensed Bold"/>
            </a:endParaRPr>
          </a:p>
          <a:p>
            <a:pPr marL="171450" indent="-171450" algn="just">
              <a:lnSpc>
                <a:spcPts val="1132"/>
              </a:lnSpc>
              <a:buFont typeface="Arial" panose="020B0604020202020204" pitchFamily="34" charset="0"/>
              <a:buChar char="•"/>
            </a:pPr>
            <a:r>
              <a:rPr lang="en-US" sz="1029" dirty="0" smtClean="0">
                <a:solidFill>
                  <a:srgbClr val="003432"/>
                </a:solidFill>
                <a:latin typeface="Barlow SemiCondensed"/>
              </a:rPr>
              <a:t>F</a:t>
            </a:r>
            <a:r>
              <a:rPr lang="en-GB" sz="1029" dirty="0" err="1" smtClean="0">
                <a:solidFill>
                  <a:srgbClr val="003432"/>
                </a:solidFill>
                <a:latin typeface="Barlow SemiCondensed"/>
              </a:rPr>
              <a:t>indings</a:t>
            </a:r>
            <a:r>
              <a:rPr lang="en-GB" sz="1029" dirty="0" smtClean="0">
                <a:solidFill>
                  <a:srgbClr val="003432"/>
                </a:solidFill>
                <a:latin typeface="Barlow SemiCondensed"/>
              </a:rPr>
              <a:t> </a:t>
            </a:r>
            <a:r>
              <a:rPr lang="en-GB" sz="1029" dirty="0">
                <a:solidFill>
                  <a:srgbClr val="003432"/>
                </a:solidFill>
                <a:latin typeface="Barlow SemiCondensed"/>
              </a:rPr>
              <a:t>and commitments emanating from several </a:t>
            </a:r>
            <a:r>
              <a:rPr lang="en-GB" sz="1029" dirty="0" smtClean="0">
                <a:solidFill>
                  <a:srgbClr val="003432"/>
                </a:solidFill>
                <a:latin typeface="Barlow SemiCondensed"/>
              </a:rPr>
              <a:t>consultation </a:t>
            </a:r>
            <a:r>
              <a:rPr lang="en-GB" sz="1029" dirty="0">
                <a:solidFill>
                  <a:srgbClr val="003432"/>
                </a:solidFill>
                <a:latin typeface="Barlow SemiCondensed"/>
              </a:rPr>
              <a:t>processes conducted by the EUD with MS, select national institutions and partner civil society organizations </a:t>
            </a:r>
            <a:r>
              <a:rPr lang="en-US" sz="1029" dirty="0">
                <a:solidFill>
                  <a:srgbClr val="003432"/>
                </a:solidFill>
                <a:latin typeface="Barlow SemiCondensed"/>
              </a:rPr>
              <a:t>Consultation </a:t>
            </a:r>
            <a:endParaRPr lang="en-GB" sz="1029" dirty="0">
              <a:solidFill>
                <a:srgbClr val="003432"/>
              </a:solidFill>
              <a:latin typeface="Barlow SemiCondensed"/>
            </a:endParaRPr>
          </a:p>
          <a:p>
            <a:pPr marL="171450" indent="-171450" algn="just">
              <a:lnSpc>
                <a:spcPts val="1132"/>
              </a:lnSpc>
              <a:buFont typeface="Arial" panose="020B0604020202020204" pitchFamily="34" charset="0"/>
              <a:buChar char="•"/>
            </a:pPr>
            <a:r>
              <a:rPr lang="en-GB" sz="1029" dirty="0">
                <a:solidFill>
                  <a:srgbClr val="003432"/>
                </a:solidFill>
                <a:latin typeface="Barlow SemiCondensed"/>
              </a:rPr>
              <a:t>Turkey </a:t>
            </a:r>
            <a:r>
              <a:rPr lang="en-GB" sz="1029" dirty="0">
                <a:solidFill>
                  <a:srgbClr val="003432"/>
                </a:solidFill>
                <a:latin typeface="Barlow SemiCondensed"/>
              </a:rPr>
              <a:t>Gender </a:t>
            </a:r>
            <a:r>
              <a:rPr lang="en-GB" sz="1029" dirty="0">
                <a:solidFill>
                  <a:srgbClr val="003432"/>
                </a:solidFill>
                <a:latin typeface="Barlow SemiCondensed"/>
              </a:rPr>
              <a:t>Analysis 2018</a:t>
            </a:r>
          </a:p>
          <a:p>
            <a:pPr marL="171450" indent="-171450" algn="just">
              <a:lnSpc>
                <a:spcPts val="1132"/>
              </a:lnSpc>
              <a:buFont typeface="Arial" panose="020B0604020202020204" pitchFamily="34" charset="0"/>
              <a:buChar char="•"/>
            </a:pPr>
            <a:r>
              <a:rPr lang="en-GB" sz="1029" dirty="0">
                <a:solidFill>
                  <a:srgbClr val="003432"/>
                </a:solidFill>
                <a:latin typeface="Barlow SemiCondensed"/>
              </a:rPr>
              <a:t>The Country Report for Turkey </a:t>
            </a:r>
            <a:endParaRPr lang="en-US" sz="1029" dirty="0">
              <a:solidFill>
                <a:srgbClr val="003432"/>
              </a:solidFill>
              <a:latin typeface="Barlow SemiCondensed"/>
            </a:endParaRPr>
          </a:p>
        </p:txBody>
      </p:sp>
      <p:sp>
        <p:nvSpPr>
          <p:cNvPr id="83" name="TextBox 83"/>
          <p:cNvSpPr txBox="1"/>
          <p:nvPr/>
        </p:nvSpPr>
        <p:spPr>
          <a:xfrm>
            <a:off x="523418" y="8525034"/>
            <a:ext cx="2880470" cy="1667123"/>
          </a:xfrm>
          <a:prstGeom prst="rect">
            <a:avLst/>
          </a:prstGeom>
        </p:spPr>
        <p:txBody>
          <a:bodyPr wrap="square" lIns="0" tIns="0" rIns="0" bIns="0" rtlCol="0" anchor="t">
            <a:spAutoFit/>
          </a:bodyPr>
          <a:lstStyle/>
          <a:p>
            <a:pPr marL="171450" indent="-171450" algn="just">
              <a:lnSpc>
                <a:spcPts val="1029"/>
              </a:lnSpc>
              <a:buFont typeface="Arial" panose="020B0604020202020204" pitchFamily="34" charset="0"/>
              <a:buChar char="•"/>
            </a:pPr>
            <a:r>
              <a:rPr lang="en-US" sz="1029" dirty="0">
                <a:solidFill>
                  <a:srgbClr val="000000"/>
                </a:solidFill>
                <a:latin typeface="Barlow SemiCondensed"/>
              </a:rPr>
              <a:t> </a:t>
            </a:r>
            <a:r>
              <a:rPr lang="en-US" sz="1029" dirty="0" smtClean="0">
                <a:solidFill>
                  <a:srgbClr val="000000"/>
                </a:solidFill>
                <a:latin typeface="Barlow SemiCondensed"/>
              </a:rPr>
              <a:t>All </a:t>
            </a:r>
            <a:r>
              <a:rPr lang="en-US" sz="1029" dirty="0">
                <a:solidFill>
                  <a:srgbClr val="000000"/>
                </a:solidFill>
                <a:latin typeface="Barlow SemiCondensed"/>
              </a:rPr>
              <a:t>EUD actions will be gender mainstreamed to the extent possible, whereas specific actions, projects and activities will target women’s rights and their empowerment</a:t>
            </a:r>
            <a:r>
              <a:rPr lang="en-US" sz="1029" dirty="0" smtClean="0">
                <a:solidFill>
                  <a:srgbClr val="000000"/>
                </a:solidFill>
                <a:latin typeface="Barlow SemiCondensed"/>
              </a:rPr>
              <a:t>;</a:t>
            </a:r>
          </a:p>
          <a:p>
            <a:pPr marL="171450" indent="-171450" algn="just">
              <a:lnSpc>
                <a:spcPts val="1029"/>
              </a:lnSpc>
              <a:buFont typeface="Arial" panose="020B0604020202020204" pitchFamily="34" charset="0"/>
              <a:buChar char="•"/>
            </a:pPr>
            <a:endParaRPr lang="en-US" sz="1029" dirty="0">
              <a:solidFill>
                <a:srgbClr val="000000"/>
              </a:solidFill>
              <a:latin typeface="Barlow SemiCondensed"/>
            </a:endParaRPr>
          </a:p>
          <a:p>
            <a:pPr marL="171450" indent="-171450" algn="just">
              <a:lnSpc>
                <a:spcPts val="1029"/>
              </a:lnSpc>
              <a:buFont typeface="Arial" panose="020B0604020202020204" pitchFamily="34" charset="0"/>
              <a:buChar char="•"/>
            </a:pPr>
            <a:r>
              <a:rPr lang="en-US" sz="1029" dirty="0" smtClean="0">
                <a:solidFill>
                  <a:srgbClr val="000000"/>
                </a:solidFill>
                <a:latin typeface="Barlow SemiCondensed"/>
              </a:rPr>
              <a:t>A </a:t>
            </a:r>
            <a:r>
              <a:rPr lang="en-US" sz="1029" dirty="0">
                <a:solidFill>
                  <a:srgbClr val="000000"/>
                </a:solidFill>
                <a:latin typeface="Barlow SemiCondensed"/>
              </a:rPr>
              <a:t>focus on supporting projects and activities of civil society and women’s organizations will be reinforced </a:t>
            </a:r>
            <a:r>
              <a:rPr lang="en-US" sz="1029" dirty="0" smtClean="0">
                <a:solidFill>
                  <a:srgbClr val="000000"/>
                </a:solidFill>
                <a:latin typeface="Barlow SemiCondensed"/>
              </a:rPr>
              <a:t>while </a:t>
            </a:r>
            <a:r>
              <a:rPr lang="en-US" sz="1029" dirty="0">
                <a:solidFill>
                  <a:srgbClr val="000000"/>
                </a:solidFill>
                <a:latin typeface="Barlow SemiCondensed"/>
              </a:rPr>
              <a:t>at the same time efforts to include   C</a:t>
            </a:r>
            <a:r>
              <a:rPr lang="en-GB" sz="1029" dirty="0">
                <a:solidFill>
                  <a:srgbClr val="000000"/>
                </a:solidFill>
                <a:latin typeface="Barlow SemiCondensed"/>
              </a:rPr>
              <a:t>SOs in the design phase of specific actions through regular consultations will be stepped up, including their involvement as members of Steering Committees and Advisory Boards guiding the implementation and monitoring of the specific actions.</a:t>
            </a:r>
            <a:endParaRPr lang="en-US" sz="1029" dirty="0">
              <a:solidFill>
                <a:srgbClr val="000000"/>
              </a:solidFill>
              <a:latin typeface="Barlow SemiCondensed"/>
            </a:endParaRPr>
          </a:p>
        </p:txBody>
      </p:sp>
      <p:sp>
        <p:nvSpPr>
          <p:cNvPr id="86" name="TextBox 86"/>
          <p:cNvSpPr txBox="1"/>
          <p:nvPr/>
        </p:nvSpPr>
        <p:spPr>
          <a:xfrm>
            <a:off x="3958406" y="8664298"/>
            <a:ext cx="3079484" cy="512961"/>
          </a:xfrm>
          <a:prstGeom prst="rect">
            <a:avLst/>
          </a:prstGeom>
        </p:spPr>
        <p:txBody>
          <a:bodyPr wrap="square" lIns="0" tIns="0" rIns="0" bIns="0" rtlCol="0" anchor="t">
            <a:spAutoFit/>
          </a:bodyPr>
          <a:lstStyle/>
          <a:p>
            <a:pPr algn="just">
              <a:lnSpc>
                <a:spcPts val="1029"/>
              </a:lnSpc>
            </a:pPr>
            <a:r>
              <a:rPr lang="en-GB" sz="1029" dirty="0">
                <a:solidFill>
                  <a:srgbClr val="003432"/>
                </a:solidFill>
                <a:latin typeface="Barlow SemiCondensed"/>
              </a:rPr>
              <a:t>Regular policy dialogue on gender issues is foreseen in line with European Council conclusions and within the framework of implementation of specific </a:t>
            </a:r>
            <a:r>
              <a:rPr lang="en-GB" sz="1029" dirty="0" smtClean="0">
                <a:solidFill>
                  <a:srgbClr val="003432"/>
                </a:solidFill>
                <a:latin typeface="Barlow SemiCondensed"/>
              </a:rPr>
              <a:t>actions, </a:t>
            </a:r>
            <a:r>
              <a:rPr lang="en-GB" sz="1029" dirty="0">
                <a:solidFill>
                  <a:srgbClr val="003432"/>
                </a:solidFill>
                <a:latin typeface="Barlow SemiCondensed"/>
              </a:rPr>
              <a:t>including at </a:t>
            </a:r>
            <a:r>
              <a:rPr lang="en-GB" sz="1029" dirty="0" err="1" smtClean="0">
                <a:solidFill>
                  <a:srgbClr val="003432"/>
                </a:solidFill>
                <a:latin typeface="Barlow SemiCondensed"/>
              </a:rPr>
              <a:t>HoMs</a:t>
            </a:r>
            <a:r>
              <a:rPr lang="en-GB" sz="1029" dirty="0" smtClean="0">
                <a:solidFill>
                  <a:srgbClr val="003432"/>
                </a:solidFill>
                <a:latin typeface="Barlow SemiCondensed"/>
              </a:rPr>
              <a:t> </a:t>
            </a:r>
            <a:r>
              <a:rPr lang="en-GB" sz="1029" dirty="0">
                <a:solidFill>
                  <a:srgbClr val="003432"/>
                </a:solidFill>
                <a:latin typeface="Barlow SemiCondensed"/>
              </a:rPr>
              <a:t>levels.</a:t>
            </a:r>
            <a:endParaRPr lang="en-US" sz="1029" dirty="0">
              <a:solidFill>
                <a:srgbClr val="003432"/>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Turkey</a:t>
            </a:r>
          </a:p>
        </p:txBody>
      </p:sp>
      <p:sp>
        <p:nvSpPr>
          <p:cNvPr id="89" name="TextBox 89"/>
          <p:cNvSpPr txBox="1"/>
          <p:nvPr/>
        </p:nvSpPr>
        <p:spPr>
          <a:xfrm>
            <a:off x="534081" y="5614583"/>
            <a:ext cx="2948138" cy="141064"/>
          </a:xfrm>
          <a:prstGeom prst="rect">
            <a:avLst/>
          </a:prstGeom>
        </p:spPr>
        <p:txBody>
          <a:bodyPr wrap="square" lIns="0" tIns="0" rIns="0" bIns="0" rtlCol="0" anchor="t">
            <a:spAutoFit/>
          </a:bodyPr>
          <a:lstStyle/>
          <a:p>
            <a:pPr algn="ctr">
              <a:lnSpc>
                <a:spcPts val="1132"/>
              </a:lnSpc>
            </a:pPr>
            <a:r>
              <a:rPr lang="en-US" sz="1029" dirty="0">
                <a:solidFill>
                  <a:srgbClr val="001489"/>
                </a:solidFill>
                <a:latin typeface="Barlow SemiCondensed Bold"/>
              </a:rPr>
              <a:t>Different instrument </a:t>
            </a:r>
            <a:r>
              <a:rPr lang="en-US" sz="1029" dirty="0" smtClean="0">
                <a:solidFill>
                  <a:srgbClr val="001489"/>
                </a:solidFill>
                <a:latin typeface="Barlow SemiCondensed Bold"/>
              </a:rPr>
              <a:t>for </a:t>
            </a:r>
            <a:r>
              <a:rPr lang="en-US" sz="1029" dirty="0">
                <a:solidFill>
                  <a:srgbClr val="001489"/>
                </a:solidFill>
                <a:latin typeface="Barlow SemiCondensed Bold"/>
              </a:rPr>
              <a:t>the implementation of the CLIP: </a:t>
            </a:r>
          </a:p>
        </p:txBody>
      </p:sp>
      <p:pic>
        <p:nvPicPr>
          <p:cNvPr id="87" name="Picture 86">
            <a:extLst>
              <a:ext uri="{FF2B5EF4-FFF2-40B4-BE49-F238E27FC236}">
                <a16:creationId xmlns:a16="http://schemas.microsoft.com/office/drawing/2014/main" id="{B27BC701-8841-6144-AF9D-8AEDBA767447}"/>
              </a:ext>
            </a:extLst>
          </p:cNvPr>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836503" y="6255584"/>
            <a:ext cx="348534" cy="29714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4512BC-0AFF-4AC4-A37C-7EF3AC2BBEF6}"/>
</file>

<file path=customXml/itemProps2.xml><?xml version="1.0" encoding="utf-8"?>
<ds:datastoreItem xmlns:ds="http://schemas.openxmlformats.org/officeDocument/2006/customXml" ds:itemID="{299AFA22-F89B-4B75-AFE4-CA177A19CC79}"/>
</file>

<file path=customXml/itemProps3.xml><?xml version="1.0" encoding="utf-8"?>
<ds:datastoreItem xmlns:ds="http://schemas.openxmlformats.org/officeDocument/2006/customXml" ds:itemID="{842D912E-0A43-4660-8D3C-AC42D8EB517A}"/>
</file>

<file path=docProps/app.xml><?xml version="1.0" encoding="utf-8"?>
<Properties xmlns="http://schemas.openxmlformats.org/officeDocument/2006/extended-properties" xmlns:vt="http://schemas.openxmlformats.org/officeDocument/2006/docPropsVTypes">
  <TotalTime>444</TotalTime>
  <Words>530</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vt:lpstr>
      <vt:lpstr>Arialle Bold</vt:lpstr>
      <vt:lpstr>Barlow SemiCondensed</vt:lpstr>
      <vt:lpstr>Barlow SemiCondensed Bold Bold</vt:lpstr>
      <vt:lpstr>Arial</vt:lpstr>
      <vt:lpstr>Arialle</vt:lpstr>
      <vt:lpstr>Calibri</vt:lpstr>
      <vt:lpstr>Inter Italics</vt:lpstr>
      <vt:lpstr>Alata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GECIM Ipek Seda (EEAS-ANKARA)</cp:lastModifiedBy>
  <cp:revision>30</cp:revision>
  <dcterms:created xsi:type="dcterms:W3CDTF">2006-08-16T00:00:00Z</dcterms:created>
  <dcterms:modified xsi:type="dcterms:W3CDTF">2021-11-15T09:04:00Z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