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6" r:id="rId1"/>
  </p:sldMasterIdLst>
  <p:notesMasterIdLst>
    <p:notesMasterId r:id="rId23"/>
  </p:notesMasterIdLst>
  <p:handoutMasterIdLst>
    <p:handoutMasterId r:id="rId24"/>
  </p:handoutMasterIdLst>
  <p:sldIdLst>
    <p:sldId id="440" r:id="rId2"/>
    <p:sldId id="458" r:id="rId3"/>
    <p:sldId id="462" r:id="rId4"/>
    <p:sldId id="461" r:id="rId5"/>
    <p:sldId id="463" r:id="rId6"/>
    <p:sldId id="464" r:id="rId7"/>
    <p:sldId id="403" r:id="rId8"/>
    <p:sldId id="402" r:id="rId9"/>
    <p:sldId id="441" r:id="rId10"/>
    <p:sldId id="442" r:id="rId11"/>
    <p:sldId id="465" r:id="rId12"/>
    <p:sldId id="473" r:id="rId13"/>
    <p:sldId id="466" r:id="rId14"/>
    <p:sldId id="467" r:id="rId15"/>
    <p:sldId id="469" r:id="rId16"/>
    <p:sldId id="475" r:id="rId17"/>
    <p:sldId id="470" r:id="rId18"/>
    <p:sldId id="474" r:id="rId19"/>
    <p:sldId id="477" r:id="rId20"/>
    <p:sldId id="457" r:id="rId21"/>
    <p:sldId id="476" r:id="rId22"/>
  </p:sldIdLst>
  <p:sldSz cx="9144000" cy="6858000" type="screen4x3"/>
  <p:notesSz cx="6805613" cy="9939338"/>
  <p:defaultTextStyle>
    <a:defPPr>
      <a:defRPr lang="ko-KR"/>
    </a:defPPr>
    <a:lvl1pPr algn="l" rtl="0" fontAlgn="base">
      <a:lnSpc>
        <a:spcPct val="80000"/>
      </a:lnSpc>
      <a:spcBef>
        <a:spcPct val="0"/>
      </a:spcBef>
      <a:spcAft>
        <a:spcPct val="37000"/>
      </a:spcAft>
      <a:defRPr sz="1500" kern="1200">
        <a:solidFill>
          <a:schemeClr val="tx1"/>
        </a:solidFill>
        <a:latin typeface="Trebuchet MS" pitchFamily="34" charset="0"/>
        <a:ea typeface="Arial Unicode MS" pitchFamily="34" charset="-128"/>
        <a:cs typeface="Arial Unicode MS" pitchFamily="34" charset="-128"/>
      </a:defRPr>
    </a:lvl1pPr>
    <a:lvl2pPr marL="457200" algn="l" rtl="0" fontAlgn="base">
      <a:lnSpc>
        <a:spcPct val="80000"/>
      </a:lnSpc>
      <a:spcBef>
        <a:spcPct val="0"/>
      </a:spcBef>
      <a:spcAft>
        <a:spcPct val="37000"/>
      </a:spcAft>
      <a:defRPr sz="1500" kern="1200">
        <a:solidFill>
          <a:schemeClr val="tx1"/>
        </a:solidFill>
        <a:latin typeface="Trebuchet MS" pitchFamily="34" charset="0"/>
        <a:ea typeface="Arial Unicode MS" pitchFamily="34" charset="-128"/>
        <a:cs typeface="Arial Unicode MS" pitchFamily="34" charset="-128"/>
      </a:defRPr>
    </a:lvl2pPr>
    <a:lvl3pPr marL="914400" algn="l" rtl="0" fontAlgn="base">
      <a:lnSpc>
        <a:spcPct val="80000"/>
      </a:lnSpc>
      <a:spcBef>
        <a:spcPct val="0"/>
      </a:spcBef>
      <a:spcAft>
        <a:spcPct val="37000"/>
      </a:spcAft>
      <a:defRPr sz="1500" kern="1200">
        <a:solidFill>
          <a:schemeClr val="tx1"/>
        </a:solidFill>
        <a:latin typeface="Trebuchet MS" pitchFamily="34" charset="0"/>
        <a:ea typeface="Arial Unicode MS" pitchFamily="34" charset="-128"/>
        <a:cs typeface="Arial Unicode MS" pitchFamily="34" charset="-128"/>
      </a:defRPr>
    </a:lvl3pPr>
    <a:lvl4pPr marL="1371600" algn="l" rtl="0" fontAlgn="base">
      <a:lnSpc>
        <a:spcPct val="80000"/>
      </a:lnSpc>
      <a:spcBef>
        <a:spcPct val="0"/>
      </a:spcBef>
      <a:spcAft>
        <a:spcPct val="37000"/>
      </a:spcAft>
      <a:defRPr sz="1500" kern="1200">
        <a:solidFill>
          <a:schemeClr val="tx1"/>
        </a:solidFill>
        <a:latin typeface="Trebuchet MS" pitchFamily="34" charset="0"/>
        <a:ea typeface="Arial Unicode MS" pitchFamily="34" charset="-128"/>
        <a:cs typeface="Arial Unicode MS" pitchFamily="34" charset="-128"/>
      </a:defRPr>
    </a:lvl4pPr>
    <a:lvl5pPr marL="1828800" algn="l" rtl="0" fontAlgn="base">
      <a:lnSpc>
        <a:spcPct val="80000"/>
      </a:lnSpc>
      <a:spcBef>
        <a:spcPct val="0"/>
      </a:spcBef>
      <a:spcAft>
        <a:spcPct val="37000"/>
      </a:spcAft>
      <a:defRPr sz="1500" kern="1200">
        <a:solidFill>
          <a:schemeClr val="tx1"/>
        </a:solidFill>
        <a:latin typeface="Trebuchet MS" pitchFamily="34" charset="0"/>
        <a:ea typeface="Arial Unicode MS" pitchFamily="34" charset="-128"/>
        <a:cs typeface="Arial Unicode MS" pitchFamily="34" charset="-128"/>
      </a:defRPr>
    </a:lvl5pPr>
    <a:lvl6pPr marL="2286000" algn="l" defTabSz="914400" rtl="0" eaLnBrk="1" latinLnBrk="0" hangingPunct="1">
      <a:defRPr sz="1500" kern="1200">
        <a:solidFill>
          <a:schemeClr val="tx1"/>
        </a:solidFill>
        <a:latin typeface="Trebuchet MS" pitchFamily="34" charset="0"/>
        <a:ea typeface="Arial Unicode MS" pitchFamily="34" charset="-128"/>
        <a:cs typeface="Arial Unicode MS" pitchFamily="34" charset="-128"/>
      </a:defRPr>
    </a:lvl6pPr>
    <a:lvl7pPr marL="2743200" algn="l" defTabSz="914400" rtl="0" eaLnBrk="1" latinLnBrk="0" hangingPunct="1">
      <a:defRPr sz="1500" kern="1200">
        <a:solidFill>
          <a:schemeClr val="tx1"/>
        </a:solidFill>
        <a:latin typeface="Trebuchet MS" pitchFamily="34" charset="0"/>
        <a:ea typeface="Arial Unicode MS" pitchFamily="34" charset="-128"/>
        <a:cs typeface="Arial Unicode MS" pitchFamily="34" charset="-128"/>
      </a:defRPr>
    </a:lvl7pPr>
    <a:lvl8pPr marL="3200400" algn="l" defTabSz="914400" rtl="0" eaLnBrk="1" latinLnBrk="0" hangingPunct="1">
      <a:defRPr sz="1500" kern="1200">
        <a:solidFill>
          <a:schemeClr val="tx1"/>
        </a:solidFill>
        <a:latin typeface="Trebuchet MS" pitchFamily="34" charset="0"/>
        <a:ea typeface="Arial Unicode MS" pitchFamily="34" charset="-128"/>
        <a:cs typeface="Arial Unicode MS" pitchFamily="34" charset="-128"/>
      </a:defRPr>
    </a:lvl8pPr>
    <a:lvl9pPr marL="3657600" algn="l" defTabSz="914400" rtl="0" eaLnBrk="1" latinLnBrk="0" hangingPunct="1">
      <a:defRPr sz="1500" kern="1200">
        <a:solidFill>
          <a:schemeClr val="tx1"/>
        </a:solidFill>
        <a:latin typeface="Trebuchet MS" pitchFamily="34" charset="0"/>
        <a:ea typeface="Arial Unicode MS" pitchFamily="34" charset="-128"/>
        <a:cs typeface="Arial Unicode MS" pitchFamily="3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3366FF"/>
    <a:srgbClr val="6699FF"/>
    <a:srgbClr val="33CCFF"/>
    <a:srgbClr val="FD35F3"/>
    <a:srgbClr val="FEF6CE"/>
    <a:srgbClr val="006699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82742" autoAdjust="0"/>
  </p:normalViewPr>
  <p:slideViewPr>
    <p:cSldViewPr>
      <p:cViewPr>
        <p:scale>
          <a:sx n="75" d="100"/>
          <a:sy n="75" d="100"/>
        </p:scale>
        <p:origin x="-2664" y="-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1626" y="-90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 defTabSz="912813" latinLnBrk="1">
              <a:lnSpc>
                <a:spcPct val="100000"/>
              </a:lnSpc>
              <a:spcAft>
                <a:spcPct val="0"/>
              </a:spcAft>
              <a:defRPr kumimoji="1" sz="1200" smtClean="0">
                <a:latin typeface="굴림" pitchFamily="34" charset="-127"/>
                <a:ea typeface="굴림" pitchFamily="34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 algn="r" defTabSz="912813" latinLnBrk="1">
              <a:lnSpc>
                <a:spcPct val="100000"/>
              </a:lnSpc>
              <a:spcAft>
                <a:spcPct val="0"/>
              </a:spcAft>
              <a:defRPr kumimoji="1" sz="1200" smtClean="0">
                <a:latin typeface="굴림" pitchFamily="34" charset="-127"/>
                <a:ea typeface="굴림" pitchFamily="34" charset="-127"/>
              </a:defRPr>
            </a:lvl1pPr>
          </a:lstStyle>
          <a:p>
            <a:pPr>
              <a:defRPr/>
            </a:pPr>
            <a:fld id="{B12391DA-16D8-445D-AB8A-F740046AF180}" type="datetime1">
              <a:rPr lang="en-US" altLang="ko-KR"/>
              <a:pPr>
                <a:defRPr/>
              </a:pPr>
              <a:t>12/19/2012</a:t>
            </a:fld>
            <a:endParaRPr lang="en-US" altLang="ko-KR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 defTabSz="912813" latinLnBrk="1">
              <a:lnSpc>
                <a:spcPct val="100000"/>
              </a:lnSpc>
              <a:spcAft>
                <a:spcPct val="0"/>
              </a:spcAft>
              <a:defRPr kumimoji="1" sz="1200" smtClean="0">
                <a:latin typeface="굴림" pitchFamily="34" charset="-127"/>
                <a:ea typeface="굴림" pitchFamily="34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 algn="r" defTabSz="912813" latinLnBrk="1">
              <a:lnSpc>
                <a:spcPct val="100000"/>
              </a:lnSpc>
              <a:spcAft>
                <a:spcPct val="0"/>
              </a:spcAft>
              <a:defRPr kumimoji="1" sz="1200" smtClean="0">
                <a:latin typeface="굴림" pitchFamily="34" charset="-127"/>
                <a:ea typeface="굴림" pitchFamily="34" charset="-127"/>
              </a:defRPr>
            </a:lvl1pPr>
          </a:lstStyle>
          <a:p>
            <a:pPr>
              <a:defRPr/>
            </a:pPr>
            <a:fld id="{A852470F-3968-4158-AED2-71FC6157533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65445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 defTabSz="912813" latinLnBrk="1">
              <a:lnSpc>
                <a:spcPct val="100000"/>
              </a:lnSpc>
              <a:spcAft>
                <a:spcPct val="0"/>
              </a:spcAft>
              <a:defRPr kumimoji="1" sz="1200" smtClean="0">
                <a:latin typeface="굴림" pitchFamily="34" charset="-127"/>
                <a:ea typeface="굴림" pitchFamily="34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 algn="r" defTabSz="912813" latinLnBrk="1">
              <a:lnSpc>
                <a:spcPct val="100000"/>
              </a:lnSpc>
              <a:spcAft>
                <a:spcPct val="0"/>
              </a:spcAft>
              <a:defRPr kumimoji="1" sz="1200" smtClean="0">
                <a:latin typeface="굴림" pitchFamily="34" charset="-127"/>
                <a:ea typeface="굴림" pitchFamily="34" charset="-127"/>
              </a:defRPr>
            </a:lvl1pPr>
          </a:lstStyle>
          <a:p>
            <a:pPr>
              <a:defRPr/>
            </a:pPr>
            <a:fld id="{663A11B7-F8CB-4858-B12D-497B4C9ED995}" type="datetime1">
              <a:rPr lang="en-US" altLang="ko-KR"/>
              <a:pPr>
                <a:defRPr/>
              </a:pPr>
              <a:t>12/19/2012</a:t>
            </a:fld>
            <a:endParaRPr lang="en-US" altLang="ko-KR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7288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3537" cy="447198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 defTabSz="912813" latinLnBrk="1">
              <a:lnSpc>
                <a:spcPct val="100000"/>
              </a:lnSpc>
              <a:spcAft>
                <a:spcPct val="0"/>
              </a:spcAft>
              <a:defRPr kumimoji="1" sz="1200" smtClean="0">
                <a:latin typeface="굴림" pitchFamily="34" charset="-127"/>
                <a:ea typeface="굴림" pitchFamily="34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 algn="r" defTabSz="912813" latinLnBrk="1">
              <a:lnSpc>
                <a:spcPct val="100000"/>
              </a:lnSpc>
              <a:spcAft>
                <a:spcPct val="0"/>
              </a:spcAft>
              <a:defRPr kumimoji="1" sz="1200" smtClean="0">
                <a:latin typeface="굴림" pitchFamily="34" charset="-127"/>
                <a:ea typeface="굴림" pitchFamily="34" charset="-127"/>
              </a:defRPr>
            </a:lvl1pPr>
          </a:lstStyle>
          <a:p>
            <a:pPr>
              <a:defRPr/>
            </a:pPr>
            <a:fld id="{DBC149A4-33AC-4111-AA38-14991DDCFD0A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711930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 txBox="1">
            <a:spLocks noGrp="1" noChangeArrowheads="1"/>
          </p:cNvSpPr>
          <p:nvPr/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9" tIns="45705" rIns="91409" bIns="45705" anchor="b"/>
          <a:lstStyle>
            <a:lvl1pPr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r" eaLnBrk="1" latinLnBrk="1" hangingPunct="1">
              <a:lnSpc>
                <a:spcPct val="100000"/>
              </a:lnSpc>
              <a:spcAft>
                <a:spcPct val="0"/>
              </a:spcAft>
            </a:pPr>
            <a:fld id="{4DEE666D-A78F-47E1-BB67-AE6C81C9C31E}" type="slidenum">
              <a:rPr kumimoji="1" lang="en-US" altLang="ko-KR" sz="1200">
                <a:latin typeface="굴림" pitchFamily="34" charset="-127"/>
                <a:ea typeface="굴림" pitchFamily="34" charset="-127"/>
              </a:rPr>
              <a:pPr algn="r" eaLnBrk="1" latinLnBrk="1" hangingPunct="1">
                <a:lnSpc>
                  <a:spcPct val="100000"/>
                </a:lnSpc>
                <a:spcAft>
                  <a:spcPct val="0"/>
                </a:spcAft>
              </a:pPr>
              <a:t>1</a:t>
            </a:fld>
            <a:endParaRPr kumimoji="1" lang="en-US" altLang="ko-KR" sz="120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ko-KR" altLang="ko-KR" smtClean="0">
              <a:latin typeface="굴림" pitchFamily="34" charset="-127"/>
              <a:ea typeface="굴림" pitchFamily="34" charset="-127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슬라이드 노트 개체 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7652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EAE862E9-9E81-4C82-962D-7F4B3D6B8AB3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2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슬라이드 노트 개체 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ko-KR" alt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8676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D835DAA9-9CC2-4CD6-910B-9956173D85EA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7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슬라이드 노트 개체 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ko-KR" alt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9700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5E887751-C951-4943-ADF4-CA3A7C82FEC2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8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슬라이드 노트 개체 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ko-KR" alt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30724" name="슬라이드 번호 개체 틀 3"/>
          <p:cNvSpPr txBox="1">
            <a:spLocks noGrp="1"/>
          </p:cNvSpPr>
          <p:nvPr/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9" tIns="45705" rIns="91409" bIns="45705" anchor="b"/>
          <a:lstStyle>
            <a:lvl1pPr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r" eaLnBrk="1" latinLnBrk="1" hangingPunct="1">
              <a:lnSpc>
                <a:spcPct val="100000"/>
              </a:lnSpc>
              <a:spcAft>
                <a:spcPct val="0"/>
              </a:spcAft>
            </a:pPr>
            <a:fld id="{3C7FC3FA-6BD1-4E2F-AD5E-B733B93A243C}" type="slidenum">
              <a:rPr kumimoji="1" lang="en-US" altLang="ko-KR" sz="1200">
                <a:latin typeface="굴림" pitchFamily="34" charset="-127"/>
                <a:ea typeface="굴림" pitchFamily="34" charset="-127"/>
              </a:rPr>
              <a:pPr algn="r" eaLnBrk="1" latinLnBrk="1" hangingPunct="1">
                <a:lnSpc>
                  <a:spcPct val="100000"/>
                </a:lnSpc>
                <a:spcAft>
                  <a:spcPct val="0"/>
                </a:spcAft>
              </a:pPr>
              <a:t>9</a:t>
            </a:fld>
            <a:endParaRPr kumimoji="1" lang="en-US" altLang="ko-KR" sz="1200">
              <a:latin typeface="굴림" pitchFamily="34" charset="-127"/>
              <a:ea typeface="굴림" pitchFamily="34" charset="-127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슬라이드 노트 개체 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ko-KR" alt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31748" name="슬라이드 번호 개체 틀 3"/>
          <p:cNvSpPr txBox="1">
            <a:spLocks noGrp="1"/>
          </p:cNvSpPr>
          <p:nvPr/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9" tIns="45705" rIns="91409" bIns="45705" anchor="b"/>
          <a:lstStyle>
            <a:lvl1pPr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r" eaLnBrk="1" latinLnBrk="1" hangingPunct="1">
              <a:lnSpc>
                <a:spcPct val="100000"/>
              </a:lnSpc>
              <a:spcAft>
                <a:spcPct val="0"/>
              </a:spcAft>
            </a:pPr>
            <a:fld id="{50722FEB-2270-4ECD-9757-693220C05654}" type="slidenum">
              <a:rPr kumimoji="1" lang="en-US" altLang="ko-KR" sz="1200">
                <a:latin typeface="굴림" pitchFamily="34" charset="-127"/>
                <a:ea typeface="굴림" pitchFamily="34" charset="-127"/>
              </a:rPr>
              <a:pPr algn="r" eaLnBrk="1" latinLnBrk="1" hangingPunct="1">
                <a:lnSpc>
                  <a:spcPct val="100000"/>
                </a:lnSpc>
                <a:spcAft>
                  <a:spcPct val="0"/>
                </a:spcAft>
              </a:pPr>
              <a:t>10</a:t>
            </a:fld>
            <a:endParaRPr kumimoji="1" lang="en-US" altLang="ko-KR" sz="1200">
              <a:latin typeface="굴림" pitchFamily="34" charset="-127"/>
              <a:ea typeface="굴림" pitchFamily="34" charset="-127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슬라이드 노트 개체 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ko-KR" alt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32772" name="슬라이드 번호 개체 틀 3"/>
          <p:cNvSpPr txBox="1">
            <a:spLocks noGrp="1"/>
          </p:cNvSpPr>
          <p:nvPr/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9" tIns="45705" rIns="91409" bIns="45705" anchor="b"/>
          <a:lstStyle>
            <a:lvl1pPr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defTabSz="912813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912813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r" eaLnBrk="1" latinLnBrk="1" hangingPunct="1">
              <a:lnSpc>
                <a:spcPct val="100000"/>
              </a:lnSpc>
              <a:spcAft>
                <a:spcPct val="0"/>
              </a:spcAft>
            </a:pPr>
            <a:fld id="{362B13A1-8AC0-4C05-9CE1-D49EE9B6C65A}" type="slidenum">
              <a:rPr kumimoji="1" lang="en-US" altLang="ko-KR" sz="1200">
                <a:latin typeface="굴림" pitchFamily="34" charset="-127"/>
                <a:ea typeface="굴림" pitchFamily="34" charset="-127"/>
              </a:rPr>
              <a:pPr algn="r" eaLnBrk="1" latinLnBrk="1" hangingPunct="1">
                <a:lnSpc>
                  <a:spcPct val="100000"/>
                </a:lnSpc>
                <a:spcAft>
                  <a:spcPct val="0"/>
                </a:spcAft>
              </a:pPr>
              <a:t>20</a:t>
            </a:fld>
            <a:endParaRPr kumimoji="1" lang="en-US" altLang="ko-KR" sz="1200">
              <a:latin typeface="굴림" pitchFamily="34" charset="-127"/>
              <a:ea typeface="굴림" pitchFamily="34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 userDrawn="1"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836127360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0093D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4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None/>
              <a:defRPr/>
            </a:pPr>
            <a:endParaRPr lang="ko-KR" altLang="en-US" sz="1800" b="1">
              <a:solidFill>
                <a:schemeClr val="accent2"/>
              </a:solidFill>
              <a:latin typeface="Arial Narrow" pitchFamily="34" charset="0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" name="Line 8"/>
          <p:cNvSpPr>
            <a:spLocks noChangeShapeType="1"/>
          </p:cNvSpPr>
          <p:nvPr userDrawn="1"/>
        </p:nvSpPr>
        <p:spPr bwMode="auto">
          <a:xfrm>
            <a:off x="1979613" y="2708275"/>
            <a:ext cx="6511925" cy="0"/>
          </a:xfrm>
          <a:prstGeom prst="line">
            <a:avLst/>
          </a:prstGeom>
          <a:noFill/>
          <a:ln w="19050">
            <a:solidFill>
              <a:srgbClr val="6DB33F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4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None/>
              <a:defRPr/>
            </a:pPr>
            <a:endParaRPr lang="ko-KR" altLang="en-US" sz="1800" b="1">
              <a:solidFill>
                <a:schemeClr val="accent2"/>
              </a:solidFill>
              <a:latin typeface="Arial Narrow" pitchFamily="34" charset="0"/>
              <a:ea typeface="Arial Unicode MS" pitchFamily="50" charset="-127"/>
              <a:cs typeface="Arial Unicode MS" pitchFamily="50" charset="-127"/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gray">
          <a:xfrm>
            <a:off x="428625" y="428625"/>
            <a:ext cx="18002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DOCUME~1\Owner\LOCALS~1\Temp\Hnc\BinData\EMB0000126c13d8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29500" y="142875"/>
            <a:ext cx="1316038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  <a:prstGeom prst="rect">
            <a:avLst/>
          </a:prstGeom>
        </p:spPr>
        <p:txBody>
          <a:bodyPr/>
          <a:lstStyle>
            <a:lvl1pPr>
              <a:defRPr sz="5000">
                <a:ea typeface="Arial Unicode MS" pitchFamily="50" charset="-127"/>
                <a:cs typeface="Arial Unicode MS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ko-KR" altLang="en-US"/>
              <a:t>마스터 부제목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4007928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5"/>
          <p:cNvSpPr>
            <a:spLocks noChangeShapeType="1"/>
          </p:cNvSpPr>
          <p:nvPr userDrawn="1"/>
        </p:nvSpPr>
        <p:spPr bwMode="auto">
          <a:xfrm>
            <a:off x="468313" y="1000125"/>
            <a:ext cx="8104187" cy="0"/>
          </a:xfrm>
          <a:prstGeom prst="line">
            <a:avLst/>
          </a:prstGeom>
          <a:noFill/>
          <a:ln w="19050">
            <a:solidFill>
              <a:srgbClr val="0099FF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4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None/>
              <a:defRPr/>
            </a:pPr>
            <a:endParaRPr lang="ko-KR" altLang="en-US" sz="1800" b="1">
              <a:solidFill>
                <a:schemeClr val="accent2"/>
              </a:solidFill>
              <a:latin typeface="Arial Narrow" pitchFamily="34" charset="0"/>
              <a:ea typeface="Arial Unicode MS" pitchFamily="50" charset="-127"/>
              <a:cs typeface="Arial Unicode MS" pitchFamily="50" charset="-127"/>
            </a:endParaRPr>
          </a:p>
        </p:txBody>
      </p:sp>
      <p:pic>
        <p:nvPicPr>
          <p:cNvPr id="4" name="Picture 1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gray">
          <a:xfrm>
            <a:off x="214313" y="6215063"/>
            <a:ext cx="18002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DOCUME~1\Owner\LOCALS~1\Temp\Hnc\BinData\EMB0000126c13d8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13650" y="6116638"/>
            <a:ext cx="131603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DOCUME~1\Owner\LOCALS~1\Temp\Hnc\BinData\EMB0000126c13d8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72375" y="5929313"/>
            <a:ext cx="722313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1D41AC-F468-4FF2-A030-905EB6BF2470}" type="datetime1">
              <a:rPr lang="ko-KR" altLang="en-US"/>
              <a:pPr>
                <a:defRPr/>
              </a:pPr>
              <a:t>2012-12-19</a:t>
            </a:fld>
            <a:endParaRPr lang="en-US" altLang="ko-K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52B105B-ED7A-46AA-BC65-DDD079B05A7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7577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765E3-0993-4A85-BA95-ED4FE0D5BEBB}" type="datetime1">
              <a:rPr lang="ko-KR" altLang="en-US"/>
              <a:pPr>
                <a:defRPr/>
              </a:pPr>
              <a:t>2012-12-19</a:t>
            </a:fld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1B83F-9C9D-4B5B-BC91-4F512C69407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0830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628775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00113" y="494188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latinLnBrk="1">
              <a:lnSpc>
                <a:spcPct val="100000"/>
              </a:lnSpc>
              <a:spcAft>
                <a:spcPct val="0"/>
              </a:spcAft>
              <a:defRPr sz="1200" smtClean="0">
                <a:latin typeface="굴림" pitchFamily="34" charset="-127"/>
                <a:ea typeface="굴림" pitchFamily="34" charset="-127"/>
              </a:defRPr>
            </a:lvl1pPr>
          </a:lstStyle>
          <a:p>
            <a:pPr>
              <a:defRPr/>
            </a:pPr>
            <a:fld id="{1EA07CEF-A359-493A-B203-678A1D7A539D}" type="datetime1">
              <a:rPr lang="ko-KR" altLang="en-US"/>
              <a:pPr>
                <a:defRPr/>
              </a:pPr>
              <a:t>2012-12-19</a:t>
            </a:fld>
            <a:endParaRPr lang="en-US" altLang="ko-KR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19475" y="6308725"/>
            <a:ext cx="2133600" cy="28098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latinLnBrk="1">
              <a:lnSpc>
                <a:spcPct val="100000"/>
              </a:lnSpc>
              <a:spcAft>
                <a:spcPct val="0"/>
              </a:spcAft>
              <a:defRPr sz="1200" smtClean="0">
                <a:latin typeface="굴림" pitchFamily="34" charset="-127"/>
                <a:ea typeface="굴림" pitchFamily="34" charset="-127"/>
              </a:defRPr>
            </a:lvl1pPr>
          </a:lstStyle>
          <a:p>
            <a:pPr>
              <a:defRPr/>
            </a:pPr>
            <a:fld id="{DF68839E-3ABB-4293-A966-D928BA66FCE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0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Arial" pitchFamily="34" charset="0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Arial" charset="0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Arial" charset="0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Arial" charset="0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Arial" charset="0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Arial" charset="0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Arial" charset="0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Arial" charset="0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200" b="1">
          <a:solidFill>
            <a:schemeClr val="tx2"/>
          </a:solidFill>
          <a:latin typeface="Arial" charset="0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rgbClr val="0093D0"/>
        </a:buClr>
        <a:buSzPct val="80000"/>
        <a:buFont typeface="Wingdings" pitchFamily="2" charset="2"/>
        <a:buChar char="n"/>
        <a:defRPr kumimoji="1" sz="30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669925" indent="-325438" algn="l" rtl="0" eaLnBrk="0" fontAlgn="base" latinLnBrk="1" hangingPunct="0">
        <a:spcBef>
          <a:spcPct val="20000"/>
        </a:spcBef>
        <a:spcAft>
          <a:spcPct val="0"/>
        </a:spcAft>
        <a:buClr>
          <a:srgbClr val="0093D0"/>
        </a:buClr>
        <a:buSzPct val="80000"/>
        <a:buFont typeface="Wingdings" pitchFamily="2" charset="2"/>
        <a:buChar char="q"/>
        <a:defRPr kumimoji="1" sz="2600">
          <a:solidFill>
            <a:schemeClr val="tx1"/>
          </a:solidFill>
          <a:latin typeface="Arial" pitchFamily="34" charset="0"/>
          <a:ea typeface="+mn-ea"/>
        </a:defRPr>
      </a:lvl2pPr>
      <a:lvl3pPr marL="1022350" indent="-350838" algn="l" rtl="0" eaLnBrk="0" fontAlgn="base" latinLnBrk="1" hangingPunct="0">
        <a:spcBef>
          <a:spcPct val="20000"/>
        </a:spcBef>
        <a:spcAft>
          <a:spcPct val="0"/>
        </a:spcAft>
        <a:buClr>
          <a:srgbClr val="0093D0"/>
        </a:buClr>
        <a:buSzPct val="80000"/>
        <a:buFont typeface="Wingdings" pitchFamily="2" charset="2"/>
        <a:buChar char="n"/>
        <a:defRPr kumimoji="1" sz="2200">
          <a:solidFill>
            <a:schemeClr val="tx1"/>
          </a:solidFill>
          <a:latin typeface="Arial" pitchFamily="34" charset="0"/>
          <a:ea typeface="+mn-ea"/>
        </a:defRPr>
      </a:lvl3pPr>
      <a:lvl4pPr marL="1339850" indent="-315913" algn="l" rtl="0" eaLnBrk="0" fontAlgn="base" latinLnBrk="1" hangingPunct="0">
        <a:spcBef>
          <a:spcPct val="20000"/>
        </a:spcBef>
        <a:spcAft>
          <a:spcPct val="0"/>
        </a:spcAft>
        <a:buClr>
          <a:srgbClr val="0093D0"/>
        </a:buClr>
        <a:buSzPct val="80000"/>
        <a:buFont typeface="Wingdings" pitchFamily="2" charset="2"/>
        <a:buChar char="q"/>
        <a:defRPr kumimoji="1" sz="2000">
          <a:solidFill>
            <a:schemeClr val="tx1"/>
          </a:solidFill>
          <a:latin typeface="Arial" pitchFamily="34" charset="0"/>
          <a:ea typeface="+mn-ea"/>
        </a:defRPr>
      </a:lvl4pPr>
      <a:lvl5pPr marL="1681163" indent="-339725" algn="l" rtl="0" eaLnBrk="0" fontAlgn="base" latinLnBrk="1" hangingPunct="0">
        <a:spcBef>
          <a:spcPct val="20000"/>
        </a:spcBef>
        <a:spcAft>
          <a:spcPct val="0"/>
        </a:spcAft>
        <a:buClr>
          <a:srgbClr val="0093D0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pitchFamily="34" charset="0"/>
          <a:ea typeface="+mn-ea"/>
        </a:defRPr>
      </a:lvl5pPr>
      <a:lvl6pPr marL="2138363" indent="-339725" algn="l" rtl="0" fontAlgn="base" latinLnBrk="1">
        <a:spcBef>
          <a:spcPct val="20000"/>
        </a:spcBef>
        <a:spcAft>
          <a:spcPct val="0"/>
        </a:spcAft>
        <a:buClr>
          <a:srgbClr val="0093D0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2595563" indent="-339725" algn="l" rtl="0" fontAlgn="base" latinLnBrk="1">
        <a:spcBef>
          <a:spcPct val="20000"/>
        </a:spcBef>
        <a:spcAft>
          <a:spcPct val="0"/>
        </a:spcAft>
        <a:buClr>
          <a:srgbClr val="0093D0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052763" indent="-339725" algn="l" rtl="0" fontAlgn="base" latinLnBrk="1">
        <a:spcBef>
          <a:spcPct val="20000"/>
        </a:spcBef>
        <a:spcAft>
          <a:spcPct val="0"/>
        </a:spcAft>
        <a:buClr>
          <a:srgbClr val="0093D0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509963" indent="-339725" algn="l" rtl="0" fontAlgn="base" latinLnBrk="1">
        <a:spcBef>
          <a:spcPct val="20000"/>
        </a:spcBef>
        <a:spcAft>
          <a:spcPct val="0"/>
        </a:spcAft>
        <a:buClr>
          <a:srgbClr val="0093D0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684213" y="1268413"/>
            <a:ext cx="8208962" cy="1368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ko-KR" sz="1600" smtClean="0">
                <a:solidFill>
                  <a:srgbClr val="0070C0"/>
                </a:solidFill>
                <a:latin typeface="Verdana" pitchFamily="34" charset="0"/>
                <a:ea typeface="Arial Unicode MS" pitchFamily="34" charset="-128"/>
                <a:cs typeface="Tahoma" pitchFamily="34" charset="0"/>
              </a:rPr>
              <a:t/>
            </a:r>
            <a:br>
              <a:rPr lang="en-US" altLang="ko-KR" sz="1600" smtClean="0">
                <a:solidFill>
                  <a:srgbClr val="0070C0"/>
                </a:solidFill>
                <a:latin typeface="Verdana" pitchFamily="34" charset="0"/>
                <a:ea typeface="Arial Unicode MS" pitchFamily="34" charset="-128"/>
                <a:cs typeface="Tahoma" pitchFamily="34" charset="0"/>
              </a:rPr>
            </a:br>
            <a:r>
              <a:rPr lang="en-US" altLang="ko-KR" sz="1600" smtClean="0">
                <a:solidFill>
                  <a:srgbClr val="0070C0"/>
                </a:solidFill>
                <a:latin typeface="Verdana" pitchFamily="34" charset="0"/>
                <a:ea typeface="Arial Unicode MS" pitchFamily="34" charset="-128"/>
                <a:cs typeface="Tahoma" pitchFamily="34" charset="0"/>
              </a:rPr>
              <a:t> </a:t>
            </a:r>
            <a:r>
              <a:rPr lang="en-US" altLang="ko-KR" sz="3600" smtClean="0">
                <a:solidFill>
                  <a:srgbClr val="0070C0"/>
                </a:solidFill>
                <a:latin typeface="Verdana" pitchFamily="34" charset="0"/>
                <a:ea typeface="Arial Unicode MS" pitchFamily="34" charset="-128"/>
                <a:cs typeface="Tahoma" pitchFamily="34" charset="0"/>
              </a:rPr>
              <a:t>Knowledge Sharing Program</a:t>
            </a:r>
          </a:p>
        </p:txBody>
      </p:sp>
      <p:sp>
        <p:nvSpPr>
          <p:cNvPr id="4099" name="Rectangle 2"/>
          <p:cNvSpPr txBox="1">
            <a:spLocks noChangeArrowheads="1"/>
          </p:cNvSpPr>
          <p:nvPr/>
        </p:nvSpPr>
        <p:spPr bwMode="auto">
          <a:xfrm>
            <a:off x="539750" y="2565400"/>
            <a:ext cx="8208963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r" eaLnBrk="1" latinLnBrk="1" hangingPunct="1">
              <a:lnSpc>
                <a:spcPct val="100000"/>
              </a:lnSpc>
              <a:spcAft>
                <a:spcPct val="0"/>
              </a:spcAft>
            </a:pPr>
            <a:r>
              <a:rPr kumimoji="1" lang="en-US" altLang="ko-KR" sz="1100" b="1">
                <a:solidFill>
                  <a:srgbClr val="35742A"/>
                </a:solidFill>
                <a:latin typeface="Verdana" pitchFamily="34" charset="0"/>
                <a:cs typeface="Tahoma" pitchFamily="34" charset="0"/>
              </a:rPr>
              <a:t/>
            </a:r>
            <a:br>
              <a:rPr kumimoji="1" lang="en-US" altLang="ko-KR" sz="1100" b="1">
                <a:solidFill>
                  <a:srgbClr val="35742A"/>
                </a:solidFill>
                <a:latin typeface="Verdana" pitchFamily="34" charset="0"/>
                <a:cs typeface="Tahoma" pitchFamily="34" charset="0"/>
              </a:rPr>
            </a:br>
            <a:r>
              <a:rPr kumimoji="1" lang="en-US" altLang="ko-KR" sz="1100" b="1">
                <a:solidFill>
                  <a:srgbClr val="35742A"/>
                </a:solidFill>
                <a:latin typeface="Verdana" pitchFamily="34" charset="0"/>
                <a:cs typeface="Tahoma" pitchFamily="34" charset="0"/>
              </a:rPr>
              <a:t> </a:t>
            </a:r>
            <a:r>
              <a:rPr kumimoji="1" lang="en-US" altLang="ko-KR" sz="2400" b="1">
                <a:solidFill>
                  <a:srgbClr val="35742A"/>
                </a:solidFill>
                <a:latin typeface="Verdana" pitchFamily="34" charset="0"/>
                <a:cs typeface="Tahoma" pitchFamily="34" charset="0"/>
              </a:rPr>
              <a:t>Shaping the Future with Korea</a:t>
            </a:r>
          </a:p>
        </p:txBody>
      </p:sp>
      <p:sp>
        <p:nvSpPr>
          <p:cNvPr id="4100" name="Rectangle 8"/>
          <p:cNvSpPr>
            <a:spLocks noChangeArrowheads="1"/>
          </p:cNvSpPr>
          <p:nvPr/>
        </p:nvSpPr>
        <p:spPr bwMode="auto">
          <a:xfrm>
            <a:off x="862013" y="4583113"/>
            <a:ext cx="7669212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/>
          <a:lstStyle/>
          <a:p>
            <a:pPr algn="r" latinLnBrk="1">
              <a:lnSpc>
                <a:spcPct val="100000"/>
              </a:lnSpc>
              <a:spcAft>
                <a:spcPct val="0"/>
              </a:spcAft>
            </a:pPr>
            <a:r>
              <a:rPr kumimoji="1" lang="ko-KR" altLang="en-US" sz="2000">
                <a:latin typeface="Corbel" pitchFamily="34" charset="0"/>
                <a:ea typeface="산돌고딕B"/>
                <a:cs typeface="Tahoma" pitchFamily="34" charset="0"/>
              </a:rPr>
              <a:t> </a:t>
            </a:r>
            <a:r>
              <a:rPr kumimoji="1" lang="en-US" altLang="ko-KR" sz="2000">
                <a:latin typeface="Corbel" pitchFamily="34" charset="0"/>
                <a:ea typeface="산돌고딕B"/>
                <a:cs typeface="Tahoma" pitchFamily="34" charset="0"/>
              </a:rPr>
              <a:t>November 2012</a:t>
            </a:r>
          </a:p>
          <a:p>
            <a:pPr algn="r" latinLnBrk="1">
              <a:lnSpc>
                <a:spcPct val="100000"/>
              </a:lnSpc>
              <a:spcAft>
                <a:spcPct val="0"/>
              </a:spcAft>
            </a:pPr>
            <a:endParaRPr kumimoji="1" lang="en-US" altLang="ko-KR">
              <a:latin typeface="Corbel" pitchFamily="34" charset="0"/>
              <a:ea typeface="산돌고딕B"/>
              <a:cs typeface="Tahoma" pitchFamily="34" charset="0"/>
            </a:endParaRPr>
          </a:p>
          <a:p>
            <a:pPr algn="r" latinLnBrk="1">
              <a:lnSpc>
                <a:spcPct val="100000"/>
              </a:lnSpc>
              <a:spcAft>
                <a:spcPct val="0"/>
              </a:spcAft>
            </a:pPr>
            <a:r>
              <a:rPr kumimoji="1" lang="en-US" altLang="ko-KR" sz="2000" b="1">
                <a:solidFill>
                  <a:srgbClr val="3366FF"/>
                </a:solidFill>
                <a:latin typeface="Corbel" pitchFamily="34" charset="0"/>
                <a:ea typeface="산돌고딕B"/>
                <a:cs typeface="Tahoma" pitchFamily="34" charset="0"/>
              </a:rPr>
              <a:t>Kwangchul JI</a:t>
            </a:r>
          </a:p>
          <a:p>
            <a:pPr algn="r" latinLnBrk="1">
              <a:lnSpc>
                <a:spcPct val="100000"/>
              </a:lnSpc>
              <a:spcAft>
                <a:spcPct val="0"/>
              </a:spcAft>
            </a:pPr>
            <a:endParaRPr kumimoji="1" lang="en-US" altLang="ko-KR" sz="500">
              <a:latin typeface="Corbel" pitchFamily="34" charset="0"/>
              <a:ea typeface="산돌고딕B"/>
              <a:cs typeface="Tahoma" pitchFamily="34" charset="0"/>
            </a:endParaRPr>
          </a:p>
          <a:p>
            <a:pPr algn="r" latinLnBrk="1">
              <a:lnSpc>
                <a:spcPct val="100000"/>
              </a:lnSpc>
              <a:spcAft>
                <a:spcPct val="0"/>
              </a:spcAft>
            </a:pPr>
            <a:r>
              <a:rPr kumimoji="1" lang="en-US" altLang="ko-KR" sz="1600">
                <a:latin typeface="Corbel" pitchFamily="34" charset="0"/>
                <a:ea typeface="산돌고딕B"/>
                <a:cs typeface="Tahoma" pitchFamily="34" charset="0"/>
              </a:rPr>
              <a:t>Head, Development Cooperation Policy Team</a:t>
            </a:r>
          </a:p>
          <a:p>
            <a:pPr algn="r" latinLnBrk="1">
              <a:lnSpc>
                <a:spcPct val="100000"/>
              </a:lnSpc>
              <a:spcAft>
                <a:spcPct val="0"/>
              </a:spcAft>
            </a:pPr>
            <a:r>
              <a:rPr kumimoji="1" lang="en-US" altLang="ko-KR" sz="1600">
                <a:latin typeface="Corbel" pitchFamily="34" charset="0"/>
                <a:ea typeface="산돌고딕B"/>
                <a:cs typeface="Tahoma" pitchFamily="34" charset="0"/>
              </a:rPr>
              <a:t>Ministry of Strategy and Finance, Republic of Korea</a:t>
            </a:r>
            <a:endParaRPr kumimoji="1" lang="en-US" altLang="ko-KR">
              <a:latin typeface="Corbel" pitchFamily="34" charset="0"/>
              <a:ea typeface="산돌고딕B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56"/>
          <p:cNvSpPr>
            <a:spLocks noChangeArrowheads="1"/>
          </p:cNvSpPr>
          <p:nvPr/>
        </p:nvSpPr>
        <p:spPr bwMode="gray">
          <a:xfrm>
            <a:off x="936625" y="1412875"/>
            <a:ext cx="1081088" cy="4032250"/>
          </a:xfrm>
          <a:prstGeom prst="downArrow">
            <a:avLst>
              <a:gd name="adj1" fmla="val 49481"/>
              <a:gd name="adj2" fmla="val 43100"/>
            </a:avLst>
          </a:prstGeom>
          <a:solidFill>
            <a:srgbClr val="F8F8F8"/>
          </a:solidFill>
          <a:ln w="28575" algn="ctr">
            <a:solidFill>
              <a:srgbClr val="3366FF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 algn="ctr">
              <a:lnSpc>
                <a:spcPct val="40000"/>
              </a:lnSpc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Symbol" pitchFamily="18" charset="2"/>
              <a:buNone/>
            </a:pPr>
            <a:endParaRPr lang="ko-KR" altLang="en-US" sz="1800" b="1">
              <a:solidFill>
                <a:schemeClr val="accent2"/>
              </a:solidFill>
              <a:latin typeface="Arial Narrow" pitchFamily="34" charset="0"/>
            </a:endParaRP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395288" y="476250"/>
            <a:ext cx="84963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atinLnBrk="1">
              <a:spcAft>
                <a:spcPct val="0"/>
              </a:spcAft>
              <a:tabLst>
                <a:tab pos="628650" algn="l"/>
              </a:tabLst>
            </a:pPr>
            <a:r>
              <a:rPr lang="en-US" altLang="ko-KR" sz="2700" b="1">
                <a:solidFill>
                  <a:srgbClr val="0099FF"/>
                </a:solidFill>
                <a:latin typeface="Verdana" pitchFamily="34" charset="0"/>
              </a:rPr>
              <a:t>Bilateral Consultation </a:t>
            </a:r>
            <a:r>
              <a:rPr lang="en-US" altLang="ko-KR" sz="2400" b="1">
                <a:solidFill>
                  <a:srgbClr val="0099FF"/>
                </a:solidFill>
                <a:latin typeface="Verdana" pitchFamily="34" charset="0"/>
              </a:rPr>
              <a:t>: </a:t>
            </a:r>
            <a:r>
              <a:rPr lang="en-US" altLang="ko-KR" sz="2000" b="1">
                <a:solidFill>
                  <a:srgbClr val="3366FF"/>
                </a:solidFill>
                <a:latin typeface="Verdana" pitchFamily="34" charset="0"/>
              </a:rPr>
              <a:t>Demand-driven Process</a:t>
            </a:r>
            <a:endParaRPr lang="en-US" altLang="ko-KR" sz="2700" b="1">
              <a:solidFill>
                <a:srgbClr val="3366FF"/>
              </a:solidFill>
              <a:latin typeface="Verdana" pitchFamily="34" charset="0"/>
            </a:endParaRPr>
          </a:p>
        </p:txBody>
      </p:sp>
      <p:sp>
        <p:nvSpPr>
          <p:cNvPr id="13316" name="Rectangle 6"/>
          <p:cNvSpPr txBox="1">
            <a:spLocks noGrp="1" noChangeArrowheads="1"/>
          </p:cNvSpPr>
          <p:nvPr/>
        </p:nvSpPr>
        <p:spPr bwMode="auto">
          <a:xfrm>
            <a:off x="3419475" y="6308725"/>
            <a:ext cx="2133600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latinLnBrk="1" hangingPunct="1">
              <a:lnSpc>
                <a:spcPct val="100000"/>
              </a:lnSpc>
              <a:spcAft>
                <a:spcPct val="0"/>
              </a:spcAft>
            </a:pPr>
            <a:fld id="{58D73418-5F1B-453F-A811-B446DE1B1567}" type="slidenum">
              <a:rPr lang="en-US" altLang="ko-KR" sz="1000">
                <a:latin typeface="Verdana" pitchFamily="34" charset="0"/>
                <a:ea typeface="굴림" pitchFamily="34" charset="-127"/>
              </a:rPr>
              <a:pPr algn="ctr" eaLnBrk="1" latinLnBrk="1" hangingPunct="1">
                <a:lnSpc>
                  <a:spcPct val="100000"/>
                </a:lnSpc>
                <a:spcAft>
                  <a:spcPct val="0"/>
                </a:spcAft>
              </a:pPr>
              <a:t>10</a:t>
            </a:fld>
            <a:endParaRPr lang="en-US" altLang="ko-KR" sz="1000">
              <a:latin typeface="Verdana" pitchFamily="34" charset="0"/>
              <a:ea typeface="굴림" pitchFamily="34" charset="-127"/>
            </a:endParaRPr>
          </a:p>
        </p:txBody>
      </p:sp>
      <p:sp>
        <p:nvSpPr>
          <p:cNvPr id="57" name="AutoShape 63"/>
          <p:cNvSpPr>
            <a:spLocks noChangeArrowheads="1"/>
          </p:cNvSpPr>
          <p:nvPr/>
        </p:nvSpPr>
        <p:spPr bwMode="auto">
          <a:xfrm>
            <a:off x="1323102" y="1309266"/>
            <a:ext cx="2392740" cy="668364"/>
          </a:xfrm>
          <a:prstGeom prst="roundRect">
            <a:avLst>
              <a:gd name="adj" fmla="val 50000"/>
            </a:avLst>
          </a:prstGeom>
          <a:solidFill>
            <a:srgbClr val="5A7687"/>
          </a:solidFill>
          <a:ln w="28575">
            <a:solidFill>
              <a:schemeClr val="tx1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45720" rIns="46800" bIns="46800" anchor="ctr"/>
          <a:lstStyle/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kumimoji="1" lang="en-US" altLang="ko-K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산돌고딕B"/>
                <a:cs typeface="산돌고딕B"/>
              </a:rPr>
              <a:t>Written </a:t>
            </a:r>
          </a:p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kumimoji="1" lang="en-US" altLang="ko-K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산돌고딕B"/>
                <a:cs typeface="산돌고딕B"/>
              </a:rPr>
              <a:t>Demand </a:t>
            </a:r>
            <a:r>
              <a:rPr lang="en-US" altLang="ko-K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맑은 고딕" pitchFamily="50" charset="-127"/>
                <a:cs typeface="Arial Unicode MS" pitchFamily="50" charset="-127"/>
              </a:rPr>
              <a:t>Survey</a:t>
            </a:r>
          </a:p>
        </p:txBody>
      </p:sp>
      <p:sp>
        <p:nvSpPr>
          <p:cNvPr id="58" name="AutoShape 63"/>
          <p:cNvSpPr>
            <a:spLocks noChangeArrowheads="1"/>
          </p:cNvSpPr>
          <p:nvPr/>
        </p:nvSpPr>
        <p:spPr bwMode="auto">
          <a:xfrm>
            <a:off x="1342024" y="2298329"/>
            <a:ext cx="2434123" cy="605887"/>
          </a:xfrm>
          <a:prstGeom prst="roundRect">
            <a:avLst>
              <a:gd name="adj" fmla="val 50000"/>
            </a:avLst>
          </a:prstGeom>
          <a:solidFill>
            <a:srgbClr val="5A7687"/>
          </a:solidFill>
          <a:ln w="28575">
            <a:solidFill>
              <a:schemeClr val="tx1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45720" rIns="46800" bIns="46800" anchor="ctr"/>
          <a:lstStyle/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kumimoji="1" lang="en-US" altLang="ko-KR" sz="1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산돌고딕B"/>
                <a:cs typeface="산돌고딕B"/>
              </a:rPr>
              <a:t>Project Planning</a:t>
            </a:r>
            <a:endParaRPr lang="en-US" altLang="ko-KR" sz="18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0" name="AutoShape 44"/>
          <p:cNvSpPr>
            <a:spLocks noChangeArrowheads="1"/>
          </p:cNvSpPr>
          <p:nvPr/>
        </p:nvSpPr>
        <p:spPr bwMode="auto">
          <a:xfrm>
            <a:off x="955675" y="5445125"/>
            <a:ext cx="7307263" cy="606425"/>
          </a:xfrm>
          <a:prstGeom prst="roundRect">
            <a:avLst>
              <a:gd name="adj" fmla="val 23034"/>
            </a:avLst>
          </a:prstGeom>
          <a:solidFill>
            <a:srgbClr val="7030A0">
              <a:alpha val="20000"/>
            </a:srgbClr>
          </a:solidFill>
          <a:ln w="28575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46800" tIns="46800" rIns="46800" bIns="46800" anchor="ctr"/>
          <a:lstStyle/>
          <a:p>
            <a:pPr algn="ctr">
              <a:lnSpc>
                <a:spcPct val="100000"/>
              </a:lnSpc>
              <a:spcAft>
                <a:spcPct val="0"/>
              </a:spcAft>
              <a:defRPr/>
            </a:pPr>
            <a:r>
              <a:rPr kumimoji="1" lang="en-US" altLang="ko-KR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굴림" pitchFamily="34" charset="-127"/>
              </a:rPr>
              <a:t>KSP Projects = Demand-driven Policy Consultation</a:t>
            </a:r>
            <a:endParaRPr lang="en-US" altLang="ko-KR" sz="20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SimSun" pitchFamily="2" charset="-122"/>
            </a:endParaRPr>
          </a:p>
        </p:txBody>
      </p:sp>
      <p:sp>
        <p:nvSpPr>
          <p:cNvPr id="62" name="Rectangle 290"/>
          <p:cNvSpPr>
            <a:spLocks noChangeArrowheads="1"/>
          </p:cNvSpPr>
          <p:nvPr/>
        </p:nvSpPr>
        <p:spPr bwMode="auto">
          <a:xfrm>
            <a:off x="3887788" y="1268413"/>
            <a:ext cx="4995862" cy="688975"/>
          </a:xfrm>
          <a:prstGeom prst="rect">
            <a:avLst/>
          </a:prstGeom>
          <a:noFill/>
          <a:ln w="19050" cmpd="sng">
            <a:noFill/>
            <a:prstDash val="solid"/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marL="228600" indent="-228600" defTabSz="909638" eaLnBrk="0" fontAlgn="t" hangingPunct="0">
              <a:lnSpc>
                <a:spcPts val="2200"/>
              </a:lnSpc>
              <a:spcBef>
                <a:spcPct val="25000"/>
              </a:spcBef>
              <a:spcAft>
                <a:spcPct val="10000"/>
              </a:spcAft>
              <a:buClr>
                <a:srgbClr val="589468"/>
              </a:buClr>
              <a:buFont typeface="Arial" pitchFamily="34" charset="0"/>
              <a:buChar char="•"/>
              <a:defRPr/>
            </a:pPr>
            <a:r>
              <a:rPr lang="en-US" altLang="ko-KR" sz="1600" dirty="0">
                <a:solidFill>
                  <a:schemeClr val="tx1"/>
                </a:solidFill>
                <a:latin typeface="Trebuchet MS" pitchFamily="34" charset="0"/>
                <a:ea typeface="산돌고딕B"/>
                <a:cs typeface="산돌고딕B"/>
              </a:rPr>
              <a:t>Conducting written demand surveys on KSP consultation topics through diplomatic offices in partner countries </a:t>
            </a:r>
          </a:p>
        </p:txBody>
      </p:sp>
      <p:sp>
        <p:nvSpPr>
          <p:cNvPr id="63" name="Rectangle 290"/>
          <p:cNvSpPr>
            <a:spLocks noChangeArrowheads="1"/>
          </p:cNvSpPr>
          <p:nvPr/>
        </p:nvSpPr>
        <p:spPr bwMode="auto">
          <a:xfrm>
            <a:off x="3887788" y="2205038"/>
            <a:ext cx="5006975" cy="720725"/>
          </a:xfrm>
          <a:prstGeom prst="rect">
            <a:avLst/>
          </a:prstGeom>
          <a:noFill/>
          <a:ln w="19050" cmpd="sng">
            <a:noFill/>
            <a:prstDash val="solid"/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marL="228600" indent="-228600" defTabSz="909638" eaLnBrk="0" fontAlgn="t" hangingPunct="0">
              <a:lnSpc>
                <a:spcPts val="2200"/>
              </a:lnSpc>
              <a:spcBef>
                <a:spcPct val="25000"/>
              </a:spcBef>
              <a:spcAft>
                <a:spcPct val="10000"/>
              </a:spcAft>
              <a:buClr>
                <a:srgbClr val="589468"/>
              </a:buClr>
              <a:buFont typeface="Arial" pitchFamily="34" charset="0"/>
              <a:buChar char="•"/>
              <a:defRPr/>
            </a:pPr>
            <a:r>
              <a:rPr lang="en-US" altLang="ko-KR" sz="1600">
                <a:solidFill>
                  <a:schemeClr val="tx1"/>
                </a:solidFill>
                <a:latin typeface="Trebuchet MS" pitchFamily="34" charset="0"/>
                <a:ea typeface="산돌고딕B"/>
                <a:cs typeface="산돌고딕B"/>
              </a:rPr>
              <a:t>Selecting research topics with </a:t>
            </a:r>
            <a:r>
              <a:rPr lang="en-US" altLang="ko-KR" sz="16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partner country’s policy practitioners</a:t>
            </a:r>
            <a:endParaRPr lang="en-US" altLang="ko-KR" sz="1600">
              <a:solidFill>
                <a:schemeClr val="tx1"/>
              </a:solidFill>
              <a:latin typeface="Trebuchet MS" pitchFamily="34" charset="0"/>
              <a:ea typeface="산돌고딕B"/>
              <a:cs typeface="산돌고딕B"/>
            </a:endParaRPr>
          </a:p>
        </p:txBody>
      </p:sp>
      <p:sp>
        <p:nvSpPr>
          <p:cNvPr id="2" name="AutoShape 63"/>
          <p:cNvSpPr>
            <a:spLocks noChangeArrowheads="1"/>
          </p:cNvSpPr>
          <p:nvPr/>
        </p:nvSpPr>
        <p:spPr bwMode="auto">
          <a:xfrm>
            <a:off x="1349962" y="4311279"/>
            <a:ext cx="2434122" cy="605887"/>
          </a:xfrm>
          <a:prstGeom prst="roundRect">
            <a:avLst>
              <a:gd name="adj" fmla="val 50000"/>
            </a:avLst>
          </a:prstGeom>
          <a:solidFill>
            <a:srgbClr val="5A7687"/>
          </a:solidFill>
          <a:ln w="28575">
            <a:solidFill>
              <a:schemeClr val="tx1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45720" rIns="46800" bIns="46800" anchor="ctr"/>
          <a:lstStyle/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kumimoji="1" lang="en-US" altLang="ko-KR" sz="1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산돌고딕B"/>
                <a:cs typeface="산돌고딕B"/>
              </a:rPr>
              <a:t>Partner Country’s Ownership</a:t>
            </a:r>
            <a:endParaRPr lang="en-US" altLang="ko-KR" sz="18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Rectangle 290"/>
          <p:cNvSpPr>
            <a:spLocks noChangeArrowheads="1"/>
          </p:cNvSpPr>
          <p:nvPr/>
        </p:nvSpPr>
        <p:spPr bwMode="auto">
          <a:xfrm>
            <a:off x="3887788" y="4219575"/>
            <a:ext cx="5076825" cy="865188"/>
          </a:xfrm>
          <a:prstGeom prst="rect">
            <a:avLst/>
          </a:prstGeom>
          <a:noFill/>
          <a:ln w="19050" cmpd="sng">
            <a:noFill/>
            <a:prstDash val="solid"/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marL="228600" indent="-228600" defTabSz="909638" eaLnBrk="0" fontAlgn="t" hangingPunct="0">
              <a:lnSpc>
                <a:spcPts val="2200"/>
              </a:lnSpc>
              <a:spcBef>
                <a:spcPct val="25000"/>
              </a:spcBef>
              <a:spcAft>
                <a:spcPct val="10000"/>
              </a:spcAft>
              <a:buClr>
                <a:srgbClr val="589468"/>
              </a:buClr>
              <a:buFont typeface="Arial" pitchFamily="34" charset="0"/>
              <a:buChar char="•"/>
              <a:defRPr/>
            </a:pPr>
            <a:r>
              <a:rPr lang="en-US" altLang="ko-KR" sz="1600">
                <a:solidFill>
                  <a:schemeClr val="tx1"/>
                </a:solidFill>
                <a:latin typeface="Trebuchet MS" pitchFamily="34" charset="0"/>
                <a:ea typeface="산돌고딕B"/>
                <a:cs typeface="산돌고딕B"/>
              </a:rPr>
              <a:t>Ensuring partner countries’ ownership and leadership by reflecting demand and jointly conducting projects</a:t>
            </a:r>
            <a:endParaRPr lang="en-US" altLang="ko-KR" sz="1600">
              <a:solidFill>
                <a:srgbClr val="3366FF"/>
              </a:solidFill>
              <a:latin typeface="Trebuchet MS" pitchFamily="34" charset="0"/>
              <a:ea typeface="산돌고딕B"/>
              <a:cs typeface="산돌고딕B"/>
            </a:endParaRPr>
          </a:p>
        </p:txBody>
      </p:sp>
      <p:sp>
        <p:nvSpPr>
          <p:cNvPr id="4" name="AutoShape 63"/>
          <p:cNvSpPr>
            <a:spLocks noChangeArrowheads="1"/>
          </p:cNvSpPr>
          <p:nvPr/>
        </p:nvSpPr>
        <p:spPr bwMode="auto">
          <a:xfrm>
            <a:off x="1349962" y="3306392"/>
            <a:ext cx="2434122" cy="605887"/>
          </a:xfrm>
          <a:prstGeom prst="roundRect">
            <a:avLst>
              <a:gd name="adj" fmla="val 50000"/>
            </a:avLst>
          </a:prstGeom>
          <a:solidFill>
            <a:srgbClr val="5A7687"/>
          </a:solidFill>
          <a:ln w="28575">
            <a:solidFill>
              <a:schemeClr val="tx1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45720" rIns="46800" bIns="46800" anchor="ctr"/>
          <a:lstStyle/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kumimoji="1" lang="en-US" altLang="ko-KR" sz="1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산돌고딕B"/>
                <a:cs typeface="산돌고딕B"/>
              </a:rPr>
              <a:t>Joint Research</a:t>
            </a:r>
            <a:endParaRPr lang="en-US" altLang="ko-KR" sz="18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Rectangle 290"/>
          <p:cNvSpPr>
            <a:spLocks noChangeArrowheads="1"/>
          </p:cNvSpPr>
          <p:nvPr/>
        </p:nvSpPr>
        <p:spPr bwMode="auto">
          <a:xfrm>
            <a:off x="3895725" y="3213100"/>
            <a:ext cx="5006975" cy="720725"/>
          </a:xfrm>
          <a:prstGeom prst="rect">
            <a:avLst/>
          </a:prstGeom>
          <a:noFill/>
          <a:ln w="19050" cmpd="sng">
            <a:noFill/>
            <a:prstDash val="solid"/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marL="228600" indent="-228600" defTabSz="909638" eaLnBrk="0" fontAlgn="t" hangingPunct="0">
              <a:lnSpc>
                <a:spcPts val="2200"/>
              </a:lnSpc>
              <a:spcBef>
                <a:spcPct val="25000"/>
              </a:spcBef>
              <a:spcAft>
                <a:spcPct val="10000"/>
              </a:spcAft>
              <a:buClr>
                <a:srgbClr val="589468"/>
              </a:buClr>
              <a:buFont typeface="Arial" pitchFamily="34" charset="0"/>
              <a:buChar char="•"/>
              <a:defRPr/>
            </a:pPr>
            <a:r>
              <a:rPr lang="en-US" altLang="ko-KR" sz="1600" dirty="0">
                <a:solidFill>
                  <a:schemeClr val="tx1"/>
                </a:solidFill>
                <a:latin typeface="Trebuchet MS" pitchFamily="34" charset="0"/>
                <a:ea typeface="Arial Unicode MS" pitchFamily="50" charset="-127"/>
                <a:cs typeface="Arial Unicode MS" pitchFamily="50" charset="-127"/>
              </a:rPr>
              <a:t>Joint research team with Korean &amp; local experts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슬라이드 번호 개체 틀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AE812B9B-C1B1-4499-AA1A-54B65E21C03A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11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395288" y="476250"/>
            <a:ext cx="8748712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atinLnBrk="1">
              <a:spcAft>
                <a:spcPct val="0"/>
              </a:spcAft>
              <a:tabLst>
                <a:tab pos="628650" algn="l"/>
              </a:tabLst>
            </a:pPr>
            <a:r>
              <a:rPr lang="en-US" altLang="ko-KR" sz="2700" b="1">
                <a:solidFill>
                  <a:srgbClr val="0099FF"/>
                </a:solidFill>
                <a:latin typeface="Verdana" pitchFamily="34" charset="0"/>
              </a:rPr>
              <a:t>Bilateral Consultation </a:t>
            </a:r>
            <a:r>
              <a:rPr lang="en-US" altLang="ko-KR" sz="2700" b="1">
                <a:solidFill>
                  <a:srgbClr val="3366FF"/>
                </a:solidFill>
                <a:latin typeface="Verdana" pitchFamily="34" charset="0"/>
              </a:rPr>
              <a:t>: 2011-12 Projects</a:t>
            </a:r>
            <a:endParaRPr kumimoji="1" lang="ko-KR" altLang="en-US" sz="2700">
              <a:solidFill>
                <a:srgbClr val="3366FF"/>
              </a:solidFill>
              <a:latin typeface="Verdana" pitchFamily="34" charset="0"/>
              <a:ea typeface="굴림" pitchFamily="34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1357298"/>
            <a:ext cx="8280920" cy="698653"/>
          </a:xfrm>
          <a:prstGeom prst="rect">
            <a:avLst/>
          </a:prstGeom>
          <a:solidFill>
            <a:srgbClr val="6699FF">
              <a:alpha val="21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  <a:defRPr/>
            </a:pPr>
            <a:r>
              <a:rPr lang="en-US" altLang="ko-KR" sz="2000">
                <a:solidFill>
                  <a:srgbClr val="FF0000"/>
                </a:solidFill>
                <a:latin typeface="Corbel" pitchFamily="34" charset="0"/>
                <a:ea typeface="Malgun Gothic" pitchFamily="34" charset="-127"/>
              </a:rPr>
              <a:t>  </a:t>
            </a:r>
            <a:r>
              <a:rPr lang="en-US" altLang="ko-KR" sz="2000">
                <a:latin typeface="Corbel" pitchFamily="34" charset="0"/>
                <a:ea typeface="Malgun Gothic" pitchFamily="34" charset="-127"/>
              </a:rPr>
              <a:t>2011-12 KSP was completed for 26 countries with 105 themes</a:t>
            </a:r>
          </a:p>
          <a:p>
            <a:pPr>
              <a:defRPr/>
            </a:pPr>
            <a:r>
              <a:rPr lang="en-US" altLang="ko-KR" sz="2000">
                <a:latin typeface="Corbel" pitchFamily="34" charset="0"/>
                <a:ea typeface="Malgun Gothic" pitchFamily="34" charset="-127"/>
              </a:rPr>
              <a:t>     (April. 5, 2011 to April 30, 2012)</a:t>
            </a:r>
            <a:endParaRPr lang="ko-KR" altLang="en-US" sz="2000">
              <a:latin typeface="Corbel" pitchFamily="34" charset="0"/>
              <a:ea typeface="Malgun Gothic" pitchFamily="34" charset="-127"/>
            </a:endParaRPr>
          </a:p>
        </p:txBody>
      </p:sp>
      <p:graphicFrame>
        <p:nvGraphicFramePr>
          <p:cNvPr id="6" name="Group 90"/>
          <p:cNvGraphicFramePr>
            <a:graphicFrameLocks/>
          </p:cNvGraphicFramePr>
          <p:nvPr/>
        </p:nvGraphicFramePr>
        <p:xfrm>
          <a:off x="714375" y="2286000"/>
          <a:ext cx="7513638" cy="3795713"/>
        </p:xfrm>
        <a:graphic>
          <a:graphicData uri="http://schemas.openxmlformats.org/drawingml/2006/table">
            <a:tbl>
              <a:tblPr/>
              <a:tblGrid>
                <a:gridCol w="1104553"/>
                <a:gridCol w="6409085"/>
              </a:tblGrid>
              <a:tr h="393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pitchFamily="50" charset="-127"/>
                        </a:rPr>
                        <a:t>Country</a:t>
                      </a:r>
                    </a:p>
                  </a:txBody>
                  <a:tcPr marL="54002" marR="5400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A63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pitchFamily="50" charset="-127"/>
                        </a:rPr>
                        <a:t>Project Title</a:t>
                      </a:r>
                    </a:p>
                  </a:txBody>
                  <a:tcPr marL="54002" marR="54002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A634">
                        <a:alpha val="50000"/>
                      </a:srgbClr>
                    </a:solidFill>
                  </a:tcPr>
                </a:tc>
              </a:tr>
              <a:tr h="457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pitchFamily="50" charset="-127"/>
                        </a:rPr>
                        <a:t>Vietnam</a:t>
                      </a:r>
                    </a:p>
                  </a:txBody>
                  <a:tcPr marL="54002" marR="5400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굴림" pitchFamily="50" charset="-127"/>
                        </a:rPr>
                        <a:t>Supporting the Establishment of Vietnam’s 2011~20 Socio-economic Development Strategy</a:t>
                      </a:r>
                    </a:p>
                  </a:txBody>
                  <a:tcPr marL="180007" marR="54002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pitchFamily="50" charset="-127"/>
                        </a:rPr>
                        <a:t>Cambodia</a:t>
                      </a:r>
                    </a:p>
                  </a:txBody>
                  <a:tcPr marL="54002" marR="5400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맑은 고딕" pitchFamily="50" charset="-127"/>
                          <a:cs typeface="Times New Roman" pitchFamily="18" charset="0"/>
                        </a:rPr>
                        <a:t>Policy Agenda for Cambodia in SME, Industry and Trade</a:t>
                      </a:r>
                    </a:p>
                  </a:txBody>
                  <a:tcPr marL="180007" marR="54002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pitchFamily="50" charset="-127"/>
                        </a:rPr>
                        <a:t>Indonesia</a:t>
                      </a:r>
                    </a:p>
                  </a:txBody>
                  <a:tcPr marL="54002" marR="5400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굴림" pitchFamily="50" charset="-127"/>
                        </a:rPr>
                        <a:t>Supporting Indonesia’s Development Strategy in Key Policy Areas: Public Finance, Credit Infrastructure, and Water Resources Management</a:t>
                      </a:r>
                    </a:p>
                  </a:txBody>
                  <a:tcPr marL="180007" marR="54002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pitchFamily="50" charset="-127"/>
                        </a:rPr>
                        <a:t>Uzbekistan</a:t>
                      </a:r>
                    </a:p>
                  </a:txBody>
                  <a:tcPr marL="54002" marR="5400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굴림" pitchFamily="50" charset="-127"/>
                        </a:rPr>
                        <a:t>Strengthening Uzbekistan’s National Innovation System</a:t>
                      </a:r>
                    </a:p>
                  </a:txBody>
                  <a:tcPr marL="180007" marR="54002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pitchFamily="50" charset="-127"/>
                        </a:rPr>
                        <a:t>Mongol</a:t>
                      </a:r>
                    </a:p>
                  </a:txBody>
                  <a:tcPr marL="54002" marR="5400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굴림" pitchFamily="50" charset="-127"/>
                        </a:rPr>
                        <a:t>Macro Policy Framework for Sustainable Development in Mongolia</a:t>
                      </a:r>
                    </a:p>
                  </a:txBody>
                  <a:tcPr marL="180007" marR="54002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pitchFamily="50" charset="-127"/>
                        </a:rPr>
                        <a:t>Peru</a:t>
                      </a:r>
                    </a:p>
                  </a:txBody>
                  <a:tcPr marL="54002" marR="5400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굴림" pitchFamily="50" charset="-127"/>
                        </a:rPr>
                        <a:t>Enhancing the Competitiveness of SMEs In the Southern Economic Corridor in Peru: Some Pilot </a:t>
                      </a:r>
                      <a:r>
                        <a:rPr kumimoji="1" lang="en-US" altLang="ko-KR" sz="15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굴림" pitchFamily="50" charset="-127"/>
                        </a:rPr>
                        <a:t>Programmes</a:t>
                      </a: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굴림" pitchFamily="50" charset="-127"/>
                        </a:rPr>
                        <a:t> for Action</a:t>
                      </a:r>
                    </a:p>
                  </a:txBody>
                  <a:tcPr marL="180007" marR="54002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pitchFamily="50" charset="-127"/>
                        </a:rPr>
                        <a:t>Ghana</a:t>
                      </a:r>
                    </a:p>
                  </a:txBody>
                  <a:tcPr marL="54002" marR="5400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굴림" pitchFamily="50" charset="-127"/>
                        </a:rPr>
                        <a:t>Strengthening the Capacity of the Monitoring and Evaluation (M&amp;E) System at All Levels of National Administration</a:t>
                      </a:r>
                    </a:p>
                  </a:txBody>
                  <a:tcPr marL="180007" marR="54002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ko-KR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pitchFamily="50" charset="-127"/>
                        </a:rPr>
                        <a:t>UAE </a:t>
                      </a:r>
                    </a:p>
                  </a:txBody>
                  <a:tcPr marL="54002" marR="5400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93D0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500" b="0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Abu Dhabi's Major ICT Initiatives and Korea's Best Practices</a:t>
                      </a:r>
                    </a:p>
                  </a:txBody>
                  <a:tcPr marL="180007" marR="54002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슬라이드 번호 개체 틀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BC03A8C2-8DE4-47F4-9BEF-6878941DF5B7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12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395288" y="476250"/>
            <a:ext cx="84963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atinLnBrk="1">
              <a:spcAft>
                <a:spcPct val="0"/>
              </a:spcAft>
              <a:tabLst>
                <a:tab pos="628650" algn="l"/>
              </a:tabLst>
            </a:pPr>
            <a:r>
              <a:rPr lang="en-US" altLang="ko-KR" sz="2700" b="1">
                <a:solidFill>
                  <a:srgbClr val="0099FF"/>
                </a:solidFill>
                <a:latin typeface="Verdana" pitchFamily="34" charset="0"/>
              </a:rPr>
              <a:t> Bilateral Consultation </a:t>
            </a:r>
            <a:r>
              <a:rPr lang="en-US" altLang="ko-KR" sz="2400" b="1">
                <a:solidFill>
                  <a:srgbClr val="3366FF"/>
                </a:solidFill>
                <a:latin typeface="Calibri" pitchFamily="34" charset="0"/>
              </a:rPr>
              <a:t>: Case of Dominican Republic</a:t>
            </a:r>
            <a:endParaRPr lang="en-US" altLang="ko-KR" sz="2700" b="1">
              <a:solidFill>
                <a:srgbClr val="3366FF"/>
              </a:solidFill>
              <a:latin typeface="Calibri" pitchFamily="34" charset="0"/>
            </a:endParaRPr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23850" y="1539875"/>
            <a:ext cx="4391025" cy="4675188"/>
          </a:xfrm>
          <a:prstGeom prst="rect">
            <a:avLst/>
          </a:prstGeom>
          <a:solidFill>
            <a:srgbClr val="E1F4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52438" indent="-452438" eaLnBrk="0" latinLnBrk="1" hangingPunct="0">
              <a:lnSpc>
                <a:spcPct val="100000"/>
              </a:lnSpc>
              <a:spcAft>
                <a:spcPts val="400"/>
              </a:spcAft>
              <a:buClr>
                <a:srgbClr val="0093D0"/>
              </a:buClr>
              <a:buSzPct val="80000"/>
              <a:buFont typeface="Wingdings" pitchFamily="2" charset="2"/>
              <a:buChar char="n"/>
            </a:pPr>
            <a:r>
              <a:rPr lang="en-US" altLang="ko-KR" sz="2000" b="1">
                <a:solidFill>
                  <a:srgbClr val="0099FF"/>
                </a:solidFill>
                <a:latin typeface="Corbel" pitchFamily="34" charset="0"/>
                <a:ea typeface="Malgun Gothic" pitchFamily="34" charset="-127"/>
              </a:rPr>
              <a:t>The 1</a:t>
            </a:r>
            <a:r>
              <a:rPr lang="en-US" altLang="ko-KR" sz="2000" b="1" baseline="30000">
                <a:solidFill>
                  <a:srgbClr val="0099FF"/>
                </a:solidFill>
                <a:latin typeface="Corbel" pitchFamily="34" charset="0"/>
                <a:ea typeface="Malgun Gothic" pitchFamily="34" charset="-127"/>
              </a:rPr>
              <a:t>st</a:t>
            </a:r>
            <a:r>
              <a:rPr lang="en-US" altLang="ko-KR" sz="2000" b="1">
                <a:solidFill>
                  <a:srgbClr val="0099FF"/>
                </a:solidFill>
                <a:latin typeface="Corbel" pitchFamily="34" charset="0"/>
                <a:ea typeface="Malgun Gothic" pitchFamily="34" charset="-127"/>
              </a:rPr>
              <a:t> KSP (2008) </a:t>
            </a:r>
          </a:p>
          <a:p>
            <a:pPr marL="452438" lvl="1" eaLnBrk="0" latinLnBrk="1" hangingPunct="0">
              <a:lnSpc>
                <a:spcPct val="100000"/>
              </a:lnSpc>
              <a:spcAft>
                <a:spcPts val="400"/>
              </a:spcAft>
              <a:buClr>
                <a:srgbClr val="0093D0"/>
              </a:buClr>
              <a:buSzPct val="80000"/>
            </a:pPr>
            <a:r>
              <a:rPr kumimoji="1" lang="en-US" altLang="ko-KR" sz="1800">
                <a:latin typeface="Corbel" pitchFamily="34" charset="0"/>
                <a:ea typeface="굴림" pitchFamily="34" charset="-127"/>
              </a:rPr>
              <a:t>Propose the overall </a:t>
            </a:r>
            <a:r>
              <a:rPr kumimoji="1" lang="en-US" altLang="ko-KR" sz="1800" b="1">
                <a:latin typeface="Corbel" pitchFamily="34" charset="0"/>
                <a:ea typeface="굴림" pitchFamily="34" charset="-127"/>
              </a:rPr>
              <a:t>export development policy </a:t>
            </a:r>
            <a:r>
              <a:rPr kumimoji="1" lang="en-US" altLang="ko-KR" sz="1800">
                <a:latin typeface="Corbel" pitchFamily="34" charset="0"/>
                <a:ea typeface="굴림" pitchFamily="34" charset="-127"/>
              </a:rPr>
              <a:t>to revive the export industry of the Dominican Republic. </a:t>
            </a:r>
          </a:p>
          <a:p>
            <a:pPr marL="452438" indent="-452438" eaLnBrk="0" latinLnBrk="1" hangingPunct="0">
              <a:lnSpc>
                <a:spcPct val="100000"/>
              </a:lnSpc>
              <a:spcAft>
                <a:spcPts val="400"/>
              </a:spcAft>
              <a:buClr>
                <a:srgbClr val="0093D0"/>
              </a:buClr>
              <a:buSzPct val="80000"/>
              <a:buFont typeface="Wingdings" pitchFamily="2" charset="2"/>
              <a:buChar char="n"/>
            </a:pPr>
            <a:r>
              <a:rPr lang="en-US" altLang="ko-KR" sz="2000" b="1">
                <a:solidFill>
                  <a:srgbClr val="0099FF"/>
                </a:solidFill>
                <a:latin typeface="Corbel" pitchFamily="34" charset="0"/>
                <a:ea typeface="Malgun Gothic" pitchFamily="34" charset="-127"/>
              </a:rPr>
              <a:t>The 2</a:t>
            </a:r>
            <a:r>
              <a:rPr lang="en-US" altLang="ko-KR" sz="2000" b="1" baseline="30000">
                <a:solidFill>
                  <a:srgbClr val="0099FF"/>
                </a:solidFill>
                <a:latin typeface="Corbel" pitchFamily="34" charset="0"/>
                <a:ea typeface="Malgun Gothic" pitchFamily="34" charset="-127"/>
              </a:rPr>
              <a:t>nd</a:t>
            </a:r>
            <a:r>
              <a:rPr lang="en-US" altLang="ko-KR" sz="2000" b="1">
                <a:solidFill>
                  <a:srgbClr val="0099FF"/>
                </a:solidFill>
                <a:latin typeface="Corbel" pitchFamily="34" charset="0"/>
                <a:ea typeface="Malgun Gothic" pitchFamily="34" charset="-127"/>
              </a:rPr>
              <a:t> KSP for (2009)</a:t>
            </a:r>
          </a:p>
          <a:p>
            <a:pPr marL="452438" lvl="1" eaLnBrk="0" latinLnBrk="1" hangingPunct="0">
              <a:lnSpc>
                <a:spcPct val="100000"/>
              </a:lnSpc>
              <a:spcAft>
                <a:spcPts val="400"/>
              </a:spcAft>
              <a:buClr>
                <a:srgbClr val="0093D0"/>
              </a:buClr>
              <a:buSzPct val="80000"/>
            </a:pPr>
            <a:r>
              <a:rPr kumimoji="1" lang="en-US" altLang="ko-KR" sz="1800">
                <a:latin typeface="Corbel" pitchFamily="34" charset="0"/>
                <a:ea typeface="굴림" pitchFamily="34" charset="-127"/>
              </a:rPr>
              <a:t>Support the preparation of the </a:t>
            </a:r>
            <a:r>
              <a:rPr kumimoji="1" lang="en-US" altLang="ko-KR" sz="1800" b="1">
                <a:latin typeface="Corbel" pitchFamily="34" charset="0"/>
                <a:ea typeface="굴림" pitchFamily="34" charset="-127"/>
              </a:rPr>
              <a:t>export infrastructure</a:t>
            </a:r>
            <a:r>
              <a:rPr kumimoji="1" lang="en-US" altLang="ko-KR" sz="1800">
                <a:latin typeface="Corbel" pitchFamily="34" charset="0"/>
                <a:ea typeface="굴림" pitchFamily="34" charset="-127"/>
              </a:rPr>
              <a:t> development.</a:t>
            </a:r>
          </a:p>
          <a:p>
            <a:pPr marL="452438" indent="-452438" eaLnBrk="0" latinLnBrk="1" hangingPunct="0">
              <a:lnSpc>
                <a:spcPct val="100000"/>
              </a:lnSpc>
              <a:spcAft>
                <a:spcPts val="400"/>
              </a:spcAft>
              <a:buClr>
                <a:srgbClr val="0093D0"/>
              </a:buClr>
              <a:buSzPct val="80000"/>
              <a:buFont typeface="Wingdings" pitchFamily="2" charset="2"/>
              <a:buChar char="n"/>
            </a:pPr>
            <a:r>
              <a:rPr lang="en-US" altLang="ko-KR" sz="2000" b="1">
                <a:solidFill>
                  <a:srgbClr val="0099FF"/>
                </a:solidFill>
                <a:latin typeface="Corbel" pitchFamily="34" charset="0"/>
                <a:ea typeface="Malgun Gothic" pitchFamily="34" charset="-127"/>
              </a:rPr>
              <a:t>The  3</a:t>
            </a:r>
            <a:r>
              <a:rPr lang="en-US" altLang="ko-KR" sz="2000" b="1" baseline="30000">
                <a:solidFill>
                  <a:srgbClr val="0099FF"/>
                </a:solidFill>
                <a:latin typeface="Corbel" pitchFamily="34" charset="0"/>
                <a:ea typeface="Malgun Gothic" pitchFamily="34" charset="-127"/>
              </a:rPr>
              <a:t>rd</a:t>
            </a:r>
            <a:r>
              <a:rPr lang="en-US" altLang="ko-KR" sz="2000" b="1">
                <a:solidFill>
                  <a:srgbClr val="0099FF"/>
                </a:solidFill>
                <a:latin typeface="Corbel" pitchFamily="34" charset="0"/>
                <a:ea typeface="Malgun Gothic" pitchFamily="34" charset="-127"/>
              </a:rPr>
              <a:t> KSP (2009) </a:t>
            </a:r>
          </a:p>
          <a:p>
            <a:pPr marL="452438" lvl="1" eaLnBrk="0" latinLnBrk="1" hangingPunct="0">
              <a:lnSpc>
                <a:spcPct val="100000"/>
              </a:lnSpc>
              <a:spcAft>
                <a:spcPts val="400"/>
              </a:spcAft>
              <a:buClr>
                <a:srgbClr val="0093D0"/>
              </a:buClr>
              <a:buSzPct val="80000"/>
            </a:pPr>
            <a:r>
              <a:rPr kumimoji="1" lang="en-US" altLang="ko-KR" sz="1800">
                <a:latin typeface="Corbel" pitchFamily="34" charset="0"/>
                <a:ea typeface="굴림" pitchFamily="34" charset="-127"/>
              </a:rPr>
              <a:t>Support the establishment of the </a:t>
            </a:r>
            <a:r>
              <a:rPr kumimoji="1" lang="en-US" altLang="ko-KR" sz="1800" b="1">
                <a:latin typeface="Corbel" pitchFamily="34" charset="0"/>
                <a:ea typeface="굴림" pitchFamily="34" charset="-127"/>
              </a:rPr>
              <a:t>Export Credit Agency (DEXIM)</a:t>
            </a:r>
          </a:p>
          <a:p>
            <a:pPr marL="452438" indent="-452438" eaLnBrk="0" latinLnBrk="1" hangingPunct="0">
              <a:lnSpc>
                <a:spcPct val="100000"/>
              </a:lnSpc>
              <a:spcAft>
                <a:spcPts val="400"/>
              </a:spcAft>
              <a:buClr>
                <a:srgbClr val="0093D0"/>
              </a:buClr>
              <a:buSzPct val="80000"/>
              <a:buFont typeface="Wingdings" pitchFamily="2" charset="2"/>
              <a:buChar char="n"/>
            </a:pPr>
            <a:r>
              <a:rPr lang="en-US" altLang="ko-KR" sz="2000" b="1">
                <a:solidFill>
                  <a:srgbClr val="0099FF"/>
                </a:solidFill>
                <a:latin typeface="Corbel" pitchFamily="34" charset="0"/>
                <a:ea typeface="Malgun Gothic" pitchFamily="34" charset="-127"/>
              </a:rPr>
              <a:t>The 4</a:t>
            </a:r>
            <a:r>
              <a:rPr lang="en-US" altLang="ko-KR" sz="2000" b="1" baseline="30000">
                <a:solidFill>
                  <a:srgbClr val="0099FF"/>
                </a:solidFill>
                <a:latin typeface="Corbel" pitchFamily="34" charset="0"/>
                <a:ea typeface="Malgun Gothic" pitchFamily="34" charset="-127"/>
              </a:rPr>
              <a:t>th</a:t>
            </a:r>
            <a:r>
              <a:rPr lang="en-US" altLang="ko-KR" sz="2000" b="1">
                <a:solidFill>
                  <a:srgbClr val="0099FF"/>
                </a:solidFill>
                <a:latin typeface="Corbel" pitchFamily="34" charset="0"/>
                <a:ea typeface="Malgun Gothic" pitchFamily="34" charset="-127"/>
              </a:rPr>
              <a:t> KSP (2010) </a:t>
            </a:r>
          </a:p>
          <a:p>
            <a:pPr marL="452438" lvl="1" eaLnBrk="0" latinLnBrk="1" hangingPunct="0">
              <a:lnSpc>
                <a:spcPct val="100000"/>
              </a:lnSpc>
              <a:spcAft>
                <a:spcPts val="400"/>
              </a:spcAft>
              <a:buClr>
                <a:srgbClr val="0093D0"/>
              </a:buClr>
              <a:buSzPct val="80000"/>
            </a:pPr>
            <a:r>
              <a:rPr kumimoji="1" lang="en-US" altLang="ko-KR" sz="1800">
                <a:latin typeface="Corbel" pitchFamily="34" charset="0"/>
                <a:ea typeface="굴림" pitchFamily="34" charset="-127"/>
              </a:rPr>
              <a:t>Provide assistance for the establishment of DEXIM through  </a:t>
            </a:r>
            <a:r>
              <a:rPr kumimoji="1" lang="en-US" altLang="ko-KR" sz="1800" b="1">
                <a:latin typeface="Corbel" pitchFamily="34" charset="0"/>
                <a:ea typeface="굴림" pitchFamily="34" charset="-127"/>
              </a:rPr>
              <a:t>export credit capacity building</a:t>
            </a:r>
            <a:endParaRPr kumimoji="1" lang="en-US" altLang="ko-KR" sz="2000">
              <a:latin typeface="Corbel" pitchFamily="34" charset="0"/>
              <a:ea typeface="굴림" pitchFamily="34" charset="-127"/>
            </a:endParaRPr>
          </a:p>
          <a:p>
            <a:pPr marL="452438" lvl="1" eaLnBrk="0" latinLnBrk="1" hangingPunct="0">
              <a:lnSpc>
                <a:spcPct val="100000"/>
              </a:lnSpc>
              <a:spcAft>
                <a:spcPts val="400"/>
              </a:spcAft>
              <a:buClr>
                <a:srgbClr val="0093D0"/>
              </a:buClr>
              <a:buSzPct val="80000"/>
              <a:buFont typeface="Wingdings" pitchFamily="2" charset="2"/>
              <a:buChar char="Ø"/>
            </a:pPr>
            <a:endParaRPr kumimoji="1" lang="en-US" altLang="ko-KR" sz="2000">
              <a:latin typeface="Corbel" pitchFamily="34" charset="0"/>
              <a:ea typeface="굴림" pitchFamily="34" charset="-127"/>
            </a:endParaRPr>
          </a:p>
          <a:p>
            <a:pPr marL="452438" lvl="1" eaLnBrk="0" latinLnBrk="1" hangingPunct="0">
              <a:lnSpc>
                <a:spcPct val="100000"/>
              </a:lnSpc>
              <a:spcAft>
                <a:spcPts val="400"/>
              </a:spcAft>
              <a:buClr>
                <a:srgbClr val="0093D0"/>
              </a:buClr>
              <a:buSzPct val="80000"/>
            </a:pPr>
            <a:endParaRPr kumimoji="1" lang="en-US" altLang="ko-KR" sz="2000">
              <a:latin typeface="Corbel" pitchFamily="34" charset="0"/>
              <a:ea typeface="굴림" pitchFamily="34" charset="-127"/>
            </a:endParaRPr>
          </a:p>
        </p:txBody>
      </p:sp>
      <p:sp>
        <p:nvSpPr>
          <p:cNvPr id="11" name="AutoShape 63"/>
          <p:cNvSpPr>
            <a:spLocks noChangeArrowheads="1"/>
          </p:cNvSpPr>
          <p:nvPr/>
        </p:nvSpPr>
        <p:spPr bwMode="auto">
          <a:xfrm>
            <a:off x="1428728" y="1142984"/>
            <a:ext cx="1785950" cy="357190"/>
          </a:xfrm>
          <a:prstGeom prst="roundRect">
            <a:avLst>
              <a:gd name="adj" fmla="val 50000"/>
            </a:avLst>
          </a:prstGeom>
          <a:solidFill>
            <a:srgbClr val="6699FF"/>
          </a:solidFill>
          <a:ln w="22225">
            <a:solidFill>
              <a:srgbClr val="3366FF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45720" rIns="46800" bIns="46800" anchor="ctr"/>
          <a:lstStyle/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kumimoji="1" lang="en-US" altLang="ko-KR" sz="1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산돌고딕B"/>
                <a:cs typeface="산돌고딕B"/>
              </a:rPr>
              <a:t>Objectives</a:t>
            </a:r>
            <a:endParaRPr lang="en-US" altLang="ko-KR" sz="18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Malgun Gothic" pitchFamily="34" charset="-127"/>
              <a:cs typeface="Arial Unicode MS" pitchFamily="34" charset="-128"/>
            </a:endParaRPr>
          </a:p>
        </p:txBody>
      </p:sp>
      <p:sp>
        <p:nvSpPr>
          <p:cNvPr id="15368" name="Rectangle 3"/>
          <p:cNvSpPr>
            <a:spLocks noChangeArrowheads="1"/>
          </p:cNvSpPr>
          <p:nvPr/>
        </p:nvSpPr>
        <p:spPr bwMode="auto">
          <a:xfrm>
            <a:off x="5214938" y="1500188"/>
            <a:ext cx="3143250" cy="4714875"/>
          </a:xfrm>
          <a:prstGeom prst="rect">
            <a:avLst/>
          </a:prstGeom>
          <a:solidFill>
            <a:srgbClr val="E1F4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452438" indent="-452438" eaLnBrk="0" latinLnBrk="1" hangingPunct="0">
              <a:lnSpc>
                <a:spcPct val="100000"/>
              </a:lnSpc>
              <a:spcAft>
                <a:spcPts val="1200"/>
              </a:spcAft>
              <a:buClr>
                <a:srgbClr val="0093D0"/>
              </a:buClr>
              <a:buSzPct val="80000"/>
              <a:buFont typeface="Wingdings" pitchFamily="2" charset="2"/>
              <a:buChar char="n"/>
            </a:pPr>
            <a:r>
              <a:rPr lang="en-US" altLang="ko-KR" sz="2000" b="1">
                <a:latin typeface="Corbel" pitchFamily="34" charset="0"/>
                <a:ea typeface="Malgun Gothic" pitchFamily="34" charset="-127"/>
              </a:rPr>
              <a:t>Establishment of DEXIM (in progress)</a:t>
            </a:r>
          </a:p>
          <a:p>
            <a:pPr marL="452438" indent="-452438" eaLnBrk="0" latinLnBrk="1" hangingPunct="0">
              <a:lnSpc>
                <a:spcPct val="100000"/>
              </a:lnSpc>
              <a:spcAft>
                <a:spcPts val="1200"/>
              </a:spcAft>
              <a:buClr>
                <a:srgbClr val="0093D0"/>
              </a:buClr>
              <a:buSzPct val="80000"/>
              <a:buFont typeface="Wingdings" pitchFamily="2" charset="2"/>
              <a:buChar char="n"/>
            </a:pPr>
            <a:r>
              <a:rPr lang="en-US" altLang="ko-KR" sz="2000" b="1">
                <a:latin typeface="Corbel" pitchFamily="34" charset="0"/>
                <a:ea typeface="Malgun Gothic" pitchFamily="34" charset="-127"/>
              </a:rPr>
              <a:t>Capacity building for the management of export credit</a:t>
            </a:r>
          </a:p>
          <a:p>
            <a:pPr marL="452438" indent="-452438" eaLnBrk="0" latinLnBrk="1" hangingPunct="0">
              <a:lnSpc>
                <a:spcPct val="100000"/>
              </a:lnSpc>
              <a:spcAft>
                <a:spcPts val="1200"/>
              </a:spcAft>
              <a:buClr>
                <a:srgbClr val="0093D0"/>
              </a:buClr>
              <a:buSzPct val="80000"/>
              <a:buFont typeface="Wingdings" pitchFamily="2" charset="2"/>
              <a:buChar char="n"/>
            </a:pPr>
            <a:r>
              <a:rPr lang="en-US" altLang="ko-KR" sz="2000" b="1">
                <a:latin typeface="Corbel" pitchFamily="34" charset="0"/>
                <a:ea typeface="Malgun Gothic" pitchFamily="34" charset="-127"/>
              </a:rPr>
              <a:t>Policy recommendations to stimulate export industries</a:t>
            </a:r>
          </a:p>
          <a:p>
            <a:pPr marL="452438" indent="-452438" eaLnBrk="0" latinLnBrk="1" hangingPunct="0">
              <a:lnSpc>
                <a:spcPct val="100000"/>
              </a:lnSpc>
              <a:spcAft>
                <a:spcPts val="1200"/>
              </a:spcAft>
              <a:buClr>
                <a:srgbClr val="0093D0"/>
              </a:buClr>
              <a:buSzPct val="80000"/>
              <a:buFont typeface="Wingdings" pitchFamily="2" charset="2"/>
              <a:buChar char="n"/>
            </a:pPr>
            <a:r>
              <a:rPr lang="en-US" altLang="ko-KR" sz="2000" b="1">
                <a:latin typeface="Corbel" pitchFamily="34" charset="0"/>
                <a:ea typeface="Malgun Gothic" pitchFamily="34" charset="-127"/>
              </a:rPr>
              <a:t>Identification of 4 EDCF projects for DR (2 projects approved)</a:t>
            </a:r>
            <a:endParaRPr kumimoji="1" lang="en-US" altLang="ko-KR" sz="2000">
              <a:latin typeface="Corbel" pitchFamily="34" charset="0"/>
              <a:ea typeface="굴림" pitchFamily="34" charset="-127"/>
            </a:endParaRPr>
          </a:p>
        </p:txBody>
      </p:sp>
      <p:sp>
        <p:nvSpPr>
          <p:cNvPr id="13" name="오른쪽 화살표 12"/>
          <p:cNvSpPr/>
          <p:nvPr/>
        </p:nvSpPr>
        <p:spPr>
          <a:xfrm>
            <a:off x="4786313" y="3500438"/>
            <a:ext cx="307975" cy="83026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rgbClr val="FFFFFF"/>
              </a:solidFill>
              <a:latin typeface="Malgun Gothic" pitchFamily="34" charset="-127"/>
              <a:ea typeface="Malgun Gothic" pitchFamily="34" charset="-127"/>
              <a:cs typeface="Arial Unicode MS" pitchFamily="34" charset="-128"/>
            </a:endParaRPr>
          </a:p>
        </p:txBody>
      </p:sp>
      <p:sp>
        <p:nvSpPr>
          <p:cNvPr id="14" name="AutoShape 63"/>
          <p:cNvSpPr>
            <a:spLocks noChangeArrowheads="1"/>
          </p:cNvSpPr>
          <p:nvPr/>
        </p:nvSpPr>
        <p:spPr bwMode="auto">
          <a:xfrm>
            <a:off x="5786446" y="1142984"/>
            <a:ext cx="1785950" cy="357190"/>
          </a:xfrm>
          <a:prstGeom prst="roundRect">
            <a:avLst>
              <a:gd name="adj" fmla="val 50000"/>
            </a:avLst>
          </a:prstGeom>
          <a:solidFill>
            <a:srgbClr val="6699FF"/>
          </a:solidFill>
          <a:ln w="22225">
            <a:solidFill>
              <a:srgbClr val="3366FF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45720" rIns="46800" bIns="46800" anchor="ctr"/>
          <a:lstStyle/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kumimoji="1" lang="en-US" altLang="ko-KR" sz="1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산돌고딕B"/>
                <a:cs typeface="산돌고딕B"/>
              </a:rPr>
              <a:t>Outputs</a:t>
            </a:r>
            <a:endParaRPr lang="en-US" altLang="ko-KR" sz="18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Malgun Gothic" pitchFamily="34" charset="-127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슬라이드 번호 개체 틀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D43BCB72-EA8E-4F88-B4D4-EF14D9DDB748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13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395288" y="476250"/>
            <a:ext cx="84963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atinLnBrk="1">
              <a:spcAft>
                <a:spcPct val="0"/>
              </a:spcAft>
              <a:tabLst>
                <a:tab pos="628650" algn="l"/>
              </a:tabLst>
            </a:pPr>
            <a:r>
              <a:rPr lang="en-US" altLang="ko-KR" sz="2700" b="1">
                <a:solidFill>
                  <a:srgbClr val="0099FF"/>
                </a:solidFill>
                <a:latin typeface="Verdana" pitchFamily="34" charset="0"/>
              </a:rPr>
              <a:t>Modularization</a:t>
            </a:r>
            <a:endParaRPr kumimoji="1" lang="ko-KR" altLang="en-US" sz="2700">
              <a:solidFill>
                <a:srgbClr val="0099FF"/>
              </a:solidFill>
              <a:latin typeface="Verdana" pitchFamily="34" charset="0"/>
              <a:ea typeface="굴림" pitchFamily="34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629954"/>
            <a:ext cx="8462744" cy="3870748"/>
          </a:xfrm>
          <a:prstGeom prst="rect">
            <a:avLst/>
          </a:prstGeom>
          <a:solidFill>
            <a:srgbClr val="E1F4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Ins="0"/>
          <a:lstStyle/>
          <a:p>
            <a:pPr>
              <a:lnSpc>
                <a:spcPct val="100000"/>
              </a:lnSpc>
              <a:defRPr/>
            </a:pPr>
            <a:r>
              <a:rPr lang="en-US" altLang="ko-KR" sz="2400" b="1">
                <a:solidFill>
                  <a:srgbClr val="000099"/>
                </a:solidFill>
                <a:latin typeface="Corbel" pitchFamily="34" charset="0"/>
              </a:rPr>
              <a:t>From 2010 to 2012, 100 modularization of Korean development experience on 8 fields </a:t>
            </a:r>
            <a:r>
              <a:rPr lang="en-US" altLang="ko-KR" sz="2400">
                <a:solidFill>
                  <a:srgbClr val="000099"/>
                </a:solidFill>
                <a:latin typeface="Corbel" pitchFamily="34" charset="0"/>
              </a:rPr>
              <a:t>:</a:t>
            </a:r>
            <a:endParaRPr lang="en-US" altLang="ko-KR" sz="1800">
              <a:solidFill>
                <a:srgbClr val="FF0000"/>
              </a:solidFill>
              <a:latin typeface="Corbel" pitchFamily="34" charset="0"/>
            </a:endParaRPr>
          </a:p>
          <a:p>
            <a:pPr>
              <a:lnSpc>
                <a:spcPct val="100000"/>
              </a:lnSpc>
              <a:spcAft>
                <a:spcPts val="400"/>
              </a:spcAft>
              <a:buFont typeface="Wingdings" pitchFamily="2" charset="2"/>
              <a:buChar char="§"/>
              <a:defRPr/>
            </a:pPr>
            <a:r>
              <a:rPr lang="en-US" altLang="ko-KR" sz="2000" b="1">
                <a:solidFill>
                  <a:srgbClr val="28571F"/>
                </a:solidFill>
                <a:latin typeface="Corbel" pitchFamily="34" charset="0"/>
              </a:rPr>
              <a:t>General</a:t>
            </a:r>
            <a:r>
              <a:rPr lang="ko-KR" altLang="en-US" sz="2000" b="1">
                <a:solidFill>
                  <a:srgbClr val="28571F"/>
                </a:solidFill>
                <a:latin typeface="Corbel" pitchFamily="34" charset="0"/>
              </a:rPr>
              <a:t> </a:t>
            </a:r>
            <a:r>
              <a:rPr lang="en-US" altLang="ko-KR" sz="2000" b="1">
                <a:solidFill>
                  <a:srgbClr val="28571F"/>
                </a:solidFill>
                <a:latin typeface="Corbel" pitchFamily="34" charset="0"/>
              </a:rPr>
              <a:t>Economy</a:t>
            </a:r>
          </a:p>
          <a:p>
            <a:pPr>
              <a:lnSpc>
                <a:spcPct val="100000"/>
              </a:lnSpc>
              <a:spcAft>
                <a:spcPts val="400"/>
              </a:spcAft>
              <a:buFont typeface="Wingdings" pitchFamily="2" charset="2"/>
              <a:buChar char="§"/>
              <a:defRPr/>
            </a:pPr>
            <a:r>
              <a:rPr lang="en-US" altLang="ko-KR" sz="2000" b="1">
                <a:solidFill>
                  <a:srgbClr val="28571F"/>
                </a:solidFill>
                <a:latin typeface="Corbel" pitchFamily="34" charset="0"/>
              </a:rPr>
              <a:t>Administration-ICT </a:t>
            </a:r>
          </a:p>
          <a:p>
            <a:pPr>
              <a:lnSpc>
                <a:spcPct val="100000"/>
              </a:lnSpc>
              <a:spcAft>
                <a:spcPts val="400"/>
              </a:spcAft>
              <a:buFont typeface="Wingdings" pitchFamily="2" charset="2"/>
              <a:buChar char="§"/>
              <a:defRPr/>
            </a:pPr>
            <a:r>
              <a:rPr lang="en-US" altLang="ko-KR" sz="2000" b="1">
                <a:solidFill>
                  <a:srgbClr val="28571F"/>
                </a:solidFill>
                <a:latin typeface="Corbel" pitchFamily="34" charset="0"/>
              </a:rPr>
              <a:t>Agriculture &amp; Fisheries</a:t>
            </a:r>
          </a:p>
          <a:p>
            <a:pPr>
              <a:lnSpc>
                <a:spcPct val="100000"/>
              </a:lnSpc>
              <a:spcAft>
                <a:spcPts val="400"/>
              </a:spcAft>
              <a:buFont typeface="Wingdings" pitchFamily="2" charset="2"/>
              <a:buChar char="§"/>
              <a:defRPr/>
            </a:pPr>
            <a:r>
              <a:rPr lang="en-US" altLang="ko-KR" sz="2000" b="1">
                <a:solidFill>
                  <a:srgbClr val="28571F"/>
                </a:solidFill>
                <a:latin typeface="Corbel" pitchFamily="34" charset="0"/>
              </a:rPr>
              <a:t>Health &amp; Medication</a:t>
            </a:r>
          </a:p>
          <a:p>
            <a:pPr>
              <a:lnSpc>
                <a:spcPct val="100000"/>
              </a:lnSpc>
              <a:spcAft>
                <a:spcPts val="400"/>
              </a:spcAft>
              <a:buFont typeface="Wingdings" pitchFamily="2" charset="2"/>
              <a:buChar char="§"/>
              <a:defRPr/>
            </a:pPr>
            <a:r>
              <a:rPr lang="en-US" altLang="ko-KR" sz="2000" b="1">
                <a:solidFill>
                  <a:srgbClr val="28571F"/>
                </a:solidFill>
                <a:latin typeface="Corbel" pitchFamily="34" charset="0"/>
              </a:rPr>
              <a:t> Industry &amp; Energy</a:t>
            </a:r>
          </a:p>
          <a:p>
            <a:pPr>
              <a:lnSpc>
                <a:spcPct val="100000"/>
              </a:lnSpc>
              <a:spcAft>
                <a:spcPts val="400"/>
              </a:spcAft>
              <a:buFont typeface="Wingdings" pitchFamily="2" charset="2"/>
              <a:buChar char="§"/>
              <a:defRPr/>
            </a:pPr>
            <a:r>
              <a:rPr lang="en-US" altLang="ko-KR" sz="2000" b="1">
                <a:solidFill>
                  <a:srgbClr val="28571F"/>
                </a:solidFill>
                <a:latin typeface="Corbel" pitchFamily="34" charset="0"/>
              </a:rPr>
              <a:t>Human Resource</a:t>
            </a:r>
          </a:p>
          <a:p>
            <a:pPr>
              <a:lnSpc>
                <a:spcPct val="100000"/>
              </a:lnSpc>
              <a:spcAft>
                <a:spcPts val="400"/>
              </a:spcAft>
              <a:buFont typeface="Wingdings" pitchFamily="2" charset="2"/>
              <a:buChar char="§"/>
              <a:defRPr/>
            </a:pPr>
            <a:r>
              <a:rPr lang="en-US" altLang="ko-KR" sz="2000" b="1">
                <a:solidFill>
                  <a:srgbClr val="28571F"/>
                </a:solidFill>
                <a:latin typeface="Corbel" pitchFamily="34" charset="0"/>
              </a:rPr>
              <a:t>Land Development &amp; Construction</a:t>
            </a:r>
          </a:p>
          <a:p>
            <a:pPr>
              <a:lnSpc>
                <a:spcPct val="100000"/>
              </a:lnSpc>
              <a:spcAft>
                <a:spcPts val="400"/>
              </a:spcAft>
              <a:buFont typeface="Wingdings" pitchFamily="2" charset="2"/>
              <a:buChar char="§"/>
              <a:defRPr/>
            </a:pPr>
            <a:r>
              <a:rPr lang="en-US" altLang="ko-KR" sz="2000" b="1">
                <a:solidFill>
                  <a:srgbClr val="28571F"/>
                </a:solidFill>
                <a:latin typeface="Corbel" pitchFamily="34" charset="0"/>
              </a:rPr>
              <a:t>Environment</a:t>
            </a:r>
            <a:endParaRPr lang="ko-KR" altLang="en-US" sz="2000" b="1">
              <a:solidFill>
                <a:srgbClr val="FF0000"/>
              </a:solidFill>
              <a:latin typeface="Corbel" pitchFamily="34" charset="0"/>
            </a:endParaRPr>
          </a:p>
        </p:txBody>
      </p:sp>
      <p:pic>
        <p:nvPicPr>
          <p:cNvPr id="163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5" y="2428875"/>
            <a:ext cx="28575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슬라이드 번호 개체 틀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B43EFF80-321B-4D5D-8749-82C519F0205D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14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gray">
          <a:xfrm>
            <a:off x="684213" y="1643063"/>
            <a:ext cx="8135937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cap="rnd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68288" indent="-268288">
              <a:spcAft>
                <a:spcPts val="1200"/>
              </a:spcAft>
              <a:buClr>
                <a:srgbClr val="EDA759"/>
              </a:buClr>
              <a:tabLst>
                <a:tab pos="444500" algn="l"/>
              </a:tabLst>
            </a:pPr>
            <a:r>
              <a:rPr lang="en-US" altLang="ko-KR" sz="2200" b="1">
                <a:latin typeface="Corbel" pitchFamily="34" charset="0"/>
              </a:rPr>
              <a:t>Main topics for 2011 Modularization :</a:t>
            </a:r>
          </a:p>
          <a:p>
            <a:pPr marL="268288" indent="-268288">
              <a:spcAft>
                <a:spcPts val="1200"/>
              </a:spcAft>
              <a:buClr>
                <a:srgbClr val="EDA759"/>
              </a:buClr>
              <a:buFont typeface="Wingdings" pitchFamily="2" charset="2"/>
              <a:buChar char="§"/>
              <a:tabLst>
                <a:tab pos="444500" algn="l"/>
              </a:tabLst>
            </a:pPr>
            <a:r>
              <a:rPr lang="en-US" altLang="ko-KR" sz="2000">
                <a:latin typeface="Corbel" pitchFamily="34" charset="0"/>
              </a:rPr>
              <a:t>Impact of</a:t>
            </a:r>
            <a:r>
              <a:rPr lang="en-US" altLang="ko-KR" sz="2000">
                <a:solidFill>
                  <a:srgbClr val="0033CC"/>
                </a:solidFill>
                <a:latin typeface="Corbel" pitchFamily="34" charset="0"/>
              </a:rPr>
              <a:t> Foreign Aid </a:t>
            </a:r>
            <a:r>
              <a:rPr lang="en-US" altLang="ko-KR" sz="2000">
                <a:latin typeface="Corbel" pitchFamily="34" charset="0"/>
              </a:rPr>
              <a:t>on Korea's Development</a:t>
            </a:r>
          </a:p>
          <a:p>
            <a:pPr marL="268288" indent="-268288">
              <a:spcAft>
                <a:spcPts val="1200"/>
              </a:spcAft>
              <a:buClr>
                <a:srgbClr val="EDA759"/>
              </a:buClr>
              <a:buFont typeface="Wingdings" pitchFamily="2" charset="2"/>
              <a:buChar char="§"/>
              <a:tabLst>
                <a:tab pos="444500" algn="l"/>
              </a:tabLst>
            </a:pPr>
            <a:r>
              <a:rPr lang="en-US" altLang="ko-KR" sz="2000">
                <a:latin typeface="Corbel" pitchFamily="34" charset="0"/>
              </a:rPr>
              <a:t>A study on </a:t>
            </a:r>
            <a:r>
              <a:rPr lang="en-US" altLang="ko-KR" sz="2000">
                <a:solidFill>
                  <a:srgbClr val="0033CC"/>
                </a:solidFill>
                <a:latin typeface="Corbel" pitchFamily="34" charset="0"/>
              </a:rPr>
              <a:t>the safeguarding system </a:t>
            </a:r>
            <a:r>
              <a:rPr lang="en-US" altLang="ko-KR" sz="2000">
                <a:latin typeface="Corbel" pitchFamily="34" charset="0"/>
              </a:rPr>
              <a:t>for the </a:t>
            </a:r>
            <a:r>
              <a:rPr lang="en-US" altLang="ko-KR" sz="2000">
                <a:solidFill>
                  <a:srgbClr val="0033CC"/>
                </a:solidFill>
                <a:latin typeface="Corbel" pitchFamily="34" charset="0"/>
              </a:rPr>
              <a:t>cultural heritage </a:t>
            </a:r>
            <a:r>
              <a:rPr lang="en-US" altLang="ko-KR" sz="2000">
                <a:latin typeface="Corbel" pitchFamily="34" charset="0"/>
              </a:rPr>
              <a:t>in Korea</a:t>
            </a:r>
          </a:p>
          <a:p>
            <a:pPr marL="268288" indent="-268288">
              <a:spcAft>
                <a:spcPts val="1200"/>
              </a:spcAft>
              <a:buClr>
                <a:srgbClr val="EDA759"/>
              </a:buClr>
              <a:buFont typeface="Wingdings" pitchFamily="2" charset="2"/>
              <a:buChar char="§"/>
              <a:tabLst>
                <a:tab pos="444500" algn="l"/>
              </a:tabLst>
            </a:pPr>
            <a:r>
              <a:rPr lang="en-US" altLang="ko-KR" sz="2000">
                <a:solidFill>
                  <a:srgbClr val="0033CC"/>
                </a:solidFill>
                <a:latin typeface="Corbel" pitchFamily="34" charset="0"/>
              </a:rPr>
              <a:t>Regulatory Reform </a:t>
            </a:r>
            <a:r>
              <a:rPr lang="en-US" altLang="ko-KR" sz="2000">
                <a:latin typeface="Corbel" pitchFamily="34" charset="0"/>
              </a:rPr>
              <a:t>and Economic Development - Korea's Experience in Regulatory Reform</a:t>
            </a:r>
          </a:p>
          <a:p>
            <a:pPr marL="268288" indent="-268288">
              <a:spcAft>
                <a:spcPts val="1200"/>
              </a:spcAft>
              <a:buClr>
                <a:srgbClr val="EDA759"/>
              </a:buClr>
              <a:buFont typeface="Wingdings" pitchFamily="2" charset="2"/>
              <a:buChar char="§"/>
              <a:tabLst>
                <a:tab pos="444500" algn="l"/>
              </a:tabLst>
            </a:pPr>
            <a:r>
              <a:rPr lang="en-US" altLang="ko-KR" sz="2000">
                <a:solidFill>
                  <a:srgbClr val="0033CC"/>
                </a:solidFill>
                <a:latin typeface="Corbel" pitchFamily="34" charset="0"/>
              </a:rPr>
              <a:t>Saemaul Undong </a:t>
            </a:r>
            <a:r>
              <a:rPr lang="en-US" altLang="ko-KR" sz="2000">
                <a:latin typeface="Corbel" pitchFamily="34" charset="0"/>
              </a:rPr>
              <a:t>(New Village Movement) and its Best Practice Cases</a:t>
            </a:r>
          </a:p>
          <a:p>
            <a:pPr marL="268288" indent="-268288">
              <a:spcAft>
                <a:spcPts val="1200"/>
              </a:spcAft>
              <a:buClr>
                <a:srgbClr val="EDA759"/>
              </a:buClr>
              <a:buFont typeface="Wingdings" pitchFamily="2" charset="2"/>
              <a:buChar char="§"/>
              <a:tabLst>
                <a:tab pos="444500" algn="l"/>
              </a:tabLst>
            </a:pPr>
            <a:r>
              <a:rPr lang="en-US" altLang="ko-KR" sz="2000">
                <a:latin typeface="Corbel" pitchFamily="34" charset="0"/>
              </a:rPr>
              <a:t>The Introduction of </a:t>
            </a:r>
            <a:r>
              <a:rPr lang="en-US" altLang="ko-KR" sz="2000">
                <a:solidFill>
                  <a:srgbClr val="0033CC"/>
                </a:solidFill>
                <a:latin typeface="Corbel" pitchFamily="34" charset="0"/>
              </a:rPr>
              <a:t>e-Government</a:t>
            </a:r>
            <a:r>
              <a:rPr lang="en-US" altLang="ko-KR" sz="2000">
                <a:latin typeface="Corbel" pitchFamily="34" charset="0"/>
              </a:rPr>
              <a:t> in Korea</a:t>
            </a:r>
          </a:p>
          <a:p>
            <a:pPr marL="268288" indent="-268288">
              <a:spcAft>
                <a:spcPts val="1200"/>
              </a:spcAft>
              <a:buClr>
                <a:srgbClr val="EDA759"/>
              </a:buClr>
              <a:buFont typeface="Wingdings" pitchFamily="2" charset="2"/>
              <a:buChar char="§"/>
              <a:tabLst>
                <a:tab pos="444500" algn="l"/>
              </a:tabLst>
            </a:pPr>
            <a:r>
              <a:rPr lang="en-US" altLang="ko-KR" sz="2000">
                <a:solidFill>
                  <a:srgbClr val="0033CC"/>
                </a:solidFill>
                <a:latin typeface="Corbel" pitchFamily="34" charset="0"/>
              </a:rPr>
              <a:t>Universal Care </a:t>
            </a:r>
            <a:r>
              <a:rPr lang="en-US" altLang="ko-KR" sz="2000">
                <a:latin typeface="Corbel" pitchFamily="34" charset="0"/>
              </a:rPr>
              <a:t>(National Health Care System of Korea)</a:t>
            </a:r>
          </a:p>
          <a:p>
            <a:pPr marL="268288" indent="-268288">
              <a:spcAft>
                <a:spcPts val="1200"/>
              </a:spcAft>
              <a:buClr>
                <a:srgbClr val="EDA759"/>
              </a:buClr>
              <a:buFont typeface="Wingdings" pitchFamily="2" charset="2"/>
              <a:buChar char="§"/>
              <a:tabLst>
                <a:tab pos="444500" algn="l"/>
              </a:tabLst>
            </a:pPr>
            <a:r>
              <a:rPr lang="en-US" altLang="ko-KR" sz="2000">
                <a:solidFill>
                  <a:srgbClr val="0033CC"/>
                </a:solidFill>
                <a:latin typeface="Corbel" pitchFamily="34" charset="0"/>
              </a:rPr>
              <a:t>Industrial Park </a:t>
            </a:r>
            <a:r>
              <a:rPr lang="en-US" altLang="ko-KR" sz="2000">
                <a:latin typeface="Corbel" pitchFamily="34" charset="0"/>
              </a:rPr>
              <a:t>Development Strategy and Management Practices</a:t>
            </a:r>
          </a:p>
        </p:txBody>
      </p:sp>
      <p:sp>
        <p:nvSpPr>
          <p:cNvPr id="17412" name="Rectangle 2"/>
          <p:cNvSpPr>
            <a:spLocks noChangeArrowheads="1"/>
          </p:cNvSpPr>
          <p:nvPr/>
        </p:nvSpPr>
        <p:spPr bwMode="auto">
          <a:xfrm>
            <a:off x="395288" y="476250"/>
            <a:ext cx="84963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atinLnBrk="1">
              <a:spcAft>
                <a:spcPct val="0"/>
              </a:spcAft>
              <a:tabLst>
                <a:tab pos="628650" algn="l"/>
              </a:tabLst>
            </a:pPr>
            <a:r>
              <a:rPr lang="en-US" altLang="ko-KR" sz="2700" b="1">
                <a:solidFill>
                  <a:srgbClr val="0099FF"/>
                </a:solidFill>
                <a:latin typeface="Verdana" pitchFamily="34" charset="0"/>
              </a:rPr>
              <a:t>Modularization</a:t>
            </a:r>
            <a:endParaRPr kumimoji="1" lang="ko-KR" altLang="en-US" sz="2700">
              <a:solidFill>
                <a:srgbClr val="0099FF"/>
              </a:solidFill>
              <a:latin typeface="Verdana" pitchFamily="34" charset="0"/>
              <a:ea typeface="굴림" pitchFamily="34" charset="-127"/>
            </a:endParaRPr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785813" y="5327650"/>
            <a:ext cx="1081087" cy="45878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9900">
              <a:alpha val="79999"/>
            </a:srgbClr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FCC984"/>
            </a:extrusionClr>
          </a:sp3d>
        </p:spPr>
        <p:txBody>
          <a:bodyPr wrap="none" anchor="ctr">
            <a:flatTx/>
          </a:bodyPr>
          <a:lstStyle/>
          <a:p>
            <a:r>
              <a:rPr lang="en-US" altLang="ko-KR" sz="2000" b="1">
                <a:latin typeface="Corbel" pitchFamily="34" charset="0"/>
              </a:rPr>
              <a:t>2013</a:t>
            </a:r>
            <a:endParaRPr lang="ko-KR" altLang="en-US" sz="2000" b="1">
              <a:latin typeface="Corbel" pitchFamily="34" charset="0"/>
            </a:endParaRPr>
          </a:p>
        </p:txBody>
      </p:sp>
      <p:sp>
        <p:nvSpPr>
          <p:cNvPr id="6" name="Rectangle 34"/>
          <p:cNvSpPr>
            <a:spLocks noChangeArrowheads="1"/>
          </p:cNvSpPr>
          <p:nvPr/>
        </p:nvSpPr>
        <p:spPr bwMode="auto">
          <a:xfrm>
            <a:off x="2071260" y="5234428"/>
            <a:ext cx="6572706" cy="5520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altLang="ko-KR" sz="2200" b="1">
                <a:solidFill>
                  <a:srgbClr val="0033CC"/>
                </a:solidFill>
                <a:latin typeface="Corbel" pitchFamily="34" charset="0"/>
                <a:ea typeface="굴림" pitchFamily="34" charset="-127"/>
                <a:cs typeface="Arial Unicode MS" pitchFamily="34" charset="-128"/>
              </a:rPr>
              <a:t>Evaluation, E-contents, Modularization(Phase-II)</a:t>
            </a:r>
            <a:endParaRPr lang="en-US" altLang="ko-KR" sz="2200" b="1">
              <a:solidFill>
                <a:srgbClr val="FF0000"/>
              </a:solidFill>
              <a:latin typeface="Corbel" pitchFamily="34" charset="0"/>
              <a:ea typeface="굴림" pitchFamily="34" charset="-127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슬라이드 번호 개체 틀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76CAB0F7-4201-4637-B0F5-31AB743B4B8B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15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427538" y="2781300"/>
            <a:ext cx="4105275" cy="266382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rgbClr val="FFFFFF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843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36550" y="2420938"/>
            <a:ext cx="3960813" cy="319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직사각형 20"/>
          <p:cNvSpPr>
            <a:spLocks noChangeArrowheads="1"/>
          </p:cNvSpPr>
          <p:nvPr/>
        </p:nvSpPr>
        <p:spPr bwMode="auto">
          <a:xfrm>
            <a:off x="649288" y="1200150"/>
            <a:ext cx="7848600" cy="769938"/>
          </a:xfrm>
          <a:prstGeom prst="rect">
            <a:avLst/>
          </a:prstGeom>
          <a:noFill/>
          <a:ln w="19050">
            <a:solidFill>
              <a:schemeClr val="accent3">
                <a:lumMod val="75000"/>
              </a:schemeClr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571500" algn="ctr" eaLnBrk="0" hangingPunct="0">
              <a:lnSpc>
                <a:spcPct val="100000"/>
              </a:lnSpc>
              <a:spcAft>
                <a:spcPct val="0"/>
              </a:spcAft>
              <a:buClr>
                <a:srgbClr val="0093D0"/>
              </a:buClr>
              <a:buSzPct val="80000"/>
              <a:defRPr/>
            </a:pPr>
            <a:r>
              <a:rPr lang="en-US" altLang="ko-KR" sz="2400" b="1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</a:rPr>
              <a:t>Joint Consulting</a:t>
            </a:r>
            <a:r>
              <a:rPr lang="en-US" altLang="ko-KR" sz="2400" b="1">
                <a:solidFill>
                  <a:srgbClr val="28571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</a:rPr>
              <a:t> </a:t>
            </a:r>
            <a:r>
              <a:rPr lang="en-US" altLang="ko-KR" sz="2000" b="1">
                <a:solidFill>
                  <a:srgbClr val="004D26"/>
                </a:solidFill>
                <a:latin typeface="Corbel" pitchFamily="34" charset="0"/>
              </a:rPr>
              <a:t>with MDBs supports technical cooperation projects of MDBs by providing KSP expertise through joint activities</a:t>
            </a:r>
            <a:endParaRPr lang="en-US" altLang="ko-KR" sz="1000">
              <a:latin typeface="Corbel" pitchFamily="34" charset="0"/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4572000" y="2936875"/>
          <a:ext cx="1871663" cy="371475"/>
        </p:xfrm>
        <a:graphic>
          <a:graphicData uri="http://schemas.openxmlformats.org/drawingml/2006/table">
            <a:tbl>
              <a:tblPr/>
              <a:tblGrid>
                <a:gridCol w="1871663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MOSF / KEXIM</a:t>
                      </a: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4572000" y="3427413"/>
          <a:ext cx="1871663" cy="1933575"/>
        </p:xfrm>
        <a:graphic>
          <a:graphicData uri="http://schemas.openxmlformats.org/drawingml/2006/table">
            <a:tbl>
              <a:tblPr/>
              <a:tblGrid>
                <a:gridCol w="1871663"/>
              </a:tblGrid>
              <a:tr h="193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Trebuchet MS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rebuchet MS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Korea’s Development Knowledge &amp;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rebuchet MS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Experience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EADD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6516688" y="2936875"/>
          <a:ext cx="1944687" cy="371475"/>
        </p:xfrm>
        <a:graphic>
          <a:graphicData uri="http://schemas.openxmlformats.org/drawingml/2006/table">
            <a:tbl>
              <a:tblPr/>
              <a:tblGrid>
                <a:gridCol w="194468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rebuchet MS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MDBs</a:t>
                      </a: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rebuchet MS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8571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6516688" y="3416300"/>
          <a:ext cx="1944687" cy="1933575"/>
        </p:xfrm>
        <a:graphic>
          <a:graphicData uri="http://schemas.openxmlformats.org/drawingml/2006/table">
            <a:tbl>
              <a:tblPr/>
              <a:tblGrid>
                <a:gridCol w="1944687"/>
              </a:tblGrid>
              <a:tr h="1933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altLang="ko-K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Trebuchet MS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rebuchet MS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Consulting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Trebuchet MS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know-how, expertise &amp; global network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3C764"/>
                    </a:solidFill>
                  </a:tcPr>
                </a:tc>
              </a:tr>
            </a:tbl>
          </a:graphicData>
        </a:graphic>
      </p:graphicFrame>
      <p:sp>
        <p:nvSpPr>
          <p:cNvPr id="18462" name="Rectangle 2"/>
          <p:cNvSpPr>
            <a:spLocks noChangeArrowheads="1"/>
          </p:cNvSpPr>
          <p:nvPr/>
        </p:nvSpPr>
        <p:spPr bwMode="auto">
          <a:xfrm>
            <a:off x="395288" y="476250"/>
            <a:ext cx="84963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atinLnBrk="1">
              <a:spcAft>
                <a:spcPct val="0"/>
              </a:spcAft>
              <a:tabLst>
                <a:tab pos="628650" algn="l"/>
              </a:tabLst>
            </a:pPr>
            <a:r>
              <a:rPr lang="en-US" altLang="ko-KR" sz="2700" b="1">
                <a:solidFill>
                  <a:srgbClr val="0099FF"/>
                </a:solidFill>
                <a:latin typeface="Verdana" pitchFamily="34" charset="0"/>
              </a:rPr>
              <a:t>Joint Consulting</a:t>
            </a:r>
            <a:endParaRPr kumimoji="1" lang="ko-KR" altLang="en-US" sz="2700">
              <a:solidFill>
                <a:srgbClr val="0099FF"/>
              </a:solidFill>
              <a:latin typeface="Verdana" pitchFamily="34" charset="0"/>
              <a:ea typeface="굴림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슬라이드 번호 개체 틀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EA9950F1-6287-4095-B400-29DE682D6674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16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19459" name="AutoShape 10"/>
          <p:cNvSpPr>
            <a:spLocks noChangeArrowheads="1"/>
          </p:cNvSpPr>
          <p:nvPr/>
        </p:nvSpPr>
        <p:spPr bwMode="gray">
          <a:xfrm>
            <a:off x="539750" y="1135063"/>
            <a:ext cx="8064500" cy="4608512"/>
          </a:xfrm>
          <a:prstGeom prst="rect">
            <a:avLst/>
          </a:prstGeom>
          <a:solidFill>
            <a:srgbClr val="83AEE1"/>
          </a:solidFill>
          <a:ln>
            <a:noFill/>
          </a:ln>
          <a:extLs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marL="204788" indent="-204788" algn="ctr">
              <a:lnSpc>
                <a:spcPct val="100000"/>
              </a:lnSpc>
              <a:spcAft>
                <a:spcPct val="0"/>
              </a:spcAft>
            </a:pPr>
            <a:endParaRPr lang="en-US" altLang="ko-KR" sz="2000" b="1">
              <a:solidFill>
                <a:srgbClr val="10253F"/>
              </a:solidFill>
              <a:latin typeface="Arial Unicode MS" pitchFamily="34" charset="-128"/>
              <a:ea typeface="Malgun Gothic" pitchFamily="34" charset="-127"/>
            </a:endParaRPr>
          </a:p>
        </p:txBody>
      </p:sp>
      <p:grpSp>
        <p:nvGrpSpPr>
          <p:cNvPr id="19460" name="그룹 14"/>
          <p:cNvGrpSpPr>
            <a:grpSpLocks/>
          </p:cNvGrpSpPr>
          <p:nvPr/>
        </p:nvGrpSpPr>
        <p:grpSpPr bwMode="auto">
          <a:xfrm>
            <a:off x="1465263" y="1495425"/>
            <a:ext cx="1512887" cy="1484313"/>
            <a:chOff x="754961" y="2493613"/>
            <a:chExt cx="1441396" cy="1439546"/>
          </a:xfrm>
        </p:grpSpPr>
        <p:sp>
          <p:nvSpPr>
            <p:cNvPr id="19478" name="타원 33"/>
            <p:cNvSpPr>
              <a:spLocks noChangeArrowheads="1"/>
            </p:cNvSpPr>
            <p:nvPr/>
          </p:nvSpPr>
          <p:spPr bwMode="auto">
            <a:xfrm>
              <a:off x="754961" y="2493613"/>
              <a:ext cx="1441396" cy="1439546"/>
            </a:xfrm>
            <a:prstGeom prst="ellipse">
              <a:avLst/>
            </a:prstGeom>
            <a:solidFill>
              <a:srgbClr val="C6D9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lnSpc>
                  <a:spcPct val="100000"/>
                </a:lnSpc>
                <a:spcAft>
                  <a:spcPct val="0"/>
                </a:spcAft>
              </a:pPr>
              <a:endParaRPr lang="ko-KR" altLang="en-US" sz="1800">
                <a:solidFill>
                  <a:srgbClr val="FFFFFF"/>
                </a:solidFill>
                <a:latin typeface="Malgun Gothic" pitchFamily="34" charset="-127"/>
                <a:ea typeface="Malgun Gothic" pitchFamily="34" charset="-127"/>
              </a:endParaRPr>
            </a:p>
          </p:txBody>
        </p:sp>
        <p:sp>
          <p:nvSpPr>
            <p:cNvPr id="35" name="타원 34"/>
            <p:cNvSpPr/>
            <p:nvPr/>
          </p:nvSpPr>
          <p:spPr>
            <a:xfrm>
              <a:off x="869910" y="2612164"/>
              <a:ext cx="1217548" cy="1214760"/>
            </a:xfrm>
            <a:prstGeom prst="ellipse">
              <a:avLst/>
            </a:prstGeom>
            <a:solidFill>
              <a:srgbClr val="1F497D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en-US" altLang="ko-KR" sz="2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ea typeface="Malgun Gothic" pitchFamily="34" charset="-127"/>
                </a:rPr>
                <a:t>MOSF</a:t>
              </a:r>
              <a:endParaRPr lang="ko-KR" altLang="en-US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Malgun Gothic" pitchFamily="34" charset="-127"/>
              </a:endParaRPr>
            </a:p>
          </p:txBody>
        </p:sp>
      </p:grpSp>
      <p:grpSp>
        <p:nvGrpSpPr>
          <p:cNvPr id="19461" name="그룹 15"/>
          <p:cNvGrpSpPr>
            <a:grpSpLocks/>
          </p:cNvGrpSpPr>
          <p:nvPr/>
        </p:nvGrpSpPr>
        <p:grpSpPr bwMode="auto">
          <a:xfrm>
            <a:off x="1473200" y="3917950"/>
            <a:ext cx="1485900" cy="1439863"/>
            <a:chOff x="755933" y="2493696"/>
            <a:chExt cx="1439808" cy="1439547"/>
          </a:xfrm>
        </p:grpSpPr>
        <p:sp>
          <p:nvSpPr>
            <p:cNvPr id="19476" name="타원 36"/>
            <p:cNvSpPr>
              <a:spLocks noChangeArrowheads="1"/>
            </p:cNvSpPr>
            <p:nvPr/>
          </p:nvSpPr>
          <p:spPr bwMode="auto">
            <a:xfrm>
              <a:off x="755933" y="2493696"/>
              <a:ext cx="1439808" cy="1439547"/>
            </a:xfrm>
            <a:prstGeom prst="ellipse">
              <a:avLst/>
            </a:prstGeom>
            <a:solidFill>
              <a:srgbClr val="B9CD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lnSpc>
                  <a:spcPct val="100000"/>
                </a:lnSpc>
                <a:spcAft>
                  <a:spcPct val="0"/>
                </a:spcAft>
              </a:pPr>
              <a:endParaRPr lang="ko-KR" altLang="en-US" sz="1800">
                <a:solidFill>
                  <a:srgbClr val="FFFFFF"/>
                </a:solidFill>
                <a:latin typeface="Malgun Gothic" pitchFamily="34" charset="-127"/>
                <a:ea typeface="Malgun Gothic" pitchFamily="34" charset="-127"/>
              </a:endParaRPr>
            </a:p>
          </p:txBody>
        </p:sp>
        <p:sp>
          <p:nvSpPr>
            <p:cNvPr id="38" name="타원 37"/>
            <p:cNvSpPr/>
            <p:nvPr/>
          </p:nvSpPr>
          <p:spPr>
            <a:xfrm>
              <a:off x="869764" y="2611145"/>
              <a:ext cx="1216761" cy="1215758"/>
            </a:xfrm>
            <a:prstGeom prst="ellipse">
              <a:avLst/>
            </a:prstGeom>
            <a:solidFill>
              <a:srgbClr val="2EA7FA"/>
            </a:solidFill>
            <a:ln w="25400" cap="flat" cmpd="sng" algn="ctr">
              <a:noFill/>
              <a:prstDash val="solid"/>
            </a:ln>
            <a:effectLst/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en-US" altLang="ko-KR" sz="2400" b="1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ea typeface="Malgun Gothic" pitchFamily="34" charset="-127"/>
                </a:rPr>
                <a:t>KEXIM</a:t>
              </a:r>
              <a:endParaRPr lang="ko-KR" altLang="en-US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Malgun Gothic" pitchFamily="34" charset="-127"/>
              </a:endParaRPr>
            </a:p>
          </p:txBody>
        </p:sp>
      </p:grpSp>
      <p:cxnSp>
        <p:nvCxnSpPr>
          <p:cNvPr id="19462" name="직선 화살표 연결선 38"/>
          <p:cNvCxnSpPr>
            <a:cxnSpLocks noChangeShapeType="1"/>
          </p:cNvCxnSpPr>
          <p:nvPr/>
        </p:nvCxnSpPr>
        <p:spPr bwMode="auto">
          <a:xfrm rot="5400000" flipH="1" flipV="1">
            <a:off x="1750219" y="3445669"/>
            <a:ext cx="938212" cy="6350"/>
          </a:xfrm>
          <a:prstGeom prst="straightConnector1">
            <a:avLst/>
          </a:prstGeom>
          <a:noFill/>
          <a:ln w="28575" algn="ctr">
            <a:solidFill>
              <a:srgbClr val="10253F"/>
            </a:solidFill>
            <a:prstDash val="sysDot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3" name="직선 화살표 연결선 39"/>
          <p:cNvCxnSpPr>
            <a:cxnSpLocks noChangeShapeType="1"/>
          </p:cNvCxnSpPr>
          <p:nvPr/>
        </p:nvCxnSpPr>
        <p:spPr bwMode="auto">
          <a:xfrm>
            <a:off x="3114675" y="2203450"/>
            <a:ext cx="2376488" cy="0"/>
          </a:xfrm>
          <a:prstGeom prst="straightConnector1">
            <a:avLst/>
          </a:prstGeom>
          <a:noFill/>
          <a:ln w="28575" algn="ctr">
            <a:solidFill>
              <a:srgbClr val="10253F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64" name="직사각형 43"/>
          <p:cNvSpPr>
            <a:spLocks noChangeArrowheads="1"/>
          </p:cNvSpPr>
          <p:nvPr/>
        </p:nvSpPr>
        <p:spPr bwMode="auto">
          <a:xfrm>
            <a:off x="846138" y="3286125"/>
            <a:ext cx="1512887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100000"/>
              </a:lnSpc>
              <a:spcAft>
                <a:spcPct val="0"/>
              </a:spcAft>
            </a:pPr>
            <a:r>
              <a:rPr lang="en-US" altLang="ko-KR" b="1">
                <a:solidFill>
                  <a:srgbClr val="10253F"/>
                </a:solidFill>
                <a:ea typeface="Malgun Gothic" pitchFamily="34" charset="-127"/>
              </a:rPr>
              <a:t>Coordination </a:t>
            </a:r>
          </a:p>
          <a:p>
            <a:pPr algn="ctr">
              <a:lnSpc>
                <a:spcPct val="100000"/>
              </a:lnSpc>
              <a:spcAft>
                <a:spcPct val="0"/>
              </a:spcAft>
            </a:pPr>
            <a:r>
              <a:rPr lang="en-US" altLang="ko-KR" b="1">
                <a:solidFill>
                  <a:srgbClr val="10253F"/>
                </a:solidFill>
                <a:ea typeface="Malgun Gothic" pitchFamily="34" charset="-127"/>
              </a:rPr>
              <a:t>&amp; Support</a:t>
            </a:r>
            <a:endParaRPr lang="ko-KR" altLang="en-US" b="1">
              <a:solidFill>
                <a:srgbClr val="10253F"/>
              </a:solidFill>
              <a:ea typeface="Malgun Gothic" pitchFamily="34" charset="-127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5640388" y="4154488"/>
            <a:ext cx="1943100" cy="917575"/>
          </a:xfrm>
          <a:prstGeom prst="rect">
            <a:avLst/>
          </a:prstGeom>
          <a:solidFill>
            <a:srgbClr val="74B230"/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>
              <a:lnSpc>
                <a:spcPct val="100000"/>
              </a:lnSpc>
              <a:spcAft>
                <a:spcPct val="0"/>
              </a:spcAft>
              <a:defRPr/>
            </a:pPr>
            <a:r>
              <a:rPr lang="en-US" altLang="ko-KR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Malgun Gothic" pitchFamily="34" charset="-127"/>
              </a:rPr>
              <a:t>KSP Consultants</a:t>
            </a:r>
            <a:endParaRPr lang="ko-KR" altLang="en-US" sz="2400" b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Malgun Gothic" pitchFamily="34" charset="-127"/>
            </a:endParaRPr>
          </a:p>
        </p:txBody>
      </p:sp>
      <p:cxnSp>
        <p:nvCxnSpPr>
          <p:cNvPr id="19466" name="직선 화살표 연결선 48"/>
          <p:cNvCxnSpPr>
            <a:cxnSpLocks noChangeShapeType="1"/>
            <a:stCxn id="45" idx="0"/>
            <a:endCxn id="50" idx="2"/>
          </p:cNvCxnSpPr>
          <p:nvPr/>
        </p:nvCxnSpPr>
        <p:spPr bwMode="auto">
          <a:xfrm rot="5400000" flipH="1" flipV="1">
            <a:off x="5902326" y="3444875"/>
            <a:ext cx="1420812" cy="1587"/>
          </a:xfrm>
          <a:prstGeom prst="straightConnector1">
            <a:avLst/>
          </a:prstGeom>
          <a:noFill/>
          <a:ln w="28575" algn="ctr">
            <a:solidFill>
              <a:srgbClr val="10253F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" name="직사각형 49"/>
          <p:cNvSpPr/>
          <p:nvPr/>
        </p:nvSpPr>
        <p:spPr>
          <a:xfrm>
            <a:off x="5640388" y="1725613"/>
            <a:ext cx="1943100" cy="1008062"/>
          </a:xfrm>
          <a:prstGeom prst="rect">
            <a:avLst/>
          </a:prstGeom>
          <a:solidFill>
            <a:srgbClr val="199373"/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anchor="ctr"/>
          <a:lstStyle/>
          <a:p>
            <a:pPr algn="ctr">
              <a:lnSpc>
                <a:spcPct val="100000"/>
              </a:lnSpc>
              <a:spcAft>
                <a:spcPct val="0"/>
              </a:spcAft>
              <a:defRPr/>
            </a:pPr>
            <a:r>
              <a:rPr lang="en-US" altLang="ko-KR" sz="24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Malgun Gothic" pitchFamily="34" charset="-127"/>
              </a:rPr>
              <a:t>MDBs</a:t>
            </a:r>
            <a:endParaRPr lang="ko-KR" altLang="en-US" sz="2400" b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Malgun Gothic" pitchFamily="34" charset="-127"/>
            </a:endParaRPr>
          </a:p>
        </p:txBody>
      </p:sp>
      <p:sp>
        <p:nvSpPr>
          <p:cNvPr id="19468" name="직사각형 54"/>
          <p:cNvSpPr>
            <a:spLocks noChangeArrowheads="1"/>
          </p:cNvSpPr>
          <p:nvPr/>
        </p:nvSpPr>
        <p:spPr bwMode="auto">
          <a:xfrm>
            <a:off x="6632575" y="3286125"/>
            <a:ext cx="1154113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100000"/>
              </a:lnSpc>
              <a:spcAft>
                <a:spcPct val="0"/>
              </a:spcAft>
            </a:pPr>
            <a:r>
              <a:rPr lang="en-US" altLang="ko-KR" b="1">
                <a:solidFill>
                  <a:srgbClr val="10253F"/>
                </a:solidFill>
                <a:ea typeface="Malgun Gothic" pitchFamily="34" charset="-127"/>
              </a:rPr>
              <a:t>Implement projects</a:t>
            </a:r>
            <a:endParaRPr lang="ko-KR" altLang="en-US" b="1">
              <a:solidFill>
                <a:srgbClr val="10253F"/>
              </a:solidFill>
              <a:ea typeface="Malgun Gothic" pitchFamily="34" charset="-127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2917825" y="2286000"/>
            <a:ext cx="2860675" cy="449263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kern="0" dirty="0">
                <a:solidFill>
                  <a:srgbClr val="1F497D">
                    <a:lumMod val="50000"/>
                  </a:srgbClr>
                </a:solidFill>
                <a:ea typeface="맑은 고딕"/>
                <a:cs typeface="+mn-cs"/>
              </a:rPr>
              <a:t>Identify candidate projects</a:t>
            </a:r>
          </a:p>
          <a:p>
            <a:pPr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b="1" kern="0" dirty="0">
                <a:solidFill>
                  <a:srgbClr val="1F497D">
                    <a:lumMod val="50000"/>
                  </a:srgbClr>
                </a:solidFill>
                <a:ea typeface="맑은 고딕"/>
                <a:cs typeface="+mn-cs"/>
              </a:rPr>
              <a:t>Agree on Annual Work Plan</a:t>
            </a:r>
          </a:p>
        </p:txBody>
      </p:sp>
      <p:cxnSp>
        <p:nvCxnSpPr>
          <p:cNvPr id="19470" name="직선 화살표 연결선 57"/>
          <p:cNvCxnSpPr>
            <a:cxnSpLocks noChangeShapeType="1"/>
          </p:cNvCxnSpPr>
          <p:nvPr/>
        </p:nvCxnSpPr>
        <p:spPr bwMode="auto">
          <a:xfrm>
            <a:off x="3001963" y="4606925"/>
            <a:ext cx="2546350" cy="0"/>
          </a:xfrm>
          <a:prstGeom prst="straightConnector1">
            <a:avLst/>
          </a:prstGeom>
          <a:noFill/>
          <a:ln w="28575" algn="ctr">
            <a:solidFill>
              <a:srgbClr val="10253F"/>
            </a:solidFill>
            <a:prstDash val="sys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1" name="직사각형 58"/>
          <p:cNvSpPr>
            <a:spLocks noChangeArrowheads="1"/>
          </p:cNvSpPr>
          <p:nvPr/>
        </p:nvSpPr>
        <p:spPr bwMode="auto">
          <a:xfrm>
            <a:off x="3073400" y="4568825"/>
            <a:ext cx="237648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100000"/>
              </a:lnSpc>
              <a:spcAft>
                <a:spcPct val="0"/>
              </a:spcAft>
            </a:pPr>
            <a:r>
              <a:rPr lang="en-US" altLang="ko-KR" b="1">
                <a:solidFill>
                  <a:srgbClr val="10253F"/>
                </a:solidFill>
                <a:ea typeface="Malgun Gothic" pitchFamily="34" charset="-127"/>
              </a:rPr>
              <a:t>Monitor &amp; Support</a:t>
            </a:r>
            <a:endParaRPr lang="ko-KR" altLang="en-US" b="1">
              <a:solidFill>
                <a:srgbClr val="10253F"/>
              </a:solidFill>
              <a:ea typeface="Malgun Gothic" pitchFamily="34" charset="-127"/>
            </a:endParaRPr>
          </a:p>
        </p:txBody>
      </p:sp>
      <p:cxnSp>
        <p:nvCxnSpPr>
          <p:cNvPr id="19472" name="직선 화살표 연결선 59"/>
          <p:cNvCxnSpPr>
            <a:cxnSpLocks noChangeShapeType="1"/>
          </p:cNvCxnSpPr>
          <p:nvPr/>
        </p:nvCxnSpPr>
        <p:spPr bwMode="auto">
          <a:xfrm flipV="1">
            <a:off x="3203575" y="2857500"/>
            <a:ext cx="2286000" cy="1143000"/>
          </a:xfrm>
          <a:prstGeom prst="straightConnector1">
            <a:avLst/>
          </a:prstGeom>
          <a:noFill/>
          <a:ln w="28575" algn="ctr">
            <a:solidFill>
              <a:srgbClr val="10253F"/>
            </a:solidFill>
            <a:prstDash val="sysDot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3" name="직사각형 64"/>
          <p:cNvSpPr>
            <a:spLocks noChangeArrowheads="1"/>
          </p:cNvSpPr>
          <p:nvPr/>
        </p:nvSpPr>
        <p:spPr bwMode="auto">
          <a:xfrm>
            <a:off x="3275013" y="3286125"/>
            <a:ext cx="2376487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100000"/>
              </a:lnSpc>
              <a:spcAft>
                <a:spcPct val="0"/>
              </a:spcAft>
            </a:pPr>
            <a:r>
              <a:rPr lang="en-US" altLang="ko-KR" b="1">
                <a:solidFill>
                  <a:srgbClr val="10253F"/>
                </a:solidFill>
                <a:ea typeface="Malgun Gothic" pitchFamily="34" charset="-127"/>
              </a:rPr>
              <a:t>Design joint activities</a:t>
            </a:r>
          </a:p>
          <a:p>
            <a:pPr algn="ctr">
              <a:lnSpc>
                <a:spcPct val="100000"/>
              </a:lnSpc>
              <a:spcAft>
                <a:spcPct val="0"/>
              </a:spcAft>
            </a:pPr>
            <a:r>
              <a:rPr lang="en-US" altLang="ko-KR" b="1">
                <a:solidFill>
                  <a:srgbClr val="10253F"/>
                </a:solidFill>
                <a:ea typeface="Malgun Gothic" pitchFamily="34" charset="-127"/>
              </a:rPr>
              <a:t>Coordination &amp; Support</a:t>
            </a:r>
            <a:endParaRPr lang="ko-KR" altLang="en-US" b="1">
              <a:solidFill>
                <a:srgbClr val="10253F"/>
              </a:solidFill>
              <a:ea typeface="Malgun Gothic" pitchFamily="34" charset="-127"/>
            </a:endParaRPr>
          </a:p>
        </p:txBody>
      </p:sp>
      <p:sp>
        <p:nvSpPr>
          <p:cNvPr id="19474" name="직사각형 68"/>
          <p:cNvSpPr>
            <a:spLocks noChangeArrowheads="1"/>
          </p:cNvSpPr>
          <p:nvPr/>
        </p:nvSpPr>
        <p:spPr bwMode="auto">
          <a:xfrm>
            <a:off x="3060700" y="4286250"/>
            <a:ext cx="237648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lnSpc>
                <a:spcPct val="100000"/>
              </a:lnSpc>
              <a:spcAft>
                <a:spcPct val="0"/>
              </a:spcAft>
            </a:pPr>
            <a:r>
              <a:rPr lang="en-US" altLang="ko-KR" b="1">
                <a:solidFill>
                  <a:srgbClr val="10253F"/>
                </a:solidFill>
                <a:ea typeface="Malgun Gothic" pitchFamily="34" charset="-127"/>
              </a:rPr>
              <a:t>Report progress</a:t>
            </a:r>
            <a:endParaRPr lang="ko-KR" altLang="en-US" b="1">
              <a:solidFill>
                <a:srgbClr val="10253F"/>
              </a:solidFill>
              <a:ea typeface="Malgun Gothic" pitchFamily="34" charset="-127"/>
            </a:endParaRPr>
          </a:p>
        </p:txBody>
      </p:sp>
      <p:sp>
        <p:nvSpPr>
          <p:cNvPr id="19475" name="Rectangle 2"/>
          <p:cNvSpPr>
            <a:spLocks noChangeArrowheads="1"/>
          </p:cNvSpPr>
          <p:nvPr/>
        </p:nvSpPr>
        <p:spPr bwMode="auto">
          <a:xfrm>
            <a:off x="395288" y="476250"/>
            <a:ext cx="84963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atinLnBrk="1">
              <a:spcAft>
                <a:spcPct val="0"/>
              </a:spcAft>
              <a:tabLst>
                <a:tab pos="628650" algn="l"/>
              </a:tabLst>
            </a:pPr>
            <a:r>
              <a:rPr lang="en-US" altLang="ko-KR" sz="2700" b="1">
                <a:solidFill>
                  <a:srgbClr val="0099FF"/>
                </a:solidFill>
                <a:latin typeface="Verdana" pitchFamily="34" charset="0"/>
              </a:rPr>
              <a:t>Joint Consulting </a:t>
            </a:r>
            <a:r>
              <a:rPr lang="en-US" altLang="ko-KR" sz="2700" b="1">
                <a:solidFill>
                  <a:srgbClr val="3366FF"/>
                </a:solidFill>
                <a:latin typeface="Verdana" pitchFamily="34" charset="0"/>
              </a:rPr>
              <a:t>: Process</a:t>
            </a:r>
            <a:endParaRPr kumimoji="1" lang="ko-KR" altLang="en-US" sz="2700">
              <a:solidFill>
                <a:srgbClr val="3366FF"/>
              </a:solidFill>
              <a:latin typeface="Verdana" pitchFamily="34" charset="0"/>
              <a:ea typeface="굴림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제목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tabLst>
                <a:tab pos="628650" algn="l"/>
              </a:tabLst>
            </a:pPr>
            <a:r>
              <a:rPr lang="en-US" altLang="ko-KR" smtClean="0">
                <a:solidFill>
                  <a:srgbClr val="0099FF"/>
                </a:solidFill>
                <a:latin typeface="Verdana" pitchFamily="34" charset="0"/>
                <a:ea typeface="굴림" pitchFamily="34" charset="-127"/>
              </a:rPr>
              <a:t>Joint Consulting </a:t>
            </a:r>
            <a:r>
              <a:rPr lang="en-US" altLang="ko-KR" sz="2800" smtClean="0">
                <a:solidFill>
                  <a:srgbClr val="3366FF"/>
                </a:solidFill>
                <a:latin typeface="Verdana" pitchFamily="34" charset="0"/>
                <a:ea typeface="굴림" pitchFamily="34" charset="-127"/>
              </a:rPr>
              <a:t>: 2011-12 projects</a:t>
            </a:r>
            <a:endParaRPr lang="ko-KR" altLang="en-US" smtClean="0">
              <a:solidFill>
                <a:srgbClr val="3366FF"/>
              </a:solidFill>
              <a:latin typeface="Verdana" pitchFamily="34" charset="0"/>
              <a:ea typeface="굴림" pitchFamily="34" charset="-127"/>
            </a:endParaRPr>
          </a:p>
        </p:txBody>
      </p:sp>
      <p:sp>
        <p:nvSpPr>
          <p:cNvPr id="20483" name="슬라이드 번호 개체 틀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89051451-42F1-4B26-A7C3-9C1CF90993D1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17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  <p:grpSp>
        <p:nvGrpSpPr>
          <p:cNvPr id="20484" name="그룹 132"/>
          <p:cNvGrpSpPr>
            <a:grpSpLocks/>
          </p:cNvGrpSpPr>
          <p:nvPr/>
        </p:nvGrpSpPr>
        <p:grpSpPr bwMode="auto">
          <a:xfrm>
            <a:off x="323850" y="1052513"/>
            <a:ext cx="8496300" cy="5137150"/>
            <a:chOff x="251520" y="1120687"/>
            <a:chExt cx="4247252" cy="5427134"/>
          </a:xfrm>
        </p:grpSpPr>
        <p:sp>
          <p:nvSpPr>
            <p:cNvPr id="20494" name="직사각형 10"/>
            <p:cNvSpPr>
              <a:spLocks noChangeArrowheads="1"/>
            </p:cNvSpPr>
            <p:nvPr/>
          </p:nvSpPr>
          <p:spPr bwMode="auto">
            <a:xfrm>
              <a:off x="251520" y="1291752"/>
              <a:ext cx="4247252" cy="5256069"/>
            </a:xfrm>
            <a:prstGeom prst="rect">
              <a:avLst/>
            </a:prstGeom>
            <a:solidFill>
              <a:srgbClr val="376092">
                <a:alpha val="3098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lnSpc>
                  <a:spcPct val="100000"/>
                </a:lnSpc>
                <a:spcAft>
                  <a:spcPct val="0"/>
                </a:spcAft>
              </a:pPr>
              <a:endParaRPr lang="ko-KR" altLang="en-US" sz="1800">
                <a:solidFill>
                  <a:srgbClr val="FFFFFF"/>
                </a:solidFill>
                <a:latin typeface="Malgun Gothic" pitchFamily="34" charset="-127"/>
                <a:ea typeface="Malgun Gothic" pitchFamily="34" charset="-127"/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1475656" y="1120687"/>
              <a:ext cx="1944216" cy="580121"/>
            </a:xfrm>
            <a:prstGeom prst="rect">
              <a:avLst/>
            </a:prstGeom>
            <a:solidFill>
              <a:srgbClr val="1F497D">
                <a:lumMod val="75000"/>
              </a:srgb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anchor="ctr"/>
            <a:lstStyle/>
            <a:p>
              <a:pPr algn="ctr">
                <a:lnSpc>
                  <a:spcPct val="100000"/>
                </a:lnSpc>
                <a:spcAft>
                  <a:spcPct val="0"/>
                </a:spcAft>
                <a:defRPr/>
              </a:pPr>
              <a:r>
                <a:rPr lang="en-US" altLang="ko-KR" sz="1600" b="1">
                  <a:solidFill>
                    <a:srgbClr val="FFFFFF"/>
                  </a:solidFill>
                  <a:latin typeface="Malgun Gothic" pitchFamily="34" charset="-127"/>
                  <a:ea typeface="Malgun Gothic" pitchFamily="34" charset="-127"/>
                </a:rPr>
                <a:t>2011 Joint Consulting Projects</a:t>
              </a:r>
              <a:endParaRPr lang="ko-KR" altLang="en-US" sz="1600" b="1">
                <a:solidFill>
                  <a:srgbClr val="FFFFFF"/>
                </a:solidFill>
                <a:latin typeface="Malgun Gothic" pitchFamily="34" charset="-127"/>
                <a:ea typeface="Malgun Gothic" pitchFamily="34" charset="-127"/>
              </a:endParaRPr>
            </a:p>
          </p:txBody>
        </p:sp>
      </p:grpSp>
      <p:graphicFrame>
        <p:nvGraphicFramePr>
          <p:cNvPr id="13" name="표 12"/>
          <p:cNvGraphicFramePr>
            <a:graphicFrameLocks noGrp="1"/>
          </p:cNvGraphicFramePr>
          <p:nvPr/>
        </p:nvGraphicFramePr>
        <p:xfrm>
          <a:off x="428625" y="4643438"/>
          <a:ext cx="8280400" cy="1463675"/>
        </p:xfrm>
        <a:graphic>
          <a:graphicData uri="http://schemas.openxmlformats.org/drawingml/2006/table">
            <a:tbl>
              <a:tblPr/>
              <a:tblGrid>
                <a:gridCol w="1295400"/>
                <a:gridCol w="6985000"/>
              </a:tblGrid>
              <a:tr h="1463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수평선M" pitchFamily="18" charset="-127"/>
                          <a:cs typeface="Arial Unicode MS" pitchFamily="34" charset="-128"/>
                        </a:rPr>
                        <a:t>IDB</a:t>
                      </a: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itchFamily="34" charset="0"/>
                        <a:ea typeface="HY수평선M" pitchFamily="18" charset="-127"/>
                        <a:cs typeface="Arial Unicode MS" pitchFamily="34" charset="-128"/>
                      </a:endParaRPr>
                    </a:p>
                  </a:txBody>
                  <a:tcPr marT="45740" marB="4574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933C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1" indent="-176213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1" lang="en-US" altLang="ko-K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Design and Development of National Identification System in Jamaica</a:t>
                      </a:r>
                    </a:p>
                    <a:p>
                      <a:pPr marL="176213" marR="0" lvl="1" indent="-176213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1" lang="en-US" altLang="ko-K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Preparation of the Land Tenure Security Program in Haiti</a:t>
                      </a:r>
                    </a:p>
                    <a:p>
                      <a:pPr marL="176213" marR="0" lvl="1" indent="-176213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1" lang="en-US" altLang="ko-K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Design and Implementation of the Emerging and Sustainable Cities Platform</a:t>
                      </a:r>
                      <a:endParaRPr kumimoji="0" lang="ko-KR" alt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Y수평선M" pitchFamily="18" charset="-127"/>
                        <a:ea typeface="HY수평선M" pitchFamily="18" charset="-127"/>
                        <a:cs typeface="Arial Unicode MS" pitchFamily="34" charset="-128"/>
                      </a:endParaRPr>
                    </a:p>
                  </a:txBody>
                  <a:tcPr marT="45740" marB="4574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428625" y="1571625"/>
          <a:ext cx="8280400" cy="1539875"/>
        </p:xfrm>
        <a:graphic>
          <a:graphicData uri="http://schemas.openxmlformats.org/drawingml/2006/table">
            <a:tbl>
              <a:tblPr/>
              <a:tblGrid>
                <a:gridCol w="1296988"/>
                <a:gridCol w="6983412"/>
              </a:tblGrid>
              <a:tr h="1539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수평선M" pitchFamily="18" charset="-127"/>
                          <a:cs typeface="Arial Unicode MS" pitchFamily="34" charset="-128"/>
                        </a:rPr>
                        <a:t>WB</a:t>
                      </a:r>
                      <a:endParaRPr kumimoji="0" lang="ko-KR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itchFamily="34" charset="0"/>
                        <a:ea typeface="HY수평선M" pitchFamily="18" charset="-127"/>
                        <a:cs typeface="Arial Unicode MS" pitchFamily="34" charset="-128"/>
                      </a:endParaRPr>
                    </a:p>
                  </a:txBody>
                  <a:tcPr marT="45739" marB="45739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B0F0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1" lang="en-US" altLang="ko-K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Trade in Green Goods and Technologies: Opportunities for Developing Countries (Phase1)</a:t>
                      </a:r>
                    </a:p>
                    <a:p>
                      <a:pPr marL="176213" marR="0" lvl="0" indent="-176213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>
                          <a:srgbClr val="00B0F0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1" lang="en-US" altLang="ko-K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rebuchet MS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Leadership for Development in Public Private Partnership Projects  (Phase1)</a:t>
                      </a:r>
                      <a:endParaRPr kumimoji="1" lang="ko-KR" alt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rebuchet MS" pitchFamily="34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marT="45739" marB="4573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표 14"/>
          <p:cNvGraphicFramePr>
            <a:graphicFrameLocks noGrp="1"/>
          </p:cNvGraphicFramePr>
          <p:nvPr/>
        </p:nvGraphicFramePr>
        <p:xfrm>
          <a:off x="428625" y="3143250"/>
          <a:ext cx="8280400" cy="1463675"/>
        </p:xfrm>
        <a:graphic>
          <a:graphicData uri="http://schemas.openxmlformats.org/drawingml/2006/table">
            <a:tbl>
              <a:tblPr/>
              <a:tblGrid>
                <a:gridCol w="1295400"/>
                <a:gridCol w="6985000"/>
              </a:tblGrid>
              <a:tr h="1463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rebuchet MS" pitchFamily="34" charset="0"/>
                          <a:ea typeface="HY수평선M" pitchFamily="18" charset="-127"/>
                          <a:cs typeface="Arial Unicode MS" pitchFamily="34" charset="-128"/>
                        </a:rPr>
                        <a:t>ADB</a:t>
                      </a:r>
                      <a:endParaRPr kumimoji="0" lang="ko-KR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rebuchet MS" pitchFamily="34" charset="0"/>
                        <a:ea typeface="HY수평선M" pitchFamily="18" charset="-127"/>
                        <a:cs typeface="Arial Unicode MS" pitchFamily="34" charset="-128"/>
                      </a:endParaRPr>
                    </a:p>
                  </a:txBody>
                  <a:tcPr marT="45740" marB="4574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28571F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altLang="ko-K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Comparative Infrastructure Development Assessment of the Kingdom of Thailand and the Republic of Korea</a:t>
                      </a:r>
                    </a:p>
                    <a:p>
                      <a:pPr marL="176213" marR="0" lvl="0" indent="-176213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28571F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altLang="ko-K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Education and Skills for Inclusive Growth and Green Jobs (Phase1)</a:t>
                      </a:r>
                    </a:p>
                    <a:p>
                      <a:pPr marL="176213" marR="0" lvl="0" indent="-176213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28571F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altLang="ko-KR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Arial Unicode MS" pitchFamily="34" charset="-128"/>
                          <a:cs typeface="Arial Unicode MS" pitchFamily="34" charset="-128"/>
                        </a:rPr>
                        <a:t>Intelligent Transportation System for Better Urban Transport (Phase1)</a:t>
                      </a:r>
                    </a:p>
                  </a:txBody>
                  <a:tcPr marT="45740" marB="4574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슬라이드 번호 개체 틀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318F86F8-2867-4841-A841-1ECF2B452255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18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2058988"/>
            <a:ext cx="7715250" cy="424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4"/>
          <p:cNvSpPr>
            <a:spLocks noChangeArrowheads="1"/>
          </p:cNvSpPr>
          <p:nvPr/>
        </p:nvSpPr>
        <p:spPr bwMode="auto">
          <a:xfrm>
            <a:off x="500034" y="1214422"/>
            <a:ext cx="8072494" cy="872108"/>
          </a:xfrm>
          <a:prstGeom prst="rect">
            <a:avLst/>
          </a:prstGeom>
          <a:solidFill>
            <a:srgbClr val="CCECFF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306000" anchor="ctr">
            <a:flatTx/>
          </a:bodyPr>
          <a:lstStyle/>
          <a:p>
            <a:pPr>
              <a:defRPr/>
            </a:pPr>
            <a:r>
              <a:rPr lang="en-US" altLang="ko-KR" sz="2200" b="1" dirty="0">
                <a:latin typeface="Corbel" pitchFamily="34" charset="0"/>
                <a:ea typeface="굴림" pitchFamily="50" charset="-127"/>
              </a:rPr>
              <a:t>Korea provided more than </a:t>
            </a:r>
            <a:r>
              <a:rPr lang="en-US" altLang="ko-KR" sz="2200" b="1" dirty="0">
                <a:solidFill>
                  <a:srgbClr val="FF0000"/>
                </a:solidFill>
                <a:latin typeface="Corbel" pitchFamily="34" charset="0"/>
                <a:ea typeface="굴림" pitchFamily="50" charset="-127"/>
              </a:rPr>
              <a:t>440</a:t>
            </a:r>
            <a:r>
              <a:rPr lang="en-US" altLang="ko-KR" sz="2200" b="1" dirty="0">
                <a:latin typeface="Corbel" pitchFamily="34" charset="0"/>
                <a:ea typeface="굴림" pitchFamily="50" charset="-127"/>
              </a:rPr>
              <a:t> policy consultations for </a:t>
            </a:r>
          </a:p>
          <a:p>
            <a:pPr>
              <a:defRPr/>
            </a:pPr>
            <a:r>
              <a:rPr lang="en-US" altLang="ko-KR" sz="2200" b="1" dirty="0">
                <a:solidFill>
                  <a:srgbClr val="FF0000"/>
                </a:solidFill>
                <a:latin typeface="Corbel" pitchFamily="34" charset="0"/>
                <a:ea typeface="굴림" pitchFamily="50" charset="-127"/>
              </a:rPr>
              <a:t>107</a:t>
            </a:r>
            <a:r>
              <a:rPr lang="en-US" altLang="ko-KR" sz="2200" b="1" dirty="0">
                <a:latin typeface="Corbel" pitchFamily="34" charset="0"/>
                <a:ea typeface="굴림" pitchFamily="50" charset="-127"/>
              </a:rPr>
              <a:t> countries (cumulatively) up to 2012.</a:t>
            </a:r>
          </a:p>
        </p:txBody>
      </p:sp>
      <p:sp>
        <p:nvSpPr>
          <p:cNvPr id="21511" name="제목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tabLst>
                <a:tab pos="628650" algn="l"/>
              </a:tabLst>
            </a:pPr>
            <a:r>
              <a:rPr lang="en-US" altLang="ko-KR" smtClean="0">
                <a:solidFill>
                  <a:srgbClr val="0099FF"/>
                </a:solidFill>
                <a:latin typeface="Verdana" pitchFamily="34" charset="0"/>
                <a:ea typeface="굴림" pitchFamily="34" charset="-127"/>
              </a:rPr>
              <a:t>KSP up to now</a:t>
            </a:r>
            <a:endParaRPr lang="ko-KR" altLang="en-US" smtClean="0">
              <a:solidFill>
                <a:srgbClr val="0099FF"/>
              </a:solidFill>
              <a:latin typeface="Verdana" pitchFamily="34" charset="0"/>
              <a:ea typeface="굴림" pitchFamily="34" charset="-127"/>
            </a:endParaRPr>
          </a:p>
        </p:txBody>
      </p:sp>
      <p:sp>
        <p:nvSpPr>
          <p:cNvPr id="21512" name="TextBox 6"/>
          <p:cNvSpPr txBox="1">
            <a:spLocks noChangeArrowheads="1"/>
          </p:cNvSpPr>
          <p:nvPr/>
        </p:nvSpPr>
        <p:spPr bwMode="auto">
          <a:xfrm>
            <a:off x="5286375" y="2286000"/>
            <a:ext cx="3071813" cy="285750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n-US" altLang="ko-KR" b="1"/>
              <a:t>Romania (2012), Hungary (2013)</a:t>
            </a:r>
            <a:endParaRPr lang="ko-KR" alt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슬라이드 번호 개체 틀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B5232542-34F0-4533-8811-5545310A7B93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19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2531" name="제목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tabLst>
                <a:tab pos="628650" algn="l"/>
              </a:tabLst>
            </a:pPr>
            <a:r>
              <a:rPr lang="en-US" altLang="ko-KR" sz="2800" smtClean="0">
                <a:solidFill>
                  <a:srgbClr val="0099FF"/>
                </a:solidFill>
                <a:latin typeface="Verdana" pitchFamily="34" charset="0"/>
                <a:ea typeface="굴림" pitchFamily="34" charset="-127"/>
              </a:rPr>
              <a:t>WB</a:t>
            </a:r>
            <a:r>
              <a:rPr lang="en-US" altLang="ko-KR" sz="2000" smtClean="0">
                <a:solidFill>
                  <a:srgbClr val="0099FF"/>
                </a:solidFill>
                <a:latin typeface="Verdana" pitchFamily="34" charset="0"/>
                <a:ea typeface="굴림" pitchFamily="34" charset="-127"/>
              </a:rPr>
              <a:t>(WBI) </a:t>
            </a:r>
            <a:r>
              <a:rPr lang="en-US" altLang="ko-KR" sz="2800" smtClean="0">
                <a:solidFill>
                  <a:srgbClr val="0099FF"/>
                </a:solidFill>
                <a:latin typeface="Verdana" pitchFamily="34" charset="0"/>
                <a:ea typeface="굴림" pitchFamily="34" charset="-127"/>
              </a:rPr>
              <a:t>–Korea</a:t>
            </a:r>
            <a:r>
              <a:rPr lang="en-US" altLang="ko-KR" sz="2000" smtClean="0">
                <a:solidFill>
                  <a:srgbClr val="0099FF"/>
                </a:solidFill>
                <a:latin typeface="Verdana" pitchFamily="34" charset="0"/>
                <a:ea typeface="굴림" pitchFamily="34" charset="-127"/>
              </a:rPr>
              <a:t>(KSP) </a:t>
            </a:r>
            <a:r>
              <a:rPr lang="en-US" altLang="ko-KR" sz="2800" smtClean="0">
                <a:solidFill>
                  <a:srgbClr val="0099FF"/>
                </a:solidFill>
                <a:latin typeface="Verdana" pitchFamily="34" charset="0"/>
                <a:ea typeface="굴림" pitchFamily="34" charset="-127"/>
              </a:rPr>
              <a:t>Global Partnership</a:t>
            </a:r>
            <a:endParaRPr lang="ko-KR" altLang="en-US" sz="2800" smtClean="0">
              <a:solidFill>
                <a:srgbClr val="0099FF"/>
              </a:solidFill>
              <a:latin typeface="Verdana" pitchFamily="34" charset="0"/>
              <a:ea typeface="굴림" pitchFamily="34" charset="-127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610419" y="1566684"/>
            <a:ext cx="7811737" cy="2933886"/>
          </a:xfrm>
          <a:prstGeom prst="roundRect">
            <a:avLst>
              <a:gd name="adj" fmla="val 3334"/>
            </a:avLst>
          </a:prstGeom>
          <a:solidFill>
            <a:srgbClr val="FFFFCC">
              <a:alpha val="50000"/>
            </a:srgbClr>
          </a:solidFill>
          <a:ln w="1905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0000"/>
              </a:lnSpc>
              <a:defRPr/>
            </a:pPr>
            <a:endParaRPr lang="ko-KR" altLang="en-US" sz="2000">
              <a:solidFill>
                <a:srgbClr val="FFFFFF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2535" name="Text Box 25"/>
          <p:cNvSpPr txBox="1">
            <a:spLocks noChangeArrowheads="1"/>
          </p:cNvSpPr>
          <p:nvPr/>
        </p:nvSpPr>
        <p:spPr bwMode="auto">
          <a:xfrm>
            <a:off x="571500" y="1644650"/>
            <a:ext cx="7858125" cy="2855913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30250" indent="-2730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</a:pPr>
            <a:endParaRPr lang="en-US" altLang="ko-KR" sz="900">
              <a:latin typeface="Corbel" pitchFamily="34" charset="0"/>
              <a:ea typeface="굴림" pitchFamily="34" charset="-127"/>
            </a:endParaRPr>
          </a:p>
          <a:p>
            <a:pPr eaLnBrk="1" hangingPunct="1">
              <a:lnSpc>
                <a:spcPct val="100000"/>
              </a:lnSpc>
              <a:buFontTx/>
              <a:buBlip>
                <a:blip r:embed="rId2"/>
              </a:buBlip>
            </a:pPr>
            <a:r>
              <a:rPr lang="en-US" altLang="ko-KR" sz="2200">
                <a:latin typeface="Corbel" pitchFamily="34" charset="0"/>
                <a:ea typeface="굴림" pitchFamily="34" charset="-127"/>
                <a:sym typeface="Wingdings" pitchFamily="2" charset="2"/>
              </a:rPr>
              <a:t>International symposiums and seminars on KS</a:t>
            </a:r>
          </a:p>
          <a:p>
            <a:pPr eaLnBrk="1" hangingPunct="1">
              <a:lnSpc>
                <a:spcPct val="100000"/>
              </a:lnSpc>
              <a:buFontTx/>
              <a:buBlip>
                <a:blip r:embed="rId2"/>
              </a:buBlip>
            </a:pPr>
            <a:r>
              <a:rPr lang="en-US" altLang="ko-KR" sz="2200">
                <a:latin typeface="Corbel" pitchFamily="34" charset="0"/>
                <a:ea typeface="굴림" pitchFamily="34" charset="-127"/>
                <a:sym typeface="Wingdings" pitchFamily="2" charset="2"/>
              </a:rPr>
              <a:t>Creation of e-contents on KS (modularization, etc.) </a:t>
            </a:r>
          </a:p>
          <a:p>
            <a:pPr eaLnBrk="1" hangingPunct="1">
              <a:lnSpc>
                <a:spcPct val="100000"/>
              </a:lnSpc>
              <a:buFontTx/>
              <a:buBlip>
                <a:blip r:embed="rId2"/>
              </a:buBlip>
            </a:pPr>
            <a:r>
              <a:rPr lang="en-US" altLang="ko-KR" sz="2200">
                <a:latin typeface="Corbel" pitchFamily="34" charset="0"/>
                <a:ea typeface="굴림" pitchFamily="34" charset="-127"/>
                <a:sym typeface="Wingdings" pitchFamily="2" charset="2"/>
              </a:rPr>
              <a:t>WB branch office in Seoul for promoting KS</a:t>
            </a:r>
          </a:p>
          <a:p>
            <a:pPr eaLnBrk="1" hangingPunct="1">
              <a:lnSpc>
                <a:spcPct val="100000"/>
              </a:lnSpc>
              <a:buFontTx/>
              <a:buBlip>
                <a:blip r:embed="rId2"/>
              </a:buBlip>
            </a:pPr>
            <a:r>
              <a:rPr lang="en-US" altLang="ko-KR" sz="2200">
                <a:latin typeface="Corbel" pitchFamily="34" charset="0"/>
                <a:ea typeface="굴림" pitchFamily="34" charset="-127"/>
                <a:sym typeface="Wingdings" pitchFamily="2" charset="2"/>
              </a:rPr>
              <a:t>WB expertise and know-how on fund management (GCF)</a:t>
            </a:r>
          </a:p>
          <a:p>
            <a:pPr lvl="1" eaLnBrk="1" hangingPunct="1">
              <a:lnSpc>
                <a:spcPct val="100000"/>
              </a:lnSpc>
            </a:pPr>
            <a:r>
              <a:rPr lang="en-US" altLang="ko-KR" sz="1800">
                <a:latin typeface="Corbel" pitchFamily="34" charset="0"/>
                <a:ea typeface="굴림" pitchFamily="34" charset="-127"/>
                <a:sym typeface="Wingdings" pitchFamily="2" charset="2"/>
              </a:rPr>
              <a:t>(GCF: Global Climate Fund will be established in Incheon Sondo, Korea)</a:t>
            </a:r>
          </a:p>
          <a:p>
            <a:pPr eaLnBrk="1" hangingPunct="1">
              <a:lnSpc>
                <a:spcPct val="100000"/>
              </a:lnSpc>
              <a:buFontTx/>
              <a:buBlip>
                <a:blip r:embed="rId2"/>
              </a:buBlip>
            </a:pPr>
            <a:r>
              <a:rPr lang="en-US" altLang="ko-KR" sz="2200">
                <a:latin typeface="Corbel" pitchFamily="34" charset="0"/>
                <a:ea typeface="굴림" pitchFamily="34" charset="-127"/>
                <a:sym typeface="Wingdings" pitchFamily="2" charset="2"/>
              </a:rPr>
              <a:t> And more  …</a:t>
            </a:r>
          </a:p>
        </p:txBody>
      </p:sp>
      <p:sp>
        <p:nvSpPr>
          <p:cNvPr id="15" name="Rectangle 34"/>
          <p:cNvSpPr>
            <a:spLocks noChangeArrowheads="1"/>
          </p:cNvSpPr>
          <p:nvPr/>
        </p:nvSpPr>
        <p:spPr bwMode="auto">
          <a:xfrm>
            <a:off x="642909" y="4786322"/>
            <a:ext cx="7741989" cy="92869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0000"/>
              </a:lnSpc>
              <a:defRPr/>
            </a:pPr>
            <a:r>
              <a:rPr lang="en-US" altLang="ko-KR" sz="2400" b="1">
                <a:solidFill>
                  <a:srgbClr val="0033CC"/>
                </a:solidFill>
                <a:latin typeface="Corbel" pitchFamily="34" charset="0"/>
                <a:ea typeface="굴림" pitchFamily="34" charset="-127"/>
                <a:cs typeface="Arial Unicode MS" pitchFamily="34" charset="-128"/>
              </a:rPr>
              <a:t>Korean government is willing to actively participate in WB’s efforts on KS</a:t>
            </a:r>
            <a:endParaRPr lang="en-US" altLang="ko-KR" sz="2400" b="1">
              <a:solidFill>
                <a:srgbClr val="FF0000"/>
              </a:solidFill>
              <a:latin typeface="Corbel" pitchFamily="34" charset="0"/>
              <a:ea typeface="굴림" pitchFamily="34" charset="-127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제목 1"/>
          <p:cNvSpPr>
            <a:spLocks noGrp="1"/>
          </p:cNvSpPr>
          <p:nvPr>
            <p:ph type="title"/>
          </p:nvPr>
        </p:nvSpPr>
        <p:spPr bwMode="auto">
          <a:xfrm>
            <a:off x="357188" y="420688"/>
            <a:ext cx="8229600" cy="7223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ko-KR" sz="2800" smtClean="0">
                <a:solidFill>
                  <a:srgbClr val="0099FF"/>
                </a:solidFill>
                <a:latin typeface="Verdana" pitchFamily="34" charset="0"/>
                <a:ea typeface="굴림" pitchFamily="34" charset="-127"/>
              </a:rPr>
              <a:t>Knowledge Sharing for Development</a:t>
            </a:r>
            <a:endParaRPr lang="ko-KR" altLang="en-US" sz="2800" smtClean="0">
              <a:solidFill>
                <a:srgbClr val="0099FF"/>
              </a:solidFill>
              <a:latin typeface="Verdana" pitchFamily="34" charset="0"/>
              <a:ea typeface="굴림" pitchFamily="34" charset="-127"/>
            </a:endParaRPr>
          </a:p>
        </p:txBody>
      </p:sp>
      <p:sp>
        <p:nvSpPr>
          <p:cNvPr id="5123" name="슬라이드 번호 개체 틀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469CE149-8B4E-4F32-B3D2-83E9CFAF7B9F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2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1000100" y="1357298"/>
            <a:ext cx="7072362" cy="785818"/>
          </a:xfrm>
          <a:prstGeom prst="roundRect">
            <a:avLst/>
          </a:prstGeom>
          <a:solidFill>
            <a:srgbClr val="0093D0"/>
          </a:solidFill>
          <a:ln>
            <a:solidFill>
              <a:srgbClr val="0070C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000" b="1" dirty="0">
                <a:latin typeface="Corbel" pitchFamily="34" charset="0"/>
                <a:ea typeface="맑은 고딕" pitchFamily="50" charset="-127"/>
              </a:rPr>
              <a:t>Knowledge Sharing (KS) as a Way of</a:t>
            </a:r>
          </a:p>
          <a:p>
            <a:pPr algn="ctr">
              <a:defRPr/>
            </a:pPr>
            <a:r>
              <a:rPr lang="en-US" altLang="ko-KR" sz="2000" b="1" dirty="0">
                <a:latin typeface="Corbel" pitchFamily="34" charset="0"/>
                <a:ea typeface="맑은 고딕" pitchFamily="50" charset="-127"/>
              </a:rPr>
              <a:t> Enhancing Development Effectiveness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1000125" y="2408238"/>
            <a:ext cx="2928938" cy="46831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600">
                <a:solidFill>
                  <a:srgbClr val="003319"/>
                </a:solidFill>
                <a:latin typeface="Corbel" pitchFamily="34" charset="0"/>
                <a:ea typeface="Malgun Gothic" pitchFamily="34" charset="-127"/>
                <a:cs typeface="Arial Unicode MS" pitchFamily="34" charset="-128"/>
              </a:rPr>
              <a:t>Aid fatigue in the 1990s</a:t>
            </a:r>
            <a:endParaRPr lang="ko-KR" altLang="en-US" sz="1600">
              <a:solidFill>
                <a:srgbClr val="003319"/>
              </a:solidFill>
              <a:latin typeface="Corbel" pitchFamily="34" charset="0"/>
              <a:ea typeface="Malgun Gothic" pitchFamily="34" charset="-127"/>
              <a:cs typeface="Arial Unicode MS" pitchFamily="34" charset="-128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000125" y="3154363"/>
            <a:ext cx="2928938" cy="56038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600">
                <a:solidFill>
                  <a:srgbClr val="003319"/>
                </a:solidFill>
                <a:latin typeface="Corbel" pitchFamily="34" charset="0"/>
                <a:ea typeface="Malgun Gothic" pitchFamily="34" charset="-127"/>
                <a:cs typeface="Arial Unicode MS" pitchFamily="34" charset="-128"/>
              </a:rPr>
              <a:t>Development effectiveness</a:t>
            </a:r>
            <a:endParaRPr lang="ko-KR" altLang="en-US" sz="1600">
              <a:solidFill>
                <a:srgbClr val="003319"/>
              </a:solidFill>
              <a:latin typeface="Corbel" pitchFamily="34" charset="0"/>
              <a:ea typeface="Malgun Gothic" pitchFamily="34" charset="-127"/>
              <a:cs typeface="Arial Unicode MS" pitchFamily="34" charset="-128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000125" y="4051300"/>
            <a:ext cx="2928938" cy="59213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600">
                <a:solidFill>
                  <a:srgbClr val="003319"/>
                </a:solidFill>
                <a:latin typeface="Corbel" pitchFamily="34" charset="0"/>
                <a:ea typeface="Malgun Gothic" pitchFamily="34" charset="-127"/>
                <a:cs typeface="Arial Unicode MS" pitchFamily="34" charset="-128"/>
              </a:rPr>
              <a:t>Knowledge Sharing in development cooperation</a:t>
            </a:r>
            <a:endParaRPr lang="ko-KR" altLang="en-US" sz="1600">
              <a:solidFill>
                <a:srgbClr val="003319"/>
              </a:solidFill>
              <a:latin typeface="Corbel" pitchFamily="34" charset="0"/>
              <a:ea typeface="Malgun Gothic" pitchFamily="34" charset="-127"/>
              <a:cs typeface="Arial Unicode MS" pitchFamily="34" charset="-128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000125" y="5000625"/>
            <a:ext cx="2928938" cy="785813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  <a:latin typeface="Corbel" pitchFamily="34" charset="0"/>
                <a:ea typeface="맑은 고딕" pitchFamily="50" charset="-127"/>
              </a:rPr>
              <a:t>Development effectiveness through </a:t>
            </a:r>
            <a:r>
              <a:rPr lang="en-US" altLang="ko-KR" sz="1600" b="1" dirty="0">
                <a:solidFill>
                  <a:schemeClr val="tx2">
                    <a:lumMod val="50000"/>
                  </a:schemeClr>
                </a:solidFill>
                <a:latin typeface="Corbel" pitchFamily="34" charset="0"/>
                <a:ea typeface="맑은 고딕" pitchFamily="50" charset="-127"/>
              </a:rPr>
              <a:t>KS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  <a:latin typeface="Corbel" pitchFamily="34" charset="0"/>
                <a:ea typeface="맑은 고딕" pitchFamily="50" charset="-127"/>
              </a:rPr>
              <a:t> based on </a:t>
            </a:r>
            <a:r>
              <a:rPr lang="en-US" altLang="ko-KR" sz="1600" b="1" dirty="0">
                <a:solidFill>
                  <a:schemeClr val="tx2">
                    <a:lumMod val="50000"/>
                  </a:schemeClr>
                </a:solidFill>
                <a:latin typeface="Corbel" pitchFamily="34" charset="0"/>
                <a:ea typeface="맑은 고딕" pitchFamily="50" charset="-127"/>
              </a:rPr>
              <a:t>Ownership &amp; Self-help</a:t>
            </a:r>
          </a:p>
        </p:txBody>
      </p:sp>
      <p:sp>
        <p:nvSpPr>
          <p:cNvPr id="13" name="오른쪽 화살표 12"/>
          <p:cNvSpPr/>
          <p:nvPr/>
        </p:nvSpPr>
        <p:spPr>
          <a:xfrm rot="5400000">
            <a:off x="2351088" y="2873375"/>
            <a:ext cx="192088" cy="280987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rgbClr val="FFFFFF"/>
              </a:solidFill>
              <a:latin typeface="Malgun Gothic" pitchFamily="34" charset="-127"/>
              <a:ea typeface="Malgun Gothic" pitchFamily="34" charset="-127"/>
              <a:cs typeface="Arial Unicode MS" pitchFamily="34" charset="-128"/>
            </a:endParaRPr>
          </a:p>
        </p:txBody>
      </p:sp>
      <p:sp>
        <p:nvSpPr>
          <p:cNvPr id="14" name="오른쪽 화살표 13"/>
          <p:cNvSpPr/>
          <p:nvPr/>
        </p:nvSpPr>
        <p:spPr>
          <a:xfrm rot="5400000">
            <a:off x="2351882" y="3740944"/>
            <a:ext cx="190500" cy="280987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rgbClr val="FFFFFF"/>
              </a:solidFill>
              <a:latin typeface="Malgun Gothic" pitchFamily="34" charset="-127"/>
              <a:ea typeface="Malgun Gothic" pitchFamily="34" charset="-127"/>
              <a:cs typeface="Arial Unicode MS" pitchFamily="34" charset="-128"/>
            </a:endParaRPr>
          </a:p>
        </p:txBody>
      </p:sp>
      <p:sp>
        <p:nvSpPr>
          <p:cNvPr id="15" name="오른쪽 화살표 14"/>
          <p:cNvSpPr/>
          <p:nvPr/>
        </p:nvSpPr>
        <p:spPr>
          <a:xfrm rot="5400000">
            <a:off x="2336007" y="4693444"/>
            <a:ext cx="190500" cy="280987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rgbClr val="FFFFFF"/>
              </a:solidFill>
              <a:latin typeface="Malgun Gothic" pitchFamily="34" charset="-127"/>
              <a:ea typeface="Malgun Gothic" pitchFamily="34" charset="-127"/>
              <a:cs typeface="Arial Unicode MS" pitchFamily="34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86250" y="2408238"/>
            <a:ext cx="3857625" cy="33972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indent="-457200">
              <a:lnSpc>
                <a:spcPct val="100000"/>
              </a:lnSpc>
              <a:defRPr/>
            </a:pPr>
            <a:r>
              <a:rPr lang="en-US" altLang="ko-KR" sz="1600">
                <a:latin typeface="Corbel" pitchFamily="34" charset="0"/>
                <a:ea typeface="Malgun Gothic" pitchFamily="34" charset="-127"/>
              </a:rPr>
              <a:t>Knowledge Sharing is one of the nine pillars of the </a:t>
            </a:r>
            <a:r>
              <a:rPr lang="en-US" altLang="ko-KR" sz="1600" b="1">
                <a:latin typeface="Corbel" pitchFamily="34" charset="0"/>
                <a:ea typeface="Malgun Gothic" pitchFamily="34" charset="-127"/>
              </a:rPr>
              <a:t>G20 Seoul Development Consensus (2010).</a:t>
            </a:r>
          </a:p>
          <a:p>
            <a:pPr indent="-457200">
              <a:lnSpc>
                <a:spcPct val="100000"/>
              </a:lnSpc>
              <a:defRPr/>
            </a:pPr>
            <a:endParaRPr lang="en-US" altLang="ko-KR" sz="800" b="1">
              <a:latin typeface="Corbel" pitchFamily="34" charset="0"/>
              <a:ea typeface="Malgun Gothic" pitchFamily="34" charset="-127"/>
            </a:endParaRPr>
          </a:p>
          <a:p>
            <a:pPr indent="-457200">
              <a:lnSpc>
                <a:spcPct val="100000"/>
              </a:lnSpc>
              <a:defRPr/>
            </a:pPr>
            <a:r>
              <a:rPr lang="en-US" altLang="ko-KR" sz="1600">
                <a:latin typeface="Corbel" pitchFamily="34" charset="0"/>
                <a:ea typeface="Malgun Gothic" pitchFamily="34" charset="-127"/>
              </a:rPr>
              <a:t>Knowledge Sharing is referred to in the outcome document of the </a:t>
            </a:r>
            <a:r>
              <a:rPr lang="en-US" altLang="ko-KR" sz="1600" b="1">
                <a:latin typeface="Corbel" pitchFamily="34" charset="0"/>
                <a:ea typeface="Malgun Gothic" pitchFamily="34" charset="-127"/>
              </a:rPr>
              <a:t>Fourth High Level Forum on Aid (2011)</a:t>
            </a:r>
            <a:r>
              <a:rPr lang="en-US" altLang="ko-KR" sz="1600">
                <a:latin typeface="Corbel" pitchFamily="34" charset="0"/>
                <a:ea typeface="Malgun Gothic" pitchFamily="34" charset="-127"/>
              </a:rPr>
              <a:t>, </a:t>
            </a:r>
            <a:r>
              <a:rPr lang="en-US" altLang="ko-KR" sz="1600" b="1" i="1">
                <a:latin typeface="Corbel" pitchFamily="34" charset="0"/>
                <a:ea typeface="Malgun Gothic" pitchFamily="34" charset="-127"/>
              </a:rPr>
              <a:t>Busan Partnership for Effective Development Cooperation</a:t>
            </a:r>
            <a:r>
              <a:rPr lang="en-US" altLang="ko-KR" sz="1600">
                <a:latin typeface="Corbel" pitchFamily="34" charset="0"/>
                <a:ea typeface="Malgun Gothic" pitchFamily="34" charset="-127"/>
              </a:rPr>
              <a:t>:</a:t>
            </a:r>
          </a:p>
          <a:p>
            <a:pPr indent="-457200">
              <a:lnSpc>
                <a:spcPct val="100000"/>
              </a:lnSpc>
              <a:defRPr/>
            </a:pPr>
            <a:r>
              <a:rPr lang="en-US" altLang="ko-KR" sz="1600" i="1">
                <a:latin typeface="Corbel" pitchFamily="34" charset="0"/>
                <a:ea typeface="Malgun Gothic" pitchFamily="34" charset="-127"/>
              </a:rPr>
              <a:t>“</a:t>
            </a:r>
            <a:r>
              <a:rPr lang="en-US" altLang="ko-KR" sz="1600" b="1" i="1">
                <a:latin typeface="Corbel" pitchFamily="34" charset="0"/>
                <a:ea typeface="Malgun Gothic" pitchFamily="34" charset="-127"/>
              </a:rPr>
              <a:t>Openness</a:t>
            </a:r>
            <a:r>
              <a:rPr lang="en-US" altLang="ko-KR" sz="1600" i="1">
                <a:latin typeface="Corbel" pitchFamily="34" charset="0"/>
                <a:ea typeface="Malgun Gothic" pitchFamily="34" charset="-127"/>
              </a:rPr>
              <a:t>, trust, and </a:t>
            </a:r>
            <a:r>
              <a:rPr lang="en-US" altLang="ko-KR" sz="1600" b="1" i="1">
                <a:latin typeface="Corbel" pitchFamily="34" charset="0"/>
                <a:ea typeface="Malgun Gothic" pitchFamily="34" charset="-127"/>
              </a:rPr>
              <a:t>Mutual respect </a:t>
            </a:r>
            <a:r>
              <a:rPr lang="en-US" altLang="ko-KR" sz="1600" i="1">
                <a:latin typeface="Corbel" pitchFamily="34" charset="0"/>
                <a:ea typeface="Malgun Gothic" pitchFamily="34" charset="-127"/>
              </a:rPr>
              <a:t>and learning lie at the core of effective partnership in support of development goals, …”</a:t>
            </a:r>
            <a:endParaRPr lang="ko-KR" altLang="en-US" i="1">
              <a:latin typeface="Corbel" pitchFamily="34" charset="0"/>
              <a:ea typeface="Malgun Gothic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95288" y="476250"/>
            <a:ext cx="84963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atinLnBrk="1">
              <a:spcAft>
                <a:spcPct val="0"/>
              </a:spcAft>
              <a:tabLst>
                <a:tab pos="628650" algn="l"/>
              </a:tabLst>
            </a:pPr>
            <a:r>
              <a:rPr lang="en-US" altLang="ko-KR" sz="2700" b="1">
                <a:solidFill>
                  <a:srgbClr val="0099FF"/>
                </a:solidFill>
                <a:latin typeface="Verdana" pitchFamily="34" charset="0"/>
              </a:rPr>
              <a:t>The way forward</a:t>
            </a:r>
            <a:endParaRPr kumimoji="1" lang="ko-KR" altLang="en-US" sz="2700">
              <a:solidFill>
                <a:srgbClr val="0099FF"/>
              </a:solidFill>
              <a:latin typeface="Verdana" pitchFamily="34" charset="0"/>
              <a:ea typeface="굴림" pitchFamily="34" charset="-127"/>
            </a:endParaRPr>
          </a:p>
        </p:txBody>
      </p:sp>
      <p:sp>
        <p:nvSpPr>
          <p:cNvPr id="23555" name="Rectangle 6"/>
          <p:cNvSpPr txBox="1">
            <a:spLocks noGrp="1" noChangeArrowheads="1"/>
          </p:cNvSpPr>
          <p:nvPr/>
        </p:nvSpPr>
        <p:spPr bwMode="auto">
          <a:xfrm>
            <a:off x="3419475" y="6308725"/>
            <a:ext cx="2133600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latinLnBrk="1" hangingPunct="1">
              <a:lnSpc>
                <a:spcPct val="100000"/>
              </a:lnSpc>
              <a:spcAft>
                <a:spcPct val="0"/>
              </a:spcAft>
            </a:pPr>
            <a:fld id="{23A18EBF-6C6F-4D90-A850-2C831FBC1085}" type="slidenum">
              <a:rPr lang="en-US" altLang="ko-KR" sz="1000">
                <a:latin typeface="Verdana" pitchFamily="34" charset="0"/>
                <a:ea typeface="굴림" pitchFamily="34" charset="-127"/>
              </a:rPr>
              <a:pPr algn="ctr" eaLnBrk="1" latinLnBrk="1" hangingPunct="1">
                <a:lnSpc>
                  <a:spcPct val="100000"/>
                </a:lnSpc>
                <a:spcAft>
                  <a:spcPct val="0"/>
                </a:spcAft>
              </a:pPr>
              <a:t>20</a:t>
            </a:fld>
            <a:endParaRPr lang="en-US" altLang="ko-KR" sz="1000">
              <a:latin typeface="Verdana" pitchFamily="34" charset="0"/>
              <a:ea typeface="굴림" pitchFamily="34" charset="-127"/>
            </a:endParaRPr>
          </a:p>
        </p:txBody>
      </p:sp>
      <p:sp>
        <p:nvSpPr>
          <p:cNvPr id="56" name="모서리가 둥근 직사각형 55"/>
          <p:cNvSpPr/>
          <p:nvPr/>
        </p:nvSpPr>
        <p:spPr bwMode="auto">
          <a:xfrm>
            <a:off x="642938" y="2011363"/>
            <a:ext cx="3829050" cy="3567112"/>
          </a:xfrm>
          <a:prstGeom prst="roundRect">
            <a:avLst>
              <a:gd name="adj" fmla="val 4187"/>
            </a:avLst>
          </a:prstGeom>
          <a:solidFill>
            <a:srgbClr val="D9D9D9">
              <a:alpha val="69804"/>
            </a:srgbClr>
          </a:solidFill>
          <a:ln w="19050" cmpd="sng">
            <a:solidFill>
              <a:schemeClr val="accent3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marL="231775" indent="-231775" algn="ctr" defTabSz="820738" eaLnBrk="0" fontAlgn="t" hangingPunct="0">
              <a:buFont typeface="Wingdings" pitchFamily="2" charset="2"/>
              <a:buNone/>
              <a:defRPr/>
            </a:pPr>
            <a:endParaRPr lang="en-US" altLang="ko-KR" sz="700">
              <a:solidFill>
                <a:srgbClr val="000000"/>
              </a:solidFill>
              <a:latin typeface="Trebuchet MS" pitchFamily="34" charset="0"/>
              <a:ea typeface="Malgun Gothic" pitchFamily="34" charset="-127"/>
              <a:cs typeface="Arial Unicode MS" pitchFamily="34" charset="-128"/>
            </a:endParaRPr>
          </a:p>
          <a:p>
            <a:pPr marL="231775" indent="-231775" algn="ctr" defTabSz="820738" eaLnBrk="0" fontAlgn="t" hangingPunct="0">
              <a:buFont typeface="Wingdings" pitchFamily="2" charset="2"/>
              <a:buNone/>
              <a:defRPr/>
            </a:pPr>
            <a:endParaRPr lang="en-US" altLang="ko-KR" sz="2000">
              <a:solidFill>
                <a:srgbClr val="000000"/>
              </a:solidFill>
              <a:latin typeface="Trebuchet MS" pitchFamily="34" charset="0"/>
              <a:ea typeface="Malgun Gothic" pitchFamily="34" charset="-127"/>
              <a:cs typeface="Arial Unicode MS" pitchFamily="34" charset="-128"/>
            </a:endParaRPr>
          </a:p>
        </p:txBody>
      </p:sp>
      <p:sp>
        <p:nvSpPr>
          <p:cNvPr id="51" name="AutoShape 36"/>
          <p:cNvSpPr>
            <a:spLocks noChangeArrowheads="1"/>
          </p:cNvSpPr>
          <p:nvPr/>
        </p:nvSpPr>
        <p:spPr bwMode="auto">
          <a:xfrm>
            <a:off x="1408443" y="1678528"/>
            <a:ext cx="2311121" cy="700674"/>
          </a:xfrm>
          <a:prstGeom prst="roundRect">
            <a:avLst>
              <a:gd name="adj" fmla="val 31357"/>
            </a:avLst>
          </a:prstGeom>
          <a:solidFill>
            <a:schemeClr val="accent2">
              <a:lumMod val="50000"/>
            </a:schemeClr>
          </a:solidFill>
          <a:ln w="19050">
            <a:solidFill>
              <a:schemeClr val="tx1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0000"/>
              </a:lnSpc>
              <a:spcAft>
                <a:spcPct val="0"/>
              </a:spcAft>
              <a:defRPr/>
            </a:pPr>
            <a:r>
              <a:rPr kumimoji="1" lang="en-US" altLang="ko-KR" sz="1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Batang" pitchFamily="18" charset="-127"/>
                <a:cs typeface="Arial Unicode MS" pitchFamily="34" charset="-128"/>
              </a:rPr>
              <a:t>International</a:t>
            </a:r>
          </a:p>
          <a:p>
            <a:pPr algn="ctr">
              <a:lnSpc>
                <a:spcPct val="100000"/>
              </a:lnSpc>
              <a:spcAft>
                <a:spcPct val="0"/>
              </a:spcAft>
              <a:defRPr/>
            </a:pPr>
            <a:r>
              <a:rPr kumimoji="1" lang="en-US" altLang="ko-KR" sz="1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Batang" pitchFamily="18" charset="-127"/>
                <a:cs typeface="Arial Unicode MS" pitchFamily="34" charset="-128"/>
              </a:rPr>
              <a:t>Organization</a:t>
            </a:r>
            <a:endParaRPr kumimoji="1" lang="ko-KR" altLang="en-US" sz="18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Batang" pitchFamily="18" charset="-127"/>
              <a:cs typeface="Arial Unicode MS" pitchFamily="34" charset="-128"/>
            </a:endParaRPr>
          </a:p>
        </p:txBody>
      </p:sp>
      <p:sp>
        <p:nvSpPr>
          <p:cNvPr id="54" name="모서리가 둥근 직사각형 53"/>
          <p:cNvSpPr/>
          <p:nvPr/>
        </p:nvSpPr>
        <p:spPr bwMode="auto">
          <a:xfrm>
            <a:off x="1042988" y="2492375"/>
            <a:ext cx="3095625" cy="733425"/>
          </a:xfrm>
          <a:prstGeom prst="roundRect">
            <a:avLst>
              <a:gd name="adj" fmla="val 20591"/>
            </a:avLst>
          </a:prstGeom>
          <a:solidFill>
            <a:srgbClr val="FFFFFF"/>
          </a:solidFill>
          <a:ln w="12700" cmpd="sng">
            <a:solidFill>
              <a:srgbClr val="354B84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marL="231775" indent="-231775" algn="ctr" defTabSz="820738" eaLnBrk="0" fontAlgn="t" hangingPunct="0">
              <a:lnSpc>
                <a:spcPct val="100000"/>
              </a:lnSpc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en-US" altLang="ko-KR" sz="1800" b="1" dirty="0">
                <a:solidFill>
                  <a:schemeClr val="tx1"/>
                </a:solidFill>
                <a:latin typeface="Arial" pitchFamily="34" charset="0"/>
                <a:ea typeface="맑은 고딕" pitchFamily="50" charset="-127"/>
                <a:cs typeface="Arial Unicode MS" pitchFamily="50" charset="-127"/>
              </a:rPr>
              <a:t>Strengthen</a:t>
            </a:r>
          </a:p>
          <a:p>
            <a:pPr marL="231775" indent="-231775" algn="ctr" defTabSz="820738" eaLnBrk="0" fontAlgn="t" hangingPunct="0">
              <a:lnSpc>
                <a:spcPct val="100000"/>
              </a:lnSpc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en-US" altLang="ko-KR" sz="1800" b="1" dirty="0">
                <a:solidFill>
                  <a:schemeClr val="tx1"/>
                </a:solidFill>
                <a:latin typeface="Arial" pitchFamily="34" charset="0"/>
                <a:ea typeface="맑은 고딕" pitchFamily="50" charset="-127"/>
                <a:cs typeface="Arial Unicode MS" pitchFamily="50" charset="-127"/>
              </a:rPr>
              <a:t>Knowledge platform</a:t>
            </a:r>
          </a:p>
        </p:txBody>
      </p:sp>
      <p:sp>
        <p:nvSpPr>
          <p:cNvPr id="57" name="모서리가 둥근 직사각형 56"/>
          <p:cNvSpPr/>
          <p:nvPr/>
        </p:nvSpPr>
        <p:spPr bwMode="auto">
          <a:xfrm>
            <a:off x="1016000" y="3357563"/>
            <a:ext cx="3095625" cy="1008062"/>
          </a:xfrm>
          <a:prstGeom prst="roundRect">
            <a:avLst>
              <a:gd name="adj" fmla="val 20591"/>
            </a:avLst>
          </a:prstGeom>
          <a:solidFill>
            <a:srgbClr val="FFFFFF"/>
          </a:solidFill>
          <a:ln w="12700" cmpd="sng">
            <a:solidFill>
              <a:srgbClr val="354B84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marL="231775" indent="-231775" algn="ctr" defTabSz="820738" eaLnBrk="0" fontAlgn="t" hangingPunct="0">
              <a:lnSpc>
                <a:spcPct val="100000"/>
              </a:lnSpc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en-US" altLang="ko-KR" sz="1800" b="1" dirty="0">
                <a:solidFill>
                  <a:schemeClr val="tx1"/>
                </a:solidFill>
                <a:latin typeface="Arial" pitchFamily="34" charset="0"/>
                <a:ea typeface="맑은 고딕" pitchFamily="50" charset="-127"/>
                <a:cs typeface="Arial Unicode MS" pitchFamily="50" charset="-127"/>
              </a:rPr>
              <a:t>Knowledge sharing</a:t>
            </a:r>
          </a:p>
          <a:p>
            <a:pPr marL="231775" indent="-231775" algn="ctr" defTabSz="820738" eaLnBrk="0" fontAlgn="t" hangingPunct="0">
              <a:lnSpc>
                <a:spcPct val="100000"/>
              </a:lnSpc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en-US" altLang="ko-KR" sz="1800" b="1" dirty="0">
                <a:solidFill>
                  <a:schemeClr val="tx1"/>
                </a:solidFill>
                <a:latin typeface="Arial" pitchFamily="34" charset="0"/>
                <a:ea typeface="맑은 고딕" pitchFamily="50" charset="-127"/>
                <a:cs typeface="Arial Unicode MS" pitchFamily="50" charset="-127"/>
              </a:rPr>
              <a:t>capacity building,</a:t>
            </a:r>
          </a:p>
          <a:p>
            <a:pPr marL="231775" indent="-231775" algn="ctr" defTabSz="820738" eaLnBrk="0" fontAlgn="t" hangingPunct="0">
              <a:lnSpc>
                <a:spcPct val="100000"/>
              </a:lnSpc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en-US" altLang="ko-KR" sz="1800" b="1" dirty="0">
                <a:solidFill>
                  <a:schemeClr val="tx1"/>
                </a:solidFill>
                <a:latin typeface="Arial" pitchFamily="34" charset="0"/>
                <a:ea typeface="맑은 고딕" pitchFamily="50" charset="-127"/>
                <a:cs typeface="Arial Unicode MS" pitchFamily="50" charset="-127"/>
              </a:rPr>
              <a:t>Financial support</a:t>
            </a:r>
          </a:p>
        </p:txBody>
      </p:sp>
      <p:sp>
        <p:nvSpPr>
          <p:cNvPr id="58" name="모서리가 둥근 직사각형 57"/>
          <p:cNvSpPr/>
          <p:nvPr/>
        </p:nvSpPr>
        <p:spPr bwMode="auto">
          <a:xfrm>
            <a:off x="1016000" y="4516438"/>
            <a:ext cx="3095625" cy="733425"/>
          </a:xfrm>
          <a:prstGeom prst="roundRect">
            <a:avLst>
              <a:gd name="adj" fmla="val 20591"/>
            </a:avLst>
          </a:prstGeom>
          <a:solidFill>
            <a:srgbClr val="FFFFFF"/>
          </a:solidFill>
          <a:ln w="12700" cmpd="sng">
            <a:solidFill>
              <a:srgbClr val="354B84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marL="231775" indent="-231775" algn="ctr" defTabSz="820738" eaLnBrk="0" fontAlgn="t" hangingPunct="0">
              <a:lnSpc>
                <a:spcPct val="100000"/>
              </a:lnSpc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en-US" altLang="ko-KR" sz="1800" b="1" dirty="0">
                <a:solidFill>
                  <a:schemeClr val="tx1"/>
                </a:solidFill>
                <a:latin typeface="Arial" pitchFamily="34" charset="0"/>
                <a:ea typeface="맑은 고딕" pitchFamily="50" charset="-127"/>
                <a:cs typeface="Arial Unicode MS" pitchFamily="50" charset="-127"/>
              </a:rPr>
              <a:t>Expand </a:t>
            </a:r>
            <a:r>
              <a:rPr lang="en-US" altLang="ko-KR" sz="1800" b="1" dirty="0" err="1">
                <a:solidFill>
                  <a:schemeClr val="tx1"/>
                </a:solidFill>
                <a:latin typeface="Arial" pitchFamily="34" charset="0"/>
                <a:ea typeface="맑은 고딕" pitchFamily="50" charset="-127"/>
                <a:cs typeface="Arial Unicode MS" pitchFamily="50" charset="-127"/>
              </a:rPr>
              <a:t>sectoral</a:t>
            </a:r>
            <a:endParaRPr lang="en-US" altLang="ko-KR" sz="1800" b="1" dirty="0">
              <a:solidFill>
                <a:schemeClr val="tx1"/>
              </a:solidFill>
              <a:latin typeface="Arial" pitchFamily="34" charset="0"/>
              <a:ea typeface="맑은 고딕" pitchFamily="50" charset="-127"/>
              <a:cs typeface="Arial Unicode MS" pitchFamily="50" charset="-127"/>
            </a:endParaRPr>
          </a:p>
          <a:p>
            <a:pPr marL="231775" indent="-231775" algn="ctr" defTabSz="820738" eaLnBrk="0" fontAlgn="t" hangingPunct="0">
              <a:lnSpc>
                <a:spcPct val="100000"/>
              </a:lnSpc>
              <a:spcAft>
                <a:spcPct val="0"/>
              </a:spcAft>
              <a:defRPr/>
            </a:pPr>
            <a:r>
              <a:rPr lang="en-US" altLang="ko-KR" sz="1800" b="1" dirty="0">
                <a:solidFill>
                  <a:schemeClr val="tx1"/>
                </a:solidFill>
                <a:latin typeface="Arial" pitchFamily="34" charset="0"/>
                <a:ea typeface="맑은 고딕" pitchFamily="50" charset="-127"/>
                <a:cs typeface="Arial Unicode MS" pitchFamily="50" charset="-127"/>
              </a:rPr>
              <a:t>Knowledge sharing</a:t>
            </a:r>
          </a:p>
        </p:txBody>
      </p:sp>
      <p:sp>
        <p:nvSpPr>
          <p:cNvPr id="59" name="모서리가 둥근 직사각형 58"/>
          <p:cNvSpPr/>
          <p:nvPr/>
        </p:nvSpPr>
        <p:spPr bwMode="auto">
          <a:xfrm>
            <a:off x="4673600" y="2012950"/>
            <a:ext cx="3829050" cy="3567113"/>
          </a:xfrm>
          <a:prstGeom prst="roundRect">
            <a:avLst>
              <a:gd name="adj" fmla="val 4187"/>
            </a:avLst>
          </a:prstGeom>
          <a:solidFill>
            <a:srgbClr val="B9DEED">
              <a:alpha val="60000"/>
            </a:srgbClr>
          </a:solidFill>
          <a:ln w="19050" cmpd="sng">
            <a:solidFill>
              <a:schemeClr val="accent3">
                <a:lumMod val="75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Ctr="1"/>
          <a:lstStyle/>
          <a:p>
            <a:pPr marL="231775" indent="-231775" algn="ctr" defTabSz="820738" eaLnBrk="0" fontAlgn="t" hangingPunct="0">
              <a:buFont typeface="Wingdings" pitchFamily="2" charset="2"/>
              <a:buNone/>
              <a:defRPr/>
            </a:pPr>
            <a:endParaRPr lang="en-US" altLang="ko-KR" sz="700">
              <a:solidFill>
                <a:srgbClr val="000000"/>
              </a:solidFill>
              <a:latin typeface="Trebuchet MS" pitchFamily="34" charset="0"/>
              <a:ea typeface="Malgun Gothic" pitchFamily="34" charset="-127"/>
              <a:cs typeface="Arial Unicode MS" pitchFamily="34" charset="-128"/>
            </a:endParaRPr>
          </a:p>
          <a:p>
            <a:pPr marL="231775" indent="-231775" algn="ctr" defTabSz="820738" eaLnBrk="0" fontAlgn="t" hangingPunct="0">
              <a:buFont typeface="Wingdings" pitchFamily="2" charset="2"/>
              <a:buNone/>
              <a:defRPr/>
            </a:pPr>
            <a:endParaRPr lang="en-US" altLang="ko-KR" sz="2000">
              <a:solidFill>
                <a:srgbClr val="000000"/>
              </a:solidFill>
              <a:latin typeface="Trebuchet MS" pitchFamily="34" charset="0"/>
              <a:ea typeface="Malgun Gothic" pitchFamily="34" charset="-127"/>
              <a:cs typeface="Arial Unicode MS" pitchFamily="34" charset="-128"/>
            </a:endParaRPr>
          </a:p>
        </p:txBody>
      </p:sp>
      <p:sp>
        <p:nvSpPr>
          <p:cNvPr id="60" name="모서리가 둥근 직사각형 59"/>
          <p:cNvSpPr/>
          <p:nvPr/>
        </p:nvSpPr>
        <p:spPr bwMode="auto">
          <a:xfrm>
            <a:off x="5048250" y="2492375"/>
            <a:ext cx="3094038" cy="1008063"/>
          </a:xfrm>
          <a:prstGeom prst="roundRect">
            <a:avLst>
              <a:gd name="adj" fmla="val 20591"/>
            </a:avLst>
          </a:prstGeom>
          <a:solidFill>
            <a:srgbClr val="FFFFFF"/>
          </a:solidFill>
          <a:ln w="12700" cmpd="sng">
            <a:solidFill>
              <a:srgbClr val="2D88AB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marL="231775" indent="-231775" algn="ctr" defTabSz="820738" eaLnBrk="0" fontAlgn="t" hangingPunct="0">
              <a:lnSpc>
                <a:spcPct val="100000"/>
              </a:lnSpc>
              <a:spcAft>
                <a:spcPct val="0"/>
              </a:spcAft>
              <a:buFont typeface="Wingdings" pitchFamily="2" charset="2"/>
              <a:buNone/>
              <a:defRPr/>
            </a:pPr>
            <a:endParaRPr lang="en-US" altLang="ko-KR" sz="1800" b="1">
              <a:solidFill>
                <a:schemeClr val="tx1"/>
              </a:solidFill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231775" indent="-231775" algn="ctr" defTabSz="820738" eaLnBrk="0" fontAlgn="t" hangingPunct="0">
              <a:lnSpc>
                <a:spcPct val="100000"/>
              </a:lnSpc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en-US" altLang="ko-KR" sz="1800" b="1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Enhance institutional</a:t>
            </a:r>
          </a:p>
          <a:p>
            <a:pPr marL="231775" indent="-231775" algn="ctr" defTabSz="820738" eaLnBrk="0" fontAlgn="t" hangingPunct="0">
              <a:lnSpc>
                <a:spcPct val="100000"/>
              </a:lnSpc>
              <a:spcAft>
                <a:spcPct val="0"/>
              </a:spcAft>
              <a:defRPr/>
            </a:pPr>
            <a:r>
              <a:rPr lang="en-US" altLang="ko-KR" sz="1800" b="1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capacity for </a:t>
            </a:r>
          </a:p>
          <a:p>
            <a:pPr marL="231775" indent="-231775" algn="ctr" defTabSz="820738" eaLnBrk="0" fontAlgn="t" hangingPunct="0">
              <a:lnSpc>
                <a:spcPct val="100000"/>
              </a:lnSpc>
              <a:spcAft>
                <a:spcPct val="0"/>
              </a:spcAft>
              <a:defRPr/>
            </a:pPr>
            <a:r>
              <a:rPr lang="en-US" altLang="ko-KR" sz="1800" b="1">
                <a:solidFill>
                  <a:schemeClr val="tx1"/>
                </a:solidFill>
                <a:latin typeface="Arial" pitchFamily="34" charset="0"/>
                <a:ea typeface="Arial Unicode MS" pitchFamily="34" charset="-128"/>
                <a:cs typeface="Arial Unicode MS" pitchFamily="34" charset="-128"/>
              </a:rPr>
              <a:t>Knowledge Sharing</a:t>
            </a:r>
          </a:p>
          <a:p>
            <a:pPr marL="231775" indent="-231775" algn="ctr" defTabSz="820738" eaLnBrk="0" fontAlgn="t" hangingPunct="0">
              <a:lnSpc>
                <a:spcPct val="100000"/>
              </a:lnSpc>
              <a:spcAft>
                <a:spcPct val="0"/>
              </a:spcAft>
              <a:buFont typeface="Wingdings" pitchFamily="2" charset="2"/>
              <a:buNone/>
              <a:defRPr/>
            </a:pPr>
            <a:endParaRPr lang="en-US" altLang="ko-KR" sz="1800" b="1">
              <a:solidFill>
                <a:schemeClr val="tx1"/>
              </a:solidFill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1" name="모서리가 둥근 직사각형 60"/>
          <p:cNvSpPr/>
          <p:nvPr/>
        </p:nvSpPr>
        <p:spPr bwMode="auto">
          <a:xfrm>
            <a:off x="5076825" y="3644900"/>
            <a:ext cx="3094038" cy="733425"/>
          </a:xfrm>
          <a:prstGeom prst="roundRect">
            <a:avLst>
              <a:gd name="adj" fmla="val 20591"/>
            </a:avLst>
          </a:prstGeom>
          <a:solidFill>
            <a:srgbClr val="FFFFFF"/>
          </a:solidFill>
          <a:ln w="12700" cmpd="sng">
            <a:solidFill>
              <a:srgbClr val="2D88AB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marL="231775" indent="-231775" algn="ctr" defTabSz="820738" eaLnBrk="0" fontAlgn="t" hangingPunct="0">
              <a:lnSpc>
                <a:spcPct val="100000"/>
              </a:lnSpc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en-US" altLang="ko-KR" sz="1800" b="1" dirty="0">
                <a:solidFill>
                  <a:schemeClr val="tx1"/>
                </a:solidFill>
                <a:latin typeface="Arial" pitchFamily="34" charset="0"/>
                <a:ea typeface="맑은 고딕" pitchFamily="50" charset="-127"/>
                <a:cs typeface="Arial Unicode MS" pitchFamily="50" charset="-127"/>
              </a:rPr>
              <a:t>Nurture qualified</a:t>
            </a:r>
          </a:p>
          <a:p>
            <a:pPr marL="231775" indent="-231775" algn="ctr" defTabSz="820738" eaLnBrk="0" fontAlgn="t" hangingPunct="0">
              <a:lnSpc>
                <a:spcPct val="100000"/>
              </a:lnSpc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en-US" altLang="ko-KR" sz="1800" b="1" dirty="0">
                <a:solidFill>
                  <a:schemeClr val="tx1"/>
                </a:solidFill>
                <a:latin typeface="Arial" pitchFamily="34" charset="0"/>
                <a:ea typeface="맑은 고딕" pitchFamily="50" charset="-127"/>
                <a:cs typeface="Arial Unicode MS" pitchFamily="50" charset="-127"/>
              </a:rPr>
              <a:t>development consultants</a:t>
            </a:r>
          </a:p>
        </p:txBody>
      </p:sp>
      <p:sp>
        <p:nvSpPr>
          <p:cNvPr id="62" name="모서리가 둥근 직사각형 61"/>
          <p:cNvSpPr/>
          <p:nvPr/>
        </p:nvSpPr>
        <p:spPr bwMode="auto">
          <a:xfrm>
            <a:off x="5048250" y="4518025"/>
            <a:ext cx="3094038" cy="733425"/>
          </a:xfrm>
          <a:prstGeom prst="roundRect">
            <a:avLst>
              <a:gd name="adj" fmla="val 20591"/>
            </a:avLst>
          </a:prstGeom>
          <a:solidFill>
            <a:srgbClr val="FFFFFF"/>
          </a:solidFill>
          <a:ln w="12700" cmpd="sng">
            <a:solidFill>
              <a:srgbClr val="2D88AB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marL="231775" indent="-231775" algn="ctr" defTabSz="820738" eaLnBrk="0" fontAlgn="t" hangingPunct="0">
              <a:lnSpc>
                <a:spcPct val="100000"/>
              </a:lnSpc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en-US" altLang="ko-KR" sz="1800" b="1" dirty="0">
                <a:solidFill>
                  <a:schemeClr val="tx1"/>
                </a:solidFill>
                <a:latin typeface="Arial" pitchFamily="34" charset="0"/>
                <a:ea typeface="맑은 고딕" pitchFamily="50" charset="-127"/>
                <a:cs typeface="Arial Unicode MS" pitchFamily="50" charset="-127"/>
              </a:rPr>
              <a:t>Strong</a:t>
            </a:r>
          </a:p>
          <a:p>
            <a:pPr marL="231775" indent="-231775" algn="ctr" defTabSz="820738" eaLnBrk="0" fontAlgn="t" hangingPunct="0">
              <a:lnSpc>
                <a:spcPct val="100000"/>
              </a:lnSpc>
              <a:spcAft>
                <a:spcPct val="0"/>
              </a:spcAft>
              <a:buFont typeface="Wingdings" pitchFamily="2" charset="2"/>
              <a:buNone/>
              <a:defRPr/>
            </a:pPr>
            <a:r>
              <a:rPr lang="en-US" altLang="ko-KR" sz="1800" b="1" dirty="0">
                <a:solidFill>
                  <a:schemeClr val="tx1"/>
                </a:solidFill>
                <a:latin typeface="Arial" pitchFamily="34" charset="0"/>
                <a:ea typeface="맑은 고딕" pitchFamily="50" charset="-127"/>
                <a:cs typeface="Arial Unicode MS" pitchFamily="50" charset="-127"/>
              </a:rPr>
              <a:t>political commitment</a:t>
            </a:r>
          </a:p>
        </p:txBody>
      </p:sp>
      <p:sp>
        <p:nvSpPr>
          <p:cNvPr id="55" name="AutoShape 36"/>
          <p:cNvSpPr>
            <a:spLocks noChangeArrowheads="1"/>
          </p:cNvSpPr>
          <p:nvPr/>
        </p:nvSpPr>
        <p:spPr bwMode="auto">
          <a:xfrm>
            <a:off x="5460951" y="1684392"/>
            <a:ext cx="2256195" cy="688946"/>
          </a:xfrm>
          <a:prstGeom prst="roundRect">
            <a:avLst>
              <a:gd name="adj" fmla="val 33909"/>
            </a:avLst>
          </a:prstGeom>
          <a:solidFill>
            <a:srgbClr val="2D88AB"/>
          </a:solidFill>
          <a:ln w="19050">
            <a:solidFill>
              <a:schemeClr val="tx1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0000"/>
              </a:lnSpc>
              <a:spcAft>
                <a:spcPct val="0"/>
              </a:spcAft>
              <a:defRPr/>
            </a:pPr>
            <a:r>
              <a:rPr kumimoji="1" lang="en-US" altLang="ko-KR" sz="18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Batang" pitchFamily="18" charset="-127"/>
                <a:cs typeface="Arial Unicode MS" pitchFamily="34" charset="-128"/>
              </a:rPr>
              <a:t>Knowledge Sharing Country</a:t>
            </a:r>
            <a:endParaRPr kumimoji="1" lang="ko-KR" altLang="en-US" sz="18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Batang" pitchFamily="18" charset="-127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슬라이드 번호 개체 틀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68B62A55-CCB1-43AA-954E-60898642F8C4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21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4579" name="Rectangle 4"/>
          <p:cNvSpPr txBox="1">
            <a:spLocks noChangeArrowheads="1"/>
          </p:cNvSpPr>
          <p:nvPr/>
        </p:nvSpPr>
        <p:spPr bwMode="auto">
          <a:xfrm>
            <a:off x="0" y="2366963"/>
            <a:ext cx="9144000" cy="1633537"/>
          </a:xfrm>
          <a:prstGeom prst="rect">
            <a:avLst/>
          </a:prstGeom>
          <a:solidFill>
            <a:srgbClr val="99CCFF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latinLnBrk="1" hangingPunct="1">
              <a:lnSpc>
                <a:spcPct val="100000"/>
              </a:lnSpc>
              <a:spcAft>
                <a:spcPct val="0"/>
              </a:spcAft>
            </a:pPr>
            <a:r>
              <a:rPr kumimoji="1" lang="en-US" altLang="ko-KR" sz="2400" b="1">
                <a:solidFill>
                  <a:srgbClr val="333399"/>
                </a:solidFill>
                <a:latin typeface="Corbel" pitchFamily="34" charset="0"/>
                <a:ea typeface="Malgun Gothic" pitchFamily="34" charset="-127"/>
              </a:rPr>
              <a:t>                                                                                   </a:t>
            </a:r>
            <a:r>
              <a:rPr kumimoji="1" lang="en-US" altLang="ko-KR" sz="2800" b="1">
                <a:solidFill>
                  <a:srgbClr val="333399"/>
                </a:solidFill>
                <a:latin typeface="Corbel" pitchFamily="34" charset="0"/>
                <a:ea typeface="Malgun Gothic" pitchFamily="34" charset="-127"/>
              </a:rPr>
              <a:t>T h a n k   y o u </a:t>
            </a:r>
            <a:endParaRPr kumimoji="1" lang="ko-KR" altLang="ko-KR" sz="2800" b="1">
              <a:solidFill>
                <a:srgbClr val="333399"/>
              </a:solidFill>
              <a:latin typeface="Corbel" pitchFamily="34" charset="0"/>
              <a:ea typeface="Malgun Gothic" pitchFamily="34" charset="-127"/>
            </a:endParaRPr>
          </a:p>
        </p:txBody>
      </p:sp>
      <p:sp>
        <p:nvSpPr>
          <p:cNvPr id="24580" name="Rectangle 8"/>
          <p:cNvSpPr>
            <a:spLocks noChangeArrowheads="1"/>
          </p:cNvSpPr>
          <p:nvPr/>
        </p:nvSpPr>
        <p:spPr bwMode="auto">
          <a:xfrm>
            <a:off x="862013" y="4583113"/>
            <a:ext cx="7669212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/>
          <a:lstStyle/>
          <a:p>
            <a:pPr algn="r" latinLnBrk="1">
              <a:lnSpc>
                <a:spcPct val="100000"/>
              </a:lnSpc>
              <a:spcAft>
                <a:spcPct val="0"/>
              </a:spcAft>
            </a:pPr>
            <a:r>
              <a:rPr kumimoji="1" lang="en-US" altLang="ko-KR" sz="1800">
                <a:latin typeface="Corbel" pitchFamily="34" charset="0"/>
                <a:ea typeface="산돌고딕B"/>
                <a:cs typeface="Tahoma" pitchFamily="34" charset="0"/>
              </a:rPr>
              <a:t>Kwangchul JI</a:t>
            </a:r>
          </a:p>
          <a:p>
            <a:pPr algn="r" latinLnBrk="1">
              <a:lnSpc>
                <a:spcPct val="100000"/>
              </a:lnSpc>
              <a:spcAft>
                <a:spcPct val="0"/>
              </a:spcAft>
            </a:pPr>
            <a:r>
              <a:rPr kumimoji="1" lang="en-US" altLang="ko-KR" sz="1600">
                <a:latin typeface="Corbel" pitchFamily="34" charset="0"/>
                <a:ea typeface="산돌고딕B"/>
                <a:cs typeface="Tahoma" pitchFamily="34" charset="0"/>
              </a:rPr>
              <a:t>gabrielj@mosf.go.kr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제목 1"/>
          <p:cNvSpPr>
            <a:spLocks noGrp="1"/>
          </p:cNvSpPr>
          <p:nvPr>
            <p:ph type="title"/>
          </p:nvPr>
        </p:nvSpPr>
        <p:spPr bwMode="auto">
          <a:xfrm>
            <a:off x="357188" y="420688"/>
            <a:ext cx="8229600" cy="7223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ko-KR" sz="2800" smtClean="0">
                <a:solidFill>
                  <a:srgbClr val="0099FF"/>
                </a:solidFill>
                <a:latin typeface="Verdana" pitchFamily="34" charset="0"/>
                <a:ea typeface="굴림" pitchFamily="34" charset="-127"/>
              </a:rPr>
              <a:t>Knowledge Sharing for Development</a:t>
            </a:r>
            <a:endParaRPr lang="ko-KR" altLang="en-US" sz="2800" smtClean="0">
              <a:solidFill>
                <a:srgbClr val="0099FF"/>
              </a:solidFill>
              <a:latin typeface="Verdana" pitchFamily="34" charset="0"/>
              <a:ea typeface="굴림" pitchFamily="34" charset="-127"/>
            </a:endParaRPr>
          </a:p>
        </p:txBody>
      </p:sp>
      <p:sp>
        <p:nvSpPr>
          <p:cNvPr id="6147" name="슬라이드 번호 개체 틀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A3405986-95C6-497F-812B-A6CC8EE15F3F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3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1000100" y="1357298"/>
            <a:ext cx="7072362" cy="785818"/>
          </a:xfrm>
          <a:prstGeom prst="roundRect">
            <a:avLst/>
          </a:prstGeom>
          <a:solidFill>
            <a:srgbClr val="0093D0"/>
          </a:solidFill>
          <a:ln>
            <a:solidFill>
              <a:srgbClr val="0070C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000" b="1" dirty="0">
                <a:latin typeface="Corbel" pitchFamily="34" charset="0"/>
                <a:ea typeface="맑은 고딕" pitchFamily="50" charset="-127"/>
              </a:rPr>
              <a:t>Knowledge Sharing as an Indispensible Condition for </a:t>
            </a:r>
          </a:p>
          <a:p>
            <a:pPr algn="ctr">
              <a:defRPr/>
            </a:pPr>
            <a:r>
              <a:rPr lang="en-US" altLang="ko-KR" sz="2000" b="1" dirty="0">
                <a:latin typeface="Corbel" pitchFamily="34" charset="0"/>
                <a:ea typeface="맑은 고딕" pitchFamily="50" charset="-127"/>
              </a:rPr>
              <a:t>Economic Growth and Sustainable Development in the Future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1000125" y="2500313"/>
            <a:ext cx="2928938" cy="78581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  <a:latin typeface="Corbel" pitchFamily="34" charset="0"/>
                <a:ea typeface="맑은 고딕" pitchFamily="50" charset="-127"/>
              </a:rPr>
              <a:t>Capital and labor are not sufficient for sustainable development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1000125" y="3643313"/>
            <a:ext cx="2928938" cy="85725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>
                <a:solidFill>
                  <a:srgbClr val="003319"/>
                </a:solidFill>
                <a:latin typeface="Corbel" pitchFamily="34" charset="0"/>
                <a:ea typeface="Malgun Gothic" pitchFamily="34" charset="-127"/>
                <a:cs typeface="Arial Unicode MS" pitchFamily="34" charset="-128"/>
              </a:rPr>
              <a:t>Build up knowledge capacities in developing countries to fill up economic development gaps</a:t>
            </a:r>
            <a:endParaRPr lang="ko-KR" altLang="en-US">
              <a:solidFill>
                <a:srgbClr val="003319"/>
              </a:solidFill>
              <a:latin typeface="Corbel" pitchFamily="34" charset="0"/>
              <a:ea typeface="Malgun Gothic" pitchFamily="34" charset="-127"/>
              <a:cs typeface="Arial Unicode MS" pitchFamily="34" charset="-128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000125" y="4929188"/>
            <a:ext cx="2928938" cy="877887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  <a:latin typeface="Corbel" pitchFamily="34" charset="0"/>
                <a:ea typeface="맑은 고딕" pitchFamily="50" charset="-127"/>
              </a:rPr>
              <a:t>Knowledge Sharing as an indispensible tool for development cooperation</a:t>
            </a:r>
          </a:p>
        </p:txBody>
      </p:sp>
      <p:sp>
        <p:nvSpPr>
          <p:cNvPr id="13" name="오른쪽 화살표 12"/>
          <p:cNvSpPr/>
          <p:nvPr/>
        </p:nvSpPr>
        <p:spPr>
          <a:xfrm rot="5400000">
            <a:off x="2351882" y="3317081"/>
            <a:ext cx="190500" cy="280987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rgbClr val="FFFFFF"/>
              </a:solidFill>
              <a:latin typeface="Malgun Gothic" pitchFamily="34" charset="-127"/>
              <a:ea typeface="Malgun Gothic" pitchFamily="34" charset="-127"/>
              <a:cs typeface="Arial Unicode MS" pitchFamily="34" charset="-128"/>
            </a:endParaRPr>
          </a:p>
        </p:txBody>
      </p:sp>
      <p:sp>
        <p:nvSpPr>
          <p:cNvPr id="14" name="오른쪽 화살표 13"/>
          <p:cNvSpPr/>
          <p:nvPr/>
        </p:nvSpPr>
        <p:spPr>
          <a:xfrm rot="5400000">
            <a:off x="2351882" y="4598194"/>
            <a:ext cx="190500" cy="280987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rgbClr val="FFFFFF"/>
              </a:solidFill>
              <a:latin typeface="Malgun Gothic" pitchFamily="34" charset="-127"/>
              <a:ea typeface="Malgun Gothic" pitchFamily="34" charset="-127"/>
              <a:cs typeface="Arial Unicode MS" pitchFamily="34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86250" y="2408238"/>
            <a:ext cx="3857625" cy="33750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indent="-457200">
              <a:lnSpc>
                <a:spcPct val="100000"/>
              </a:lnSpc>
              <a:defRPr/>
            </a:pPr>
            <a:r>
              <a:rPr lang="en-US" altLang="ko-KR" sz="1600">
                <a:latin typeface="Corbel" pitchFamily="34" charset="0"/>
                <a:ea typeface="Malgun Gothic" pitchFamily="34" charset="-127"/>
              </a:rPr>
              <a:t>“The WBG aims to fight poverty with passion and professionalism for lasting results … by producing resources, </a:t>
            </a:r>
            <a:r>
              <a:rPr lang="en-US" altLang="ko-KR" sz="1600" b="1">
                <a:latin typeface="Corbel" pitchFamily="34" charset="0"/>
                <a:ea typeface="Malgun Gothic" pitchFamily="34" charset="-127"/>
              </a:rPr>
              <a:t>sharing knowledge</a:t>
            </a:r>
            <a:r>
              <a:rPr lang="en-US" altLang="ko-KR" sz="1600">
                <a:latin typeface="Corbel" pitchFamily="34" charset="0"/>
                <a:ea typeface="Malgun Gothic" pitchFamily="34" charset="-127"/>
              </a:rPr>
              <a:t>, building capacity, …”</a:t>
            </a:r>
          </a:p>
          <a:p>
            <a:pPr indent="-457200">
              <a:lnSpc>
                <a:spcPct val="100000"/>
              </a:lnSpc>
              <a:buFontTx/>
              <a:buChar char="-"/>
              <a:defRPr/>
            </a:pPr>
            <a:r>
              <a:rPr lang="en-US" altLang="ko-KR" sz="1600" i="1">
                <a:latin typeface="Corbel" pitchFamily="34" charset="0"/>
                <a:ea typeface="Malgun Gothic" pitchFamily="34" charset="-127"/>
              </a:rPr>
              <a:t>World Bank Mission Statement</a:t>
            </a:r>
          </a:p>
          <a:p>
            <a:pPr indent="-457200">
              <a:lnSpc>
                <a:spcPct val="100000"/>
              </a:lnSpc>
              <a:buFontTx/>
              <a:buChar char="-"/>
              <a:defRPr/>
            </a:pPr>
            <a:endParaRPr lang="en-US" altLang="ko-KR" sz="800" i="1">
              <a:latin typeface="Corbel" pitchFamily="34" charset="0"/>
              <a:ea typeface="Malgun Gothic" pitchFamily="34" charset="-127"/>
            </a:endParaRPr>
          </a:p>
          <a:p>
            <a:pPr indent="-457200">
              <a:lnSpc>
                <a:spcPct val="100000"/>
              </a:lnSpc>
              <a:defRPr/>
            </a:pPr>
            <a:r>
              <a:rPr lang="en-US" altLang="ko-KR">
                <a:latin typeface="Corbel" pitchFamily="34" charset="0"/>
                <a:ea typeface="Malgun Gothic" pitchFamily="34" charset="-127"/>
              </a:rPr>
              <a:t>“Under Jim Wolfensohn, the World Bank transformed into a “</a:t>
            </a:r>
            <a:r>
              <a:rPr lang="en-US" altLang="ko-KR" b="1">
                <a:latin typeface="Corbel" pitchFamily="34" charset="0"/>
                <a:ea typeface="Malgun Gothic" pitchFamily="34" charset="-127"/>
              </a:rPr>
              <a:t>knowledge bank</a:t>
            </a:r>
            <a:r>
              <a:rPr lang="en-US" altLang="ko-KR">
                <a:latin typeface="Corbel" pitchFamily="34" charset="0"/>
                <a:ea typeface="Malgun Gothic" pitchFamily="34" charset="-127"/>
              </a:rPr>
              <a:t>”, … I  believe it is time for us to write the next chapter in our evolution: </a:t>
            </a:r>
            <a:r>
              <a:rPr lang="en-US" altLang="ko-KR" b="1">
                <a:latin typeface="Corbel" pitchFamily="34" charset="0"/>
                <a:ea typeface="Malgun Gothic" pitchFamily="34" charset="-127"/>
              </a:rPr>
              <a:t>it is for us to become a “solutions” bank</a:t>
            </a:r>
            <a:r>
              <a:rPr lang="en-US" altLang="ko-KR">
                <a:latin typeface="Corbel" pitchFamily="34" charset="0"/>
                <a:ea typeface="Malgun Gothic" pitchFamily="34" charset="-127"/>
              </a:rPr>
              <a:t>.”</a:t>
            </a:r>
          </a:p>
          <a:p>
            <a:pPr indent="-457200">
              <a:lnSpc>
                <a:spcPct val="100000"/>
              </a:lnSpc>
              <a:defRPr/>
            </a:pPr>
            <a:r>
              <a:rPr lang="en-US" altLang="ko-KR">
                <a:latin typeface="Corbel" pitchFamily="34" charset="0"/>
                <a:ea typeface="Malgun Gothic" pitchFamily="34" charset="-127"/>
              </a:rPr>
              <a:t>-      WBG President Jim Kim at the Annual Meeting (Oct., 2012)</a:t>
            </a:r>
            <a:endParaRPr lang="ko-KR" altLang="en-US">
              <a:latin typeface="Corbel" pitchFamily="34" charset="0"/>
              <a:ea typeface="Malgun Gothic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번호 개체 틀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6480FB58-FB18-4F7E-A63B-91690A9FE873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4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  <p:grpSp>
        <p:nvGrpSpPr>
          <p:cNvPr id="7171" name="그룹 86"/>
          <p:cNvGrpSpPr>
            <a:grpSpLocks/>
          </p:cNvGrpSpPr>
          <p:nvPr/>
        </p:nvGrpSpPr>
        <p:grpSpPr bwMode="auto">
          <a:xfrm>
            <a:off x="271463" y="1463675"/>
            <a:ext cx="8548687" cy="4608513"/>
            <a:chOff x="270778" y="1311969"/>
            <a:chExt cx="8549694" cy="4875555"/>
          </a:xfrm>
        </p:grpSpPr>
        <p:sp>
          <p:nvSpPr>
            <p:cNvPr id="5" name="모서리가 둥근 직사각형 4"/>
            <p:cNvSpPr>
              <a:spLocks noChangeArrowheads="1"/>
            </p:cNvSpPr>
            <p:nvPr/>
          </p:nvSpPr>
          <p:spPr bwMode="auto">
            <a:xfrm>
              <a:off x="569263" y="1311969"/>
              <a:ext cx="8008293" cy="4811734"/>
            </a:xfrm>
            <a:prstGeom prst="roundRect">
              <a:avLst>
                <a:gd name="adj" fmla="val 3102"/>
              </a:avLst>
            </a:prstGeom>
            <a:solidFill>
              <a:schemeClr val="bg1"/>
            </a:solidFill>
            <a:ln w="28575" algn="ctr">
              <a:solidFill>
                <a:srgbClr val="FF9933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anchor="ctr"/>
            <a:lstStyle/>
            <a:p>
              <a:pPr>
                <a:lnSpc>
                  <a:spcPct val="100000"/>
                </a:lnSpc>
                <a:defRPr/>
              </a:pPr>
              <a:endParaRPr lang="ko-KR" altLang="en-US">
                <a:solidFill>
                  <a:srgbClr val="000000"/>
                </a:solidFill>
              </a:endParaRPr>
            </a:p>
          </p:txBody>
        </p:sp>
        <p:sp>
          <p:nvSpPr>
            <p:cNvPr id="7177" name="Freeform 8"/>
            <p:cNvSpPr>
              <a:spLocks/>
            </p:cNvSpPr>
            <p:nvPr/>
          </p:nvSpPr>
          <p:spPr bwMode="auto">
            <a:xfrm>
              <a:off x="1225155" y="3446671"/>
              <a:ext cx="5080726" cy="2134702"/>
            </a:xfrm>
            <a:custGeom>
              <a:avLst/>
              <a:gdLst>
                <a:gd name="T0" fmla="*/ 0 w 4155"/>
                <a:gd name="T1" fmla="*/ 2147483647 h 1970"/>
                <a:gd name="T2" fmla="*/ 2147483647 w 4155"/>
                <a:gd name="T3" fmla="*/ 2147483647 h 1970"/>
                <a:gd name="T4" fmla="*/ 2147483647 w 4155"/>
                <a:gd name="T5" fmla="*/ 2147483647 h 1970"/>
                <a:gd name="T6" fmla="*/ 2147483647 w 4155"/>
                <a:gd name="T7" fmla="*/ 2147483647 h 1970"/>
                <a:gd name="T8" fmla="*/ 2147483647 w 4155"/>
                <a:gd name="T9" fmla="*/ 2147483647 h 1970"/>
                <a:gd name="T10" fmla="*/ 2147483647 w 4155"/>
                <a:gd name="T11" fmla="*/ 2147483647 h 1970"/>
                <a:gd name="T12" fmla="*/ 2147483647 w 4155"/>
                <a:gd name="T13" fmla="*/ 2147483647 h 1970"/>
                <a:gd name="T14" fmla="*/ 2147483647 w 4155"/>
                <a:gd name="T15" fmla="*/ 2147483647 h 1970"/>
                <a:gd name="T16" fmla="*/ 2147483647 w 4155"/>
                <a:gd name="T17" fmla="*/ 2147483647 h 1970"/>
                <a:gd name="T18" fmla="*/ 2147483647 w 4155"/>
                <a:gd name="T19" fmla="*/ 2147483647 h 1970"/>
                <a:gd name="T20" fmla="*/ 2147483647 w 4155"/>
                <a:gd name="T21" fmla="*/ 2147483647 h 1970"/>
                <a:gd name="T22" fmla="*/ 2147483647 w 4155"/>
                <a:gd name="T23" fmla="*/ 2147483647 h 1970"/>
                <a:gd name="T24" fmla="*/ 2147483647 w 4155"/>
                <a:gd name="T25" fmla="*/ 2147483647 h 1970"/>
                <a:gd name="T26" fmla="*/ 2147483647 w 4155"/>
                <a:gd name="T27" fmla="*/ 2147483647 h 1970"/>
                <a:gd name="T28" fmla="*/ 2147483647 w 4155"/>
                <a:gd name="T29" fmla="*/ 2147483647 h 1970"/>
                <a:gd name="T30" fmla="*/ 2147483647 w 4155"/>
                <a:gd name="T31" fmla="*/ 2147483647 h 1970"/>
                <a:gd name="T32" fmla="*/ 2147483647 w 4155"/>
                <a:gd name="T33" fmla="*/ 2147483647 h 1970"/>
                <a:gd name="T34" fmla="*/ 2147483647 w 4155"/>
                <a:gd name="T35" fmla="*/ 2147483647 h 1970"/>
                <a:gd name="T36" fmla="*/ 2147483647 w 4155"/>
                <a:gd name="T37" fmla="*/ 2147483647 h 1970"/>
                <a:gd name="T38" fmla="*/ 2147483647 w 4155"/>
                <a:gd name="T39" fmla="*/ 2147483647 h 1970"/>
                <a:gd name="T40" fmla="*/ 2147483647 w 4155"/>
                <a:gd name="T41" fmla="*/ 2147483647 h 1970"/>
                <a:gd name="T42" fmla="*/ 2147483647 w 4155"/>
                <a:gd name="T43" fmla="*/ 2147483647 h 1970"/>
                <a:gd name="T44" fmla="*/ 2147483647 w 4155"/>
                <a:gd name="T45" fmla="*/ 2147483647 h 1970"/>
                <a:gd name="T46" fmla="*/ 2147483647 w 4155"/>
                <a:gd name="T47" fmla="*/ 2147483647 h 1970"/>
                <a:gd name="T48" fmla="*/ 2147483647 w 4155"/>
                <a:gd name="T49" fmla="*/ 2147483647 h 1970"/>
                <a:gd name="T50" fmla="*/ 2147483647 w 4155"/>
                <a:gd name="T51" fmla="*/ 2147483647 h 1970"/>
                <a:gd name="T52" fmla="*/ 2147483647 w 4155"/>
                <a:gd name="T53" fmla="*/ 2147483647 h 1970"/>
                <a:gd name="T54" fmla="*/ 2147483647 w 4155"/>
                <a:gd name="T55" fmla="*/ 2147483647 h 1970"/>
                <a:gd name="T56" fmla="*/ 2147483647 w 4155"/>
                <a:gd name="T57" fmla="*/ 2147483647 h 1970"/>
                <a:gd name="T58" fmla="*/ 2147483647 w 4155"/>
                <a:gd name="T59" fmla="*/ 2147483647 h 1970"/>
                <a:gd name="T60" fmla="*/ 2147483647 w 4155"/>
                <a:gd name="T61" fmla="*/ 2147483647 h 1970"/>
                <a:gd name="T62" fmla="*/ 2147483647 w 4155"/>
                <a:gd name="T63" fmla="*/ 2147483647 h 1970"/>
                <a:gd name="T64" fmla="*/ 2147483647 w 4155"/>
                <a:gd name="T65" fmla="*/ 2147483647 h 1970"/>
                <a:gd name="T66" fmla="*/ 2147483647 w 4155"/>
                <a:gd name="T67" fmla="*/ 2147483647 h 1970"/>
                <a:gd name="T68" fmla="*/ 2147483647 w 4155"/>
                <a:gd name="T69" fmla="*/ 2147483647 h 1970"/>
                <a:gd name="T70" fmla="*/ 2147483647 w 4155"/>
                <a:gd name="T71" fmla="*/ 2147483647 h 1970"/>
                <a:gd name="T72" fmla="*/ 2147483647 w 4155"/>
                <a:gd name="T73" fmla="*/ 2147483647 h 1970"/>
                <a:gd name="T74" fmla="*/ 2147483647 w 4155"/>
                <a:gd name="T75" fmla="*/ 0 h 1970"/>
                <a:gd name="T76" fmla="*/ 2147483647 w 4155"/>
                <a:gd name="T77" fmla="*/ 2147483647 h 1970"/>
                <a:gd name="T78" fmla="*/ 2147483647 w 4155"/>
                <a:gd name="T79" fmla="*/ 2147483647 h 1970"/>
                <a:gd name="T80" fmla="*/ 2147483647 w 4155"/>
                <a:gd name="T81" fmla="*/ 2147483647 h 1970"/>
                <a:gd name="T82" fmla="*/ 2147483647 w 4155"/>
                <a:gd name="T83" fmla="*/ 2147483647 h 1970"/>
                <a:gd name="T84" fmla="*/ 2147483647 w 4155"/>
                <a:gd name="T85" fmla="*/ 2147483647 h 1970"/>
                <a:gd name="T86" fmla="*/ 2147483647 w 4155"/>
                <a:gd name="T87" fmla="*/ 2147483647 h 1970"/>
                <a:gd name="T88" fmla="*/ 2147483647 w 4155"/>
                <a:gd name="T89" fmla="*/ 2147483647 h 1970"/>
                <a:gd name="T90" fmla="*/ 2147483647 w 4155"/>
                <a:gd name="T91" fmla="*/ 2147483647 h 1970"/>
                <a:gd name="T92" fmla="*/ 2147483647 w 4155"/>
                <a:gd name="T93" fmla="*/ 2147483647 h 1970"/>
                <a:gd name="T94" fmla="*/ 2147483647 w 4155"/>
                <a:gd name="T95" fmla="*/ 2147483647 h 1970"/>
                <a:gd name="T96" fmla="*/ 2147483647 w 4155"/>
                <a:gd name="T97" fmla="*/ 2147483647 h 1970"/>
                <a:gd name="T98" fmla="*/ 2147483647 w 4155"/>
                <a:gd name="T99" fmla="*/ 2147483647 h 1970"/>
                <a:gd name="T100" fmla="*/ 2147483647 w 4155"/>
                <a:gd name="T101" fmla="*/ 2147483647 h 19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155"/>
                <a:gd name="T154" fmla="*/ 0 h 1970"/>
                <a:gd name="T155" fmla="*/ 4155 w 4155"/>
                <a:gd name="T156" fmla="*/ 1970 h 1970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155" h="1970">
                  <a:moveTo>
                    <a:pt x="0" y="1968"/>
                  </a:moveTo>
                  <a:cubicBezTo>
                    <a:pt x="96" y="1944"/>
                    <a:pt x="191" y="1953"/>
                    <a:pt x="288" y="1960"/>
                  </a:cubicBezTo>
                  <a:cubicBezTo>
                    <a:pt x="486" y="1957"/>
                    <a:pt x="759" y="1924"/>
                    <a:pt x="976" y="1960"/>
                  </a:cubicBezTo>
                  <a:cubicBezTo>
                    <a:pt x="1192" y="1938"/>
                    <a:pt x="858" y="1970"/>
                    <a:pt x="1288" y="1944"/>
                  </a:cubicBezTo>
                  <a:cubicBezTo>
                    <a:pt x="1299" y="1943"/>
                    <a:pt x="1309" y="1939"/>
                    <a:pt x="1320" y="1936"/>
                  </a:cubicBezTo>
                  <a:cubicBezTo>
                    <a:pt x="1328" y="1934"/>
                    <a:pt x="1336" y="1929"/>
                    <a:pt x="1344" y="1928"/>
                  </a:cubicBezTo>
                  <a:cubicBezTo>
                    <a:pt x="1408" y="1923"/>
                    <a:pt x="1472" y="1923"/>
                    <a:pt x="1536" y="1920"/>
                  </a:cubicBezTo>
                  <a:cubicBezTo>
                    <a:pt x="1614" y="1904"/>
                    <a:pt x="1696" y="1897"/>
                    <a:pt x="1776" y="1888"/>
                  </a:cubicBezTo>
                  <a:cubicBezTo>
                    <a:pt x="1836" y="1868"/>
                    <a:pt x="1762" y="1895"/>
                    <a:pt x="1824" y="1864"/>
                  </a:cubicBezTo>
                  <a:cubicBezTo>
                    <a:pt x="1863" y="1845"/>
                    <a:pt x="1920" y="1844"/>
                    <a:pt x="1960" y="1840"/>
                  </a:cubicBezTo>
                  <a:cubicBezTo>
                    <a:pt x="1997" y="1828"/>
                    <a:pt x="2031" y="1822"/>
                    <a:pt x="2064" y="1800"/>
                  </a:cubicBezTo>
                  <a:cubicBezTo>
                    <a:pt x="2083" y="1771"/>
                    <a:pt x="2100" y="1771"/>
                    <a:pt x="2128" y="1752"/>
                  </a:cubicBezTo>
                  <a:cubicBezTo>
                    <a:pt x="2152" y="1715"/>
                    <a:pt x="2185" y="1716"/>
                    <a:pt x="2224" y="1704"/>
                  </a:cubicBezTo>
                  <a:cubicBezTo>
                    <a:pt x="2299" y="1681"/>
                    <a:pt x="2362" y="1657"/>
                    <a:pt x="2440" y="1648"/>
                  </a:cubicBezTo>
                  <a:cubicBezTo>
                    <a:pt x="2525" y="1627"/>
                    <a:pt x="2612" y="1604"/>
                    <a:pt x="2696" y="1576"/>
                  </a:cubicBezTo>
                  <a:cubicBezTo>
                    <a:pt x="2731" y="1564"/>
                    <a:pt x="2765" y="1556"/>
                    <a:pt x="2800" y="1544"/>
                  </a:cubicBezTo>
                  <a:cubicBezTo>
                    <a:pt x="2808" y="1541"/>
                    <a:pt x="2824" y="1536"/>
                    <a:pt x="2824" y="1536"/>
                  </a:cubicBezTo>
                  <a:cubicBezTo>
                    <a:pt x="2861" y="1481"/>
                    <a:pt x="2838" y="1494"/>
                    <a:pt x="2880" y="1480"/>
                  </a:cubicBezTo>
                  <a:cubicBezTo>
                    <a:pt x="2902" y="1447"/>
                    <a:pt x="2919" y="1419"/>
                    <a:pt x="2936" y="1384"/>
                  </a:cubicBezTo>
                  <a:cubicBezTo>
                    <a:pt x="2962" y="1332"/>
                    <a:pt x="2936" y="1309"/>
                    <a:pt x="2992" y="1272"/>
                  </a:cubicBezTo>
                  <a:cubicBezTo>
                    <a:pt x="3013" y="1240"/>
                    <a:pt x="3035" y="1208"/>
                    <a:pt x="3056" y="1176"/>
                  </a:cubicBezTo>
                  <a:cubicBezTo>
                    <a:pt x="3073" y="1150"/>
                    <a:pt x="3086" y="1109"/>
                    <a:pt x="3096" y="1080"/>
                  </a:cubicBezTo>
                  <a:cubicBezTo>
                    <a:pt x="3107" y="1047"/>
                    <a:pt x="3143" y="1009"/>
                    <a:pt x="3168" y="984"/>
                  </a:cubicBezTo>
                  <a:cubicBezTo>
                    <a:pt x="3184" y="937"/>
                    <a:pt x="3197" y="900"/>
                    <a:pt x="3240" y="872"/>
                  </a:cubicBezTo>
                  <a:cubicBezTo>
                    <a:pt x="3272" y="824"/>
                    <a:pt x="3282" y="794"/>
                    <a:pt x="3336" y="776"/>
                  </a:cubicBezTo>
                  <a:cubicBezTo>
                    <a:pt x="3341" y="768"/>
                    <a:pt x="3345" y="759"/>
                    <a:pt x="3352" y="752"/>
                  </a:cubicBezTo>
                  <a:cubicBezTo>
                    <a:pt x="3359" y="745"/>
                    <a:pt x="3370" y="744"/>
                    <a:pt x="3376" y="736"/>
                  </a:cubicBezTo>
                  <a:cubicBezTo>
                    <a:pt x="3420" y="681"/>
                    <a:pt x="3339" y="742"/>
                    <a:pt x="3408" y="696"/>
                  </a:cubicBezTo>
                  <a:cubicBezTo>
                    <a:pt x="3425" y="644"/>
                    <a:pt x="3466" y="602"/>
                    <a:pt x="3488" y="552"/>
                  </a:cubicBezTo>
                  <a:cubicBezTo>
                    <a:pt x="3488" y="552"/>
                    <a:pt x="3508" y="492"/>
                    <a:pt x="3512" y="480"/>
                  </a:cubicBezTo>
                  <a:cubicBezTo>
                    <a:pt x="3517" y="464"/>
                    <a:pt x="3528" y="432"/>
                    <a:pt x="3528" y="432"/>
                  </a:cubicBezTo>
                  <a:cubicBezTo>
                    <a:pt x="3538" y="322"/>
                    <a:pt x="3546" y="339"/>
                    <a:pt x="3576" y="248"/>
                  </a:cubicBezTo>
                  <a:cubicBezTo>
                    <a:pt x="3581" y="232"/>
                    <a:pt x="3587" y="216"/>
                    <a:pt x="3592" y="200"/>
                  </a:cubicBezTo>
                  <a:cubicBezTo>
                    <a:pt x="3595" y="192"/>
                    <a:pt x="3600" y="176"/>
                    <a:pt x="3600" y="176"/>
                  </a:cubicBezTo>
                  <a:cubicBezTo>
                    <a:pt x="3607" y="127"/>
                    <a:pt x="3601" y="106"/>
                    <a:pt x="3640" y="80"/>
                  </a:cubicBezTo>
                  <a:cubicBezTo>
                    <a:pt x="3660" y="20"/>
                    <a:pt x="3633" y="94"/>
                    <a:pt x="3664" y="32"/>
                  </a:cubicBezTo>
                  <a:cubicBezTo>
                    <a:pt x="3668" y="24"/>
                    <a:pt x="3665" y="13"/>
                    <a:pt x="3672" y="8"/>
                  </a:cubicBezTo>
                  <a:cubicBezTo>
                    <a:pt x="3681" y="1"/>
                    <a:pt x="3693" y="3"/>
                    <a:pt x="3704" y="0"/>
                  </a:cubicBezTo>
                  <a:cubicBezTo>
                    <a:pt x="3736" y="11"/>
                    <a:pt x="3742" y="25"/>
                    <a:pt x="3752" y="56"/>
                  </a:cubicBezTo>
                  <a:cubicBezTo>
                    <a:pt x="3760" y="118"/>
                    <a:pt x="3772" y="180"/>
                    <a:pt x="3792" y="240"/>
                  </a:cubicBezTo>
                  <a:cubicBezTo>
                    <a:pt x="3795" y="304"/>
                    <a:pt x="3794" y="368"/>
                    <a:pt x="3800" y="432"/>
                  </a:cubicBezTo>
                  <a:cubicBezTo>
                    <a:pt x="3803" y="457"/>
                    <a:pt x="3816" y="480"/>
                    <a:pt x="3824" y="504"/>
                  </a:cubicBezTo>
                  <a:cubicBezTo>
                    <a:pt x="3839" y="548"/>
                    <a:pt x="3839" y="595"/>
                    <a:pt x="3848" y="640"/>
                  </a:cubicBezTo>
                  <a:cubicBezTo>
                    <a:pt x="3857" y="684"/>
                    <a:pt x="3857" y="726"/>
                    <a:pt x="3896" y="752"/>
                  </a:cubicBezTo>
                  <a:cubicBezTo>
                    <a:pt x="3922" y="647"/>
                    <a:pt x="3898" y="517"/>
                    <a:pt x="3960" y="424"/>
                  </a:cubicBezTo>
                  <a:cubicBezTo>
                    <a:pt x="3965" y="397"/>
                    <a:pt x="3973" y="371"/>
                    <a:pt x="3976" y="344"/>
                  </a:cubicBezTo>
                  <a:cubicBezTo>
                    <a:pt x="3979" y="317"/>
                    <a:pt x="3976" y="289"/>
                    <a:pt x="3984" y="264"/>
                  </a:cubicBezTo>
                  <a:cubicBezTo>
                    <a:pt x="3988" y="252"/>
                    <a:pt x="4023" y="243"/>
                    <a:pt x="4032" y="240"/>
                  </a:cubicBezTo>
                  <a:cubicBezTo>
                    <a:pt x="4043" y="208"/>
                    <a:pt x="4053" y="176"/>
                    <a:pt x="4064" y="144"/>
                  </a:cubicBezTo>
                  <a:cubicBezTo>
                    <a:pt x="4078" y="103"/>
                    <a:pt x="4113" y="68"/>
                    <a:pt x="4128" y="24"/>
                  </a:cubicBezTo>
                  <a:cubicBezTo>
                    <a:pt x="4155" y="33"/>
                    <a:pt x="4152" y="40"/>
                    <a:pt x="4152" y="24"/>
                  </a:cubicBezTo>
                </a:path>
              </a:pathLst>
            </a:custGeom>
            <a:noFill/>
            <a:ln w="38100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grpSp>
          <p:nvGrpSpPr>
            <p:cNvPr id="7178" name="Group 9"/>
            <p:cNvGrpSpPr>
              <a:grpSpLocks/>
            </p:cNvGrpSpPr>
            <p:nvPr/>
          </p:nvGrpSpPr>
          <p:grpSpPr bwMode="auto">
            <a:xfrm>
              <a:off x="270778" y="2029184"/>
              <a:ext cx="4752" cy="3695257"/>
              <a:chOff x="624" y="1872"/>
              <a:chExt cx="4752" cy="2112"/>
            </a:xfrm>
          </p:grpSpPr>
          <p:sp>
            <p:nvSpPr>
              <p:cNvPr id="7247" name="Line 10"/>
              <p:cNvSpPr>
                <a:spLocks noChangeShapeType="1"/>
              </p:cNvSpPr>
              <p:nvPr/>
            </p:nvSpPr>
            <p:spPr bwMode="auto">
              <a:xfrm>
                <a:off x="624" y="1872"/>
                <a:ext cx="0" cy="2112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7248" name="Line 11"/>
              <p:cNvSpPr>
                <a:spLocks noChangeShapeType="1"/>
              </p:cNvSpPr>
              <p:nvPr/>
            </p:nvSpPr>
            <p:spPr bwMode="auto">
              <a:xfrm>
                <a:off x="624" y="3984"/>
                <a:ext cx="4752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7179" name="Text Box 13"/>
            <p:cNvSpPr txBox="1">
              <a:spLocks noChangeArrowheads="1"/>
            </p:cNvSpPr>
            <p:nvPr/>
          </p:nvSpPr>
          <p:spPr bwMode="auto">
            <a:xfrm>
              <a:off x="3973620" y="5762089"/>
              <a:ext cx="547877" cy="412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1980</a:t>
              </a:r>
            </a:p>
          </p:txBody>
        </p:sp>
        <p:sp>
          <p:nvSpPr>
            <p:cNvPr id="7180" name="Text Box 14"/>
            <p:cNvSpPr txBox="1">
              <a:spLocks noChangeArrowheads="1"/>
            </p:cNvSpPr>
            <p:nvPr/>
          </p:nvSpPr>
          <p:spPr bwMode="auto">
            <a:xfrm>
              <a:off x="2189237" y="5762089"/>
              <a:ext cx="547877" cy="412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1960</a:t>
              </a:r>
            </a:p>
          </p:txBody>
        </p:sp>
        <p:sp>
          <p:nvSpPr>
            <p:cNvPr id="7181" name="Text Box 15"/>
            <p:cNvSpPr txBox="1">
              <a:spLocks noChangeArrowheads="1"/>
            </p:cNvSpPr>
            <p:nvPr/>
          </p:nvSpPr>
          <p:spPr bwMode="auto">
            <a:xfrm>
              <a:off x="3216884" y="5762089"/>
              <a:ext cx="549390" cy="412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1970</a:t>
              </a:r>
            </a:p>
          </p:txBody>
        </p:sp>
        <p:sp>
          <p:nvSpPr>
            <p:cNvPr id="7182" name="Text Box 16"/>
            <p:cNvSpPr txBox="1">
              <a:spLocks noChangeArrowheads="1"/>
            </p:cNvSpPr>
            <p:nvPr/>
          </p:nvSpPr>
          <p:spPr bwMode="auto">
            <a:xfrm>
              <a:off x="5362988" y="5762089"/>
              <a:ext cx="547877" cy="412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1996</a:t>
              </a:r>
            </a:p>
          </p:txBody>
        </p:sp>
        <p:sp>
          <p:nvSpPr>
            <p:cNvPr id="7183" name="Text Box 17"/>
            <p:cNvSpPr txBox="1">
              <a:spLocks noChangeArrowheads="1"/>
            </p:cNvSpPr>
            <p:nvPr/>
          </p:nvSpPr>
          <p:spPr bwMode="auto">
            <a:xfrm>
              <a:off x="619766" y="4619440"/>
              <a:ext cx="617497" cy="412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5,000</a:t>
              </a:r>
            </a:p>
          </p:txBody>
        </p:sp>
        <p:sp>
          <p:nvSpPr>
            <p:cNvPr id="7184" name="Text Box 18"/>
            <p:cNvSpPr txBox="1">
              <a:spLocks noChangeArrowheads="1"/>
            </p:cNvSpPr>
            <p:nvPr/>
          </p:nvSpPr>
          <p:spPr bwMode="auto">
            <a:xfrm>
              <a:off x="539552" y="3708333"/>
              <a:ext cx="685603" cy="412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10,000</a:t>
              </a:r>
            </a:p>
          </p:txBody>
        </p:sp>
        <p:sp>
          <p:nvSpPr>
            <p:cNvPr id="7185" name="Line 19"/>
            <p:cNvSpPr>
              <a:spLocks noChangeShapeType="1"/>
            </p:cNvSpPr>
            <p:nvPr/>
          </p:nvSpPr>
          <p:spPr bwMode="auto">
            <a:xfrm>
              <a:off x="5754977" y="3446671"/>
              <a:ext cx="1513" cy="2289064"/>
            </a:xfrm>
            <a:prstGeom prst="line">
              <a:avLst/>
            </a:prstGeom>
            <a:noFill/>
            <a:ln w="28575" cap="rnd">
              <a:solidFill>
                <a:srgbClr val="9933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186" name="Line 20"/>
            <p:cNvSpPr>
              <a:spLocks noChangeShapeType="1"/>
            </p:cNvSpPr>
            <p:nvPr/>
          </p:nvSpPr>
          <p:spPr bwMode="auto">
            <a:xfrm>
              <a:off x="1157049" y="5101348"/>
              <a:ext cx="1513" cy="570383"/>
            </a:xfrm>
            <a:prstGeom prst="line">
              <a:avLst/>
            </a:prstGeom>
            <a:noFill/>
            <a:ln w="9525" cap="rnd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187" name="Text Box 21"/>
            <p:cNvSpPr txBox="1">
              <a:spLocks noChangeArrowheads="1"/>
            </p:cNvSpPr>
            <p:nvPr/>
          </p:nvSpPr>
          <p:spPr bwMode="auto">
            <a:xfrm>
              <a:off x="1524822" y="5489134"/>
              <a:ext cx="547877" cy="698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 1953</a:t>
              </a:r>
            </a:p>
          </p:txBody>
        </p:sp>
        <p:sp>
          <p:nvSpPr>
            <p:cNvPr id="7188" name="Line 22"/>
            <p:cNvSpPr>
              <a:spLocks noChangeShapeType="1"/>
            </p:cNvSpPr>
            <p:nvPr/>
          </p:nvSpPr>
          <p:spPr bwMode="auto">
            <a:xfrm flipV="1">
              <a:off x="1157048" y="3970867"/>
              <a:ext cx="6970951" cy="19834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189" name="Line 23"/>
            <p:cNvSpPr>
              <a:spLocks noChangeShapeType="1"/>
            </p:cNvSpPr>
            <p:nvPr/>
          </p:nvSpPr>
          <p:spPr bwMode="auto">
            <a:xfrm flipV="1">
              <a:off x="811977" y="4809067"/>
              <a:ext cx="7307556" cy="70151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190" name="Text Box 24"/>
            <p:cNvSpPr txBox="1">
              <a:spLocks noChangeArrowheads="1"/>
            </p:cNvSpPr>
            <p:nvPr/>
          </p:nvSpPr>
          <p:spPr bwMode="auto">
            <a:xfrm>
              <a:off x="628847" y="1407974"/>
              <a:ext cx="2539606" cy="325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u="sng">
                  <a:latin typeface="Malgun Gothic" pitchFamily="34" charset="-127"/>
                  <a:ea typeface="Malgun Gothic" pitchFamily="34" charset="-127"/>
                </a:rPr>
                <a:t>Per capita income ($)</a:t>
              </a:r>
            </a:p>
          </p:txBody>
        </p:sp>
        <p:sp>
          <p:nvSpPr>
            <p:cNvPr id="7191" name="Text Box 25"/>
            <p:cNvSpPr txBox="1">
              <a:spLocks noChangeArrowheads="1"/>
            </p:cNvSpPr>
            <p:nvPr/>
          </p:nvSpPr>
          <p:spPr bwMode="auto">
            <a:xfrm>
              <a:off x="4709168" y="5763972"/>
              <a:ext cx="547877" cy="41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1990</a:t>
              </a:r>
            </a:p>
          </p:txBody>
        </p:sp>
        <p:sp>
          <p:nvSpPr>
            <p:cNvPr id="7192" name="Text Box 26"/>
            <p:cNvSpPr txBox="1">
              <a:spLocks noChangeArrowheads="1"/>
            </p:cNvSpPr>
            <p:nvPr/>
          </p:nvSpPr>
          <p:spPr bwMode="auto">
            <a:xfrm>
              <a:off x="883110" y="5466544"/>
              <a:ext cx="549390" cy="700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 1945</a:t>
              </a:r>
            </a:p>
          </p:txBody>
        </p:sp>
        <p:sp>
          <p:nvSpPr>
            <p:cNvPr id="7193" name="Line 27"/>
            <p:cNvSpPr>
              <a:spLocks noChangeShapeType="1"/>
            </p:cNvSpPr>
            <p:nvPr/>
          </p:nvSpPr>
          <p:spPr bwMode="auto">
            <a:xfrm>
              <a:off x="1179751" y="5771502"/>
              <a:ext cx="1513" cy="7153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194" name="Line 28"/>
            <p:cNvSpPr>
              <a:spLocks noChangeShapeType="1"/>
            </p:cNvSpPr>
            <p:nvPr/>
          </p:nvSpPr>
          <p:spPr bwMode="auto">
            <a:xfrm>
              <a:off x="1777572" y="5771502"/>
              <a:ext cx="1513" cy="7153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195" name="Line 29"/>
            <p:cNvSpPr>
              <a:spLocks noChangeShapeType="1"/>
            </p:cNvSpPr>
            <p:nvPr/>
          </p:nvSpPr>
          <p:spPr bwMode="auto">
            <a:xfrm>
              <a:off x="2532795" y="5784679"/>
              <a:ext cx="1513" cy="7153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196" name="Line 30"/>
            <p:cNvSpPr>
              <a:spLocks noChangeShapeType="1"/>
            </p:cNvSpPr>
            <p:nvPr/>
          </p:nvSpPr>
          <p:spPr bwMode="auto">
            <a:xfrm>
              <a:off x="3197209" y="5784679"/>
              <a:ext cx="1513" cy="7153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197" name="Line 31"/>
            <p:cNvSpPr>
              <a:spLocks noChangeShapeType="1"/>
            </p:cNvSpPr>
            <p:nvPr/>
          </p:nvSpPr>
          <p:spPr bwMode="auto">
            <a:xfrm>
              <a:off x="4246045" y="5784679"/>
              <a:ext cx="1513" cy="7153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198" name="Line 32"/>
            <p:cNvSpPr>
              <a:spLocks noChangeShapeType="1"/>
            </p:cNvSpPr>
            <p:nvPr/>
          </p:nvSpPr>
          <p:spPr bwMode="auto">
            <a:xfrm>
              <a:off x="4981593" y="5784679"/>
              <a:ext cx="1513" cy="7153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199" name="Line 33"/>
            <p:cNvSpPr>
              <a:spLocks noChangeShapeType="1"/>
            </p:cNvSpPr>
            <p:nvPr/>
          </p:nvSpPr>
          <p:spPr bwMode="auto">
            <a:xfrm>
              <a:off x="5730762" y="5784679"/>
              <a:ext cx="1513" cy="7153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00" name="Line 35"/>
            <p:cNvSpPr>
              <a:spLocks noChangeShapeType="1"/>
            </p:cNvSpPr>
            <p:nvPr/>
          </p:nvSpPr>
          <p:spPr bwMode="auto">
            <a:xfrm>
              <a:off x="4108320" y="5272652"/>
              <a:ext cx="1513" cy="470613"/>
            </a:xfrm>
            <a:prstGeom prst="line">
              <a:avLst/>
            </a:prstGeom>
            <a:noFill/>
            <a:ln w="9525" cap="rnd">
              <a:solidFill>
                <a:srgbClr val="9933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01" name="Line 36"/>
            <p:cNvSpPr>
              <a:spLocks noChangeShapeType="1"/>
            </p:cNvSpPr>
            <p:nvPr/>
          </p:nvSpPr>
          <p:spPr bwMode="auto">
            <a:xfrm flipH="1">
              <a:off x="2652359" y="4299423"/>
              <a:ext cx="1513" cy="1372309"/>
            </a:xfrm>
            <a:prstGeom prst="line">
              <a:avLst/>
            </a:prstGeom>
            <a:noFill/>
            <a:ln w="28575" cap="rnd">
              <a:solidFill>
                <a:srgbClr val="9933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02" name="Line 37"/>
            <p:cNvSpPr>
              <a:spLocks noChangeShapeType="1"/>
            </p:cNvSpPr>
            <p:nvPr/>
          </p:nvSpPr>
          <p:spPr bwMode="auto">
            <a:xfrm>
              <a:off x="2803706" y="5357362"/>
              <a:ext cx="1513" cy="357666"/>
            </a:xfrm>
            <a:prstGeom prst="line">
              <a:avLst/>
            </a:prstGeom>
            <a:noFill/>
            <a:ln w="9525" cap="rnd">
              <a:solidFill>
                <a:srgbClr val="9933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03" name="Line 38"/>
            <p:cNvSpPr>
              <a:spLocks noChangeShapeType="1"/>
            </p:cNvSpPr>
            <p:nvPr/>
          </p:nvSpPr>
          <p:spPr bwMode="auto">
            <a:xfrm flipH="1" flipV="1">
              <a:off x="2667494" y="4495198"/>
              <a:ext cx="868733" cy="1882"/>
            </a:xfrm>
            <a:prstGeom prst="line">
              <a:avLst/>
            </a:prstGeom>
            <a:noFill/>
            <a:ln w="9525">
              <a:solidFill>
                <a:srgbClr val="FFCC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04" name="Line 39"/>
            <p:cNvSpPr>
              <a:spLocks noChangeShapeType="1"/>
            </p:cNvSpPr>
            <p:nvPr/>
          </p:nvSpPr>
          <p:spPr bwMode="auto">
            <a:xfrm>
              <a:off x="4657710" y="4491433"/>
              <a:ext cx="1029161" cy="0"/>
            </a:xfrm>
            <a:prstGeom prst="line">
              <a:avLst/>
            </a:prstGeom>
            <a:noFill/>
            <a:ln w="9525">
              <a:solidFill>
                <a:srgbClr val="FFCC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05" name="Line 40"/>
            <p:cNvSpPr>
              <a:spLocks noChangeShapeType="1"/>
            </p:cNvSpPr>
            <p:nvPr/>
          </p:nvSpPr>
          <p:spPr bwMode="auto">
            <a:xfrm>
              <a:off x="5962323" y="4386016"/>
              <a:ext cx="1513" cy="1334660"/>
            </a:xfrm>
            <a:prstGeom prst="line">
              <a:avLst/>
            </a:prstGeom>
            <a:noFill/>
            <a:ln w="28575" cap="rnd">
              <a:solidFill>
                <a:srgbClr val="9933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06" name="Text Box 41"/>
            <p:cNvSpPr txBox="1">
              <a:spLocks noChangeArrowheads="1"/>
            </p:cNvSpPr>
            <p:nvPr/>
          </p:nvSpPr>
          <p:spPr bwMode="auto">
            <a:xfrm>
              <a:off x="5758004" y="5763972"/>
              <a:ext cx="547877" cy="41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1998</a:t>
              </a:r>
            </a:p>
          </p:txBody>
        </p:sp>
        <p:sp>
          <p:nvSpPr>
            <p:cNvPr id="7207" name="Line 42"/>
            <p:cNvSpPr>
              <a:spLocks noChangeShapeType="1"/>
            </p:cNvSpPr>
            <p:nvPr/>
          </p:nvSpPr>
          <p:spPr bwMode="auto">
            <a:xfrm>
              <a:off x="5951729" y="5784679"/>
              <a:ext cx="1513" cy="7153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08" name="Line 43"/>
            <p:cNvSpPr>
              <a:spLocks noChangeShapeType="1"/>
            </p:cNvSpPr>
            <p:nvPr/>
          </p:nvSpPr>
          <p:spPr bwMode="auto">
            <a:xfrm>
              <a:off x="7677088" y="5784058"/>
              <a:ext cx="0" cy="149541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09" name="Freeform 44"/>
            <p:cNvSpPr>
              <a:spLocks/>
            </p:cNvSpPr>
            <p:nvPr/>
          </p:nvSpPr>
          <p:spPr bwMode="auto">
            <a:xfrm>
              <a:off x="6286206" y="2763341"/>
              <a:ext cx="755223" cy="683331"/>
            </a:xfrm>
            <a:custGeom>
              <a:avLst/>
              <a:gdLst>
                <a:gd name="T0" fmla="*/ 0 w 96"/>
                <a:gd name="T1" fmla="*/ 2147483647 h 150"/>
                <a:gd name="T2" fmla="*/ 2147483647 w 96"/>
                <a:gd name="T3" fmla="*/ 2147483647 h 150"/>
                <a:gd name="T4" fmla="*/ 2147483647 w 96"/>
                <a:gd name="T5" fmla="*/ 2147483647 h 150"/>
                <a:gd name="T6" fmla="*/ 2147483647 w 96"/>
                <a:gd name="T7" fmla="*/ 2147483647 h 150"/>
                <a:gd name="T8" fmla="*/ 2147483647 w 96"/>
                <a:gd name="T9" fmla="*/ 2147483647 h 150"/>
                <a:gd name="T10" fmla="*/ 2147483647 w 96"/>
                <a:gd name="T11" fmla="*/ 0 h 15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6"/>
                <a:gd name="T19" fmla="*/ 0 h 150"/>
                <a:gd name="T20" fmla="*/ 96 w 96"/>
                <a:gd name="T21" fmla="*/ 150 h 15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6" h="150">
                  <a:moveTo>
                    <a:pt x="0" y="150"/>
                  </a:moveTo>
                  <a:cubicBezTo>
                    <a:pt x="14" y="107"/>
                    <a:pt x="1" y="121"/>
                    <a:pt x="30" y="102"/>
                  </a:cubicBezTo>
                  <a:cubicBezTo>
                    <a:pt x="38" y="90"/>
                    <a:pt x="46" y="78"/>
                    <a:pt x="54" y="66"/>
                  </a:cubicBezTo>
                  <a:cubicBezTo>
                    <a:pt x="60" y="58"/>
                    <a:pt x="54" y="44"/>
                    <a:pt x="60" y="36"/>
                  </a:cubicBezTo>
                  <a:cubicBezTo>
                    <a:pt x="64" y="31"/>
                    <a:pt x="72" y="32"/>
                    <a:pt x="78" y="30"/>
                  </a:cubicBezTo>
                  <a:cubicBezTo>
                    <a:pt x="86" y="7"/>
                    <a:pt x="80" y="16"/>
                    <a:pt x="96" y="0"/>
                  </a:cubicBezTo>
                </a:path>
              </a:pathLst>
            </a:custGeom>
            <a:noFill/>
            <a:ln w="412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10" name="Line 45"/>
            <p:cNvSpPr>
              <a:spLocks noChangeShapeType="1"/>
            </p:cNvSpPr>
            <p:nvPr/>
          </p:nvSpPr>
          <p:spPr bwMode="auto">
            <a:xfrm flipV="1">
              <a:off x="6992998" y="2164721"/>
              <a:ext cx="479771" cy="598620"/>
            </a:xfrm>
            <a:prstGeom prst="line">
              <a:avLst/>
            </a:prstGeom>
            <a:noFill/>
            <a:ln w="34925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1" name="Text Box 46"/>
            <p:cNvSpPr txBox="1">
              <a:spLocks noChangeArrowheads="1"/>
            </p:cNvSpPr>
            <p:nvPr/>
          </p:nvSpPr>
          <p:spPr bwMode="auto">
            <a:xfrm>
              <a:off x="7199213" y="5781380"/>
              <a:ext cx="4235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’07</a:t>
              </a:r>
              <a:endParaRPr lang="en-US" altLang="ko-KR" sz="800">
                <a:latin typeface="Times New Roman" pitchFamily="18" charset="0"/>
                <a:ea typeface="Malgun Gothic" pitchFamily="34" charset="-127"/>
              </a:endParaRPr>
            </a:p>
          </p:txBody>
        </p:sp>
        <p:sp>
          <p:nvSpPr>
            <p:cNvPr id="7212" name="Line 47"/>
            <p:cNvSpPr>
              <a:spLocks noChangeShapeType="1"/>
            </p:cNvSpPr>
            <p:nvPr/>
          </p:nvSpPr>
          <p:spPr bwMode="auto">
            <a:xfrm>
              <a:off x="7472768" y="2113894"/>
              <a:ext cx="1513" cy="3586074"/>
            </a:xfrm>
            <a:prstGeom prst="line">
              <a:avLst/>
            </a:prstGeom>
            <a:noFill/>
            <a:ln w="28575" cap="rnd">
              <a:solidFill>
                <a:srgbClr val="9933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13" name="Text Box 48"/>
            <p:cNvSpPr txBox="1">
              <a:spLocks noChangeArrowheads="1"/>
            </p:cNvSpPr>
            <p:nvPr/>
          </p:nvSpPr>
          <p:spPr bwMode="auto">
            <a:xfrm>
              <a:off x="539552" y="2859346"/>
              <a:ext cx="755223" cy="4122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15,000</a:t>
              </a:r>
            </a:p>
          </p:txBody>
        </p:sp>
        <p:sp>
          <p:nvSpPr>
            <p:cNvPr id="7214" name="Line 49"/>
            <p:cNvSpPr>
              <a:spLocks noChangeShapeType="1"/>
            </p:cNvSpPr>
            <p:nvPr/>
          </p:nvSpPr>
          <p:spPr bwMode="auto">
            <a:xfrm flipV="1">
              <a:off x="1157049" y="3090333"/>
              <a:ext cx="6987884" cy="5891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15" name="Line 50"/>
            <p:cNvSpPr>
              <a:spLocks noChangeShapeType="1"/>
            </p:cNvSpPr>
            <p:nvPr/>
          </p:nvSpPr>
          <p:spPr bwMode="auto">
            <a:xfrm>
              <a:off x="1157049" y="2273903"/>
              <a:ext cx="7139048" cy="753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16" name="Line 51"/>
            <p:cNvSpPr>
              <a:spLocks noChangeShapeType="1"/>
            </p:cNvSpPr>
            <p:nvPr/>
          </p:nvSpPr>
          <p:spPr bwMode="auto">
            <a:xfrm>
              <a:off x="7472768" y="2136484"/>
              <a:ext cx="205832" cy="284251"/>
            </a:xfrm>
            <a:prstGeom prst="line">
              <a:avLst/>
            </a:prstGeom>
            <a:noFill/>
            <a:ln w="349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7" name="Line 52"/>
            <p:cNvSpPr>
              <a:spLocks noChangeShapeType="1"/>
            </p:cNvSpPr>
            <p:nvPr/>
          </p:nvSpPr>
          <p:spPr bwMode="auto">
            <a:xfrm>
              <a:off x="7677087" y="2249431"/>
              <a:ext cx="1513" cy="3501364"/>
            </a:xfrm>
            <a:prstGeom prst="line">
              <a:avLst/>
            </a:prstGeom>
            <a:noFill/>
            <a:ln w="9525" cap="rnd">
              <a:solidFill>
                <a:srgbClr val="9933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18" name="Line 53"/>
            <p:cNvSpPr>
              <a:spLocks noChangeShapeType="1"/>
            </p:cNvSpPr>
            <p:nvPr/>
          </p:nvSpPr>
          <p:spPr bwMode="auto">
            <a:xfrm flipH="1">
              <a:off x="7470776" y="5790326"/>
              <a:ext cx="480" cy="73899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19" name="Text Box 54"/>
            <p:cNvSpPr txBox="1">
              <a:spLocks noChangeArrowheads="1"/>
            </p:cNvSpPr>
            <p:nvPr/>
          </p:nvSpPr>
          <p:spPr bwMode="auto">
            <a:xfrm>
              <a:off x="7439581" y="5876594"/>
              <a:ext cx="4235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’08</a:t>
              </a:r>
              <a:endParaRPr lang="en-US" altLang="ko-KR" sz="800">
                <a:latin typeface="Times New Roman" pitchFamily="18" charset="0"/>
                <a:ea typeface="Malgun Gothic" pitchFamily="34" charset="-127"/>
              </a:endParaRPr>
            </a:p>
          </p:txBody>
        </p:sp>
        <p:sp>
          <p:nvSpPr>
            <p:cNvPr id="7220" name="Text Box 55"/>
            <p:cNvSpPr txBox="1">
              <a:spLocks noChangeArrowheads="1"/>
            </p:cNvSpPr>
            <p:nvPr/>
          </p:nvSpPr>
          <p:spPr bwMode="auto">
            <a:xfrm>
              <a:off x="539552" y="1935061"/>
              <a:ext cx="755223" cy="41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20,000</a:t>
              </a:r>
            </a:p>
          </p:txBody>
        </p:sp>
        <p:sp>
          <p:nvSpPr>
            <p:cNvPr id="7221" name="Line 57"/>
            <p:cNvSpPr>
              <a:spLocks noChangeShapeType="1"/>
            </p:cNvSpPr>
            <p:nvPr/>
          </p:nvSpPr>
          <p:spPr bwMode="auto">
            <a:xfrm>
              <a:off x="7884433" y="2231892"/>
              <a:ext cx="3027" cy="3501364"/>
            </a:xfrm>
            <a:prstGeom prst="line">
              <a:avLst/>
            </a:prstGeom>
            <a:noFill/>
            <a:ln w="9525" cap="rnd">
              <a:solidFill>
                <a:srgbClr val="9933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22" name="Line 58"/>
            <p:cNvSpPr>
              <a:spLocks noChangeShapeType="1"/>
            </p:cNvSpPr>
            <p:nvPr/>
          </p:nvSpPr>
          <p:spPr bwMode="auto">
            <a:xfrm flipV="1">
              <a:off x="7884433" y="2336024"/>
              <a:ext cx="549390" cy="342607"/>
            </a:xfrm>
            <a:prstGeom prst="line">
              <a:avLst/>
            </a:prstGeom>
            <a:noFill/>
            <a:ln w="34925">
              <a:solidFill>
                <a:srgbClr val="000080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Line 59"/>
            <p:cNvSpPr>
              <a:spLocks noChangeShapeType="1"/>
            </p:cNvSpPr>
            <p:nvPr/>
          </p:nvSpPr>
          <p:spPr bwMode="auto">
            <a:xfrm>
              <a:off x="7928323" y="5790326"/>
              <a:ext cx="1513" cy="71533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24" name="Text Box 60"/>
            <p:cNvSpPr txBox="1">
              <a:spLocks noChangeArrowheads="1"/>
            </p:cNvSpPr>
            <p:nvPr/>
          </p:nvSpPr>
          <p:spPr bwMode="auto">
            <a:xfrm>
              <a:off x="7708621" y="5794663"/>
              <a:ext cx="4235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’09</a:t>
              </a:r>
              <a:endParaRPr lang="en-US" altLang="ko-KR" sz="800">
                <a:latin typeface="Times New Roman" pitchFamily="18" charset="0"/>
                <a:ea typeface="Malgun Gothic" pitchFamily="34" charset="-127"/>
              </a:endParaRPr>
            </a:p>
          </p:txBody>
        </p:sp>
        <p:sp>
          <p:nvSpPr>
            <p:cNvPr id="7225" name="Line 61"/>
            <p:cNvSpPr>
              <a:spLocks noChangeShapeType="1"/>
            </p:cNvSpPr>
            <p:nvPr/>
          </p:nvSpPr>
          <p:spPr bwMode="auto">
            <a:xfrm>
              <a:off x="7678600" y="2420734"/>
              <a:ext cx="205832" cy="256014"/>
            </a:xfrm>
            <a:prstGeom prst="line">
              <a:avLst/>
            </a:prstGeom>
            <a:noFill/>
            <a:ln w="34925">
              <a:solidFill>
                <a:srgbClr val="000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6" name="Text Box 63"/>
            <p:cNvSpPr txBox="1">
              <a:spLocks noChangeArrowheads="1"/>
            </p:cNvSpPr>
            <p:nvPr/>
          </p:nvSpPr>
          <p:spPr bwMode="auto">
            <a:xfrm>
              <a:off x="1633792" y="5227473"/>
              <a:ext cx="378368" cy="4348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>
                  <a:ea typeface="Malgun Gothic" pitchFamily="34" charset="-127"/>
                </a:rPr>
                <a:t>67</a:t>
              </a:r>
            </a:p>
          </p:txBody>
        </p:sp>
        <p:sp>
          <p:nvSpPr>
            <p:cNvPr id="7227" name="Text Box 64"/>
            <p:cNvSpPr txBox="1">
              <a:spLocks noChangeArrowheads="1"/>
            </p:cNvSpPr>
            <p:nvPr/>
          </p:nvSpPr>
          <p:spPr bwMode="auto">
            <a:xfrm>
              <a:off x="2333017" y="5170999"/>
              <a:ext cx="378368" cy="432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>
                  <a:ea typeface="Malgun Gothic" pitchFamily="34" charset="-127"/>
                </a:rPr>
                <a:t>79</a:t>
              </a:r>
            </a:p>
          </p:txBody>
        </p:sp>
        <p:sp>
          <p:nvSpPr>
            <p:cNvPr id="7228" name="Text Box 65"/>
            <p:cNvSpPr txBox="1">
              <a:spLocks noChangeArrowheads="1"/>
            </p:cNvSpPr>
            <p:nvPr/>
          </p:nvSpPr>
          <p:spPr bwMode="auto">
            <a:xfrm>
              <a:off x="5344826" y="3077711"/>
              <a:ext cx="732521" cy="432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>
                  <a:ea typeface="Malgun Gothic" pitchFamily="34" charset="-127"/>
                </a:rPr>
                <a:t>12,197</a:t>
              </a:r>
            </a:p>
          </p:txBody>
        </p:sp>
        <p:sp>
          <p:nvSpPr>
            <p:cNvPr id="7229" name="Text Box 66"/>
            <p:cNvSpPr txBox="1">
              <a:spLocks noChangeArrowheads="1"/>
            </p:cNvSpPr>
            <p:nvPr/>
          </p:nvSpPr>
          <p:spPr bwMode="auto">
            <a:xfrm>
              <a:off x="6143940" y="4406723"/>
              <a:ext cx="631118" cy="432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>
                  <a:ea typeface="Malgun Gothic" pitchFamily="34" charset="-127"/>
                </a:rPr>
                <a:t>7,355</a:t>
              </a:r>
            </a:p>
          </p:txBody>
        </p:sp>
        <p:sp>
          <p:nvSpPr>
            <p:cNvPr id="7230" name="Text Box 68"/>
            <p:cNvSpPr txBox="1">
              <a:spLocks noChangeArrowheads="1"/>
            </p:cNvSpPr>
            <p:nvPr/>
          </p:nvSpPr>
          <p:spPr bwMode="auto">
            <a:xfrm>
              <a:off x="3490823" y="4687208"/>
              <a:ext cx="1327315" cy="284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>
                  <a:ea typeface="Malgun Gothic" pitchFamily="34" charset="-127"/>
                </a:rPr>
                <a:t>1,000(1977)</a:t>
              </a:r>
            </a:p>
          </p:txBody>
        </p:sp>
        <p:sp>
          <p:nvSpPr>
            <p:cNvPr id="7231" name="Text Box 69"/>
            <p:cNvSpPr txBox="1">
              <a:spLocks noChangeArrowheads="1"/>
            </p:cNvSpPr>
            <p:nvPr/>
          </p:nvSpPr>
          <p:spPr bwMode="auto">
            <a:xfrm>
              <a:off x="7097427" y="1725476"/>
              <a:ext cx="774571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>
                  <a:ea typeface="Malgun Gothic" pitchFamily="34" charset="-127"/>
                </a:rPr>
                <a:t>21,695</a:t>
              </a:r>
            </a:p>
          </p:txBody>
        </p:sp>
        <p:sp>
          <p:nvSpPr>
            <p:cNvPr id="7232" name="Text Box 7"/>
            <p:cNvSpPr txBox="1">
              <a:spLocks noChangeArrowheads="1"/>
            </p:cNvSpPr>
            <p:nvPr/>
          </p:nvSpPr>
          <p:spPr bwMode="auto">
            <a:xfrm>
              <a:off x="539552" y="4869160"/>
              <a:ext cx="1671718" cy="650540"/>
            </a:xfrm>
            <a:prstGeom prst="rect">
              <a:avLst/>
            </a:prstGeom>
            <a:noFill/>
            <a:ln w="3175">
              <a:solidFill>
                <a:srgbClr val="00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200">
                  <a:solidFill>
                    <a:srgbClr val="FF0000"/>
                  </a:solidFill>
                  <a:latin typeface="Times New Roman" pitchFamily="18" charset="0"/>
                  <a:ea typeface="Malgun Gothic" pitchFamily="34" charset="-127"/>
                </a:rPr>
                <a:t>Liberation from Japanese  Colonial Rule (1910-45)</a:t>
              </a:r>
              <a:endParaRPr lang="en-US" altLang="ko-KR" sz="1400">
                <a:solidFill>
                  <a:srgbClr val="FF0000"/>
                </a:solidFill>
                <a:latin typeface="Times New Roman" pitchFamily="18" charset="0"/>
                <a:ea typeface="Malgun Gothic" pitchFamily="34" charset="-127"/>
              </a:endParaRPr>
            </a:p>
          </p:txBody>
        </p:sp>
        <p:sp>
          <p:nvSpPr>
            <p:cNvPr id="7233" name="Text Box 7"/>
            <p:cNvSpPr txBox="1">
              <a:spLocks noChangeArrowheads="1"/>
            </p:cNvSpPr>
            <p:nvPr/>
          </p:nvSpPr>
          <p:spPr bwMode="auto">
            <a:xfrm>
              <a:off x="1281856" y="3851756"/>
              <a:ext cx="1561952" cy="461665"/>
            </a:xfrm>
            <a:prstGeom prst="rect">
              <a:avLst/>
            </a:prstGeom>
            <a:noFill/>
            <a:ln w="3175">
              <a:solidFill>
                <a:srgbClr val="00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algn="ctr" eaLnBrk="1" hangingPunct="1">
                <a:lnSpc>
                  <a:spcPct val="100000"/>
                </a:lnSpc>
              </a:pPr>
              <a:r>
                <a:rPr lang="en-US" altLang="ko-KR" sz="1200">
                  <a:solidFill>
                    <a:srgbClr val="FF0000"/>
                  </a:solidFill>
                  <a:latin typeface="Times New Roman" pitchFamily="18" charset="0"/>
                  <a:ea typeface="Malgun Gothic" pitchFamily="34" charset="-127"/>
                </a:rPr>
                <a:t>Korean War</a:t>
              </a:r>
              <a:br>
                <a:rPr lang="en-US" altLang="ko-KR" sz="1200">
                  <a:solidFill>
                    <a:srgbClr val="FF0000"/>
                  </a:solidFill>
                  <a:latin typeface="Times New Roman" pitchFamily="18" charset="0"/>
                  <a:ea typeface="Malgun Gothic" pitchFamily="34" charset="-127"/>
                </a:rPr>
              </a:br>
              <a:r>
                <a:rPr lang="en-US" altLang="ko-KR" sz="1200">
                  <a:solidFill>
                    <a:srgbClr val="FF0000"/>
                  </a:solidFill>
                  <a:latin typeface="Times New Roman" pitchFamily="18" charset="0"/>
                  <a:ea typeface="Malgun Gothic" pitchFamily="34" charset="-127"/>
                </a:rPr>
                <a:t> (1950-53)</a:t>
              </a:r>
              <a:endParaRPr lang="en-US" altLang="ko-KR" sz="1400">
                <a:solidFill>
                  <a:srgbClr val="FF0000"/>
                </a:solidFill>
                <a:latin typeface="Times New Roman" pitchFamily="18" charset="0"/>
                <a:ea typeface="Malgun Gothic" pitchFamily="34" charset="-127"/>
              </a:endParaRPr>
            </a:p>
          </p:txBody>
        </p:sp>
        <p:sp>
          <p:nvSpPr>
            <p:cNvPr id="7234" name="Text Box 8"/>
            <p:cNvSpPr txBox="1">
              <a:spLocks noChangeArrowheads="1"/>
            </p:cNvSpPr>
            <p:nvPr/>
          </p:nvSpPr>
          <p:spPr bwMode="auto">
            <a:xfrm>
              <a:off x="2795605" y="3930918"/>
              <a:ext cx="2989154" cy="4560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Six 5-Year-Economic- 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Development Plans</a:t>
              </a:r>
            </a:p>
          </p:txBody>
        </p:sp>
        <p:sp>
          <p:nvSpPr>
            <p:cNvPr id="7235" name="Line 38"/>
            <p:cNvSpPr>
              <a:spLocks noChangeShapeType="1"/>
            </p:cNvSpPr>
            <p:nvPr/>
          </p:nvSpPr>
          <p:spPr bwMode="auto">
            <a:xfrm>
              <a:off x="3202032" y="4189736"/>
              <a:ext cx="0" cy="1537513"/>
            </a:xfrm>
            <a:prstGeom prst="line">
              <a:avLst/>
            </a:prstGeom>
            <a:noFill/>
            <a:ln w="9525" cap="rnd">
              <a:solidFill>
                <a:schemeClr val="hlink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36" name="Text Box 9"/>
            <p:cNvSpPr txBox="1">
              <a:spLocks noChangeArrowheads="1"/>
            </p:cNvSpPr>
            <p:nvPr/>
          </p:nvSpPr>
          <p:spPr bwMode="auto">
            <a:xfrm>
              <a:off x="2390712" y="4441558"/>
              <a:ext cx="1380318" cy="461674"/>
            </a:xfrm>
            <a:prstGeom prst="rect">
              <a:avLst/>
            </a:prstGeom>
            <a:noFill/>
            <a:ln w="3175">
              <a:solidFill>
                <a:srgbClr val="00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200">
                  <a:solidFill>
                    <a:srgbClr val="FF0000"/>
                  </a:solidFill>
                  <a:latin typeface="Times New Roman" pitchFamily="18" charset="0"/>
                  <a:ea typeface="Malgun Gothic" pitchFamily="34" charset="-127"/>
                </a:rPr>
                <a:t>Military Coup in 1961</a:t>
              </a:r>
            </a:p>
          </p:txBody>
        </p:sp>
        <p:sp>
          <p:nvSpPr>
            <p:cNvPr id="7237" name="Text Box 9"/>
            <p:cNvSpPr txBox="1">
              <a:spLocks noChangeArrowheads="1"/>
            </p:cNvSpPr>
            <p:nvPr/>
          </p:nvSpPr>
          <p:spPr bwMode="auto">
            <a:xfrm>
              <a:off x="6336887" y="4770324"/>
              <a:ext cx="1104254" cy="458876"/>
            </a:xfrm>
            <a:prstGeom prst="rect">
              <a:avLst/>
            </a:prstGeom>
            <a:noFill/>
            <a:ln w="3175">
              <a:solidFill>
                <a:srgbClr val="00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200">
                  <a:latin typeface="Times New Roman" pitchFamily="18" charset="0"/>
                  <a:ea typeface="Malgun Gothic" pitchFamily="34" charset="-127"/>
                </a:rPr>
                <a:t>Financial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altLang="ko-KR" sz="1200">
                  <a:latin typeface="Times New Roman" pitchFamily="18" charset="0"/>
                  <a:ea typeface="Malgun Gothic" pitchFamily="34" charset="-127"/>
                </a:rPr>
                <a:t>Crisis</a:t>
              </a:r>
            </a:p>
          </p:txBody>
        </p:sp>
        <p:sp>
          <p:nvSpPr>
            <p:cNvPr id="7238" name="Text Box 36"/>
            <p:cNvSpPr txBox="1">
              <a:spLocks noChangeArrowheads="1"/>
            </p:cNvSpPr>
            <p:nvPr/>
          </p:nvSpPr>
          <p:spPr bwMode="auto">
            <a:xfrm>
              <a:off x="4852709" y="3400021"/>
              <a:ext cx="834325" cy="549876"/>
            </a:xfrm>
            <a:prstGeom prst="rect">
              <a:avLst/>
            </a:prstGeom>
            <a:noFill/>
            <a:ln w="3175">
              <a:solidFill>
                <a:srgbClr val="00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ts val="1400"/>
                </a:lnSpc>
              </a:pPr>
              <a:r>
                <a:rPr lang="en-US" altLang="ko-KR" sz="1200">
                  <a:latin typeface="Times New Roman" pitchFamily="18" charset="0"/>
                  <a:ea typeface="Malgun Gothic" pitchFamily="34" charset="-127"/>
                </a:rPr>
                <a:t>OECD</a:t>
              </a:r>
              <a:endParaRPr lang="en-US" altLang="ko-KR" sz="1400">
                <a:latin typeface="Times New Roman" pitchFamily="18" charset="0"/>
                <a:ea typeface="Malgun Gothic" pitchFamily="34" charset="-127"/>
              </a:endParaRPr>
            </a:p>
            <a:p>
              <a:pPr eaLnBrk="1" hangingPunct="1">
                <a:lnSpc>
                  <a:spcPts val="14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Member</a:t>
              </a:r>
            </a:p>
          </p:txBody>
        </p:sp>
        <p:sp>
          <p:nvSpPr>
            <p:cNvPr id="7239" name="Text Box 9"/>
            <p:cNvSpPr txBox="1">
              <a:spLocks noChangeArrowheads="1"/>
            </p:cNvSpPr>
            <p:nvPr/>
          </p:nvSpPr>
          <p:spPr bwMode="auto">
            <a:xfrm>
              <a:off x="4818538" y="5001162"/>
              <a:ext cx="1110926" cy="488416"/>
            </a:xfrm>
            <a:prstGeom prst="rect">
              <a:avLst/>
            </a:prstGeom>
            <a:noFill/>
            <a:ln w="3175">
              <a:solidFill>
                <a:srgbClr val="00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200">
                  <a:latin typeface="Times New Roman" pitchFamily="18" charset="0"/>
                  <a:ea typeface="Malgun Gothic" pitchFamily="34" charset="-127"/>
                </a:rPr>
                <a:t>Democratization in 1987</a:t>
              </a:r>
            </a:p>
          </p:txBody>
        </p:sp>
        <p:sp>
          <p:nvSpPr>
            <p:cNvPr id="7240" name="Text Box 9"/>
            <p:cNvSpPr txBox="1">
              <a:spLocks noChangeArrowheads="1"/>
            </p:cNvSpPr>
            <p:nvPr/>
          </p:nvSpPr>
          <p:spPr bwMode="auto">
            <a:xfrm>
              <a:off x="6776887" y="1931578"/>
              <a:ext cx="1449333" cy="458876"/>
            </a:xfrm>
            <a:prstGeom prst="rect">
              <a:avLst/>
            </a:prstGeom>
            <a:noFill/>
            <a:ln w="3175">
              <a:solidFill>
                <a:srgbClr val="0066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200">
                  <a:latin typeface="Times New Roman" pitchFamily="18" charset="0"/>
                  <a:ea typeface="Malgun Gothic" pitchFamily="34" charset="-127"/>
                </a:rPr>
                <a:t>Global Financial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altLang="ko-KR" sz="1200">
                  <a:latin typeface="Times New Roman" pitchFamily="18" charset="0"/>
                  <a:ea typeface="Malgun Gothic" pitchFamily="34" charset="-127"/>
                </a:rPr>
                <a:t>Crisis</a:t>
              </a:r>
            </a:p>
          </p:txBody>
        </p:sp>
        <p:sp>
          <p:nvSpPr>
            <p:cNvPr id="7241" name="타원 73"/>
            <p:cNvSpPr>
              <a:spLocks noChangeArrowheads="1"/>
            </p:cNvSpPr>
            <p:nvPr/>
          </p:nvSpPr>
          <p:spPr bwMode="auto">
            <a:xfrm rot="-1080000">
              <a:off x="3648335" y="4978778"/>
              <a:ext cx="1125726" cy="503644"/>
            </a:xfrm>
            <a:prstGeom prst="ellipse">
              <a:avLst/>
            </a:prstGeom>
            <a:noFill/>
            <a:ln w="60325" algn="ctr">
              <a:solidFill>
                <a:srgbClr val="80008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>
                <a:lnSpc>
                  <a:spcPct val="100000"/>
                </a:lnSpc>
              </a:pPr>
              <a:endParaRPr lang="ko-KR" altLang="en-US">
                <a:latin typeface="굴림" pitchFamily="34" charset="-127"/>
                <a:ea typeface="Malgun Gothic" pitchFamily="34" charset="-127"/>
              </a:endParaRPr>
            </a:p>
          </p:txBody>
        </p:sp>
        <p:sp>
          <p:nvSpPr>
            <p:cNvPr id="7242" name="Line 57"/>
            <p:cNvSpPr>
              <a:spLocks noChangeShapeType="1"/>
            </p:cNvSpPr>
            <p:nvPr/>
          </p:nvSpPr>
          <p:spPr bwMode="auto">
            <a:xfrm>
              <a:off x="8119442" y="2231892"/>
              <a:ext cx="3027" cy="3501364"/>
            </a:xfrm>
            <a:prstGeom prst="line">
              <a:avLst/>
            </a:prstGeom>
            <a:noFill/>
            <a:ln w="9525" cap="rnd">
              <a:solidFill>
                <a:srgbClr val="9933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43" name="Line 59"/>
            <p:cNvSpPr>
              <a:spLocks noChangeShapeType="1"/>
            </p:cNvSpPr>
            <p:nvPr/>
          </p:nvSpPr>
          <p:spPr bwMode="auto">
            <a:xfrm>
              <a:off x="8137933" y="5792564"/>
              <a:ext cx="0" cy="14401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44" name="Text Box 60"/>
            <p:cNvSpPr txBox="1">
              <a:spLocks noChangeArrowheads="1"/>
            </p:cNvSpPr>
            <p:nvPr/>
          </p:nvSpPr>
          <p:spPr bwMode="auto">
            <a:xfrm>
              <a:off x="7973268" y="5868128"/>
              <a:ext cx="4235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 sz="1400">
                  <a:latin typeface="Times New Roman" pitchFamily="18" charset="0"/>
                  <a:ea typeface="Malgun Gothic" pitchFamily="34" charset="-127"/>
                </a:rPr>
                <a:t>’10</a:t>
              </a:r>
              <a:endParaRPr lang="en-US" altLang="ko-KR" sz="800">
                <a:latin typeface="Times New Roman" pitchFamily="18" charset="0"/>
                <a:ea typeface="Malgun Gothic" pitchFamily="34" charset="-127"/>
              </a:endParaRPr>
            </a:p>
          </p:txBody>
        </p:sp>
        <p:sp>
          <p:nvSpPr>
            <p:cNvPr id="7245" name="Text Box 69"/>
            <p:cNvSpPr txBox="1">
              <a:spLocks noChangeArrowheads="1"/>
            </p:cNvSpPr>
            <p:nvPr/>
          </p:nvSpPr>
          <p:spPr bwMode="auto">
            <a:xfrm>
              <a:off x="8045901" y="2457763"/>
              <a:ext cx="774571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>
                  <a:ea typeface="Malgun Gothic" pitchFamily="34" charset="-127"/>
                </a:rPr>
                <a:t>20,759</a:t>
              </a:r>
            </a:p>
          </p:txBody>
        </p:sp>
        <p:sp>
          <p:nvSpPr>
            <p:cNvPr id="7246" name="Text Box 69"/>
            <p:cNvSpPr txBox="1">
              <a:spLocks noChangeArrowheads="1"/>
            </p:cNvSpPr>
            <p:nvPr/>
          </p:nvSpPr>
          <p:spPr bwMode="auto">
            <a:xfrm>
              <a:off x="7524328" y="2673787"/>
              <a:ext cx="774571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1pPr>
              <a:lvl2pPr marL="742950" indent="-28575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2pPr>
              <a:lvl3pPr marL="11430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3pPr>
              <a:lvl4pPr marL="16002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4pPr>
              <a:lvl5pPr marL="2057400" indent="-228600" eaLnBrk="0" hangingPunct="0"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5pPr>
              <a:lvl6pPr marL="25146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6pPr>
              <a:lvl7pPr marL="29718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7pPr>
              <a:lvl8pPr marL="34290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8pPr>
              <a:lvl9pPr marL="3886200" indent="-228600" eaLnBrk="0" fontAlgn="base" hangingPunct="0">
                <a:lnSpc>
                  <a:spcPct val="80000"/>
                </a:lnSpc>
                <a:spcBef>
                  <a:spcPct val="0"/>
                </a:spcBef>
                <a:spcAft>
                  <a:spcPct val="37000"/>
                </a:spcAft>
                <a:defRPr sz="1500">
                  <a:solidFill>
                    <a:schemeClr val="tx1"/>
                  </a:solidFill>
                  <a:latin typeface="Trebuchet MS" pitchFamily="34" charset="0"/>
                  <a:ea typeface="Arial Unicode MS" pitchFamily="34" charset="-128"/>
                  <a:cs typeface="Arial Unicode MS" pitchFamily="34" charset="-128"/>
                </a:defRPr>
              </a:lvl9pPr>
            </a:lstStyle>
            <a:p>
              <a:pPr eaLnBrk="1" hangingPunct="1">
                <a:lnSpc>
                  <a:spcPct val="100000"/>
                </a:lnSpc>
              </a:pPr>
              <a:r>
                <a:rPr lang="en-US" altLang="ko-KR">
                  <a:ea typeface="Malgun Gothic" pitchFamily="34" charset="-127"/>
                </a:rPr>
                <a:t>17,193</a:t>
              </a:r>
            </a:p>
          </p:txBody>
        </p:sp>
      </p:grpSp>
      <p:sp>
        <p:nvSpPr>
          <p:cNvPr id="7172" name="제목 1"/>
          <p:cNvSpPr>
            <a:spLocks noGrp="1"/>
          </p:cNvSpPr>
          <p:nvPr>
            <p:ph type="title"/>
          </p:nvPr>
        </p:nvSpPr>
        <p:spPr bwMode="auto">
          <a:xfrm>
            <a:off x="357188" y="420688"/>
            <a:ext cx="8229600" cy="7223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ko-KR" sz="2800" smtClean="0">
                <a:solidFill>
                  <a:srgbClr val="0099FF"/>
                </a:solidFill>
                <a:latin typeface="Verdana" pitchFamily="34" charset="0"/>
                <a:ea typeface="굴림" pitchFamily="34" charset="-127"/>
              </a:rPr>
              <a:t>Experience of Korea</a:t>
            </a:r>
            <a:endParaRPr lang="ko-KR" altLang="en-US" sz="2800" smtClean="0">
              <a:solidFill>
                <a:srgbClr val="0099FF"/>
              </a:solidFill>
              <a:latin typeface="Verdana" pitchFamily="34" charset="0"/>
              <a:ea typeface="굴림" pitchFamily="34" charset="-127"/>
            </a:endParaRPr>
          </a:p>
        </p:txBody>
      </p:sp>
      <p:sp>
        <p:nvSpPr>
          <p:cNvPr id="79" name="AutoShape 40"/>
          <p:cNvSpPr>
            <a:spLocks noChangeArrowheads="1"/>
          </p:cNvSpPr>
          <p:nvPr/>
        </p:nvSpPr>
        <p:spPr bwMode="auto">
          <a:xfrm>
            <a:off x="500034" y="1000108"/>
            <a:ext cx="8064896" cy="576065"/>
          </a:xfrm>
          <a:prstGeom prst="roundRect">
            <a:avLst>
              <a:gd name="adj" fmla="val 0"/>
            </a:avLst>
          </a:prstGeom>
          <a:noFill/>
          <a:ln w="25400" algn="ctr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marL="90488">
              <a:defRPr/>
            </a:pPr>
            <a:r>
              <a:rPr lang="en-US" altLang="ko-KR" sz="2200" b="1">
                <a:ea typeface="HY견고딕" pitchFamily="18" charset="-127"/>
                <a:cs typeface="Arial" pitchFamily="34" charset="0"/>
              </a:rPr>
              <a:t>Success, Challenges and Triumphs again</a:t>
            </a:r>
            <a:endParaRPr lang="en-US" altLang="ko-KR" sz="2200" i="1"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슬라이드 번호 개체 틀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F8582CF3-0023-4F8C-AA06-644DCC381A2C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5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  <p:pic>
        <p:nvPicPr>
          <p:cNvPr id="8195" name="Picture 6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7188" y="2500313"/>
            <a:ext cx="4357687" cy="350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8" descr="이미지를 클릭하면 창이 닫습니다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4875" y="2547938"/>
            <a:ext cx="4233863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Box 5"/>
          <p:cNvSpPr txBox="1">
            <a:spLocks noChangeArrowheads="1"/>
          </p:cNvSpPr>
          <p:nvPr/>
        </p:nvSpPr>
        <p:spPr bwMode="auto">
          <a:xfrm>
            <a:off x="1785938" y="2214563"/>
            <a:ext cx="15001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n-US" altLang="ko-KR" b="1">
                <a:latin typeface="Corbel" pitchFamily="34" charset="0"/>
              </a:rPr>
              <a:t>Seoul, 1960 </a:t>
            </a:r>
            <a:endParaRPr lang="ko-KR" altLang="en-US" b="1">
              <a:latin typeface="Corbel" pitchFamily="34" charset="0"/>
            </a:endParaRPr>
          </a:p>
        </p:txBody>
      </p:sp>
      <p:sp>
        <p:nvSpPr>
          <p:cNvPr id="8198" name="TextBox 6"/>
          <p:cNvSpPr txBox="1">
            <a:spLocks noChangeArrowheads="1"/>
          </p:cNvSpPr>
          <p:nvPr/>
        </p:nvSpPr>
        <p:spPr bwMode="auto">
          <a:xfrm>
            <a:off x="6286500" y="2214563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r>
              <a:rPr lang="en-US" altLang="ko-KR" b="1">
                <a:latin typeface="Corbel" pitchFamily="34" charset="0"/>
              </a:rPr>
              <a:t>Seoul, 2010</a:t>
            </a:r>
            <a:endParaRPr lang="ko-KR" altLang="en-US" b="1">
              <a:latin typeface="Corbel" pitchFamily="34" charset="0"/>
            </a:endParaRPr>
          </a:p>
        </p:txBody>
      </p:sp>
      <p:sp>
        <p:nvSpPr>
          <p:cNvPr id="8199" name="AutoShape 3"/>
          <p:cNvSpPr>
            <a:spLocks noChangeArrowheads="1"/>
          </p:cNvSpPr>
          <p:nvPr/>
        </p:nvSpPr>
        <p:spPr bwMode="auto">
          <a:xfrm>
            <a:off x="2500313" y="1428750"/>
            <a:ext cx="4143375" cy="647700"/>
          </a:xfrm>
          <a:prstGeom prst="roundRect">
            <a:avLst>
              <a:gd name="adj" fmla="val 0"/>
            </a:avLst>
          </a:prstGeom>
          <a:solidFill>
            <a:schemeClr val="tx1">
              <a:alpha val="6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bIns="0" anchor="ctr"/>
          <a:lstStyle/>
          <a:p>
            <a:pPr marL="952500" indent="-592138"/>
            <a:r>
              <a:rPr lang="en-US" altLang="ko-KR" sz="2000" b="1">
                <a:solidFill>
                  <a:srgbClr val="FFFF99"/>
                </a:solidFill>
                <a:latin typeface="Corbel" pitchFamily="34" charset="0"/>
                <a:ea typeface="HY견고딕" pitchFamily="18" charset="-127"/>
              </a:rPr>
              <a:t>What is the Secret of Korea?</a:t>
            </a:r>
          </a:p>
        </p:txBody>
      </p:sp>
      <p:sp>
        <p:nvSpPr>
          <p:cNvPr id="8200" name="제목 1"/>
          <p:cNvSpPr txBox="1">
            <a:spLocks/>
          </p:cNvSpPr>
          <p:nvPr/>
        </p:nvSpPr>
        <p:spPr bwMode="auto">
          <a:xfrm>
            <a:off x="357188" y="420688"/>
            <a:ext cx="8572500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latinLnBrk="1">
              <a:lnSpc>
                <a:spcPct val="100000"/>
              </a:lnSpc>
              <a:spcAft>
                <a:spcPct val="0"/>
              </a:spcAft>
            </a:pPr>
            <a:r>
              <a:rPr kumimoji="1" lang="en-US" altLang="ko-KR" sz="2800" b="1">
                <a:solidFill>
                  <a:srgbClr val="0099FF"/>
                </a:solidFill>
                <a:latin typeface="Verdana" pitchFamily="34" charset="0"/>
              </a:rPr>
              <a:t>Experience of Korea</a:t>
            </a:r>
            <a:r>
              <a:rPr kumimoji="1" lang="en-US" altLang="ko-KR" sz="2400" b="1">
                <a:solidFill>
                  <a:srgbClr val="3366FF"/>
                </a:solidFill>
                <a:latin typeface="Verdana" pitchFamily="34" charset="0"/>
              </a:rPr>
              <a:t>: “Miracle of Han River”</a:t>
            </a:r>
            <a:endParaRPr kumimoji="1" lang="ko-KR" altLang="en-US" sz="2800" b="1">
              <a:solidFill>
                <a:srgbClr val="3366FF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번호 개체 틀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/>
            <a:fld id="{F1CC0934-677B-46D1-9FA1-72643D82DC82}" type="slidenum">
              <a:rPr lang="en-US" altLang="ko-KR" sz="1200">
                <a:latin typeface="굴림" pitchFamily="34" charset="-127"/>
                <a:ea typeface="굴림" pitchFamily="34" charset="-127"/>
              </a:rPr>
              <a:pPr eaLnBrk="1" hangingPunct="1"/>
              <a:t>6</a:t>
            </a:fld>
            <a:endParaRPr lang="en-US" altLang="ko-KR" sz="120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467544" y="1643050"/>
            <a:ext cx="8001056" cy="2520280"/>
          </a:xfrm>
          <a:prstGeom prst="roundRect">
            <a:avLst>
              <a:gd name="adj" fmla="val 3334"/>
            </a:avLst>
          </a:prstGeom>
          <a:solidFill>
            <a:srgbClr val="FFFFCC">
              <a:alpha val="50000"/>
            </a:srgbClr>
          </a:solidFill>
          <a:ln w="1905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0000"/>
              </a:lnSpc>
              <a:defRPr/>
            </a:pPr>
            <a:endParaRPr lang="ko-KR" altLang="en-US" sz="2000">
              <a:solidFill>
                <a:srgbClr val="FFFFFF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222" name="AutoShape 7"/>
          <p:cNvSpPr>
            <a:spLocks noChangeArrowheads="1"/>
          </p:cNvSpPr>
          <p:nvPr/>
        </p:nvSpPr>
        <p:spPr bwMode="auto">
          <a:xfrm>
            <a:off x="714375" y="3879850"/>
            <a:ext cx="1081088" cy="45878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9900">
              <a:alpha val="79999"/>
            </a:srgbClr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36500" prstMaterial="legacyMatte">
            <a:bevelT w="13500" h="13500" prst="angle"/>
            <a:bevelB w="13500" h="13500" prst="angle"/>
            <a:extrusionClr>
              <a:srgbClr val="FCC984"/>
            </a:extrusionClr>
          </a:sp3d>
        </p:spPr>
        <p:txBody>
          <a:bodyPr wrap="none" anchor="ctr">
            <a:flatTx/>
          </a:bodyPr>
          <a:lstStyle/>
          <a:p>
            <a:endParaRPr lang="en-US"/>
          </a:p>
        </p:txBody>
      </p:sp>
      <p:sp>
        <p:nvSpPr>
          <p:cNvPr id="9223" name="Text Box 25"/>
          <p:cNvSpPr txBox="1">
            <a:spLocks noChangeArrowheads="1"/>
          </p:cNvSpPr>
          <p:nvPr/>
        </p:nvSpPr>
        <p:spPr bwMode="auto">
          <a:xfrm>
            <a:off x="484188" y="1785938"/>
            <a:ext cx="8048625" cy="1854200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ko-KR" sz="2000">
                <a:solidFill>
                  <a:srgbClr val="000099"/>
                </a:solidFill>
                <a:latin typeface="Corbel" pitchFamily="34" charset="0"/>
                <a:ea typeface="굴림" pitchFamily="34" charset="-127"/>
              </a:rPr>
              <a:t> </a:t>
            </a:r>
          </a:p>
          <a:p>
            <a:pPr eaLnBrk="1" hangingPunct="1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en-US" altLang="ko-KR" sz="2200">
                <a:latin typeface="Corbel" pitchFamily="34" charset="0"/>
                <a:ea typeface="굴림" pitchFamily="34" charset="-127"/>
              </a:rPr>
              <a:t>  “Rapid, Shared Growth” [World Bank (1993)]</a:t>
            </a:r>
            <a:endParaRPr lang="en-US" altLang="ko-KR" sz="900">
              <a:latin typeface="Corbel" pitchFamily="34" charset="0"/>
              <a:ea typeface="굴림" pitchFamily="34" charset="-127"/>
            </a:endParaRPr>
          </a:p>
          <a:p>
            <a:pPr eaLnBrk="1" hangingPunct="1">
              <a:buFontTx/>
              <a:buBlip>
                <a:blip r:embed="rId2"/>
              </a:buBlip>
            </a:pPr>
            <a:r>
              <a:rPr lang="en-US" altLang="ko-KR" sz="2200">
                <a:latin typeface="Corbel" pitchFamily="34" charset="0"/>
                <a:ea typeface="굴림" pitchFamily="34" charset="-127"/>
                <a:sym typeface="Wingdings" pitchFamily="2" charset="2"/>
              </a:rPr>
              <a:t>Invincible spirit &amp; strong will to self-growth; 5-year economic development plan, R&amp;D, etc.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altLang="ko-KR" sz="2200">
                <a:latin typeface="Corbel" pitchFamily="34" charset="0"/>
                <a:ea typeface="굴림" pitchFamily="34" charset="-127"/>
                <a:sym typeface="Wingdings" pitchFamily="2" charset="2"/>
              </a:rPr>
              <a:t>From aid recipient country to donor country</a:t>
            </a:r>
          </a:p>
        </p:txBody>
      </p:sp>
      <p:sp>
        <p:nvSpPr>
          <p:cNvPr id="8" name="Rectangle 34"/>
          <p:cNvSpPr>
            <a:spLocks noChangeArrowheads="1"/>
          </p:cNvSpPr>
          <p:nvPr/>
        </p:nvSpPr>
        <p:spPr bwMode="auto">
          <a:xfrm>
            <a:off x="1999794" y="3786190"/>
            <a:ext cx="6572706" cy="5520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>
            <a:flatTx/>
          </a:bodyPr>
          <a:lstStyle/>
          <a:p>
            <a:pPr algn="ctr">
              <a:defRPr/>
            </a:pPr>
            <a:r>
              <a:rPr lang="en-US" altLang="ko-KR" sz="2200" b="1" dirty="0">
                <a:solidFill>
                  <a:srgbClr val="0033CC"/>
                </a:solidFill>
                <a:latin typeface="Corbel" pitchFamily="34" charset="0"/>
                <a:ea typeface="굴림" pitchFamily="50" charset="-127"/>
              </a:rPr>
              <a:t>Knowledge Sharing Program </a:t>
            </a:r>
            <a:r>
              <a:rPr lang="en-US" altLang="ko-KR" sz="2200" b="1" dirty="0">
                <a:latin typeface="Corbel" pitchFamily="34" charset="0"/>
                <a:ea typeface="굴림" pitchFamily="50" charset="-127"/>
              </a:rPr>
              <a:t>(KSP) since </a:t>
            </a:r>
            <a:r>
              <a:rPr lang="en-US" altLang="ko-KR" sz="2200" b="1" dirty="0">
                <a:solidFill>
                  <a:srgbClr val="FF0000"/>
                </a:solidFill>
                <a:latin typeface="Corbel" pitchFamily="34" charset="0"/>
                <a:ea typeface="굴림" pitchFamily="50" charset="-127"/>
              </a:rPr>
              <a:t>2004</a:t>
            </a:r>
          </a:p>
        </p:txBody>
      </p:sp>
      <p:sp>
        <p:nvSpPr>
          <p:cNvPr id="9" name="AutoShape 64"/>
          <p:cNvSpPr>
            <a:spLocks noChangeArrowheads="1"/>
          </p:cNvSpPr>
          <p:nvPr/>
        </p:nvSpPr>
        <p:spPr bwMode="auto">
          <a:xfrm>
            <a:off x="295422" y="1428736"/>
            <a:ext cx="6868865" cy="615864"/>
          </a:xfrm>
          <a:prstGeom prst="roundRect">
            <a:avLst>
              <a:gd name="adj" fmla="val 24574"/>
            </a:avLst>
          </a:prstGeom>
          <a:solidFill>
            <a:srgbClr val="0093D0"/>
          </a:solidFill>
          <a:ln w="19050"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6800" tIns="46800" rIns="46800" bIns="46800" anchor="ctr"/>
          <a:lstStyle/>
          <a:p>
            <a:pPr defTabSz="909638" eaLnBrk="0" hangingPunct="0">
              <a:buClr>
                <a:srgbClr val="00337D"/>
              </a:buClr>
              <a:defRPr/>
            </a:pPr>
            <a:r>
              <a:rPr lang="en-US" altLang="ko-KR" sz="2200" b="1">
                <a:solidFill>
                  <a:schemeClr val="bg1"/>
                </a:solidFill>
                <a:latin typeface="Trebuchet MS" pitchFamily="34" charset="0"/>
                <a:ea typeface="Arial Unicode MS" pitchFamily="34" charset="-128"/>
                <a:cs typeface="Arial" pitchFamily="34" charset="0"/>
              </a:rPr>
              <a:t>  Korea’s Remarkable Experience in Development</a:t>
            </a:r>
            <a:endParaRPr lang="en-US" altLang="ko-KR" sz="2200" b="1">
              <a:solidFill>
                <a:schemeClr val="bg1"/>
              </a:solidFill>
              <a:latin typeface="Trebuchet MS" pitchFamily="34" charset="0"/>
              <a:ea typeface="Malgun Gothic" pitchFamily="34" charset="-127"/>
              <a:cs typeface="Arial" pitchFamily="34" charset="0"/>
            </a:endParaRPr>
          </a:p>
        </p:txBody>
      </p:sp>
      <p:sp>
        <p:nvSpPr>
          <p:cNvPr id="10" name="Rectangle 34"/>
          <p:cNvSpPr>
            <a:spLocks noChangeArrowheads="1"/>
          </p:cNvSpPr>
          <p:nvPr/>
        </p:nvSpPr>
        <p:spPr bwMode="auto">
          <a:xfrm>
            <a:off x="428596" y="4500570"/>
            <a:ext cx="8143932" cy="1500198"/>
          </a:xfrm>
          <a:prstGeom prst="rect">
            <a:avLst/>
          </a:prstGeom>
          <a:solidFill>
            <a:srgbClr val="CCECFF"/>
          </a:solidFill>
          <a:ln>
            <a:noFill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06000" anchor="ctr">
            <a:flatTx/>
          </a:bodyPr>
          <a:lstStyle/>
          <a:p>
            <a:pPr marL="176213" indent="-176213">
              <a:lnSpc>
                <a:spcPct val="100000"/>
              </a:lnSpc>
              <a:spcAft>
                <a:spcPts val="0"/>
              </a:spcAft>
              <a:buFontTx/>
              <a:buChar char="-"/>
              <a:defRPr/>
            </a:pPr>
            <a:r>
              <a:rPr lang="en-US" altLang="ko-KR" sz="2000" dirty="0">
                <a:latin typeface="Corbel" pitchFamily="34" charset="0"/>
                <a:ea typeface="굴림" pitchFamily="50" charset="-127"/>
              </a:rPr>
              <a:t>Korea’s rapid development wouldn’t have been possible without other countries’ help. </a:t>
            </a:r>
          </a:p>
          <a:p>
            <a:pPr marL="176213" indent="-176213">
              <a:lnSpc>
                <a:spcPct val="100000"/>
              </a:lnSpc>
              <a:spcAft>
                <a:spcPts val="0"/>
              </a:spcAft>
              <a:buFontTx/>
              <a:buChar char="-"/>
              <a:defRPr/>
            </a:pPr>
            <a:r>
              <a:rPr lang="en-US" altLang="ko-KR" sz="2000" dirty="0">
                <a:latin typeface="Corbel" pitchFamily="34" charset="0"/>
                <a:ea typeface="굴림" pitchFamily="50" charset="-127"/>
              </a:rPr>
              <a:t>It was right time for Korea to contribute to the world development by sharing its unique development experience.</a:t>
            </a:r>
          </a:p>
        </p:txBody>
      </p:sp>
      <p:sp>
        <p:nvSpPr>
          <p:cNvPr id="9233" name="제목 1"/>
          <p:cNvSpPr>
            <a:spLocks noGrp="1"/>
          </p:cNvSpPr>
          <p:nvPr>
            <p:ph type="title"/>
          </p:nvPr>
        </p:nvSpPr>
        <p:spPr bwMode="auto">
          <a:xfrm>
            <a:off x="357188" y="420688"/>
            <a:ext cx="8229600" cy="7223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ko-KR" sz="2800" smtClean="0">
                <a:solidFill>
                  <a:srgbClr val="0099FF"/>
                </a:solidFill>
                <a:latin typeface="Verdana" pitchFamily="34" charset="0"/>
                <a:ea typeface="굴림" pitchFamily="34" charset="-127"/>
              </a:rPr>
              <a:t>Korea and Knowledge Sharing (KS)</a:t>
            </a:r>
            <a:endParaRPr lang="ko-KR" altLang="en-US" sz="2800" smtClean="0">
              <a:solidFill>
                <a:srgbClr val="0099FF"/>
              </a:solidFill>
              <a:latin typeface="Verdana" pitchFamily="34" charset="0"/>
              <a:ea typeface="굴림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 txBox="1">
            <a:spLocks noGrp="1" noChangeArrowheads="1"/>
          </p:cNvSpPr>
          <p:nvPr/>
        </p:nvSpPr>
        <p:spPr bwMode="auto">
          <a:xfrm>
            <a:off x="3419475" y="6308725"/>
            <a:ext cx="2133600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latinLnBrk="1" hangingPunct="1">
              <a:lnSpc>
                <a:spcPct val="100000"/>
              </a:lnSpc>
              <a:spcAft>
                <a:spcPct val="0"/>
              </a:spcAft>
            </a:pPr>
            <a:fld id="{6A7DC91E-88BA-4C0E-86CF-4063AD419EE5}" type="slidenum">
              <a:rPr lang="en-US" altLang="ko-KR" sz="1000">
                <a:latin typeface="Verdana" pitchFamily="34" charset="0"/>
                <a:ea typeface="굴림" pitchFamily="34" charset="-127"/>
              </a:rPr>
              <a:pPr algn="ctr" eaLnBrk="1" latinLnBrk="1" hangingPunct="1">
                <a:lnSpc>
                  <a:spcPct val="100000"/>
                </a:lnSpc>
                <a:spcAft>
                  <a:spcPct val="0"/>
                </a:spcAft>
              </a:pPr>
              <a:t>7</a:t>
            </a:fld>
            <a:endParaRPr lang="en-US" altLang="ko-KR" sz="1000">
              <a:latin typeface="Verdana" pitchFamily="34" charset="0"/>
              <a:ea typeface="굴림" pitchFamily="34" charset="-127"/>
            </a:endParaRPr>
          </a:p>
        </p:txBody>
      </p:sp>
      <p:sp>
        <p:nvSpPr>
          <p:cNvPr id="20" name="모서리가 둥근 직사각형 19"/>
          <p:cNvSpPr/>
          <p:nvPr/>
        </p:nvSpPr>
        <p:spPr>
          <a:xfrm>
            <a:off x="6215063" y="1500188"/>
            <a:ext cx="2222500" cy="2071687"/>
          </a:xfrm>
          <a:prstGeom prst="roundRect">
            <a:avLst>
              <a:gd name="adj" fmla="val 3334"/>
            </a:avLst>
          </a:prstGeom>
          <a:solidFill>
            <a:schemeClr val="accent5">
              <a:lumMod val="40000"/>
              <a:lumOff val="60000"/>
              <a:alpha val="50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latinLnBrk="1">
              <a:lnSpc>
                <a:spcPct val="100000"/>
              </a:lnSpc>
              <a:spcAft>
                <a:spcPct val="0"/>
              </a:spcAft>
              <a:defRPr/>
            </a:pPr>
            <a:r>
              <a:rPr kumimoji="1" lang="en-US" altLang="ko-KR" sz="1800">
                <a:solidFill>
                  <a:schemeClr val="tx1"/>
                </a:solidFill>
                <a:latin typeface="Rockwell" pitchFamily="18" charset="0"/>
                <a:ea typeface="Batang" pitchFamily="18" charset="-127"/>
                <a:cs typeface="Arial Unicode MS" pitchFamily="34" charset="-128"/>
              </a:rPr>
              <a:t> </a:t>
            </a:r>
          </a:p>
          <a:p>
            <a:pPr latinLnBrk="1">
              <a:lnSpc>
                <a:spcPct val="100000"/>
              </a:lnSpc>
              <a:spcAft>
                <a:spcPct val="0"/>
              </a:spcAft>
              <a:defRPr/>
            </a:pPr>
            <a:endParaRPr kumimoji="1" lang="en-US" altLang="ko-KR" sz="1800">
              <a:solidFill>
                <a:schemeClr val="tx1"/>
              </a:solidFill>
              <a:latin typeface="Rockwell" pitchFamily="18" charset="0"/>
              <a:ea typeface="Batang" pitchFamily="18" charset="-127"/>
              <a:cs typeface="Arial Unicode MS" pitchFamily="34" charset="-128"/>
            </a:endParaRPr>
          </a:p>
          <a:p>
            <a:pPr latinLnBrk="1">
              <a:lnSpc>
                <a:spcPct val="100000"/>
              </a:lnSpc>
              <a:spcAft>
                <a:spcPct val="0"/>
              </a:spcAft>
              <a:defRPr/>
            </a:pPr>
            <a:r>
              <a:rPr kumimoji="1" lang="en-US" altLang="ko-KR" sz="1800">
                <a:solidFill>
                  <a:schemeClr val="tx1"/>
                </a:solidFill>
                <a:latin typeface="Rockwell" pitchFamily="18" charset="0"/>
                <a:ea typeface="Batang" pitchFamily="18" charset="-127"/>
                <a:cs typeface="Arial Unicode MS" pitchFamily="34" charset="-128"/>
              </a:rPr>
              <a:t> </a:t>
            </a:r>
          </a:p>
          <a:p>
            <a:pPr latinLnBrk="1">
              <a:lnSpc>
                <a:spcPct val="100000"/>
              </a:lnSpc>
              <a:spcAft>
                <a:spcPct val="0"/>
              </a:spcAft>
              <a:buFont typeface="Wingdings" pitchFamily="2" charset="2"/>
              <a:buChar char="§"/>
              <a:defRPr/>
            </a:pPr>
            <a:r>
              <a:rPr kumimoji="1" lang="en-US" altLang="ko-KR" sz="1800">
                <a:solidFill>
                  <a:schemeClr val="tx1"/>
                </a:solidFill>
                <a:latin typeface="Rockwell" pitchFamily="18" charset="0"/>
                <a:ea typeface="Batang" pitchFamily="18" charset="-127"/>
                <a:cs typeface="Arial Unicode MS" pitchFamily="34" charset="-128"/>
              </a:rPr>
              <a:t>Joint policy consultation with international org.</a:t>
            </a:r>
          </a:p>
        </p:txBody>
      </p:sp>
      <p:sp>
        <p:nvSpPr>
          <p:cNvPr id="18" name="모서리가 둥근 직사각형 17"/>
          <p:cNvSpPr/>
          <p:nvPr/>
        </p:nvSpPr>
        <p:spPr>
          <a:xfrm>
            <a:off x="785813" y="1501775"/>
            <a:ext cx="2447925" cy="2078038"/>
          </a:xfrm>
          <a:prstGeom prst="roundRect">
            <a:avLst>
              <a:gd name="adj" fmla="val 3334"/>
            </a:avLst>
          </a:prstGeom>
          <a:solidFill>
            <a:schemeClr val="accent5">
              <a:lumMod val="40000"/>
              <a:lumOff val="60000"/>
              <a:alpha val="50000"/>
            </a:schemeClr>
          </a:solidFill>
          <a:ln w="19050">
            <a:solidFill>
              <a:srgbClr val="FFC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latinLnBrk="1">
              <a:lnSpc>
                <a:spcPct val="100000"/>
              </a:lnSpc>
              <a:spcAft>
                <a:spcPct val="0"/>
              </a:spcAft>
              <a:buFont typeface="Wingdings" pitchFamily="2" charset="2"/>
              <a:buChar char="§"/>
              <a:defRPr/>
            </a:pPr>
            <a:endParaRPr kumimoji="1" lang="en-US" altLang="ko-KR" sz="1800">
              <a:solidFill>
                <a:schemeClr val="tx1"/>
              </a:solidFill>
              <a:latin typeface="Rockwell" pitchFamily="18" charset="0"/>
              <a:ea typeface="Batang" pitchFamily="18" charset="-127"/>
              <a:cs typeface="Arial Unicode MS" pitchFamily="34" charset="-128"/>
            </a:endParaRPr>
          </a:p>
          <a:p>
            <a:pPr latinLnBrk="1">
              <a:lnSpc>
                <a:spcPct val="100000"/>
              </a:lnSpc>
              <a:spcAft>
                <a:spcPct val="0"/>
              </a:spcAft>
              <a:buFont typeface="Wingdings" pitchFamily="2" charset="2"/>
              <a:buChar char="§"/>
              <a:defRPr/>
            </a:pPr>
            <a:endParaRPr kumimoji="1" lang="en-US" altLang="ko-KR" sz="1800">
              <a:solidFill>
                <a:schemeClr val="tx1"/>
              </a:solidFill>
              <a:latin typeface="Rockwell" pitchFamily="18" charset="0"/>
              <a:ea typeface="Batang" pitchFamily="18" charset="-127"/>
              <a:cs typeface="Arial Unicode MS" pitchFamily="34" charset="-128"/>
            </a:endParaRPr>
          </a:p>
          <a:p>
            <a:pPr latinLnBrk="1">
              <a:lnSpc>
                <a:spcPct val="100000"/>
              </a:lnSpc>
              <a:spcAft>
                <a:spcPct val="0"/>
              </a:spcAft>
              <a:buFont typeface="Wingdings" pitchFamily="2" charset="2"/>
              <a:buChar char="§"/>
              <a:defRPr/>
            </a:pPr>
            <a:endParaRPr kumimoji="1" lang="en-US" altLang="ko-KR" sz="1800">
              <a:solidFill>
                <a:schemeClr val="tx1"/>
              </a:solidFill>
              <a:latin typeface="Rockwell" pitchFamily="18" charset="0"/>
              <a:ea typeface="Batang" pitchFamily="18" charset="-127"/>
              <a:cs typeface="Arial Unicode MS" pitchFamily="34" charset="-128"/>
            </a:endParaRPr>
          </a:p>
          <a:p>
            <a:pPr latinLnBrk="1">
              <a:lnSpc>
                <a:spcPct val="100000"/>
              </a:lnSpc>
              <a:spcAft>
                <a:spcPct val="0"/>
              </a:spcAft>
              <a:buFont typeface="Wingdings" pitchFamily="2" charset="2"/>
              <a:buChar char="§"/>
              <a:defRPr/>
            </a:pPr>
            <a:r>
              <a:rPr kumimoji="1" lang="en-US" altLang="ko-KR" sz="1800">
                <a:solidFill>
                  <a:schemeClr val="tx1"/>
                </a:solidFill>
                <a:latin typeface="Rockwell" pitchFamily="18" charset="0"/>
                <a:ea typeface="Batang" pitchFamily="18" charset="-127"/>
                <a:cs typeface="Arial Unicode MS" pitchFamily="34" charset="-128"/>
              </a:rPr>
              <a:t> Policy analysis</a:t>
            </a:r>
          </a:p>
          <a:p>
            <a:pPr latinLnBrk="1">
              <a:lnSpc>
                <a:spcPct val="100000"/>
              </a:lnSpc>
              <a:spcAft>
                <a:spcPct val="0"/>
              </a:spcAft>
              <a:buFont typeface="Wingdings" pitchFamily="2" charset="2"/>
              <a:buChar char="§"/>
              <a:defRPr/>
            </a:pPr>
            <a:r>
              <a:rPr kumimoji="1" lang="en-US" altLang="ko-KR" sz="1800">
                <a:solidFill>
                  <a:schemeClr val="tx1"/>
                </a:solidFill>
                <a:latin typeface="Rockwell" pitchFamily="18" charset="0"/>
                <a:ea typeface="Batang" pitchFamily="18" charset="-127"/>
                <a:cs typeface="Arial Unicode MS" pitchFamily="34" charset="-128"/>
              </a:rPr>
              <a:t> Policy solution</a:t>
            </a:r>
          </a:p>
        </p:txBody>
      </p:sp>
      <p:sp>
        <p:nvSpPr>
          <p:cNvPr id="14" name="모서리가 둥근 직사각형 13"/>
          <p:cNvSpPr/>
          <p:nvPr/>
        </p:nvSpPr>
        <p:spPr>
          <a:xfrm>
            <a:off x="3563938" y="1500188"/>
            <a:ext cx="2236787" cy="2060575"/>
          </a:xfrm>
          <a:prstGeom prst="roundRect">
            <a:avLst>
              <a:gd name="adj" fmla="val 3334"/>
            </a:avLst>
          </a:prstGeom>
          <a:solidFill>
            <a:schemeClr val="accent5">
              <a:lumMod val="40000"/>
              <a:lumOff val="60000"/>
              <a:alpha val="50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latinLnBrk="1">
              <a:lnSpc>
                <a:spcPct val="100000"/>
              </a:lnSpc>
              <a:spcAft>
                <a:spcPct val="0"/>
              </a:spcAft>
              <a:buFont typeface="Wingdings" pitchFamily="2" charset="2"/>
              <a:buChar char="§"/>
              <a:defRPr/>
            </a:pPr>
            <a:endParaRPr kumimoji="1" lang="en-US" altLang="ko-KR" sz="1800">
              <a:solidFill>
                <a:schemeClr val="tx1"/>
              </a:solidFill>
              <a:latin typeface="Rockwell" pitchFamily="18" charset="0"/>
              <a:ea typeface="Batang" pitchFamily="18" charset="-127"/>
              <a:cs typeface="Arial Unicode MS" pitchFamily="34" charset="-128"/>
            </a:endParaRPr>
          </a:p>
          <a:p>
            <a:pPr latinLnBrk="1">
              <a:lnSpc>
                <a:spcPct val="100000"/>
              </a:lnSpc>
              <a:spcAft>
                <a:spcPct val="0"/>
              </a:spcAft>
              <a:defRPr/>
            </a:pPr>
            <a:r>
              <a:rPr kumimoji="1" lang="en-US" altLang="ko-KR" sz="1800">
                <a:solidFill>
                  <a:schemeClr val="tx1"/>
                </a:solidFill>
                <a:latin typeface="Rockwell" pitchFamily="18" charset="0"/>
                <a:ea typeface="Batang" pitchFamily="18" charset="-127"/>
                <a:cs typeface="Arial Unicode MS" pitchFamily="34" charset="-128"/>
              </a:rPr>
              <a:t> </a:t>
            </a:r>
          </a:p>
          <a:p>
            <a:pPr latinLnBrk="1">
              <a:lnSpc>
                <a:spcPct val="100000"/>
              </a:lnSpc>
              <a:spcAft>
                <a:spcPct val="0"/>
              </a:spcAft>
              <a:defRPr/>
            </a:pPr>
            <a:endParaRPr kumimoji="1" lang="en-US" altLang="ko-KR" sz="1800">
              <a:solidFill>
                <a:schemeClr val="tx1"/>
              </a:solidFill>
              <a:latin typeface="Rockwell" pitchFamily="18" charset="0"/>
              <a:ea typeface="Batang" pitchFamily="18" charset="-127"/>
              <a:cs typeface="Arial Unicode MS" pitchFamily="34" charset="-128"/>
            </a:endParaRPr>
          </a:p>
          <a:p>
            <a:pPr latinLnBrk="1">
              <a:lnSpc>
                <a:spcPct val="100000"/>
              </a:lnSpc>
              <a:spcAft>
                <a:spcPct val="0"/>
              </a:spcAft>
              <a:buFont typeface="Wingdings" pitchFamily="2" charset="2"/>
              <a:buChar char="§"/>
              <a:defRPr/>
            </a:pPr>
            <a:r>
              <a:rPr kumimoji="1" lang="en-US" altLang="ko-KR" sz="1800">
                <a:solidFill>
                  <a:schemeClr val="tx1"/>
                </a:solidFill>
                <a:latin typeface="Rockwell" pitchFamily="18" charset="0"/>
                <a:ea typeface="Batang" pitchFamily="18" charset="-127"/>
                <a:cs typeface="Arial Unicode MS" pitchFamily="34" charset="-128"/>
              </a:rPr>
              <a:t> Database on </a:t>
            </a:r>
          </a:p>
          <a:p>
            <a:pPr latinLnBrk="1">
              <a:lnSpc>
                <a:spcPct val="100000"/>
              </a:lnSpc>
              <a:spcAft>
                <a:spcPct val="0"/>
              </a:spcAft>
              <a:defRPr/>
            </a:pPr>
            <a:r>
              <a:rPr kumimoji="1" lang="en-US" altLang="ko-KR" sz="1800">
                <a:solidFill>
                  <a:schemeClr val="tx1"/>
                </a:solidFill>
                <a:latin typeface="Rockwell" pitchFamily="18" charset="0"/>
                <a:ea typeface="Batang" pitchFamily="18" charset="-127"/>
                <a:cs typeface="Arial Unicode MS" pitchFamily="34" charset="-128"/>
              </a:rPr>
              <a:t>   exemplary cases, </a:t>
            </a:r>
          </a:p>
          <a:p>
            <a:pPr latinLnBrk="1">
              <a:lnSpc>
                <a:spcPct val="100000"/>
              </a:lnSpc>
              <a:spcAft>
                <a:spcPct val="0"/>
              </a:spcAft>
              <a:defRPr/>
            </a:pPr>
            <a:r>
              <a:rPr kumimoji="1" lang="en-US" altLang="ko-KR" sz="1800">
                <a:solidFill>
                  <a:schemeClr val="tx1"/>
                </a:solidFill>
                <a:latin typeface="Rockwell" pitchFamily="18" charset="0"/>
                <a:ea typeface="Batang" pitchFamily="18" charset="-127"/>
                <a:cs typeface="Arial Unicode MS" pitchFamily="34" charset="-128"/>
              </a:rPr>
              <a:t>   &amp; best practices</a:t>
            </a:r>
          </a:p>
        </p:txBody>
      </p:sp>
      <p:pic>
        <p:nvPicPr>
          <p:cNvPr id="29" name="Picture 30" descr="225"/>
          <p:cNvPicPr>
            <a:picLocks noChangeAspect="1" noChangeArrowheads="1"/>
          </p:cNvPicPr>
          <p:nvPr/>
        </p:nvPicPr>
        <p:blipFill>
          <a:blip r:embed="rId3" cstate="email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 rot="10800000">
            <a:off x="1981793" y="3592947"/>
            <a:ext cx="4981575" cy="1416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직사각형 35"/>
          <p:cNvSpPr>
            <a:spLocks noChangeArrowheads="1"/>
          </p:cNvSpPr>
          <p:nvPr/>
        </p:nvSpPr>
        <p:spPr bwMode="auto">
          <a:xfrm>
            <a:off x="1208088" y="4586288"/>
            <a:ext cx="6813550" cy="1147762"/>
          </a:xfrm>
          <a:prstGeom prst="rect">
            <a:avLst/>
          </a:prstGeom>
          <a:noFill/>
          <a:ln w="19050" algn="ctr">
            <a:solidFill>
              <a:srgbClr val="2D88AB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latinLnBrk="1">
              <a:lnSpc>
                <a:spcPts val="2500"/>
              </a:lnSpc>
              <a:spcAft>
                <a:spcPct val="0"/>
              </a:spcAft>
              <a:defRPr/>
            </a:pPr>
            <a:endParaRPr kumimoji="1" lang="ko-KR" altLang="en-US">
              <a:solidFill>
                <a:srgbClr val="000000"/>
              </a:solidFill>
            </a:endParaRPr>
          </a:p>
        </p:txBody>
      </p:sp>
      <p:sp>
        <p:nvSpPr>
          <p:cNvPr id="58" name="AutoShape 63"/>
          <p:cNvSpPr>
            <a:spLocks noChangeArrowheads="1"/>
          </p:cNvSpPr>
          <p:nvPr/>
        </p:nvSpPr>
        <p:spPr bwMode="auto">
          <a:xfrm>
            <a:off x="929926" y="1357298"/>
            <a:ext cx="2222092" cy="1012722"/>
          </a:xfrm>
          <a:prstGeom prst="roundRect">
            <a:avLst>
              <a:gd name="adj" fmla="val 50000"/>
            </a:avLst>
          </a:prstGeom>
          <a:solidFill>
            <a:schemeClr val="accent2">
              <a:lumMod val="75000"/>
            </a:schemeClr>
          </a:solidFill>
          <a:ln w="28575">
            <a:solidFill>
              <a:schemeClr val="tx1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45720" rIns="46800" bIns="46800" anchor="ctr"/>
          <a:lstStyle/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kumimoji="1" lang="en-US" altLang="ko-KR" sz="2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산돌고딕B"/>
                <a:cs typeface="산돌고딕B"/>
              </a:rPr>
              <a:t>Bilatera</a:t>
            </a:r>
            <a:r>
              <a:rPr kumimoji="1" lang="en-US" altLang="ko-KR" sz="2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산돌고딕B"/>
                <a:cs typeface="산돌고딕B"/>
              </a:rPr>
              <a:t>l</a:t>
            </a:r>
            <a:endParaRPr kumimoji="1" lang="en-US" altLang="ko-KR" sz="3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Batang" pitchFamily="18" charset="-127"/>
              <a:cs typeface="Arial Unicode MS" pitchFamily="34" charset="-128"/>
            </a:endParaRPr>
          </a:p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kumimoji="1" lang="en-US" altLang="ko-KR" sz="2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Batang" pitchFamily="18" charset="-127"/>
                <a:cs typeface="Arial Unicode MS" pitchFamily="34" charset="-128"/>
              </a:rPr>
              <a:t>Consultation</a:t>
            </a:r>
            <a:endParaRPr lang="en-US" altLang="ko-KR" sz="20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251" name="Rectangle 290"/>
          <p:cNvSpPr>
            <a:spLocks noChangeArrowheads="1"/>
          </p:cNvSpPr>
          <p:nvPr/>
        </p:nvSpPr>
        <p:spPr bwMode="auto">
          <a:xfrm>
            <a:off x="1595438" y="4586288"/>
            <a:ext cx="6203950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720" rIns="45720"/>
          <a:lstStyle/>
          <a:p>
            <a:pPr marL="228600" indent="-228600" defTabSz="909638" eaLnBrk="0" hangingPunct="0">
              <a:lnSpc>
                <a:spcPts val="2800"/>
              </a:lnSpc>
              <a:spcAft>
                <a:spcPct val="0"/>
              </a:spcAft>
              <a:buClr>
                <a:srgbClr val="233258"/>
              </a:buClr>
              <a:buFont typeface="Wingdings" pitchFamily="2" charset="2"/>
              <a:buChar char="n"/>
            </a:pPr>
            <a:r>
              <a:rPr kumimoji="1" lang="en-US" altLang="ko-KR" sz="1800" b="1">
                <a:solidFill>
                  <a:srgbClr val="006699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Grants, EDCF loans, and other forms of ODA</a:t>
            </a:r>
          </a:p>
          <a:p>
            <a:pPr marL="228600" indent="-228600" defTabSz="909638" eaLnBrk="0" hangingPunct="0">
              <a:lnSpc>
                <a:spcPts val="2800"/>
              </a:lnSpc>
              <a:spcAft>
                <a:spcPct val="0"/>
              </a:spcAft>
              <a:buClr>
                <a:srgbClr val="233258"/>
              </a:buClr>
              <a:buFont typeface="Wingdings" pitchFamily="2" charset="2"/>
              <a:buChar char="n"/>
            </a:pPr>
            <a:r>
              <a:rPr lang="en-US" altLang="ko-KR" sz="1800" b="1">
                <a:solidFill>
                  <a:srgbClr val="2D88AB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Private Sector Cooperation (PPP, etc.)</a:t>
            </a:r>
          </a:p>
          <a:p>
            <a:pPr marL="228600" indent="-228600" defTabSz="909638" eaLnBrk="0" hangingPunct="0">
              <a:lnSpc>
                <a:spcPts val="2800"/>
              </a:lnSpc>
              <a:spcAft>
                <a:spcPct val="0"/>
              </a:spcAft>
              <a:buClr>
                <a:srgbClr val="233258"/>
              </a:buClr>
              <a:buFont typeface="Wingdings" pitchFamily="2" charset="2"/>
              <a:buChar char="n"/>
            </a:pPr>
            <a:r>
              <a:rPr lang="en-US" altLang="ko-KR" sz="1800" b="1">
                <a:solidFill>
                  <a:srgbClr val="000000"/>
                </a:solidFill>
                <a:latin typeface="Arial" pitchFamily="34" charset="0"/>
                <a:ea typeface="SimSun" pitchFamily="2" charset="-122"/>
                <a:cs typeface="Arial" pitchFamily="34" charset="0"/>
              </a:rPr>
              <a:t>High-level dialogues and policy executors networks</a:t>
            </a:r>
            <a:endParaRPr kumimoji="1" lang="ko-KR" altLang="en-US" sz="1800">
              <a:solidFill>
                <a:srgbClr val="000000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  <a:p>
            <a:pPr marL="228600" indent="-228600" defTabSz="909638" eaLnBrk="0" hangingPunct="0">
              <a:lnSpc>
                <a:spcPts val="2800"/>
              </a:lnSpc>
              <a:spcAft>
                <a:spcPct val="0"/>
              </a:spcAft>
              <a:buClr>
                <a:srgbClr val="233258"/>
              </a:buClr>
              <a:buFont typeface="Wingdings" pitchFamily="2" charset="2"/>
              <a:buChar char="n"/>
            </a:pPr>
            <a:endParaRPr lang="ko-KR" altLang="en-US" sz="1800">
              <a:solidFill>
                <a:srgbClr val="000000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15" name="AutoShape 63"/>
          <p:cNvSpPr>
            <a:spLocks noChangeArrowheads="1"/>
          </p:cNvSpPr>
          <p:nvPr/>
        </p:nvSpPr>
        <p:spPr bwMode="auto">
          <a:xfrm>
            <a:off x="3643306" y="1357298"/>
            <a:ext cx="2071702" cy="1000132"/>
          </a:xfrm>
          <a:prstGeom prst="roundRect">
            <a:avLst>
              <a:gd name="adj" fmla="val 50000"/>
            </a:avLst>
          </a:prstGeom>
          <a:solidFill>
            <a:srgbClr val="2D88AB"/>
          </a:solidFill>
          <a:ln w="28575">
            <a:solidFill>
              <a:schemeClr val="tx1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45720" rIns="46800" bIns="46800" anchor="ctr"/>
          <a:lstStyle/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kumimoji="1" lang="en-US" altLang="ko-KR" sz="2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산돌고딕B"/>
                <a:cs typeface="산돌고딕B"/>
              </a:rPr>
              <a:t>Modularization</a:t>
            </a:r>
            <a:endParaRPr lang="en-US" altLang="ko-KR" sz="20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6" name="AutoShape 63"/>
          <p:cNvSpPr>
            <a:spLocks noChangeArrowheads="1"/>
          </p:cNvSpPr>
          <p:nvPr/>
        </p:nvSpPr>
        <p:spPr bwMode="auto">
          <a:xfrm>
            <a:off x="6284745" y="1344708"/>
            <a:ext cx="2062452" cy="1012722"/>
          </a:xfrm>
          <a:prstGeom prst="roundRect">
            <a:avLst>
              <a:gd name="adj" fmla="val 50000"/>
            </a:avLst>
          </a:prstGeom>
          <a:solidFill>
            <a:srgbClr val="1E5B72"/>
          </a:solidFill>
          <a:ln w="28575">
            <a:solidFill>
              <a:schemeClr val="tx1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45720" rIns="46800" bIns="46800" anchor="ctr"/>
          <a:lstStyle/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맑은 고딕" pitchFamily="50" charset="-127"/>
                <a:cs typeface="Arial Unicode MS" pitchFamily="50" charset="-127"/>
              </a:rPr>
              <a:t>Joint Consulting</a:t>
            </a:r>
          </a:p>
        </p:txBody>
      </p:sp>
      <p:sp>
        <p:nvSpPr>
          <p:cNvPr id="10258" name="제목 1"/>
          <p:cNvSpPr>
            <a:spLocks noGrp="1"/>
          </p:cNvSpPr>
          <p:nvPr>
            <p:ph type="title"/>
          </p:nvPr>
        </p:nvSpPr>
        <p:spPr bwMode="auto">
          <a:xfrm>
            <a:off x="357188" y="420688"/>
            <a:ext cx="8229600" cy="7223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ko-KR" sz="2800" smtClean="0">
                <a:solidFill>
                  <a:srgbClr val="0099FF"/>
                </a:solidFill>
                <a:latin typeface="Verdana" pitchFamily="34" charset="0"/>
                <a:ea typeface="굴림" pitchFamily="34" charset="-127"/>
              </a:rPr>
              <a:t>KSP: Policy Consultation &amp; Ownership</a:t>
            </a:r>
            <a:endParaRPr lang="ko-KR" altLang="en-US" sz="2800" smtClean="0">
              <a:solidFill>
                <a:srgbClr val="0099FF"/>
              </a:solidFill>
              <a:latin typeface="Verdana" pitchFamily="34" charset="0"/>
              <a:ea typeface="굴림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95288" y="476250"/>
            <a:ext cx="84963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atinLnBrk="1">
              <a:spcAft>
                <a:spcPct val="0"/>
              </a:spcAft>
              <a:tabLst>
                <a:tab pos="628650" algn="l"/>
              </a:tabLst>
            </a:pPr>
            <a:r>
              <a:rPr lang="en-US" altLang="ko-KR" sz="2700" b="1">
                <a:solidFill>
                  <a:srgbClr val="0099FF"/>
                </a:solidFill>
                <a:latin typeface="Verdana" pitchFamily="34" charset="0"/>
              </a:rPr>
              <a:t>KSP Framework</a:t>
            </a:r>
            <a:endParaRPr kumimoji="1" lang="ko-KR" altLang="en-US" sz="2700">
              <a:solidFill>
                <a:srgbClr val="0099FF"/>
              </a:solidFill>
              <a:latin typeface="Verdana" pitchFamily="34" charset="0"/>
              <a:ea typeface="굴림" pitchFamily="34" charset="-127"/>
            </a:endParaRPr>
          </a:p>
        </p:txBody>
      </p:sp>
      <p:sp>
        <p:nvSpPr>
          <p:cNvPr id="11267" name="Rectangle 6"/>
          <p:cNvSpPr txBox="1">
            <a:spLocks noGrp="1" noChangeArrowheads="1"/>
          </p:cNvSpPr>
          <p:nvPr/>
        </p:nvSpPr>
        <p:spPr bwMode="auto">
          <a:xfrm>
            <a:off x="3419475" y="6308725"/>
            <a:ext cx="2133600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latinLnBrk="1" hangingPunct="1">
              <a:lnSpc>
                <a:spcPct val="100000"/>
              </a:lnSpc>
              <a:spcAft>
                <a:spcPct val="0"/>
              </a:spcAft>
            </a:pPr>
            <a:fld id="{A0599D3D-A080-45C7-9A79-5AD14E53B974}" type="slidenum">
              <a:rPr lang="en-US" altLang="ko-KR" sz="1000">
                <a:latin typeface="Verdana" pitchFamily="34" charset="0"/>
                <a:ea typeface="굴림" pitchFamily="34" charset="-127"/>
              </a:rPr>
              <a:pPr algn="ctr" eaLnBrk="1" latinLnBrk="1" hangingPunct="1">
                <a:lnSpc>
                  <a:spcPct val="100000"/>
                </a:lnSpc>
                <a:spcAft>
                  <a:spcPct val="0"/>
                </a:spcAft>
              </a:pPr>
              <a:t>8</a:t>
            </a:fld>
            <a:endParaRPr lang="en-US" altLang="ko-KR" sz="1000">
              <a:latin typeface="Verdana" pitchFamily="34" charset="0"/>
              <a:ea typeface="굴림" pitchFamily="34" charset="-127"/>
            </a:endParaRPr>
          </a:p>
        </p:txBody>
      </p:sp>
      <p:cxnSp>
        <p:nvCxnSpPr>
          <p:cNvPr id="18445" name="AutoShape 13"/>
          <p:cNvCxnSpPr>
            <a:cxnSpLocks noChangeShapeType="1"/>
            <a:stCxn id="16" idx="2"/>
            <a:endCxn id="8" idx="0"/>
          </p:cNvCxnSpPr>
          <p:nvPr/>
        </p:nvCxnSpPr>
        <p:spPr bwMode="auto">
          <a:xfrm flipH="1">
            <a:off x="2606675" y="1984375"/>
            <a:ext cx="1554163" cy="2100263"/>
          </a:xfrm>
          <a:prstGeom prst="straightConnector1">
            <a:avLst/>
          </a:prstGeom>
          <a:noFill/>
          <a:ln w="12700">
            <a:noFill/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</p:cxnSp>
      <p:sp>
        <p:nvSpPr>
          <p:cNvPr id="8" name="모서리가 둥근 직사각형 15"/>
          <p:cNvSpPr/>
          <p:nvPr/>
        </p:nvSpPr>
        <p:spPr bwMode="auto">
          <a:xfrm>
            <a:off x="574675" y="4094163"/>
            <a:ext cx="4064000" cy="1855787"/>
          </a:xfrm>
          <a:prstGeom prst="roundRect">
            <a:avLst>
              <a:gd name="adj" fmla="val 5691"/>
            </a:avLst>
          </a:prstGeom>
          <a:solidFill>
            <a:schemeClr val="bg1">
              <a:lumMod val="85000"/>
              <a:alpha val="50000"/>
            </a:schemeClr>
          </a:solidFill>
          <a:ln w="19050" cmpd="sng">
            <a:solidFill>
              <a:srgbClr val="2D88AB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marL="231775" indent="-231775" defTabSz="820738">
              <a:buFontTx/>
              <a:buChar char="•"/>
              <a:defRPr/>
            </a:pPr>
            <a:endParaRPr lang="en-US" altLang="ko-KR">
              <a:solidFill>
                <a:schemeClr val="tx1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231775" indent="-231775" defTabSz="820738">
              <a:buFontTx/>
              <a:buChar char="•"/>
              <a:defRPr/>
            </a:pPr>
            <a:endParaRPr lang="en-US" altLang="ko-KR">
              <a:solidFill>
                <a:schemeClr val="tx1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231775" indent="-231775" defTabSz="820738">
              <a:buFontTx/>
              <a:buChar char="•"/>
              <a:defRPr/>
            </a:pPr>
            <a:r>
              <a:rPr lang="en-US" altLang="ko-KR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Forming strategies for Knowledge Sharing</a:t>
            </a:r>
          </a:p>
          <a:p>
            <a:pPr marL="231775" indent="-231775" defTabSz="820738">
              <a:buFontTx/>
              <a:buChar char="•"/>
              <a:defRPr/>
            </a:pPr>
            <a:r>
              <a:rPr lang="en-US" altLang="ko-KR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Coordinating Knowledge sharing with </a:t>
            </a:r>
          </a:p>
          <a:p>
            <a:pPr marL="231775" indent="-231775" defTabSz="820738">
              <a:defRPr/>
            </a:pPr>
            <a:r>
              <a:rPr lang="en-US" altLang="ko-KR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    linkage to other ODAs</a:t>
            </a:r>
          </a:p>
          <a:p>
            <a:pPr marL="231775" indent="-231775" defTabSz="820738">
              <a:buFontTx/>
              <a:buChar char="•"/>
              <a:defRPr/>
            </a:pPr>
            <a:r>
              <a:rPr lang="en-US" altLang="ko-KR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Supervising &amp; Funding</a:t>
            </a:r>
          </a:p>
          <a:p>
            <a:pPr marL="231775" indent="-231775" defTabSz="820738">
              <a:buFontTx/>
              <a:buChar char="•"/>
              <a:defRPr/>
            </a:pPr>
            <a:r>
              <a:rPr lang="en-US" altLang="ko-KR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Evaluation</a:t>
            </a:r>
          </a:p>
        </p:txBody>
      </p:sp>
      <p:sp>
        <p:nvSpPr>
          <p:cNvPr id="2" name="모서리가 둥근 직사각형 15"/>
          <p:cNvSpPr/>
          <p:nvPr/>
        </p:nvSpPr>
        <p:spPr bwMode="auto">
          <a:xfrm>
            <a:off x="3584575" y="2525713"/>
            <a:ext cx="1147763" cy="479425"/>
          </a:xfrm>
          <a:prstGeom prst="roundRect">
            <a:avLst>
              <a:gd name="adj" fmla="val 5691"/>
            </a:avLst>
          </a:prstGeom>
          <a:solidFill>
            <a:schemeClr val="bg2">
              <a:lumMod val="60000"/>
              <a:lumOff val="40000"/>
              <a:alpha val="50000"/>
            </a:schemeClr>
          </a:solidFill>
          <a:ln w="19050" cmpd="sng">
            <a:solidFill>
              <a:srgbClr val="2D88AB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marL="231775" indent="-231775" algn="ctr" defTabSz="820738">
              <a:buFont typeface="Wingdings" pitchFamily="2" charset="2"/>
              <a:buNone/>
              <a:defRPr/>
            </a:pPr>
            <a:r>
              <a:rPr lang="en-US" altLang="ko-KR" sz="2000" b="1">
                <a:solidFill>
                  <a:schemeClr val="tx1"/>
                </a:solidFill>
                <a:latin typeface="Trebuchet MS" pitchFamily="34" charset="0"/>
                <a:ea typeface="맑은 고딕" pitchFamily="50" charset="-127"/>
                <a:cs typeface="Arial Unicode MS" pitchFamily="50" charset="-127"/>
              </a:rPr>
              <a:t>KDI</a:t>
            </a:r>
          </a:p>
        </p:txBody>
      </p:sp>
      <p:sp>
        <p:nvSpPr>
          <p:cNvPr id="3" name="모서리가 둥근 직사각형 15"/>
          <p:cNvSpPr/>
          <p:nvPr/>
        </p:nvSpPr>
        <p:spPr bwMode="auto">
          <a:xfrm>
            <a:off x="1717675" y="1414463"/>
            <a:ext cx="1525588" cy="579437"/>
          </a:xfrm>
          <a:prstGeom prst="roundRect">
            <a:avLst>
              <a:gd name="adj" fmla="val 5691"/>
            </a:avLst>
          </a:prstGeom>
          <a:solidFill>
            <a:srgbClr val="64B5D6">
              <a:alpha val="50000"/>
            </a:srgbClr>
          </a:solidFill>
          <a:ln w="19050" cmpd="sng">
            <a:solidFill>
              <a:srgbClr val="2D88AB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marL="231775" indent="-231775" algn="ctr" defTabSz="820738">
              <a:buFont typeface="Wingdings" pitchFamily="2" charset="2"/>
              <a:buNone/>
              <a:defRPr/>
            </a:pPr>
            <a:r>
              <a:rPr lang="en-US" altLang="ko-KR" dirty="0">
                <a:solidFill>
                  <a:schemeClr val="tx1"/>
                </a:solidFill>
                <a:latin typeface="Trebuchet MS" pitchFamily="34" charset="0"/>
                <a:ea typeface="맑은 고딕" pitchFamily="50" charset="-127"/>
                <a:cs typeface="Arial Unicode MS" pitchFamily="50" charset="-127"/>
              </a:rPr>
              <a:t>International </a:t>
            </a:r>
          </a:p>
          <a:p>
            <a:pPr marL="231775" indent="-231775" algn="ctr" defTabSz="820738">
              <a:buFont typeface="Wingdings" pitchFamily="2" charset="2"/>
              <a:buNone/>
              <a:defRPr/>
            </a:pPr>
            <a:r>
              <a:rPr lang="en-US" altLang="ko-KR" dirty="0">
                <a:solidFill>
                  <a:schemeClr val="tx1"/>
                </a:solidFill>
                <a:latin typeface="Trebuchet MS" pitchFamily="34" charset="0"/>
                <a:ea typeface="맑은 고딕" pitchFamily="50" charset="-127"/>
                <a:cs typeface="Arial Unicode MS" pitchFamily="50" charset="-127"/>
              </a:rPr>
              <a:t>Organizations</a:t>
            </a:r>
          </a:p>
        </p:txBody>
      </p:sp>
      <p:sp>
        <p:nvSpPr>
          <p:cNvPr id="4" name="모서리가 둥근 직사각형 15"/>
          <p:cNvSpPr/>
          <p:nvPr/>
        </p:nvSpPr>
        <p:spPr bwMode="auto">
          <a:xfrm>
            <a:off x="5073650" y="1492250"/>
            <a:ext cx="1682750" cy="452438"/>
          </a:xfrm>
          <a:prstGeom prst="roundRect">
            <a:avLst>
              <a:gd name="adj" fmla="val 5691"/>
            </a:avLst>
          </a:prstGeom>
          <a:solidFill>
            <a:srgbClr val="64B5D6">
              <a:alpha val="50000"/>
            </a:srgbClr>
          </a:solidFill>
          <a:ln w="19050" cmpd="sng">
            <a:solidFill>
              <a:srgbClr val="2D88AB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marL="231775" indent="-231775" algn="ctr" defTabSz="820738">
              <a:buFont typeface="Wingdings" pitchFamily="2" charset="2"/>
              <a:buNone/>
              <a:defRPr/>
            </a:pPr>
            <a:r>
              <a:rPr lang="en-US" altLang="ko-KR" dirty="0">
                <a:solidFill>
                  <a:schemeClr val="tx1"/>
                </a:solidFill>
                <a:latin typeface="Trebuchet MS" pitchFamily="34" charset="0"/>
                <a:ea typeface="맑은 고딕" pitchFamily="50" charset="-127"/>
                <a:cs typeface="Arial Unicode MS" pitchFamily="50" charset="-127"/>
              </a:rPr>
              <a:t>KSP Committee</a:t>
            </a:r>
          </a:p>
        </p:txBody>
      </p:sp>
      <p:sp>
        <p:nvSpPr>
          <p:cNvPr id="5" name="모서리가 둥근 직사각형 15"/>
          <p:cNvSpPr/>
          <p:nvPr/>
        </p:nvSpPr>
        <p:spPr bwMode="auto">
          <a:xfrm>
            <a:off x="5294313" y="2662238"/>
            <a:ext cx="1654175" cy="1050925"/>
          </a:xfrm>
          <a:prstGeom prst="roundRect">
            <a:avLst>
              <a:gd name="adj" fmla="val 5691"/>
            </a:avLst>
          </a:prstGeom>
          <a:solidFill>
            <a:schemeClr val="accent2">
              <a:lumMod val="60000"/>
              <a:lumOff val="40000"/>
              <a:alpha val="50000"/>
            </a:schemeClr>
          </a:solidFill>
          <a:ln w="19050" cmpd="sng">
            <a:solidFill>
              <a:srgbClr val="2D88AB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marL="231775" indent="-231775" algn="ctr" defTabSz="820738">
              <a:buFont typeface="Wingdings" pitchFamily="2" charset="2"/>
              <a:buNone/>
              <a:defRPr/>
            </a:pPr>
            <a:r>
              <a:rPr lang="en-US" altLang="ko-KR" dirty="0">
                <a:solidFill>
                  <a:schemeClr val="tx1"/>
                </a:solidFill>
                <a:latin typeface="Trebuchet MS" pitchFamily="34" charset="0"/>
                <a:ea typeface="맑은 고딕" pitchFamily="50" charset="-127"/>
                <a:cs typeface="Arial Unicode MS" pitchFamily="50" charset="-127"/>
              </a:rPr>
              <a:t>EDCF</a:t>
            </a:r>
          </a:p>
          <a:p>
            <a:pPr marL="231775" indent="-231775" algn="ctr" defTabSz="820738">
              <a:buFont typeface="Wingdings" pitchFamily="2" charset="2"/>
              <a:buNone/>
              <a:defRPr/>
            </a:pPr>
            <a:r>
              <a:rPr lang="en-US" altLang="ko-KR" dirty="0">
                <a:solidFill>
                  <a:schemeClr val="tx1"/>
                </a:solidFill>
                <a:latin typeface="Trebuchet MS" pitchFamily="34" charset="0"/>
                <a:ea typeface="맑은 고딕" pitchFamily="50" charset="-127"/>
                <a:cs typeface="Arial Unicode MS" pitchFamily="50" charset="-127"/>
              </a:rPr>
              <a:t>KOICA</a:t>
            </a:r>
          </a:p>
          <a:p>
            <a:pPr marL="231775" indent="-231775" algn="ctr" defTabSz="820738">
              <a:buFont typeface="Wingdings" pitchFamily="2" charset="2"/>
              <a:buNone/>
              <a:defRPr/>
            </a:pPr>
            <a:r>
              <a:rPr lang="en-US" altLang="ko-KR" dirty="0">
                <a:solidFill>
                  <a:schemeClr val="tx1"/>
                </a:solidFill>
                <a:latin typeface="Trebuchet MS" pitchFamily="34" charset="0"/>
                <a:ea typeface="맑은 고딕" pitchFamily="50" charset="-127"/>
                <a:cs typeface="Arial Unicode MS" pitchFamily="50" charset="-127"/>
              </a:rPr>
              <a:t>Private Sectors</a:t>
            </a:r>
          </a:p>
        </p:txBody>
      </p:sp>
      <p:sp>
        <p:nvSpPr>
          <p:cNvPr id="6" name="모서리가 둥근 직사각형 15"/>
          <p:cNvSpPr/>
          <p:nvPr/>
        </p:nvSpPr>
        <p:spPr bwMode="auto">
          <a:xfrm>
            <a:off x="3303588" y="3406775"/>
            <a:ext cx="1700212" cy="382588"/>
          </a:xfrm>
          <a:prstGeom prst="roundRect">
            <a:avLst>
              <a:gd name="adj" fmla="val 5691"/>
            </a:avLst>
          </a:prstGeom>
          <a:solidFill>
            <a:schemeClr val="accent2">
              <a:lumMod val="60000"/>
              <a:lumOff val="40000"/>
              <a:alpha val="50000"/>
            </a:schemeClr>
          </a:solidFill>
          <a:ln w="19050" cmpd="sng">
            <a:solidFill>
              <a:srgbClr val="2D88AB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marL="231775" indent="-231775" algn="ctr" defTabSz="820738">
              <a:buFont typeface="Wingdings" pitchFamily="2" charset="2"/>
              <a:buNone/>
              <a:defRPr/>
            </a:pPr>
            <a:r>
              <a:rPr lang="en-US" altLang="ko-KR">
                <a:solidFill>
                  <a:schemeClr val="tx1"/>
                </a:solidFill>
                <a:latin typeface="Trebuchet MS" pitchFamily="34" charset="0"/>
                <a:ea typeface="맑은 고딕" pitchFamily="50" charset="-127"/>
                <a:cs typeface="Arial Unicode MS" pitchFamily="50" charset="-127"/>
              </a:rPr>
              <a:t>Consulting teams</a:t>
            </a:r>
          </a:p>
        </p:txBody>
      </p:sp>
      <p:sp>
        <p:nvSpPr>
          <p:cNvPr id="7" name="모서리가 둥근 직사각형 15"/>
          <p:cNvSpPr/>
          <p:nvPr/>
        </p:nvSpPr>
        <p:spPr bwMode="auto">
          <a:xfrm>
            <a:off x="7054850" y="1484313"/>
            <a:ext cx="1620838" cy="952500"/>
          </a:xfrm>
          <a:prstGeom prst="roundRect">
            <a:avLst>
              <a:gd name="adj" fmla="val 5691"/>
            </a:avLst>
          </a:prstGeom>
          <a:solidFill>
            <a:srgbClr val="64B5D6">
              <a:alpha val="50000"/>
            </a:srgbClr>
          </a:solidFill>
          <a:ln w="19050" cmpd="sng">
            <a:solidFill>
              <a:srgbClr val="2D88AB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marL="231775" indent="-231775" algn="ctr" defTabSz="820738">
              <a:buFont typeface="Wingdings" pitchFamily="2" charset="2"/>
              <a:buNone/>
              <a:defRPr/>
            </a:pPr>
            <a:r>
              <a:rPr lang="en-US" altLang="ko-KR" dirty="0">
                <a:solidFill>
                  <a:schemeClr val="tx1"/>
                </a:solidFill>
                <a:latin typeface="Trebuchet MS" pitchFamily="34" charset="0"/>
                <a:ea typeface="맑은 고딕" pitchFamily="50" charset="-127"/>
                <a:cs typeface="Arial Unicode MS" pitchFamily="50" charset="-127"/>
              </a:rPr>
              <a:t>MOFAT</a:t>
            </a:r>
          </a:p>
          <a:p>
            <a:pPr marL="231775" indent="-231775" algn="ctr" defTabSz="820738">
              <a:buFont typeface="Wingdings" pitchFamily="2" charset="2"/>
              <a:buNone/>
              <a:defRPr/>
            </a:pPr>
            <a:r>
              <a:rPr lang="en-US" altLang="ko-KR" dirty="0">
                <a:solidFill>
                  <a:schemeClr val="tx1"/>
                </a:solidFill>
                <a:latin typeface="Trebuchet MS" pitchFamily="34" charset="0"/>
                <a:ea typeface="맑은 고딕" pitchFamily="50" charset="-127"/>
                <a:cs typeface="Arial Unicode MS" pitchFamily="50" charset="-127"/>
              </a:rPr>
              <a:t>MKE</a:t>
            </a:r>
          </a:p>
          <a:p>
            <a:pPr marL="231775" indent="-231775" algn="ctr" defTabSz="820738">
              <a:buFont typeface="Wingdings" pitchFamily="2" charset="2"/>
              <a:buNone/>
              <a:defRPr/>
            </a:pPr>
            <a:r>
              <a:rPr lang="en-US" altLang="ko-KR" dirty="0">
                <a:solidFill>
                  <a:schemeClr val="tx1"/>
                </a:solidFill>
                <a:latin typeface="Trebuchet MS" pitchFamily="34" charset="0"/>
                <a:ea typeface="맑은 고딕" pitchFamily="50" charset="-127"/>
                <a:cs typeface="Arial Unicode MS" pitchFamily="50" charset="-127"/>
              </a:rPr>
              <a:t>&amp; other ministries</a:t>
            </a:r>
          </a:p>
        </p:txBody>
      </p:sp>
      <p:cxnSp>
        <p:nvCxnSpPr>
          <p:cNvPr id="11276" name="직선 연결선 16"/>
          <p:cNvCxnSpPr>
            <a:cxnSpLocks noChangeShapeType="1"/>
            <a:stCxn id="16" idx="2"/>
            <a:endCxn id="2" idx="0"/>
          </p:cNvCxnSpPr>
          <p:nvPr/>
        </p:nvCxnSpPr>
        <p:spPr bwMode="auto">
          <a:xfrm flipH="1">
            <a:off x="4159250" y="1984375"/>
            <a:ext cx="1588" cy="531813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7" name="직선 연결선 18"/>
          <p:cNvCxnSpPr>
            <a:cxnSpLocks noChangeShapeType="1"/>
            <a:stCxn id="3" idx="3"/>
            <a:endCxn id="16" idx="1"/>
          </p:cNvCxnSpPr>
          <p:nvPr/>
        </p:nvCxnSpPr>
        <p:spPr bwMode="auto">
          <a:xfrm>
            <a:off x="3243263" y="1703388"/>
            <a:ext cx="325437" cy="635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8" name="직선 연결선 23"/>
          <p:cNvCxnSpPr>
            <a:cxnSpLocks noChangeShapeType="1"/>
            <a:stCxn id="2" idx="3"/>
            <a:endCxn id="5" idx="1"/>
          </p:cNvCxnSpPr>
          <p:nvPr/>
        </p:nvCxnSpPr>
        <p:spPr bwMode="auto">
          <a:xfrm>
            <a:off x="4741863" y="2765425"/>
            <a:ext cx="542925" cy="422275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9" name="직선 연결선 25"/>
          <p:cNvCxnSpPr>
            <a:cxnSpLocks noChangeShapeType="1"/>
            <a:stCxn id="2" idx="2"/>
            <a:endCxn id="6" idx="0"/>
          </p:cNvCxnSpPr>
          <p:nvPr/>
        </p:nvCxnSpPr>
        <p:spPr bwMode="auto">
          <a:xfrm rot="5400000">
            <a:off x="3954463" y="3203575"/>
            <a:ext cx="401637" cy="4763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0" name="직선 연결선 29"/>
          <p:cNvCxnSpPr>
            <a:cxnSpLocks noChangeShapeType="1"/>
            <a:stCxn id="4" idx="3"/>
            <a:endCxn id="7" idx="1"/>
          </p:cNvCxnSpPr>
          <p:nvPr/>
        </p:nvCxnSpPr>
        <p:spPr bwMode="auto">
          <a:xfrm>
            <a:off x="6765925" y="1719263"/>
            <a:ext cx="279400" cy="24130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1" name="TextBox 35"/>
          <p:cNvSpPr txBox="1">
            <a:spLocks noChangeArrowheads="1"/>
          </p:cNvSpPr>
          <p:nvPr/>
        </p:nvSpPr>
        <p:spPr bwMode="auto">
          <a:xfrm>
            <a:off x="619125" y="4124325"/>
            <a:ext cx="1074738" cy="396875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fontAlgn="t">
              <a:lnSpc>
                <a:spcPct val="100000"/>
              </a:lnSpc>
              <a:spcAft>
                <a:spcPct val="0"/>
              </a:spcAft>
            </a:pPr>
            <a:r>
              <a:rPr kumimoji="1" lang="en-US" altLang="ko-KR" sz="2000" b="1">
                <a:solidFill>
                  <a:srgbClr val="000000"/>
                </a:solidFill>
                <a:latin typeface="Tahoma" pitchFamily="34" charset="0"/>
                <a:ea typeface="굴림" pitchFamily="34" charset="-127"/>
                <a:cs typeface="Arial" pitchFamily="34" charset="0"/>
              </a:rPr>
              <a:t>MOSF</a:t>
            </a:r>
            <a:endParaRPr kumimoji="1" lang="ko-KR" altLang="en-US" sz="2000" b="1">
              <a:solidFill>
                <a:srgbClr val="000000"/>
              </a:solidFill>
              <a:latin typeface="Tahoma" pitchFamily="34" charset="0"/>
              <a:ea typeface="굴림" pitchFamily="34" charset="-127"/>
              <a:cs typeface="Arial" pitchFamily="34" charset="0"/>
            </a:endParaRPr>
          </a:p>
        </p:txBody>
      </p:sp>
      <p:sp>
        <p:nvSpPr>
          <p:cNvPr id="49" name="모서리가 둥근 직사각형 15"/>
          <p:cNvSpPr/>
          <p:nvPr/>
        </p:nvSpPr>
        <p:spPr bwMode="auto">
          <a:xfrm>
            <a:off x="4756150" y="4076700"/>
            <a:ext cx="3992563" cy="1873250"/>
          </a:xfrm>
          <a:prstGeom prst="roundRect">
            <a:avLst>
              <a:gd name="adj" fmla="val 5691"/>
            </a:avLst>
          </a:prstGeom>
          <a:solidFill>
            <a:schemeClr val="bg1">
              <a:lumMod val="85000"/>
              <a:alpha val="50000"/>
            </a:schemeClr>
          </a:solidFill>
          <a:ln w="19050" cmpd="sng">
            <a:solidFill>
              <a:srgbClr val="2D88AB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marL="231775" indent="-231775" defTabSz="820738">
              <a:buFontTx/>
              <a:buChar char="•"/>
              <a:defRPr/>
            </a:pPr>
            <a:endParaRPr lang="en-US" altLang="ko-KR">
              <a:solidFill>
                <a:schemeClr val="tx1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231775" indent="-231775" defTabSz="820738">
              <a:buFontTx/>
              <a:buChar char="•"/>
              <a:defRPr/>
            </a:pPr>
            <a:endParaRPr lang="en-US" altLang="ko-KR">
              <a:solidFill>
                <a:schemeClr val="tx1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231775" indent="-231775" defTabSz="820738">
              <a:buFontTx/>
              <a:buChar char="•"/>
              <a:defRPr/>
            </a:pPr>
            <a:r>
              <a:rPr lang="en-US" altLang="ko-KR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Conducting research </a:t>
            </a:r>
          </a:p>
          <a:p>
            <a:pPr marL="231775" indent="-231775" defTabSz="820738">
              <a:buFontTx/>
              <a:buChar char="•"/>
              <a:defRPr/>
            </a:pPr>
            <a:r>
              <a:rPr lang="en-US" altLang="ko-KR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Consultation with partner countries</a:t>
            </a:r>
          </a:p>
          <a:p>
            <a:pPr marL="231775" indent="-231775" defTabSz="820738">
              <a:buFontTx/>
              <a:buChar char="•"/>
              <a:defRPr/>
            </a:pPr>
            <a:r>
              <a:rPr lang="en-US" altLang="ko-KR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Associating with other ODA agencies</a:t>
            </a:r>
          </a:p>
          <a:p>
            <a:pPr marL="231775" indent="-231775" defTabSz="820738">
              <a:buFontTx/>
              <a:buChar char="•"/>
              <a:defRPr/>
            </a:pPr>
            <a:r>
              <a:rPr lang="en-US" altLang="ko-KR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Process Monitoring</a:t>
            </a:r>
          </a:p>
          <a:p>
            <a:pPr marL="231775" indent="-231775" defTabSz="820738">
              <a:buFontTx/>
              <a:buChar char="•"/>
              <a:defRPr/>
            </a:pPr>
            <a:r>
              <a:rPr lang="en-US" altLang="ko-KR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Developing Evaluation Methods</a:t>
            </a:r>
            <a:r>
              <a:rPr lang="en-US" altLang="ko-KR">
                <a:solidFill>
                  <a:srgbClr val="FF0000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810125" y="4116388"/>
            <a:ext cx="1076325" cy="3968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>
            <a:spAutoFit/>
          </a:bodyPr>
          <a:lstStyle/>
          <a:p>
            <a:pPr algn="ctr" eaLnBrk="0" fontAlgn="t" hangingPunct="0">
              <a:lnSpc>
                <a:spcPct val="100000"/>
              </a:lnSpc>
              <a:spcAft>
                <a:spcPct val="0"/>
              </a:spcAft>
              <a:defRPr/>
            </a:pPr>
            <a:r>
              <a:rPr kumimoji="1" lang="en-US" altLang="ko-KR" sz="2000" b="1">
                <a:latin typeface="Tahoma" pitchFamily="34" charset="0"/>
                <a:ea typeface="굴림" pitchFamily="34" charset="-127"/>
                <a:cs typeface="Arial" pitchFamily="34" charset="0"/>
              </a:rPr>
              <a:t>KDI</a:t>
            </a:r>
            <a:endParaRPr kumimoji="1" lang="ko-KR" altLang="en-US" sz="2000" b="1">
              <a:latin typeface="Tahoma" pitchFamily="34" charset="0"/>
              <a:ea typeface="굴림" pitchFamily="34" charset="-127"/>
              <a:cs typeface="Arial" pitchFamily="34" charset="0"/>
            </a:endParaRPr>
          </a:p>
        </p:txBody>
      </p:sp>
      <p:sp>
        <p:nvSpPr>
          <p:cNvPr id="11284" name="TextBox 54"/>
          <p:cNvSpPr txBox="1">
            <a:spLocks noChangeArrowheads="1"/>
          </p:cNvSpPr>
          <p:nvPr/>
        </p:nvSpPr>
        <p:spPr bwMode="auto">
          <a:xfrm>
            <a:off x="323850" y="1412875"/>
            <a:ext cx="12954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fontAlgn="t">
              <a:lnSpc>
                <a:spcPct val="100000"/>
              </a:lnSpc>
              <a:spcAft>
                <a:spcPct val="0"/>
              </a:spcAft>
            </a:pPr>
            <a:r>
              <a:rPr kumimoji="1" lang="en-US" altLang="ko-KR" sz="1600">
                <a:solidFill>
                  <a:schemeClr val="hlink"/>
                </a:solidFill>
                <a:latin typeface="Tahoma" pitchFamily="34" charset="0"/>
                <a:ea typeface="굴림" pitchFamily="34" charset="-127"/>
              </a:rPr>
              <a:t>Government level</a:t>
            </a:r>
            <a:endParaRPr kumimoji="1" lang="ko-KR" altLang="en-US" sz="1600">
              <a:solidFill>
                <a:schemeClr val="hlink"/>
              </a:solidFill>
              <a:latin typeface="Tahoma" pitchFamily="34" charset="0"/>
              <a:ea typeface="굴림" pitchFamily="34" charset="-127"/>
            </a:endParaRPr>
          </a:p>
        </p:txBody>
      </p:sp>
      <p:sp>
        <p:nvSpPr>
          <p:cNvPr id="11285" name="TextBox 55"/>
          <p:cNvSpPr txBox="1">
            <a:spLocks noChangeArrowheads="1"/>
          </p:cNvSpPr>
          <p:nvPr/>
        </p:nvSpPr>
        <p:spPr bwMode="auto">
          <a:xfrm>
            <a:off x="303213" y="2708275"/>
            <a:ext cx="13160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fontAlgn="t">
              <a:lnSpc>
                <a:spcPct val="100000"/>
              </a:lnSpc>
              <a:spcAft>
                <a:spcPct val="0"/>
              </a:spcAft>
            </a:pPr>
            <a:r>
              <a:rPr kumimoji="1" lang="en-US" altLang="ko-KR" sz="1600">
                <a:solidFill>
                  <a:srgbClr val="FFFFFF"/>
                </a:solidFill>
                <a:latin typeface="Tahoma" pitchFamily="34" charset="0"/>
                <a:ea typeface="굴림" pitchFamily="34" charset="-127"/>
                <a:cs typeface="Arial" pitchFamily="34" charset="0"/>
              </a:rPr>
              <a:t>Operational level</a:t>
            </a:r>
            <a:endParaRPr kumimoji="1" lang="ko-KR" altLang="en-US" sz="1600">
              <a:solidFill>
                <a:srgbClr val="FFFFFF"/>
              </a:solidFill>
              <a:latin typeface="Tahoma" pitchFamily="34" charset="0"/>
              <a:ea typeface="굴림" pitchFamily="34" charset="-127"/>
              <a:cs typeface="Arial" pitchFamily="34" charset="0"/>
            </a:endParaRPr>
          </a:p>
        </p:txBody>
      </p:sp>
      <p:sp>
        <p:nvSpPr>
          <p:cNvPr id="16" name="모서리가 둥근 직사각형 15"/>
          <p:cNvSpPr/>
          <p:nvPr/>
        </p:nvSpPr>
        <p:spPr bwMode="auto">
          <a:xfrm>
            <a:off x="3568700" y="1444625"/>
            <a:ext cx="1184275" cy="530225"/>
          </a:xfrm>
          <a:prstGeom prst="roundRect">
            <a:avLst>
              <a:gd name="adj" fmla="val 5691"/>
            </a:avLst>
          </a:prstGeom>
          <a:solidFill>
            <a:srgbClr val="FFC000">
              <a:alpha val="50000"/>
            </a:srgbClr>
          </a:solidFill>
          <a:ln w="19050" cmpd="sng">
            <a:solidFill>
              <a:srgbClr val="2D88AB"/>
            </a:solidFill>
            <a:prstDash val="solid"/>
            <a:headEnd type="none" w="med" len="med"/>
            <a:tailEnd type="none" w="med" len="med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lIns="0" tIns="0" rIns="0" bIns="0" anchor="ctr" anchorCtr="1"/>
          <a:lstStyle/>
          <a:p>
            <a:pPr marL="231775" indent="-231775" algn="ctr" defTabSz="820738">
              <a:lnSpc>
                <a:spcPct val="40000"/>
              </a:lnSpc>
              <a:buFont typeface="Wingdings" pitchFamily="2" charset="2"/>
              <a:buNone/>
              <a:defRPr/>
            </a:pPr>
            <a:endParaRPr lang="en-US" altLang="ko-KR" sz="700">
              <a:solidFill>
                <a:schemeClr val="tx1"/>
              </a:solidFill>
              <a:latin typeface="Trebuchet MS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231775" indent="-231775" algn="ctr" defTabSz="820738">
              <a:lnSpc>
                <a:spcPct val="40000"/>
              </a:lnSpc>
              <a:buFont typeface="Wingdings" pitchFamily="2" charset="2"/>
              <a:buNone/>
              <a:defRPr/>
            </a:pPr>
            <a:r>
              <a:rPr lang="en-US" altLang="ko-KR" sz="2000" b="1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rPr>
              <a:t>MOSF</a:t>
            </a:r>
          </a:p>
        </p:txBody>
      </p:sp>
      <p:cxnSp>
        <p:nvCxnSpPr>
          <p:cNvPr id="11287" name="직선 연결선 18"/>
          <p:cNvCxnSpPr>
            <a:cxnSpLocks noChangeShapeType="1"/>
          </p:cNvCxnSpPr>
          <p:nvPr/>
        </p:nvCxnSpPr>
        <p:spPr bwMode="auto">
          <a:xfrm>
            <a:off x="4751388" y="1700213"/>
            <a:ext cx="325437" cy="635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8" name="TextBox 54"/>
          <p:cNvSpPr txBox="1">
            <a:spLocks noChangeArrowheads="1"/>
          </p:cNvSpPr>
          <p:nvPr/>
        </p:nvSpPr>
        <p:spPr bwMode="auto">
          <a:xfrm>
            <a:off x="323850" y="2703513"/>
            <a:ext cx="12954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fontAlgn="t">
              <a:lnSpc>
                <a:spcPct val="100000"/>
              </a:lnSpc>
              <a:spcAft>
                <a:spcPct val="0"/>
              </a:spcAft>
            </a:pPr>
            <a:r>
              <a:rPr kumimoji="1" lang="en-US" altLang="ko-KR" sz="1600">
                <a:solidFill>
                  <a:schemeClr val="hlink"/>
                </a:solidFill>
                <a:latin typeface="Tahoma" pitchFamily="34" charset="0"/>
                <a:ea typeface="굴림" pitchFamily="34" charset="-127"/>
              </a:rPr>
              <a:t>Operation level</a:t>
            </a:r>
            <a:endParaRPr kumimoji="1" lang="ko-KR" altLang="en-US" sz="1600">
              <a:solidFill>
                <a:schemeClr val="hlink"/>
              </a:solidFill>
              <a:latin typeface="Tahoma" pitchFamily="34" charset="0"/>
              <a:ea typeface="굴림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95288" y="476250"/>
            <a:ext cx="84963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atinLnBrk="1">
              <a:spcAft>
                <a:spcPct val="0"/>
              </a:spcAft>
              <a:tabLst>
                <a:tab pos="628650" algn="l"/>
              </a:tabLst>
            </a:pPr>
            <a:r>
              <a:rPr lang="en-US" altLang="ko-KR" sz="2700" b="1">
                <a:solidFill>
                  <a:srgbClr val="0099FF"/>
                </a:solidFill>
                <a:latin typeface="Verdana" pitchFamily="34" charset="0"/>
              </a:rPr>
              <a:t>Bilateral Consultation </a:t>
            </a:r>
            <a:r>
              <a:rPr lang="en-US" altLang="ko-KR" sz="2700" b="1">
                <a:solidFill>
                  <a:srgbClr val="0070C0"/>
                </a:solidFill>
                <a:latin typeface="Verdana" pitchFamily="34" charset="0"/>
              </a:rPr>
              <a:t>: Procedure</a:t>
            </a:r>
            <a:endParaRPr kumimoji="1" lang="ko-KR" altLang="en-US" sz="2700">
              <a:solidFill>
                <a:srgbClr val="0070C0"/>
              </a:solidFill>
              <a:latin typeface="Verdana" pitchFamily="34" charset="0"/>
              <a:ea typeface="굴림" pitchFamily="34" charset="-127"/>
            </a:endParaRPr>
          </a:p>
        </p:txBody>
      </p:sp>
      <p:sp>
        <p:nvSpPr>
          <p:cNvPr id="12291" name="Rectangle 6"/>
          <p:cNvSpPr txBox="1">
            <a:spLocks noGrp="1" noChangeArrowheads="1"/>
          </p:cNvSpPr>
          <p:nvPr/>
        </p:nvSpPr>
        <p:spPr bwMode="auto">
          <a:xfrm>
            <a:off x="3419475" y="6308725"/>
            <a:ext cx="2133600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37000"/>
              </a:spcAft>
              <a:defRPr sz="1500">
                <a:solidFill>
                  <a:schemeClr val="tx1"/>
                </a:solidFill>
                <a:latin typeface="Trebuchet MS" pitchFamily="34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ctr" eaLnBrk="1" latinLnBrk="1" hangingPunct="1">
              <a:lnSpc>
                <a:spcPct val="100000"/>
              </a:lnSpc>
              <a:spcAft>
                <a:spcPct val="0"/>
              </a:spcAft>
            </a:pPr>
            <a:fld id="{ACAD61DD-95E5-41E7-B6F5-B6ABB2474E73}" type="slidenum">
              <a:rPr lang="en-US" altLang="ko-KR" sz="1000">
                <a:latin typeface="Verdana" pitchFamily="34" charset="0"/>
                <a:ea typeface="굴림" pitchFamily="34" charset="-127"/>
              </a:rPr>
              <a:pPr algn="ctr" eaLnBrk="1" latinLnBrk="1" hangingPunct="1">
                <a:lnSpc>
                  <a:spcPct val="100000"/>
                </a:lnSpc>
                <a:spcAft>
                  <a:spcPct val="0"/>
                </a:spcAft>
              </a:pPr>
              <a:t>9</a:t>
            </a:fld>
            <a:endParaRPr lang="en-US" altLang="ko-KR" sz="1000">
              <a:latin typeface="Verdana" pitchFamily="34" charset="0"/>
              <a:ea typeface="굴림" pitchFamily="34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 bwMode="auto">
          <a:xfrm>
            <a:off x="1912938" y="2101850"/>
            <a:ext cx="4840287" cy="2601913"/>
          </a:xfrm>
          <a:prstGeom prst="roundRect">
            <a:avLst/>
          </a:prstGeom>
          <a:solidFill>
            <a:srgbClr val="6699FF">
              <a:alpha val="44000"/>
            </a:srgbClr>
          </a:solidFill>
          <a:ln w="19050">
            <a:noFill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0000"/>
              </a:lnSpc>
              <a:spcAft>
                <a:spcPct val="0"/>
              </a:spcAft>
              <a:defRPr/>
            </a:pPr>
            <a:endParaRPr kumimoji="1" lang="ko-KR" altLang="en-US" sz="1600" b="1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orbe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8" name="모서리가 둥근 직사각형 17"/>
          <p:cNvSpPr/>
          <p:nvPr/>
        </p:nvSpPr>
        <p:spPr bwMode="auto">
          <a:xfrm>
            <a:off x="2214838" y="2344859"/>
            <a:ext cx="4244430" cy="2116579"/>
          </a:xfrm>
          <a:prstGeom prst="roundRect">
            <a:avLst>
              <a:gd name="adj" fmla="val 14751"/>
            </a:avLst>
          </a:prstGeom>
          <a:solidFill>
            <a:schemeClr val="bg1"/>
          </a:solidFill>
          <a:ln w="19050">
            <a:noFill/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0000"/>
              </a:lnSpc>
              <a:spcAft>
                <a:spcPct val="0"/>
              </a:spcAft>
              <a:defRPr/>
            </a:pPr>
            <a:endParaRPr kumimoji="1" lang="ko-KR" altLang="en-US" sz="16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rbe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17" name="AutoShape 63"/>
          <p:cNvSpPr>
            <a:spLocks noChangeArrowheads="1"/>
          </p:cNvSpPr>
          <p:nvPr/>
        </p:nvSpPr>
        <p:spPr bwMode="auto">
          <a:xfrm>
            <a:off x="530270" y="3046000"/>
            <a:ext cx="1904345" cy="740363"/>
          </a:xfrm>
          <a:prstGeom prst="roundRect">
            <a:avLst>
              <a:gd name="adj" fmla="val 50000"/>
            </a:avLst>
          </a:prstGeom>
          <a:solidFill>
            <a:srgbClr val="5A7687"/>
          </a:solidFill>
          <a:ln w="28575">
            <a:solidFill>
              <a:schemeClr val="tx1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45720" rIns="46800" bIns="46800" anchor="ctr"/>
          <a:lstStyle/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kumimoji="1"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ea typeface="산돌고딕B"/>
                <a:cs typeface="산돌고딕B"/>
              </a:rPr>
              <a:t>Monitoring &amp;</a:t>
            </a:r>
          </a:p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ea typeface="맑은 고딕" pitchFamily="50" charset="-127"/>
                <a:cs typeface="Arial Unicode MS" pitchFamily="50" charset="-127"/>
              </a:rPr>
              <a:t>Evaluation</a:t>
            </a:r>
          </a:p>
        </p:txBody>
      </p:sp>
      <p:sp>
        <p:nvSpPr>
          <p:cNvPr id="23" name="갈매기형 수장 22"/>
          <p:cNvSpPr/>
          <p:nvPr/>
        </p:nvSpPr>
        <p:spPr bwMode="auto">
          <a:xfrm rot="2174877">
            <a:off x="6320571" y="2153721"/>
            <a:ext cx="267409" cy="338554"/>
          </a:xfrm>
          <a:prstGeom prst="chevron">
            <a:avLst/>
          </a:prstGeom>
          <a:solidFill>
            <a:srgbClr val="C4D4F3"/>
          </a:solidFill>
          <a:ln w="19050">
            <a:noFill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lnSpc>
                <a:spcPct val="100000"/>
              </a:lnSpc>
              <a:spcAft>
                <a:spcPct val="0"/>
              </a:spcAft>
              <a:defRPr/>
            </a:pPr>
            <a:endParaRPr kumimoji="1" lang="ko-KR" altLang="en-US" sz="1600" b="1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rbel" pitchFamily="34" charset="0"/>
              <a:ea typeface="Arial Unicode MS" pitchFamily="34" charset="-128"/>
              <a:cs typeface="Arial" pitchFamily="34" charset="0"/>
            </a:endParaRPr>
          </a:p>
        </p:txBody>
      </p:sp>
      <p:grpSp>
        <p:nvGrpSpPr>
          <p:cNvPr id="12302" name="갈매기형 수장 23"/>
          <p:cNvGrpSpPr>
            <a:grpSpLocks/>
          </p:cNvGrpSpPr>
          <p:nvPr/>
        </p:nvGrpSpPr>
        <p:grpSpPr bwMode="auto">
          <a:xfrm>
            <a:off x="6308725" y="4237038"/>
            <a:ext cx="438150" cy="450850"/>
            <a:chOff x="6010656" y="4236720"/>
            <a:chExt cx="438912" cy="451104"/>
          </a:xfrm>
        </p:grpSpPr>
        <p:pic>
          <p:nvPicPr>
            <p:cNvPr id="12323" name="갈매기형 수장 23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0656" y="4236720"/>
              <a:ext cx="438912" cy="451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6056" name="Text Box 40"/>
            <p:cNvSpPr txBox="1">
              <a:spLocks noChangeArrowheads="1"/>
            </p:cNvSpPr>
            <p:nvPr/>
          </p:nvSpPr>
          <p:spPr bwMode="auto">
            <a:xfrm rot="8252837">
              <a:off x="6023378" y="4316140"/>
              <a:ext cx="267164" cy="3367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10800000" anchor="ctr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ct val="0"/>
                </a:spcAft>
                <a:defRPr/>
              </a:pPr>
              <a:endParaRPr kumimoji="1" lang="ko-KR" alt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ea typeface="Batang" pitchFamily="18" charset="-127"/>
              </a:endParaRPr>
            </a:p>
          </p:txBody>
        </p:sp>
      </p:grpSp>
      <p:grpSp>
        <p:nvGrpSpPr>
          <p:cNvPr id="12303" name="갈매기형 수장 24"/>
          <p:cNvGrpSpPr>
            <a:grpSpLocks/>
          </p:cNvGrpSpPr>
          <p:nvPr/>
        </p:nvGrpSpPr>
        <p:grpSpPr bwMode="auto">
          <a:xfrm>
            <a:off x="2035175" y="4303713"/>
            <a:ext cx="433388" cy="463550"/>
            <a:chOff x="1737360" y="4303522"/>
            <a:chExt cx="432816" cy="463550"/>
          </a:xfrm>
        </p:grpSpPr>
        <p:pic>
          <p:nvPicPr>
            <p:cNvPr id="12321" name="갈매기형 수장 24"/>
            <p:cNvPicPr>
              <a:picLocks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37360" y="4309872"/>
              <a:ext cx="432816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6059" name="Text Box 43"/>
            <p:cNvSpPr txBox="1">
              <a:spLocks noChangeArrowheads="1"/>
            </p:cNvSpPr>
            <p:nvPr/>
          </p:nvSpPr>
          <p:spPr bwMode="auto">
            <a:xfrm rot="13211528">
              <a:off x="1746872" y="4303522"/>
              <a:ext cx="266348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10800000" anchor="ctr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ct val="0"/>
                </a:spcAft>
                <a:defRPr/>
              </a:pPr>
              <a:endParaRPr kumimoji="1" lang="ko-KR" alt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ea typeface="Batang" pitchFamily="18" charset="-127"/>
              </a:endParaRPr>
            </a:p>
          </p:txBody>
        </p:sp>
      </p:grpSp>
      <p:grpSp>
        <p:nvGrpSpPr>
          <p:cNvPr id="12304" name="갈매기형 수장 25"/>
          <p:cNvGrpSpPr>
            <a:grpSpLocks/>
          </p:cNvGrpSpPr>
          <p:nvPr/>
        </p:nvGrpSpPr>
        <p:grpSpPr bwMode="auto">
          <a:xfrm>
            <a:off x="1931988" y="2128838"/>
            <a:ext cx="493712" cy="504825"/>
            <a:chOff x="1633728" y="2129769"/>
            <a:chExt cx="493776" cy="503703"/>
          </a:xfrm>
        </p:grpSpPr>
        <p:pic>
          <p:nvPicPr>
            <p:cNvPr id="12319" name="갈매기형 수장 25"/>
            <p:cNvPicPr>
              <a:picLocks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728" y="2200656"/>
              <a:ext cx="493776" cy="432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6062" name="Text Box 46"/>
            <p:cNvSpPr txBox="1">
              <a:spLocks noChangeArrowheads="1"/>
            </p:cNvSpPr>
            <p:nvPr/>
          </p:nvSpPr>
          <p:spPr bwMode="auto">
            <a:xfrm rot="18340411">
              <a:off x="1675516" y="2176892"/>
              <a:ext cx="430840" cy="336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eaVert" anchor="ctr">
              <a:spAutoFit/>
            </a:bodyPr>
            <a:lstStyle/>
            <a:p>
              <a:pPr algn="ctr">
                <a:lnSpc>
                  <a:spcPct val="100000"/>
                </a:lnSpc>
                <a:spcAft>
                  <a:spcPct val="0"/>
                </a:spcAft>
                <a:defRPr/>
              </a:pPr>
              <a:endParaRPr kumimoji="1" lang="ko-KR" altLang="en-US" sz="1600" b="1"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ea typeface="Batang" pitchFamily="18" charset="-127"/>
              </a:endParaRPr>
            </a:p>
          </p:txBody>
        </p:sp>
      </p:grpSp>
      <p:sp>
        <p:nvSpPr>
          <p:cNvPr id="12" name="AutoShape 63"/>
          <p:cNvSpPr>
            <a:spLocks noChangeArrowheads="1"/>
          </p:cNvSpPr>
          <p:nvPr/>
        </p:nvSpPr>
        <p:spPr bwMode="auto">
          <a:xfrm>
            <a:off x="3281086" y="1860890"/>
            <a:ext cx="2076732" cy="711718"/>
          </a:xfrm>
          <a:prstGeom prst="roundRect">
            <a:avLst>
              <a:gd name="adj" fmla="val 50000"/>
            </a:avLst>
          </a:prstGeom>
          <a:solidFill>
            <a:srgbClr val="2D88AB"/>
          </a:solidFill>
          <a:ln w="28575">
            <a:solidFill>
              <a:schemeClr val="tx1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45720" rIns="46800" bIns="46800" anchor="ctr"/>
          <a:lstStyle/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kumimoji="1" lang="en-US" altLang="ko-KR" sz="20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ea typeface="산돌고딕B"/>
                <a:cs typeface="산돌고딕B"/>
              </a:rPr>
              <a:t> </a:t>
            </a:r>
            <a:r>
              <a:rPr kumimoji="1" lang="en-US" altLang="ko-KR" sz="2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ea typeface="산돌고딕B"/>
                <a:cs typeface="산돌고딕B"/>
              </a:rPr>
              <a:t>Subject</a:t>
            </a:r>
            <a:endParaRPr kumimoji="1" lang="en-US" altLang="ko-KR" sz="20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rbel" pitchFamily="34" charset="0"/>
              <a:ea typeface="Batang" pitchFamily="18" charset="-127"/>
              <a:cs typeface="Arial Unicode MS" pitchFamily="34" charset="-128"/>
            </a:endParaRPr>
          </a:p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lang="en-US" altLang="ko-KR" sz="2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ea typeface="Malgun Gothic" pitchFamily="34" charset="-127"/>
                <a:cs typeface="Arial Unicode MS" pitchFamily="34" charset="-128"/>
              </a:rPr>
              <a:t>Identification</a:t>
            </a:r>
          </a:p>
        </p:txBody>
      </p:sp>
      <p:sp>
        <p:nvSpPr>
          <p:cNvPr id="15" name="AutoShape 63"/>
          <p:cNvSpPr>
            <a:spLocks noChangeArrowheads="1"/>
          </p:cNvSpPr>
          <p:nvPr/>
        </p:nvSpPr>
        <p:spPr bwMode="auto">
          <a:xfrm>
            <a:off x="6240208" y="3046000"/>
            <a:ext cx="1903118" cy="740363"/>
          </a:xfrm>
          <a:prstGeom prst="roundRect">
            <a:avLst>
              <a:gd name="adj" fmla="val 50000"/>
            </a:avLst>
          </a:prstGeom>
          <a:solidFill>
            <a:srgbClr val="354B84"/>
          </a:solidFill>
          <a:ln w="28575">
            <a:solidFill>
              <a:schemeClr val="tx1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45720" rIns="46800" bIns="46800" anchor="ctr"/>
          <a:lstStyle/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kumimoji="1" lang="en-US" altLang="ko-KR" sz="20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ea typeface="산돌고딕B"/>
                <a:cs typeface="산돌고딕B"/>
              </a:rPr>
              <a:t> </a:t>
            </a:r>
            <a:r>
              <a:rPr kumimoji="1"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ea typeface="바탕" pitchFamily="18" charset="-127"/>
                <a:cs typeface="Arial Unicode MS" pitchFamily="50" charset="-127"/>
              </a:rPr>
              <a:t>Policy</a:t>
            </a:r>
          </a:p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ea typeface="맑은 고딕" pitchFamily="50" charset="-127"/>
                <a:cs typeface="Arial Unicode MS" pitchFamily="50" charset="-127"/>
              </a:rPr>
              <a:t>Research</a:t>
            </a:r>
          </a:p>
        </p:txBody>
      </p:sp>
      <p:sp>
        <p:nvSpPr>
          <p:cNvPr id="16" name="AutoShape 63"/>
          <p:cNvSpPr>
            <a:spLocks noChangeArrowheads="1"/>
          </p:cNvSpPr>
          <p:nvPr/>
        </p:nvSpPr>
        <p:spPr bwMode="auto">
          <a:xfrm>
            <a:off x="3232163" y="4293096"/>
            <a:ext cx="2268532" cy="740573"/>
          </a:xfrm>
          <a:prstGeom prst="roundRect">
            <a:avLst>
              <a:gd name="adj" fmla="val 50000"/>
            </a:avLst>
          </a:prstGeom>
          <a:solidFill>
            <a:srgbClr val="6699FF"/>
          </a:solidFill>
          <a:ln w="28575">
            <a:solidFill>
              <a:schemeClr val="tx1"/>
            </a:solidFill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45720" rIns="46800" bIns="46800" anchor="ctr"/>
          <a:lstStyle/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kumimoji="1"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ea typeface="바탕" pitchFamily="18" charset="-127"/>
                <a:cs typeface="Arial Unicode MS" pitchFamily="50" charset="-127"/>
              </a:rPr>
              <a:t>Policy</a:t>
            </a:r>
          </a:p>
          <a:p>
            <a:pPr algn="ctr" defTabSz="909638" eaLnBrk="0" hangingPunct="0">
              <a:lnSpc>
                <a:spcPct val="100000"/>
              </a:lnSpc>
              <a:spcAft>
                <a:spcPct val="0"/>
              </a:spcAft>
              <a:buClr>
                <a:srgbClr val="00337D"/>
              </a:buClr>
              <a:buFont typeface="Symbol" pitchFamily="18" charset="2"/>
              <a:buNone/>
              <a:defRPr/>
            </a:pPr>
            <a:r>
              <a:rPr lang="en-US" altLang="ko-K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ea typeface="맑은 고딕" pitchFamily="50" charset="-127"/>
                <a:cs typeface="Arial Unicode MS" pitchFamily="50" charset="-127"/>
              </a:rPr>
              <a:t>Recommendation</a:t>
            </a:r>
          </a:p>
        </p:txBody>
      </p:sp>
      <p:sp>
        <p:nvSpPr>
          <p:cNvPr id="2" name="Rectangle 290"/>
          <p:cNvSpPr>
            <a:spLocks noChangeArrowheads="1"/>
          </p:cNvSpPr>
          <p:nvPr/>
        </p:nvSpPr>
        <p:spPr bwMode="auto">
          <a:xfrm>
            <a:off x="3357563" y="1039813"/>
            <a:ext cx="2965450" cy="779462"/>
          </a:xfrm>
          <a:prstGeom prst="rect">
            <a:avLst/>
          </a:prstGeom>
          <a:noFill/>
          <a:ln w="19050" cmpd="sng">
            <a:noFill/>
            <a:prstDash val="solid"/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marL="228600" indent="-228600" defTabSz="909638" eaLnBrk="0" fontAlgn="t" hangingPunct="0">
              <a:lnSpc>
                <a:spcPct val="100000"/>
              </a:lnSpc>
              <a:spcBef>
                <a:spcPts val="0"/>
              </a:spcBef>
              <a:spcAft>
                <a:spcPct val="10000"/>
              </a:spcAft>
              <a:buClr>
                <a:srgbClr val="589468"/>
              </a:buClr>
              <a:buFont typeface="Arial" pitchFamily="34" charset="0"/>
              <a:buChar char="•"/>
              <a:defRPr/>
            </a:pPr>
            <a:r>
              <a:rPr lang="en-US" altLang="ko-KR" sz="1800">
                <a:solidFill>
                  <a:schemeClr val="tx1"/>
                </a:solidFill>
                <a:latin typeface="Corbel" pitchFamily="34" charset="0"/>
                <a:ea typeface="산돌고딕B"/>
                <a:cs typeface="산돌고딕B"/>
              </a:rPr>
              <a:t>Partner country’s priority</a:t>
            </a:r>
          </a:p>
          <a:p>
            <a:pPr marL="228600" indent="-228600" defTabSz="909638" eaLnBrk="0" fontAlgn="t" hangingPunct="0">
              <a:lnSpc>
                <a:spcPct val="100000"/>
              </a:lnSpc>
              <a:spcBef>
                <a:spcPts val="0"/>
              </a:spcBef>
              <a:spcAft>
                <a:spcPct val="10000"/>
              </a:spcAft>
              <a:buClr>
                <a:srgbClr val="589468"/>
              </a:buClr>
              <a:buFont typeface="Arial" pitchFamily="34" charset="0"/>
              <a:buChar char="•"/>
              <a:defRPr/>
            </a:pPr>
            <a:r>
              <a:rPr lang="en-US" altLang="ko-KR" sz="1800">
                <a:solidFill>
                  <a:schemeClr val="tx1"/>
                </a:solidFill>
                <a:latin typeface="Corbel" pitchFamily="34" charset="0"/>
                <a:ea typeface="산돌고딕B"/>
                <a:cs typeface="산돌고딕B"/>
              </a:rPr>
              <a:t>Demand-driven manner</a:t>
            </a:r>
          </a:p>
        </p:txBody>
      </p:sp>
      <p:sp>
        <p:nvSpPr>
          <p:cNvPr id="21" name="Rectangle 290"/>
          <p:cNvSpPr>
            <a:spLocks noChangeArrowheads="1"/>
          </p:cNvSpPr>
          <p:nvPr/>
        </p:nvSpPr>
        <p:spPr bwMode="auto">
          <a:xfrm>
            <a:off x="3286125" y="4797425"/>
            <a:ext cx="3386138" cy="1309688"/>
          </a:xfrm>
          <a:prstGeom prst="rect">
            <a:avLst/>
          </a:prstGeom>
          <a:noFill/>
          <a:ln w="19050" cmpd="sng">
            <a:noFill/>
            <a:prstDash val="solid"/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marL="228600" indent="-228600" defTabSz="909638" eaLnBrk="0" fontAlgn="t" hangingPunct="0">
              <a:lnSpc>
                <a:spcPct val="100000"/>
              </a:lnSpc>
              <a:spcAft>
                <a:spcPct val="10000"/>
              </a:spcAft>
              <a:buClr>
                <a:srgbClr val="589468"/>
              </a:buClr>
              <a:defRPr/>
            </a:pPr>
            <a:endParaRPr lang="en-US" altLang="ko-KR" sz="1800">
              <a:solidFill>
                <a:schemeClr val="tx1"/>
              </a:solidFill>
              <a:latin typeface="Corbel" pitchFamily="34" charset="0"/>
              <a:ea typeface="산돌고딕B"/>
              <a:cs typeface="산돌고딕B"/>
            </a:endParaRPr>
          </a:p>
          <a:p>
            <a:pPr marL="228600" indent="-228600" defTabSz="909638" eaLnBrk="0" fontAlgn="t" hangingPunct="0">
              <a:lnSpc>
                <a:spcPct val="100000"/>
              </a:lnSpc>
              <a:spcAft>
                <a:spcPct val="10000"/>
              </a:spcAft>
              <a:buClr>
                <a:srgbClr val="589468"/>
              </a:buClr>
              <a:buFont typeface="Arial" pitchFamily="34" charset="0"/>
              <a:buChar char="•"/>
              <a:defRPr/>
            </a:pPr>
            <a:r>
              <a:rPr lang="en-US" altLang="ko-KR" sz="1800">
                <a:solidFill>
                  <a:schemeClr val="tx1"/>
                </a:solidFill>
                <a:latin typeface="Corbel" pitchFamily="34" charset="0"/>
                <a:ea typeface="산돌고딕B"/>
                <a:cs typeface="산돌고딕B"/>
              </a:rPr>
              <a:t>Policy dialogues</a:t>
            </a:r>
          </a:p>
          <a:p>
            <a:pPr marL="228600" indent="-228600" defTabSz="909638" eaLnBrk="0" fontAlgn="t" hangingPunct="0">
              <a:lnSpc>
                <a:spcPct val="100000"/>
              </a:lnSpc>
              <a:spcAft>
                <a:spcPct val="10000"/>
              </a:spcAft>
              <a:buClr>
                <a:srgbClr val="589468"/>
              </a:buClr>
              <a:buFont typeface="Arial" pitchFamily="34" charset="0"/>
              <a:buChar char="•"/>
              <a:defRPr/>
            </a:pPr>
            <a:r>
              <a:rPr lang="en-US" altLang="ko-KR" sz="1800">
                <a:solidFill>
                  <a:schemeClr val="tx1"/>
                </a:solidFill>
                <a:latin typeface="Corbel" pitchFamily="34" charset="0"/>
                <a:ea typeface="산돌고딕B"/>
                <a:cs typeface="산돌고딕B"/>
              </a:rPr>
              <a:t>Training &amp; Field trip</a:t>
            </a:r>
          </a:p>
          <a:p>
            <a:pPr marL="228600" indent="-228600" defTabSz="909638" eaLnBrk="0" fontAlgn="t" hangingPunct="0">
              <a:lnSpc>
                <a:spcPct val="100000"/>
              </a:lnSpc>
              <a:spcAft>
                <a:spcPct val="10000"/>
              </a:spcAft>
              <a:buClr>
                <a:srgbClr val="589468"/>
              </a:buClr>
              <a:buFont typeface="Arial" pitchFamily="34" charset="0"/>
              <a:buChar char="•"/>
              <a:defRPr/>
            </a:pPr>
            <a:r>
              <a:rPr lang="en-US" altLang="ko-KR" sz="1800">
                <a:solidFill>
                  <a:schemeClr val="tx1"/>
                </a:solidFill>
                <a:latin typeface="Corbel" pitchFamily="34" charset="0"/>
                <a:ea typeface="산돌고딕B"/>
                <a:cs typeface="산돌고딕B"/>
              </a:rPr>
              <a:t>Dissemination seminars </a:t>
            </a:r>
            <a:endParaRPr lang="ko-KR" altLang="en-US" sz="1800">
              <a:solidFill>
                <a:schemeClr val="tx1"/>
              </a:solidFill>
              <a:latin typeface="Corbel" pitchFamily="34" charset="0"/>
              <a:ea typeface="산돌고딕B"/>
              <a:cs typeface="산돌고딕B"/>
            </a:endParaRPr>
          </a:p>
        </p:txBody>
      </p:sp>
      <p:sp>
        <p:nvSpPr>
          <p:cNvPr id="27" name="Rectangle 290"/>
          <p:cNvSpPr>
            <a:spLocks noChangeArrowheads="1"/>
          </p:cNvSpPr>
          <p:nvPr/>
        </p:nvSpPr>
        <p:spPr bwMode="auto">
          <a:xfrm>
            <a:off x="6757988" y="3784600"/>
            <a:ext cx="2814637" cy="1239838"/>
          </a:xfrm>
          <a:prstGeom prst="rect">
            <a:avLst/>
          </a:prstGeom>
          <a:noFill/>
          <a:ln w="19050" cmpd="sng">
            <a:noFill/>
            <a:prstDash val="solid"/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marL="228600" indent="-228600" defTabSz="909638" eaLnBrk="0" fontAlgn="t" hangingPunct="0">
              <a:lnSpc>
                <a:spcPts val="2200"/>
              </a:lnSpc>
              <a:spcBef>
                <a:spcPct val="25000"/>
              </a:spcBef>
              <a:spcAft>
                <a:spcPct val="10000"/>
              </a:spcAft>
              <a:buClr>
                <a:srgbClr val="589468"/>
              </a:buClr>
              <a:buFont typeface="Arial" pitchFamily="34" charset="0"/>
              <a:buChar char="•"/>
              <a:defRPr/>
            </a:pPr>
            <a:r>
              <a:rPr lang="en-US" altLang="ko-KR" sz="1800" dirty="0">
                <a:solidFill>
                  <a:schemeClr val="tx1"/>
                </a:solidFill>
                <a:latin typeface="Corbel" pitchFamily="34" charset="0"/>
                <a:ea typeface="산돌고딕B"/>
                <a:cs typeface="산돌고딕B"/>
              </a:rPr>
              <a:t>Joint research team</a:t>
            </a:r>
          </a:p>
          <a:p>
            <a:pPr marL="228600" indent="-228600" defTabSz="909638" eaLnBrk="0" fontAlgn="t" hangingPunct="0">
              <a:lnSpc>
                <a:spcPts val="2200"/>
              </a:lnSpc>
              <a:spcBef>
                <a:spcPct val="25000"/>
              </a:spcBef>
              <a:spcAft>
                <a:spcPct val="10000"/>
              </a:spcAft>
              <a:buClr>
                <a:srgbClr val="589468"/>
              </a:buClr>
              <a:buFont typeface="Arial" pitchFamily="34" charset="0"/>
              <a:buChar char="•"/>
              <a:defRPr/>
            </a:pPr>
            <a:r>
              <a:rPr lang="en-US" altLang="ko-KR" sz="1800" dirty="0">
                <a:solidFill>
                  <a:schemeClr val="tx1"/>
                </a:solidFill>
                <a:latin typeface="Corbel" pitchFamily="34" charset="0"/>
                <a:ea typeface="산돌고딕B"/>
                <a:cs typeface="산돌고딕B"/>
              </a:rPr>
              <a:t>How to apply Korea’s knowledge to local circumstances</a:t>
            </a:r>
          </a:p>
        </p:txBody>
      </p:sp>
      <p:sp>
        <p:nvSpPr>
          <p:cNvPr id="28" name="Rectangle 290"/>
          <p:cNvSpPr>
            <a:spLocks noChangeArrowheads="1"/>
          </p:cNvSpPr>
          <p:nvPr/>
        </p:nvSpPr>
        <p:spPr bwMode="auto">
          <a:xfrm>
            <a:off x="477838" y="4005263"/>
            <a:ext cx="3386137" cy="1268412"/>
          </a:xfrm>
          <a:prstGeom prst="rect">
            <a:avLst/>
          </a:prstGeom>
          <a:noFill/>
          <a:ln w="19050" cmpd="sng">
            <a:noFill/>
            <a:prstDash val="solid"/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marL="228600" indent="-228600" defTabSz="909638" eaLnBrk="0" fontAlgn="t" hangingPunct="0">
              <a:lnSpc>
                <a:spcPct val="100000"/>
              </a:lnSpc>
              <a:spcAft>
                <a:spcPct val="10000"/>
              </a:spcAft>
              <a:buClr>
                <a:srgbClr val="589468"/>
              </a:buClr>
              <a:buFont typeface="Arial" pitchFamily="34" charset="0"/>
              <a:buChar char="•"/>
              <a:defRPr/>
            </a:pPr>
            <a:r>
              <a:rPr lang="en-US" altLang="ko-KR" sz="1800">
                <a:solidFill>
                  <a:schemeClr val="tx1"/>
                </a:solidFill>
                <a:latin typeface="Corbel" pitchFamily="34" charset="0"/>
                <a:ea typeface="산돌고딕B"/>
                <a:cs typeface="산돌고딕B"/>
              </a:rPr>
              <a:t>Effectiveness</a:t>
            </a:r>
          </a:p>
          <a:p>
            <a:pPr marL="228600" indent="-228600" defTabSz="909638" eaLnBrk="0" fontAlgn="t" hangingPunct="0">
              <a:lnSpc>
                <a:spcPct val="100000"/>
              </a:lnSpc>
              <a:spcAft>
                <a:spcPct val="10000"/>
              </a:spcAft>
              <a:buClr>
                <a:srgbClr val="589468"/>
              </a:buClr>
              <a:buFont typeface="Arial" pitchFamily="34" charset="0"/>
              <a:buChar char="•"/>
              <a:defRPr/>
            </a:pPr>
            <a:r>
              <a:rPr lang="en-US" altLang="ko-KR" sz="1800">
                <a:solidFill>
                  <a:schemeClr val="tx1"/>
                </a:solidFill>
                <a:latin typeface="Corbel" pitchFamily="34" charset="0"/>
                <a:ea typeface="산돌고딕B"/>
                <a:cs typeface="산돌고딕B"/>
              </a:rPr>
              <a:t>Efficiency</a:t>
            </a:r>
          </a:p>
          <a:p>
            <a:pPr marL="228600" indent="-228600" defTabSz="909638" eaLnBrk="0" fontAlgn="t" hangingPunct="0">
              <a:lnSpc>
                <a:spcPct val="100000"/>
              </a:lnSpc>
              <a:spcAft>
                <a:spcPct val="10000"/>
              </a:spcAft>
              <a:buClr>
                <a:srgbClr val="589468"/>
              </a:buClr>
              <a:buFont typeface="Arial" pitchFamily="34" charset="0"/>
              <a:buChar char="•"/>
              <a:defRPr/>
            </a:pPr>
            <a:r>
              <a:rPr lang="en-US" altLang="ko-KR" sz="1800">
                <a:solidFill>
                  <a:schemeClr val="tx1"/>
                </a:solidFill>
                <a:latin typeface="Corbel" pitchFamily="34" charset="0"/>
                <a:ea typeface="산돌고딕B"/>
                <a:cs typeface="산돌고딕B"/>
              </a:rPr>
              <a:t>Usefulness</a:t>
            </a:r>
          </a:p>
          <a:p>
            <a:pPr marL="228600" indent="-228600" defTabSz="909638" eaLnBrk="0" fontAlgn="t" hangingPunct="0">
              <a:lnSpc>
                <a:spcPct val="100000"/>
              </a:lnSpc>
              <a:spcAft>
                <a:spcPct val="10000"/>
              </a:spcAft>
              <a:buClr>
                <a:srgbClr val="589468"/>
              </a:buClr>
              <a:buFont typeface="Arial" pitchFamily="34" charset="0"/>
              <a:buChar char="•"/>
              <a:defRPr/>
            </a:pPr>
            <a:r>
              <a:rPr lang="en-US" altLang="ko-KR" sz="1800">
                <a:solidFill>
                  <a:schemeClr val="tx1"/>
                </a:solidFill>
                <a:latin typeface="Corbel" pitchFamily="34" charset="0"/>
                <a:ea typeface="산돌고딕B"/>
                <a:cs typeface="산돌고딕B"/>
              </a:rPr>
              <a:t>Sustainability</a:t>
            </a:r>
            <a:endParaRPr lang="ko-KR" altLang="en-US" sz="1800">
              <a:solidFill>
                <a:schemeClr val="tx1"/>
              </a:solidFill>
              <a:latin typeface="Corbel" pitchFamily="34" charset="0"/>
              <a:ea typeface="산돌고딕B"/>
              <a:cs typeface="산돌고딕B"/>
            </a:endParaRPr>
          </a:p>
        </p:txBody>
      </p:sp>
      <p:sp>
        <p:nvSpPr>
          <p:cNvPr id="29" name="Rectangle 290"/>
          <p:cNvSpPr>
            <a:spLocks noChangeArrowheads="1"/>
          </p:cNvSpPr>
          <p:nvPr/>
        </p:nvSpPr>
        <p:spPr bwMode="auto">
          <a:xfrm>
            <a:off x="1033463" y="1706563"/>
            <a:ext cx="1636712" cy="766762"/>
          </a:xfrm>
          <a:prstGeom prst="rect">
            <a:avLst/>
          </a:prstGeom>
          <a:noFill/>
          <a:ln w="19050" cmpd="sng">
            <a:noFill/>
            <a:prstDash val="solid"/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5720" rIns="45720" anchor="ctr"/>
          <a:lstStyle/>
          <a:p>
            <a:pPr marL="228600" indent="-228600" defTabSz="909638" eaLnBrk="0" fontAlgn="t" hangingPunct="0">
              <a:lnSpc>
                <a:spcPts val="2200"/>
              </a:lnSpc>
              <a:spcBef>
                <a:spcPct val="25000"/>
              </a:spcBef>
              <a:spcAft>
                <a:spcPct val="10000"/>
              </a:spcAft>
              <a:buClr>
                <a:srgbClr val="589468"/>
              </a:buClr>
              <a:defRPr/>
            </a:pPr>
            <a:r>
              <a:rPr lang="en-US" altLang="ko-KR" sz="2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rbel" pitchFamily="34" charset="0"/>
                <a:ea typeface="산돌고딕B"/>
                <a:cs typeface="산돌고딕B"/>
              </a:rPr>
              <a:t>Feedback</a:t>
            </a:r>
            <a:endParaRPr lang="ko-KR" altLang="en-US" sz="20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rbel" pitchFamily="34" charset="0"/>
              <a:ea typeface="산돌고딕B"/>
              <a:cs typeface="산돌고딕B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벽지">
  <a:themeElements>
    <a:clrScheme name="벽지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3_벽지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C0C0C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93D0"/>
          </a:buClr>
          <a:buSzPct val="80000"/>
          <a:buFontTx/>
          <a:buNone/>
          <a:tabLst/>
          <a:defRPr kumimoji="1" lang="ko-KR" alt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Y헤드라인M" pitchFamily="18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C0C0C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93D0"/>
          </a:buClr>
          <a:buSzPct val="80000"/>
          <a:buFontTx/>
          <a:buNone/>
          <a:tabLst/>
          <a:defRPr kumimoji="1" lang="ko-KR" alt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Y헤드라인M" pitchFamily="18" charset="-127"/>
          </a:defRPr>
        </a:defPPr>
      </a:lstStyle>
    </a:lnDef>
  </a:objectDefaults>
  <a:extraClrSchemeLst>
    <a:extraClrScheme>
      <a:clrScheme name="벽지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벽지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벽지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벽지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벽지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벽지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벽지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벽지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벽지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13709</TotalTime>
  <Words>1389</Words>
  <Application>Microsoft Office PowerPoint</Application>
  <PresentationFormat>On-screen Show (4:3)</PresentationFormat>
  <Paragraphs>327</Paragraphs>
  <Slides>21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41" baseType="lpstr">
      <vt:lpstr>Trebuchet MS</vt:lpstr>
      <vt:lpstr>Arial Unicode MS</vt:lpstr>
      <vt:lpstr>Arial</vt:lpstr>
      <vt:lpstr>Wingdings</vt:lpstr>
      <vt:lpstr>굴림</vt:lpstr>
      <vt:lpstr>Verdana</vt:lpstr>
      <vt:lpstr>Tahoma</vt:lpstr>
      <vt:lpstr>Corbel</vt:lpstr>
      <vt:lpstr>산돌고딕B</vt:lpstr>
      <vt:lpstr>Malgun Gothic</vt:lpstr>
      <vt:lpstr>Times New Roman</vt:lpstr>
      <vt:lpstr>HY견고딕</vt:lpstr>
      <vt:lpstr>Rockwell</vt:lpstr>
      <vt:lpstr>Batang</vt:lpstr>
      <vt:lpstr>Symbol</vt:lpstr>
      <vt:lpstr>SimSun</vt:lpstr>
      <vt:lpstr>Arial Narrow</vt:lpstr>
      <vt:lpstr>Calibri</vt:lpstr>
      <vt:lpstr>HY수평선M</vt:lpstr>
      <vt:lpstr>3_벽지</vt:lpstr>
      <vt:lpstr>  Knowledge Sharing Program</vt:lpstr>
      <vt:lpstr>Knowledge Sharing for Development</vt:lpstr>
      <vt:lpstr>Knowledge Sharing for Development</vt:lpstr>
      <vt:lpstr>Experience of Korea</vt:lpstr>
      <vt:lpstr>PowerPoint Presentation</vt:lpstr>
      <vt:lpstr>Korea and Knowledge Sharing (KS)</vt:lpstr>
      <vt:lpstr>KSP: Policy Consultation &amp; Ownership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Joint Consulting : 2011-12 projects</vt:lpstr>
      <vt:lpstr>KSP up to now</vt:lpstr>
      <vt:lpstr>WB(WBI) –Korea(KSP) Global Partnership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Sharing Program</dc:title>
  <dc:creator>JUNEXP</dc:creator>
  <cp:lastModifiedBy>Larisa Fugol</cp:lastModifiedBy>
  <cp:revision>1343</cp:revision>
  <cp:lastPrinted>2010-02-05T07:04:54Z</cp:lastPrinted>
  <dcterms:created xsi:type="dcterms:W3CDTF">2008-03-27T08:03:15Z</dcterms:created>
  <dcterms:modified xsi:type="dcterms:W3CDTF">2012-12-19T06:50:11Z</dcterms:modified>
</cp:coreProperties>
</file>