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51" r:id="rId2"/>
    <p:sldId id="488" r:id="rId3"/>
    <p:sldId id="489" r:id="rId4"/>
    <p:sldId id="490" r:id="rId5"/>
    <p:sldId id="465" r:id="rId6"/>
    <p:sldId id="480" r:id="rId7"/>
    <p:sldId id="491" r:id="rId8"/>
    <p:sldId id="476" r:id="rId9"/>
    <p:sldId id="478" r:id="rId10"/>
    <p:sldId id="487" r:id="rId11"/>
    <p:sldId id="481" r:id="rId12"/>
    <p:sldId id="486" r:id="rId13"/>
    <p:sldId id="492" r:id="rId14"/>
    <p:sldId id="470" r:id="rId1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A14A"/>
    <a:srgbClr val="87BD51"/>
    <a:srgbClr val="C2874C"/>
    <a:srgbClr val="C2C549"/>
    <a:srgbClr val="C8B546"/>
    <a:srgbClr val="87C24C"/>
    <a:srgbClr val="A4BA5E"/>
    <a:srgbClr val="BE6E66"/>
    <a:srgbClr val="97C04E"/>
    <a:srgbClr val="C06F4E"/>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52" autoAdjust="0"/>
    <p:restoredTop sz="65088" autoAdjust="0"/>
  </p:normalViewPr>
  <p:slideViewPr>
    <p:cSldViewPr>
      <p:cViewPr>
        <p:scale>
          <a:sx n="66" d="100"/>
          <a:sy n="66" d="100"/>
        </p:scale>
        <p:origin x="-1428" y="6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708"/>
    </p:cViewPr>
  </p:notesTextViewPr>
  <p:sorterViewPr>
    <p:cViewPr>
      <p:scale>
        <a:sx n="66" d="100"/>
        <a:sy n="66" d="100"/>
      </p:scale>
      <p:origin x="0" y="0"/>
    </p:cViewPr>
  </p:sorterViewPr>
  <p:notesViewPr>
    <p:cSldViewPr>
      <p:cViewPr varScale="1">
        <p:scale>
          <a:sx n="59" d="100"/>
          <a:sy n="59" d="100"/>
        </p:scale>
        <p:origin x="-2292" y="-102"/>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69CC42-1FDC-44FB-837A-C5891E93A061}" type="doc">
      <dgm:prSet loTypeId="urn:microsoft.com/office/officeart/2005/8/layout/venn2" loCatId="relationship" qsTypeId="urn:microsoft.com/office/officeart/2005/8/quickstyle/simple1" qsCatId="simple" csTypeId="urn:microsoft.com/office/officeart/2005/8/colors/accent3_3" csCatId="accent3" phldr="1"/>
      <dgm:spPr/>
      <dgm:t>
        <a:bodyPr/>
        <a:lstStyle/>
        <a:p>
          <a:endParaRPr lang="en-US"/>
        </a:p>
      </dgm:t>
    </dgm:pt>
    <dgm:pt modelId="{671DC674-69F3-467D-95B0-85BADB779B33}">
      <dgm:prSet phldrT="[Text]" custT="1"/>
      <dgm:spPr>
        <a:solidFill>
          <a:schemeClr val="accent1">
            <a:lumMod val="50000"/>
          </a:schemeClr>
        </a:solidFill>
        <a:ln>
          <a:noFill/>
        </a:ln>
      </dgm:spPr>
      <dgm:t>
        <a:bodyPr/>
        <a:lstStyle/>
        <a:p>
          <a:pPr algn="ctr"/>
          <a:r>
            <a:rPr lang="en-US" sz="2000" dirty="0" smtClean="0"/>
            <a:t>Development instruments and tools</a:t>
          </a:r>
          <a:endParaRPr lang="en-US" sz="2000" dirty="0"/>
        </a:p>
      </dgm:t>
    </dgm:pt>
    <dgm:pt modelId="{4E2FE5BB-CBAD-4E88-B2E4-3099C268AC0F}" type="parTrans" cxnId="{6D26A85E-7E8C-4A10-94F0-DB689BCB8DBA}">
      <dgm:prSet/>
      <dgm:spPr/>
      <dgm:t>
        <a:bodyPr/>
        <a:lstStyle/>
        <a:p>
          <a:pPr algn="ctr"/>
          <a:endParaRPr lang="en-US" sz="3200">
            <a:solidFill>
              <a:schemeClr val="bg1"/>
            </a:solidFill>
          </a:endParaRPr>
        </a:p>
      </dgm:t>
    </dgm:pt>
    <dgm:pt modelId="{1ADA7821-A79F-4534-8EEA-2F41D3CFEC63}" type="sibTrans" cxnId="{6D26A85E-7E8C-4A10-94F0-DB689BCB8DBA}">
      <dgm:prSet/>
      <dgm:spPr/>
      <dgm:t>
        <a:bodyPr/>
        <a:lstStyle/>
        <a:p>
          <a:pPr algn="ctr"/>
          <a:endParaRPr lang="en-US" sz="3200">
            <a:solidFill>
              <a:schemeClr val="bg1"/>
            </a:solidFill>
          </a:endParaRPr>
        </a:p>
      </dgm:t>
    </dgm:pt>
    <dgm:pt modelId="{640BDC9E-6E4B-4B01-8D97-F446CF907FE7}">
      <dgm:prSet phldrT="[Text]" custT="1"/>
      <dgm:spPr>
        <a:solidFill>
          <a:schemeClr val="accent1">
            <a:lumMod val="75000"/>
          </a:schemeClr>
        </a:solidFill>
        <a:ln>
          <a:noFill/>
        </a:ln>
      </dgm:spPr>
      <dgm:t>
        <a:bodyPr/>
        <a:lstStyle/>
        <a:p>
          <a:pPr algn="ctr"/>
          <a:r>
            <a:rPr lang="en-US" sz="2000" dirty="0" smtClean="0"/>
            <a:t>Knowledge Exchange (KE)</a:t>
          </a:r>
          <a:endParaRPr lang="en-US" sz="2000" dirty="0"/>
        </a:p>
      </dgm:t>
    </dgm:pt>
    <dgm:pt modelId="{84E91078-6EF7-4FEC-8387-91343BF8F922}" type="parTrans" cxnId="{4A8C3AA4-99BA-4994-8495-76506D31761D}">
      <dgm:prSet/>
      <dgm:spPr/>
      <dgm:t>
        <a:bodyPr/>
        <a:lstStyle/>
        <a:p>
          <a:pPr algn="ctr"/>
          <a:endParaRPr lang="en-US" sz="3200">
            <a:solidFill>
              <a:schemeClr val="bg1"/>
            </a:solidFill>
          </a:endParaRPr>
        </a:p>
      </dgm:t>
    </dgm:pt>
    <dgm:pt modelId="{64D031FD-5FA7-4811-AB4A-9887A1E57FFC}" type="sibTrans" cxnId="{4A8C3AA4-99BA-4994-8495-76506D31761D}">
      <dgm:prSet/>
      <dgm:spPr/>
      <dgm:t>
        <a:bodyPr/>
        <a:lstStyle/>
        <a:p>
          <a:pPr algn="ctr"/>
          <a:endParaRPr lang="en-US" sz="3200">
            <a:solidFill>
              <a:schemeClr val="bg1"/>
            </a:solidFill>
          </a:endParaRPr>
        </a:p>
      </dgm:t>
    </dgm:pt>
    <dgm:pt modelId="{14B0808D-BCCD-4476-9467-C56FD21DE93A}">
      <dgm:prSet phldrT="[Text]" custT="1"/>
      <dgm:spPr>
        <a:solidFill>
          <a:schemeClr val="accent1">
            <a:lumMod val="60000"/>
            <a:lumOff val="40000"/>
          </a:schemeClr>
        </a:solidFill>
        <a:ln>
          <a:noFill/>
        </a:ln>
      </dgm:spPr>
      <dgm:t>
        <a:bodyPr/>
        <a:lstStyle/>
        <a:p>
          <a:pPr algn="ctr"/>
          <a:r>
            <a:rPr lang="en-US" sz="2000" dirty="0" smtClean="0">
              <a:solidFill>
                <a:schemeClr val="bg1"/>
              </a:solidFill>
            </a:rPr>
            <a:t>Knowledge Hubs: </a:t>
          </a:r>
        </a:p>
        <a:p>
          <a:pPr algn="ctr"/>
          <a:r>
            <a:rPr lang="en-US" sz="2000" dirty="0" smtClean="0">
              <a:solidFill>
                <a:schemeClr val="bg1"/>
              </a:solidFill>
            </a:rPr>
            <a:t>Institutions that facilitate KE at the country level</a:t>
          </a:r>
          <a:endParaRPr lang="en-US" sz="2000" dirty="0">
            <a:solidFill>
              <a:schemeClr val="bg1"/>
            </a:solidFill>
          </a:endParaRPr>
        </a:p>
      </dgm:t>
    </dgm:pt>
    <dgm:pt modelId="{D5ED28CF-D314-4965-A283-787EEC515C4A}" type="parTrans" cxnId="{B5DAEACF-2CE5-4A87-A9A0-76507516DF7F}">
      <dgm:prSet/>
      <dgm:spPr/>
      <dgm:t>
        <a:bodyPr/>
        <a:lstStyle/>
        <a:p>
          <a:pPr algn="ctr"/>
          <a:endParaRPr lang="en-US" sz="3200">
            <a:solidFill>
              <a:schemeClr val="bg1"/>
            </a:solidFill>
          </a:endParaRPr>
        </a:p>
      </dgm:t>
    </dgm:pt>
    <dgm:pt modelId="{5536DA6F-C278-4237-9917-A6B37BDE9DFA}" type="sibTrans" cxnId="{B5DAEACF-2CE5-4A87-A9A0-76507516DF7F}">
      <dgm:prSet/>
      <dgm:spPr/>
      <dgm:t>
        <a:bodyPr/>
        <a:lstStyle/>
        <a:p>
          <a:pPr algn="ctr"/>
          <a:endParaRPr lang="en-US" sz="3200">
            <a:solidFill>
              <a:schemeClr val="bg1"/>
            </a:solidFill>
          </a:endParaRPr>
        </a:p>
      </dgm:t>
    </dgm:pt>
    <dgm:pt modelId="{8B163028-EEB0-4E70-A70D-E75B50FD676C}" type="pres">
      <dgm:prSet presAssocID="{4669CC42-1FDC-44FB-837A-C5891E93A061}" presName="Name0" presStyleCnt="0">
        <dgm:presLayoutVars>
          <dgm:chMax val="7"/>
          <dgm:resizeHandles val="exact"/>
        </dgm:presLayoutVars>
      </dgm:prSet>
      <dgm:spPr/>
      <dgm:t>
        <a:bodyPr/>
        <a:lstStyle/>
        <a:p>
          <a:endParaRPr lang="en-US"/>
        </a:p>
      </dgm:t>
    </dgm:pt>
    <dgm:pt modelId="{9C37EECF-E42F-4AD0-BECB-A1BA1BB5931C}" type="pres">
      <dgm:prSet presAssocID="{4669CC42-1FDC-44FB-837A-C5891E93A061}" presName="comp1" presStyleCnt="0"/>
      <dgm:spPr/>
      <dgm:t>
        <a:bodyPr/>
        <a:lstStyle/>
        <a:p>
          <a:endParaRPr lang="en-US"/>
        </a:p>
      </dgm:t>
    </dgm:pt>
    <dgm:pt modelId="{6C0C7421-9643-4E48-89B4-FCA16799EB6C}" type="pres">
      <dgm:prSet presAssocID="{4669CC42-1FDC-44FB-837A-C5891E93A061}" presName="circle1" presStyleLbl="node1" presStyleIdx="0" presStyleCnt="3" custScaleX="154369"/>
      <dgm:spPr/>
      <dgm:t>
        <a:bodyPr/>
        <a:lstStyle/>
        <a:p>
          <a:endParaRPr lang="en-US"/>
        </a:p>
      </dgm:t>
    </dgm:pt>
    <dgm:pt modelId="{B16A94DC-D5FC-46A0-8131-146B8931A81C}" type="pres">
      <dgm:prSet presAssocID="{4669CC42-1FDC-44FB-837A-C5891E93A061}" presName="c1text" presStyleLbl="node1" presStyleIdx="0" presStyleCnt="3">
        <dgm:presLayoutVars>
          <dgm:bulletEnabled val="1"/>
        </dgm:presLayoutVars>
      </dgm:prSet>
      <dgm:spPr/>
      <dgm:t>
        <a:bodyPr/>
        <a:lstStyle/>
        <a:p>
          <a:endParaRPr lang="en-US"/>
        </a:p>
      </dgm:t>
    </dgm:pt>
    <dgm:pt modelId="{12F0E0C1-079D-4289-9E68-7AF5C9C111CA}" type="pres">
      <dgm:prSet presAssocID="{4669CC42-1FDC-44FB-837A-C5891E93A061}" presName="comp2" presStyleCnt="0"/>
      <dgm:spPr/>
      <dgm:t>
        <a:bodyPr/>
        <a:lstStyle/>
        <a:p>
          <a:endParaRPr lang="en-US"/>
        </a:p>
      </dgm:t>
    </dgm:pt>
    <dgm:pt modelId="{A089BA21-8F0F-4A38-ADBC-70F11D16DB97}" type="pres">
      <dgm:prSet presAssocID="{4669CC42-1FDC-44FB-837A-C5891E93A061}" presName="circle2" presStyleLbl="node1" presStyleIdx="1" presStyleCnt="3" custScaleX="163107" custScaleY="103548" custLinFactNeighborX="-22794" custLinFactNeighborY="-5552"/>
      <dgm:spPr/>
      <dgm:t>
        <a:bodyPr/>
        <a:lstStyle/>
        <a:p>
          <a:endParaRPr lang="en-US"/>
        </a:p>
      </dgm:t>
    </dgm:pt>
    <dgm:pt modelId="{C76BC6AD-344E-4489-8244-65DB953B277B}" type="pres">
      <dgm:prSet presAssocID="{4669CC42-1FDC-44FB-837A-C5891E93A061}" presName="c2text" presStyleLbl="node1" presStyleIdx="1" presStyleCnt="3">
        <dgm:presLayoutVars>
          <dgm:bulletEnabled val="1"/>
        </dgm:presLayoutVars>
      </dgm:prSet>
      <dgm:spPr/>
      <dgm:t>
        <a:bodyPr/>
        <a:lstStyle/>
        <a:p>
          <a:endParaRPr lang="en-US"/>
        </a:p>
      </dgm:t>
    </dgm:pt>
    <dgm:pt modelId="{836AD0C6-0E1D-4A61-861D-BE5DD5083FD7}" type="pres">
      <dgm:prSet presAssocID="{4669CC42-1FDC-44FB-837A-C5891E93A061}" presName="comp3" presStyleCnt="0"/>
      <dgm:spPr/>
      <dgm:t>
        <a:bodyPr/>
        <a:lstStyle/>
        <a:p>
          <a:endParaRPr lang="en-US"/>
        </a:p>
      </dgm:t>
    </dgm:pt>
    <dgm:pt modelId="{624255B2-40D3-4605-ADEE-04D96BD5E5B5}" type="pres">
      <dgm:prSet presAssocID="{4669CC42-1FDC-44FB-837A-C5891E93A061}" presName="circle3" presStyleLbl="node1" presStyleIdx="2" presStyleCnt="3" custScaleX="198058" custScaleY="102661" custLinFactNeighborX="-57493" custLinFactNeighborY="-19078"/>
      <dgm:spPr/>
      <dgm:t>
        <a:bodyPr/>
        <a:lstStyle/>
        <a:p>
          <a:endParaRPr lang="en-US"/>
        </a:p>
      </dgm:t>
    </dgm:pt>
    <dgm:pt modelId="{947EEA97-6FB9-4BAC-BF40-B2EA2CCE1BA5}" type="pres">
      <dgm:prSet presAssocID="{4669CC42-1FDC-44FB-837A-C5891E93A061}" presName="c3text" presStyleLbl="node1" presStyleIdx="2" presStyleCnt="3">
        <dgm:presLayoutVars>
          <dgm:bulletEnabled val="1"/>
        </dgm:presLayoutVars>
      </dgm:prSet>
      <dgm:spPr/>
      <dgm:t>
        <a:bodyPr/>
        <a:lstStyle/>
        <a:p>
          <a:endParaRPr lang="en-US"/>
        </a:p>
      </dgm:t>
    </dgm:pt>
  </dgm:ptLst>
  <dgm:cxnLst>
    <dgm:cxn modelId="{9177B3E6-BCEF-426D-8AFA-3158B3552377}" type="presOf" srcId="{640BDC9E-6E4B-4B01-8D97-F446CF907FE7}" destId="{C76BC6AD-344E-4489-8244-65DB953B277B}" srcOrd="1" destOrd="0" presId="urn:microsoft.com/office/officeart/2005/8/layout/venn2"/>
    <dgm:cxn modelId="{7C1C4529-91C1-4138-A26B-FC6DF4B2A95D}" type="presOf" srcId="{4669CC42-1FDC-44FB-837A-C5891E93A061}" destId="{8B163028-EEB0-4E70-A70D-E75B50FD676C}" srcOrd="0" destOrd="0" presId="urn:microsoft.com/office/officeart/2005/8/layout/venn2"/>
    <dgm:cxn modelId="{B5DAEACF-2CE5-4A87-A9A0-76507516DF7F}" srcId="{4669CC42-1FDC-44FB-837A-C5891E93A061}" destId="{14B0808D-BCCD-4476-9467-C56FD21DE93A}" srcOrd="2" destOrd="0" parTransId="{D5ED28CF-D314-4965-A283-787EEC515C4A}" sibTransId="{5536DA6F-C278-4237-9917-A6B37BDE9DFA}"/>
    <dgm:cxn modelId="{4A8C3AA4-99BA-4994-8495-76506D31761D}" srcId="{4669CC42-1FDC-44FB-837A-C5891E93A061}" destId="{640BDC9E-6E4B-4B01-8D97-F446CF907FE7}" srcOrd="1" destOrd="0" parTransId="{84E91078-6EF7-4FEC-8387-91343BF8F922}" sibTransId="{64D031FD-5FA7-4811-AB4A-9887A1E57FFC}"/>
    <dgm:cxn modelId="{F508E5CA-13FA-4251-84EC-5B0F283CE6A7}" type="presOf" srcId="{671DC674-69F3-467D-95B0-85BADB779B33}" destId="{6C0C7421-9643-4E48-89B4-FCA16799EB6C}" srcOrd="0" destOrd="0" presId="urn:microsoft.com/office/officeart/2005/8/layout/venn2"/>
    <dgm:cxn modelId="{DC041B47-1119-4263-93F6-E7198B8C7B43}" type="presOf" srcId="{671DC674-69F3-467D-95B0-85BADB779B33}" destId="{B16A94DC-D5FC-46A0-8131-146B8931A81C}" srcOrd="1" destOrd="0" presId="urn:microsoft.com/office/officeart/2005/8/layout/venn2"/>
    <dgm:cxn modelId="{C3A996B5-CAE4-46FF-842F-F78933E8024C}" type="presOf" srcId="{640BDC9E-6E4B-4B01-8D97-F446CF907FE7}" destId="{A089BA21-8F0F-4A38-ADBC-70F11D16DB97}" srcOrd="0" destOrd="0" presId="urn:microsoft.com/office/officeart/2005/8/layout/venn2"/>
    <dgm:cxn modelId="{E1ECBFA8-B47F-446D-9190-9B2CF6F57FEE}" type="presOf" srcId="{14B0808D-BCCD-4476-9467-C56FD21DE93A}" destId="{624255B2-40D3-4605-ADEE-04D96BD5E5B5}" srcOrd="0" destOrd="0" presId="urn:microsoft.com/office/officeart/2005/8/layout/venn2"/>
    <dgm:cxn modelId="{FBBCC4FB-9042-469D-8756-3F5A36CC11D1}" type="presOf" srcId="{14B0808D-BCCD-4476-9467-C56FD21DE93A}" destId="{947EEA97-6FB9-4BAC-BF40-B2EA2CCE1BA5}" srcOrd="1" destOrd="0" presId="urn:microsoft.com/office/officeart/2005/8/layout/venn2"/>
    <dgm:cxn modelId="{6D26A85E-7E8C-4A10-94F0-DB689BCB8DBA}" srcId="{4669CC42-1FDC-44FB-837A-C5891E93A061}" destId="{671DC674-69F3-467D-95B0-85BADB779B33}" srcOrd="0" destOrd="0" parTransId="{4E2FE5BB-CBAD-4E88-B2E4-3099C268AC0F}" sibTransId="{1ADA7821-A79F-4534-8EEA-2F41D3CFEC63}"/>
    <dgm:cxn modelId="{7EDF7F0A-D027-436C-8EAA-51D8AB138E31}" type="presParOf" srcId="{8B163028-EEB0-4E70-A70D-E75B50FD676C}" destId="{9C37EECF-E42F-4AD0-BECB-A1BA1BB5931C}" srcOrd="0" destOrd="0" presId="urn:microsoft.com/office/officeart/2005/8/layout/venn2"/>
    <dgm:cxn modelId="{4B3986B1-BE5F-4EB7-8477-1162C11679BE}" type="presParOf" srcId="{9C37EECF-E42F-4AD0-BECB-A1BA1BB5931C}" destId="{6C0C7421-9643-4E48-89B4-FCA16799EB6C}" srcOrd="0" destOrd="0" presId="urn:microsoft.com/office/officeart/2005/8/layout/venn2"/>
    <dgm:cxn modelId="{2419F464-EA67-4E92-89CA-6A9CBFCAEB70}" type="presParOf" srcId="{9C37EECF-E42F-4AD0-BECB-A1BA1BB5931C}" destId="{B16A94DC-D5FC-46A0-8131-146B8931A81C}" srcOrd="1" destOrd="0" presId="urn:microsoft.com/office/officeart/2005/8/layout/venn2"/>
    <dgm:cxn modelId="{5C26FF0C-2D3A-4C7D-A266-7923317B5CE7}" type="presParOf" srcId="{8B163028-EEB0-4E70-A70D-E75B50FD676C}" destId="{12F0E0C1-079D-4289-9E68-7AF5C9C111CA}" srcOrd="1" destOrd="0" presId="urn:microsoft.com/office/officeart/2005/8/layout/venn2"/>
    <dgm:cxn modelId="{D2E95CDA-FFAB-48B6-91AE-2615C4A77FFE}" type="presParOf" srcId="{12F0E0C1-079D-4289-9E68-7AF5C9C111CA}" destId="{A089BA21-8F0F-4A38-ADBC-70F11D16DB97}" srcOrd="0" destOrd="0" presId="urn:microsoft.com/office/officeart/2005/8/layout/venn2"/>
    <dgm:cxn modelId="{58C71F72-9962-4DA5-9C7F-1D57D52F5D1D}" type="presParOf" srcId="{12F0E0C1-079D-4289-9E68-7AF5C9C111CA}" destId="{C76BC6AD-344E-4489-8244-65DB953B277B}" srcOrd="1" destOrd="0" presId="urn:microsoft.com/office/officeart/2005/8/layout/venn2"/>
    <dgm:cxn modelId="{6C3D6571-1413-4804-8324-8E1865099E47}" type="presParOf" srcId="{8B163028-EEB0-4E70-A70D-E75B50FD676C}" destId="{836AD0C6-0E1D-4A61-861D-BE5DD5083FD7}" srcOrd="2" destOrd="0" presId="urn:microsoft.com/office/officeart/2005/8/layout/venn2"/>
    <dgm:cxn modelId="{51C820C7-E070-4220-A836-BFB70F192B3D}" type="presParOf" srcId="{836AD0C6-0E1D-4A61-861D-BE5DD5083FD7}" destId="{624255B2-40D3-4605-ADEE-04D96BD5E5B5}" srcOrd="0" destOrd="0" presId="urn:microsoft.com/office/officeart/2005/8/layout/venn2"/>
    <dgm:cxn modelId="{AF317CE4-95B4-4131-9939-292798C55F5F}" type="presParOf" srcId="{836AD0C6-0E1D-4A61-861D-BE5DD5083FD7}" destId="{947EEA97-6FB9-4BAC-BF40-B2EA2CCE1BA5}" srcOrd="1" destOrd="0" presId="urn:microsoft.com/office/officeart/2005/8/layout/ven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0C7421-9643-4E48-89B4-FCA16799EB6C}">
      <dsp:nvSpPr>
        <dsp:cNvPr id="0" name=""/>
        <dsp:cNvSpPr/>
      </dsp:nvSpPr>
      <dsp:spPr>
        <a:xfrm>
          <a:off x="132793" y="-34977"/>
          <a:ext cx="8116413" cy="5257800"/>
        </a:xfrm>
        <a:prstGeom prst="ellipse">
          <a:avLst/>
        </a:prstGeom>
        <a:solidFill>
          <a:schemeClr val="accent1">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Development instruments and tools</a:t>
          </a:r>
          <a:endParaRPr lang="en-US" sz="2000" kern="1200" dirty="0"/>
        </a:p>
      </dsp:txBody>
      <dsp:txXfrm>
        <a:off x="2772656" y="227912"/>
        <a:ext cx="2836686" cy="788670"/>
      </dsp:txXfrm>
    </dsp:sp>
    <dsp:sp modelId="{A089BA21-8F0F-4A38-ADBC-70F11D16DB97}">
      <dsp:nvSpPr>
        <dsp:cNvPr id="0" name=""/>
        <dsp:cNvSpPr/>
      </dsp:nvSpPr>
      <dsp:spPr>
        <a:xfrm>
          <a:off x="76212" y="990582"/>
          <a:ext cx="6431879" cy="4083260"/>
        </a:xfrm>
        <a:prstGeom prst="ellipse">
          <a:avLst/>
        </a:prstGeom>
        <a:solidFill>
          <a:schemeClr val="accent1">
            <a:lumMod val="7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Knowledge Exchange (KE)</a:t>
          </a:r>
          <a:endParaRPr lang="en-US" sz="2000" kern="1200" dirty="0"/>
        </a:p>
      </dsp:txBody>
      <dsp:txXfrm>
        <a:off x="1793524" y="1245786"/>
        <a:ext cx="2997256" cy="765611"/>
      </dsp:txXfrm>
    </dsp:sp>
    <dsp:sp modelId="{624255B2-40D3-4605-ADEE-04D96BD5E5B5}">
      <dsp:nvSpPr>
        <dsp:cNvPr id="0" name=""/>
        <dsp:cNvSpPr/>
      </dsp:nvSpPr>
      <dsp:spPr>
        <a:xfrm>
          <a:off x="76193" y="2057403"/>
          <a:ext cx="5206746" cy="2698855"/>
        </a:xfrm>
        <a:prstGeom prst="ellipse">
          <a:avLst/>
        </a:prstGeom>
        <a:solidFill>
          <a:schemeClr val="accent1">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Knowledge Hubs: </a:t>
          </a:r>
        </a:p>
        <a:p>
          <a:pPr lvl="0" algn="ctr" defTabSz="889000">
            <a:lnSpc>
              <a:spcPct val="90000"/>
            </a:lnSpc>
            <a:spcBef>
              <a:spcPct val="0"/>
            </a:spcBef>
            <a:spcAft>
              <a:spcPct val="35000"/>
            </a:spcAft>
          </a:pPr>
          <a:r>
            <a:rPr lang="en-US" sz="2000" kern="1200" dirty="0" smtClean="0">
              <a:solidFill>
                <a:schemeClr val="bg1"/>
              </a:solidFill>
            </a:rPr>
            <a:t>Institutions that facilitate KE at the country level</a:t>
          </a:r>
          <a:endParaRPr lang="en-US" sz="2000" kern="1200" dirty="0">
            <a:solidFill>
              <a:schemeClr val="bg1"/>
            </a:solidFill>
          </a:endParaRPr>
        </a:p>
      </dsp:txBody>
      <dsp:txXfrm>
        <a:off x="838703" y="2732117"/>
        <a:ext cx="3681725" cy="1349427"/>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4837" tIns="47418" rIns="94837" bIns="47418" rtlCol="0"/>
          <a:lstStyle>
            <a:lvl1pPr algn="l">
              <a:defRPr sz="12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4837" tIns="47418" rIns="94837" bIns="47418" rtlCol="0"/>
          <a:lstStyle>
            <a:lvl1pPr algn="r">
              <a:defRPr sz="1200"/>
            </a:lvl1pPr>
          </a:lstStyle>
          <a:p>
            <a:fld id="{582F9E4A-347B-48DB-9B7A-E9451E5E0439}" type="datetimeFigureOut">
              <a:rPr lang="en-US" smtClean="0"/>
              <a:pPr/>
              <a:t>11/25/2012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4837" tIns="47418" rIns="94837" bIns="47418"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4837" tIns="47418" rIns="94837" bIns="47418" rtlCol="0" anchor="b"/>
          <a:lstStyle>
            <a:lvl1pPr algn="r">
              <a:defRPr sz="1200"/>
            </a:lvl1pPr>
          </a:lstStyle>
          <a:p>
            <a:fld id="{F70ED42C-FAD4-4D09-B4E9-A4197127B69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388"/>
          </a:xfrm>
          <a:prstGeom prst="rect">
            <a:avLst/>
          </a:prstGeom>
        </p:spPr>
        <p:txBody>
          <a:bodyPr vert="horz" lIns="94837" tIns="47418" rIns="94837" bIns="47418" rtlCol="0"/>
          <a:lstStyle>
            <a:lvl1pPr algn="l">
              <a:defRPr sz="1200"/>
            </a:lvl1pPr>
          </a:lstStyle>
          <a:p>
            <a:endParaRPr lang="en-US"/>
          </a:p>
        </p:txBody>
      </p:sp>
      <p:sp>
        <p:nvSpPr>
          <p:cNvPr id="3" name="Date Placeholder 2"/>
          <p:cNvSpPr>
            <a:spLocks noGrp="1"/>
          </p:cNvSpPr>
          <p:nvPr>
            <p:ph type="dt" idx="1"/>
          </p:nvPr>
        </p:nvSpPr>
        <p:spPr>
          <a:xfrm>
            <a:off x="4143587" y="0"/>
            <a:ext cx="3169920" cy="480388"/>
          </a:xfrm>
          <a:prstGeom prst="rect">
            <a:avLst/>
          </a:prstGeom>
        </p:spPr>
        <p:txBody>
          <a:bodyPr vert="horz" lIns="94837" tIns="47418" rIns="94837" bIns="47418" rtlCol="0"/>
          <a:lstStyle>
            <a:lvl1pPr algn="r">
              <a:defRPr sz="1200"/>
            </a:lvl1pPr>
          </a:lstStyle>
          <a:p>
            <a:fld id="{F23EFECD-2205-4AED-801C-E309D5B2566E}" type="datetimeFigureOut">
              <a:rPr lang="en-US" smtClean="0"/>
              <a:pPr/>
              <a:t>11/25/2012</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37" tIns="47418" rIns="94837" bIns="47418" rtlCol="0" anchor="ctr"/>
          <a:lstStyle/>
          <a:p>
            <a:endParaRPr lang="en-US"/>
          </a:p>
        </p:txBody>
      </p:sp>
      <p:sp>
        <p:nvSpPr>
          <p:cNvPr id="5" name="Notes Placeholder 4"/>
          <p:cNvSpPr>
            <a:spLocks noGrp="1"/>
          </p:cNvSpPr>
          <p:nvPr>
            <p:ph type="body" sz="quarter" idx="3"/>
          </p:nvPr>
        </p:nvSpPr>
        <p:spPr>
          <a:xfrm>
            <a:off x="731520" y="4561228"/>
            <a:ext cx="5852160" cy="4320213"/>
          </a:xfrm>
          <a:prstGeom prst="rect">
            <a:avLst/>
          </a:prstGeom>
        </p:spPr>
        <p:txBody>
          <a:bodyPr vert="horz" lIns="94837" tIns="47418" rIns="94837" bIns="4741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173"/>
            <a:ext cx="3169920" cy="480388"/>
          </a:xfrm>
          <a:prstGeom prst="rect">
            <a:avLst/>
          </a:prstGeom>
        </p:spPr>
        <p:txBody>
          <a:bodyPr vert="horz" lIns="94837" tIns="47418" rIns="94837" bIns="47418"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173"/>
            <a:ext cx="3169920" cy="480388"/>
          </a:xfrm>
          <a:prstGeom prst="rect">
            <a:avLst/>
          </a:prstGeom>
        </p:spPr>
        <p:txBody>
          <a:bodyPr vert="horz" lIns="94837" tIns="47418" rIns="94837" bIns="47418" rtlCol="0" anchor="b"/>
          <a:lstStyle>
            <a:lvl1pPr algn="r">
              <a:defRPr sz="1200"/>
            </a:lvl1pPr>
          </a:lstStyle>
          <a:p>
            <a:fld id="{DB87014B-67BA-4815-8350-F78A425E583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DB87014B-67BA-4815-8350-F78A425E583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err="1" smtClean="0"/>
              <a:t>What</a:t>
            </a:r>
            <a:r>
              <a:rPr lang="fr-FR" dirty="0" smtClean="0"/>
              <a:t> are the areas of </a:t>
            </a:r>
            <a:r>
              <a:rPr lang="fr-FR" dirty="0" err="1" smtClean="0"/>
              <a:t>learning</a:t>
            </a:r>
            <a:r>
              <a:rPr lang="fr-FR" dirty="0" smtClean="0"/>
              <a:t> </a:t>
            </a:r>
            <a:r>
              <a:rPr lang="fr-FR" dirty="0" err="1" smtClean="0"/>
              <a:t>we</a:t>
            </a:r>
            <a:r>
              <a:rPr lang="fr-FR" dirty="0" smtClean="0"/>
              <a:t> </a:t>
            </a:r>
            <a:r>
              <a:rPr lang="fr-FR" dirty="0" err="1" smtClean="0"/>
              <a:t>want</a:t>
            </a:r>
            <a:r>
              <a:rPr lang="fr-FR" dirty="0" smtClean="0"/>
              <a:t> to engage</a:t>
            </a:r>
            <a:r>
              <a:rPr lang="fr-FR" baseline="0" dirty="0" smtClean="0"/>
              <a:t> on </a:t>
            </a:r>
            <a:r>
              <a:rPr lang="fr-FR" baseline="0" dirty="0" err="1" smtClean="0"/>
              <a:t>with</a:t>
            </a:r>
            <a:r>
              <a:rPr lang="fr-FR" baseline="0" dirty="0" smtClean="0"/>
              <a:t> KH ? </a:t>
            </a:r>
            <a:r>
              <a:rPr lang="fr-FR" baseline="0" dirty="0" err="1" smtClean="0"/>
              <a:t>both</a:t>
            </a:r>
            <a:r>
              <a:rPr lang="fr-FR" baseline="0" dirty="0" smtClean="0"/>
              <a:t> the </a:t>
            </a:r>
            <a:r>
              <a:rPr lang="fr-FR" b="1" baseline="0" dirty="0" err="1" smtClean="0"/>
              <a:t>institutional</a:t>
            </a:r>
            <a:r>
              <a:rPr lang="fr-FR" b="1" baseline="0" dirty="0" smtClean="0"/>
              <a:t> </a:t>
            </a:r>
            <a:r>
              <a:rPr lang="fr-FR" b="1" baseline="0" dirty="0" err="1" smtClean="0"/>
              <a:t>side</a:t>
            </a:r>
            <a:r>
              <a:rPr lang="fr-FR" b="1" baseline="0" dirty="0" smtClean="0"/>
              <a:t> </a:t>
            </a:r>
          </a:p>
          <a:p>
            <a:r>
              <a:rPr lang="fr-FR" baseline="0" dirty="0" smtClean="0"/>
              <a:t>Mandate, </a:t>
            </a:r>
            <a:r>
              <a:rPr lang="fr-FR" baseline="0" dirty="0" err="1" smtClean="0"/>
              <a:t>institutional</a:t>
            </a:r>
            <a:r>
              <a:rPr lang="fr-FR" baseline="0" dirty="0" smtClean="0"/>
              <a:t> model, business model , </a:t>
            </a:r>
            <a:r>
              <a:rPr lang="fr-FR" baseline="0" dirty="0" err="1" smtClean="0"/>
              <a:t>staffing</a:t>
            </a:r>
            <a:r>
              <a:rPr lang="fr-FR" baseline="0" dirty="0" smtClean="0"/>
              <a:t>, </a:t>
            </a:r>
            <a:r>
              <a:rPr lang="fr-FR" baseline="0" dirty="0" err="1" smtClean="0"/>
              <a:t>funding</a:t>
            </a:r>
            <a:r>
              <a:rPr lang="fr-FR" baseline="0" dirty="0" smtClean="0"/>
              <a:t>, </a:t>
            </a:r>
            <a:r>
              <a:rPr lang="fr-FR" baseline="0" dirty="0" err="1" smtClean="0"/>
              <a:t>partnerships</a:t>
            </a:r>
            <a:endParaRPr lang="fr-FR" baseline="0" dirty="0" smtClean="0"/>
          </a:p>
          <a:p>
            <a:endParaRPr lang="fr-FR" baseline="0" dirty="0" smtClean="0"/>
          </a:p>
          <a:p>
            <a:r>
              <a:rPr lang="fr-FR" baseline="0" dirty="0" smtClean="0"/>
              <a:t>and the </a:t>
            </a:r>
            <a:r>
              <a:rPr lang="fr-FR" b="1" baseline="0" dirty="0" err="1" smtClean="0"/>
              <a:t>operational</a:t>
            </a:r>
            <a:r>
              <a:rPr lang="fr-FR" b="1" baseline="0" dirty="0" smtClean="0"/>
              <a:t> </a:t>
            </a:r>
            <a:r>
              <a:rPr lang="fr-FR" b="1" baseline="0" dirty="0" err="1" smtClean="0"/>
              <a:t>side</a:t>
            </a:r>
            <a:r>
              <a:rPr lang="fr-FR" b="1" baseline="0" dirty="0" smtClean="0"/>
              <a:t> </a:t>
            </a:r>
            <a:r>
              <a:rPr lang="fr-FR" baseline="0" dirty="0" smtClean="0"/>
              <a:t>(KE </a:t>
            </a:r>
            <a:r>
              <a:rPr lang="fr-FR" baseline="0" dirty="0" err="1" smtClean="0"/>
              <a:t>side</a:t>
            </a:r>
            <a:r>
              <a:rPr lang="fr-FR" baseline="0" dirty="0" smtClean="0"/>
              <a:t> of </a:t>
            </a:r>
            <a:r>
              <a:rPr lang="fr-FR" baseline="0" dirty="0" err="1" smtClean="0"/>
              <a:t>things</a:t>
            </a:r>
            <a:r>
              <a:rPr lang="fr-FR" baseline="0" dirty="0" smtClean="0"/>
              <a:t>): how to </a:t>
            </a:r>
            <a:r>
              <a:rPr lang="fr-FR" baseline="0" dirty="0" err="1" smtClean="0"/>
              <a:t>effectively</a:t>
            </a:r>
            <a:r>
              <a:rPr lang="fr-FR" baseline="0" dirty="0" smtClean="0"/>
              <a:t> </a:t>
            </a:r>
            <a:r>
              <a:rPr lang="fr-FR" baseline="0" dirty="0" err="1" smtClean="0"/>
              <a:t>organize</a:t>
            </a:r>
            <a:r>
              <a:rPr lang="fr-FR" baseline="0" dirty="0" smtClean="0"/>
              <a:t> KE ?</a:t>
            </a:r>
            <a:br>
              <a:rPr lang="fr-FR" baseline="0" dirty="0" smtClean="0"/>
            </a:br>
            <a:r>
              <a:rPr lang="fr-FR" baseline="0" dirty="0" err="1" smtClean="0"/>
              <a:t>Where</a:t>
            </a:r>
            <a:r>
              <a:rPr lang="fr-FR" baseline="0" dirty="0" smtClean="0"/>
              <a:t> </a:t>
            </a:r>
            <a:r>
              <a:rPr lang="fr-FR" baseline="0" dirty="0" err="1" smtClean="0"/>
              <a:t>does</a:t>
            </a:r>
            <a:r>
              <a:rPr lang="fr-FR" baseline="0" dirty="0" smtClean="0"/>
              <a:t> </a:t>
            </a:r>
            <a:r>
              <a:rPr lang="fr-FR" baseline="0" dirty="0" err="1" smtClean="0"/>
              <a:t>knowledge</a:t>
            </a:r>
            <a:r>
              <a:rPr lang="fr-FR" baseline="0" dirty="0" smtClean="0"/>
              <a:t> come </a:t>
            </a:r>
            <a:r>
              <a:rPr lang="fr-FR" baseline="0" dirty="0" err="1" smtClean="0"/>
              <a:t>from</a:t>
            </a:r>
            <a:r>
              <a:rPr lang="fr-FR" baseline="0" dirty="0" smtClean="0"/>
              <a:t> ? </a:t>
            </a:r>
          </a:p>
          <a:p>
            <a:r>
              <a:rPr lang="fr-FR" baseline="0" dirty="0" smtClean="0"/>
              <a:t>How to best package </a:t>
            </a:r>
            <a:r>
              <a:rPr lang="fr-FR" baseline="0" dirty="0" err="1" smtClean="0"/>
              <a:t>it</a:t>
            </a:r>
            <a:r>
              <a:rPr lang="fr-FR" baseline="0" dirty="0" smtClean="0"/>
              <a:t>? </a:t>
            </a:r>
          </a:p>
          <a:p>
            <a:r>
              <a:rPr lang="fr-FR" baseline="0" dirty="0" err="1" smtClean="0"/>
              <a:t>What</a:t>
            </a:r>
            <a:r>
              <a:rPr lang="fr-FR" baseline="0" dirty="0" smtClean="0"/>
              <a:t> are the </a:t>
            </a:r>
            <a:r>
              <a:rPr lang="fr-FR" baseline="0" dirty="0" err="1" smtClean="0"/>
              <a:t>most</a:t>
            </a:r>
            <a:r>
              <a:rPr lang="fr-FR" baseline="0" dirty="0" smtClean="0"/>
              <a:t> effective </a:t>
            </a:r>
            <a:r>
              <a:rPr lang="fr-FR" baseline="0" dirty="0" err="1" smtClean="0"/>
              <a:t>modalities</a:t>
            </a:r>
            <a:r>
              <a:rPr lang="fr-FR" baseline="0" dirty="0" smtClean="0"/>
              <a:t> for </a:t>
            </a:r>
            <a:r>
              <a:rPr lang="fr-FR" baseline="0" dirty="0" err="1" smtClean="0"/>
              <a:t>learning</a:t>
            </a:r>
            <a:r>
              <a:rPr lang="fr-FR" baseline="0" dirty="0" smtClean="0"/>
              <a:t> ? (Art of KE, instruments and </a:t>
            </a:r>
            <a:r>
              <a:rPr lang="fr-FR" baseline="0" dirty="0" err="1" smtClean="0"/>
              <a:t>tools</a:t>
            </a:r>
            <a:r>
              <a:rPr lang="fr-FR" baseline="0" dirty="0" smtClean="0"/>
              <a:t>) </a:t>
            </a:r>
          </a:p>
          <a:p>
            <a:r>
              <a:rPr lang="fr-FR" baseline="0" dirty="0" smtClean="0"/>
              <a:t>How to broker </a:t>
            </a:r>
            <a:r>
              <a:rPr lang="fr-FR" baseline="0" dirty="0" err="1" smtClean="0"/>
              <a:t>knowledge</a:t>
            </a:r>
            <a:r>
              <a:rPr lang="fr-FR" baseline="0" dirty="0" smtClean="0"/>
              <a:t> / </a:t>
            </a:r>
            <a:r>
              <a:rPr lang="fr-FR" baseline="0" dirty="0" err="1" smtClean="0"/>
              <a:t>connect</a:t>
            </a:r>
            <a:r>
              <a:rPr lang="fr-FR" baseline="0" dirty="0" smtClean="0"/>
              <a:t> </a:t>
            </a:r>
            <a:r>
              <a:rPr lang="fr-FR" baseline="0" dirty="0" err="1" smtClean="0"/>
              <a:t>demand</a:t>
            </a:r>
            <a:r>
              <a:rPr lang="fr-FR" baseline="0" dirty="0" smtClean="0"/>
              <a:t> and </a:t>
            </a:r>
            <a:r>
              <a:rPr lang="fr-FR" baseline="0" dirty="0" err="1" smtClean="0"/>
              <a:t>supply</a:t>
            </a:r>
            <a:r>
              <a:rPr lang="fr-FR" baseline="0" dirty="0" smtClean="0"/>
              <a:t> ?</a:t>
            </a:r>
          </a:p>
          <a:p>
            <a:r>
              <a:rPr lang="fr-FR" baseline="0" dirty="0" smtClean="0"/>
              <a:t>How to </a:t>
            </a:r>
            <a:r>
              <a:rPr lang="fr-FR" baseline="0" dirty="0" err="1" smtClean="0"/>
              <a:t>most</a:t>
            </a:r>
            <a:r>
              <a:rPr lang="fr-FR" baseline="0" dirty="0" smtClean="0"/>
              <a:t> </a:t>
            </a:r>
            <a:r>
              <a:rPr lang="fr-FR" baseline="0" dirty="0" err="1" smtClean="0"/>
              <a:t>effectively</a:t>
            </a:r>
            <a:r>
              <a:rPr lang="fr-FR" baseline="0" dirty="0" smtClean="0"/>
              <a:t> </a:t>
            </a:r>
            <a:r>
              <a:rPr lang="fr-FR" baseline="0" dirty="0" err="1" smtClean="0"/>
              <a:t>implement</a:t>
            </a:r>
            <a:r>
              <a:rPr lang="fr-FR" baseline="0" dirty="0" smtClean="0"/>
              <a:t> (GDLN…) </a:t>
            </a:r>
          </a:p>
          <a:p>
            <a:r>
              <a:rPr lang="fr-FR" baseline="0" dirty="0" smtClean="0"/>
              <a:t>How to </a:t>
            </a:r>
            <a:r>
              <a:rPr lang="fr-FR" baseline="0" dirty="0" err="1" smtClean="0"/>
              <a:t>measure</a:t>
            </a:r>
            <a:r>
              <a:rPr lang="fr-FR" baseline="0" dirty="0" smtClean="0"/>
              <a:t> </a:t>
            </a:r>
            <a:r>
              <a:rPr lang="fr-FR" baseline="0" dirty="0" err="1" smtClean="0"/>
              <a:t>results</a:t>
            </a:r>
            <a:r>
              <a:rPr lang="fr-FR" baseline="0" dirty="0" smtClean="0"/>
              <a:t> ?</a:t>
            </a:r>
            <a:endParaRPr lang="en-US" dirty="0"/>
          </a:p>
        </p:txBody>
      </p:sp>
      <p:sp>
        <p:nvSpPr>
          <p:cNvPr id="4" name="Slide Number Placeholder 3"/>
          <p:cNvSpPr>
            <a:spLocks noGrp="1"/>
          </p:cNvSpPr>
          <p:nvPr>
            <p:ph type="sldNum" sz="quarter" idx="10"/>
          </p:nvPr>
        </p:nvSpPr>
        <p:spPr/>
        <p:txBody>
          <a:bodyPr/>
          <a:lstStyle/>
          <a:p>
            <a:fld id="{DB87014B-67BA-4815-8350-F78A425E583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err="1" smtClean="0"/>
              <a:t>Requests</a:t>
            </a:r>
            <a:r>
              <a:rPr lang="fr-FR" dirty="0" smtClean="0"/>
              <a:t> </a:t>
            </a:r>
            <a:r>
              <a:rPr lang="fr-FR" dirty="0" err="1" smtClean="0"/>
              <a:t>from</a:t>
            </a:r>
            <a:r>
              <a:rPr lang="fr-FR" dirty="0" smtClean="0"/>
              <a:t> participants in Bali</a:t>
            </a:r>
          </a:p>
          <a:p>
            <a:endParaRPr lang="fr-FR" dirty="0" smtClean="0"/>
          </a:p>
          <a:p>
            <a:r>
              <a:rPr lang="fr-FR" dirty="0" err="1" smtClean="0"/>
              <a:t>CoP</a:t>
            </a:r>
            <a:r>
              <a:rPr lang="fr-FR" dirty="0" smtClean="0"/>
              <a:t> </a:t>
            </a:r>
            <a:r>
              <a:rPr lang="fr-FR" dirty="0" err="1" smtClean="0"/>
              <a:t>which</a:t>
            </a:r>
            <a:r>
              <a:rPr lang="fr-FR" dirty="0" smtClean="0"/>
              <a:t> </a:t>
            </a:r>
            <a:r>
              <a:rPr lang="fr-FR" dirty="0" err="1" smtClean="0"/>
              <a:t>we</a:t>
            </a:r>
            <a:r>
              <a:rPr lang="fr-FR" dirty="0" smtClean="0"/>
              <a:t> </a:t>
            </a:r>
            <a:r>
              <a:rPr lang="fr-FR" dirty="0" err="1" smtClean="0"/>
              <a:t>hope</a:t>
            </a:r>
            <a:r>
              <a:rPr lang="fr-FR" baseline="0" dirty="0" smtClean="0"/>
              <a:t> to </a:t>
            </a:r>
            <a:r>
              <a:rPr lang="fr-FR" baseline="0" dirty="0" err="1" smtClean="0"/>
              <a:t>launch</a:t>
            </a:r>
            <a:r>
              <a:rPr lang="fr-FR" baseline="0" dirty="0" smtClean="0"/>
              <a:t> in </a:t>
            </a:r>
            <a:r>
              <a:rPr lang="fr-FR" baseline="0" dirty="0" err="1" smtClean="0"/>
              <a:t>January</a:t>
            </a:r>
            <a:r>
              <a:rPr lang="fr-FR" baseline="0" dirty="0" smtClean="0"/>
              <a:t>. In </a:t>
            </a:r>
            <a:r>
              <a:rPr lang="fr-FR" baseline="0" dirty="0" err="1" smtClean="0"/>
              <a:t>this</a:t>
            </a:r>
            <a:r>
              <a:rPr lang="fr-FR" baseline="0" dirty="0" smtClean="0"/>
              <a:t> </a:t>
            </a:r>
            <a:r>
              <a:rPr lang="fr-FR" baseline="0" dirty="0" err="1" smtClean="0"/>
              <a:t>context</a:t>
            </a:r>
            <a:r>
              <a:rPr lang="fr-FR" baseline="0" dirty="0" smtClean="0"/>
              <a:t>, </a:t>
            </a:r>
            <a:r>
              <a:rPr lang="fr-FR" baseline="0" dirty="0" err="1" smtClean="0"/>
              <a:t>we’ll</a:t>
            </a:r>
            <a:r>
              <a:rPr lang="fr-FR" baseline="0" dirty="0" smtClean="0"/>
              <a:t> </a:t>
            </a:r>
            <a:r>
              <a:rPr lang="fr-FR" baseline="0" dirty="0" err="1" smtClean="0"/>
              <a:t>provide</a:t>
            </a:r>
            <a:r>
              <a:rPr lang="fr-FR" baseline="0" dirty="0" smtClean="0"/>
              <a:t> a </a:t>
            </a:r>
            <a:r>
              <a:rPr lang="fr-FR" baseline="0" dirty="0" err="1" smtClean="0"/>
              <a:t>space</a:t>
            </a:r>
            <a:r>
              <a:rPr lang="fr-FR" baseline="0" dirty="0" smtClean="0"/>
              <a:t> for </a:t>
            </a:r>
            <a:r>
              <a:rPr lang="fr-FR" baseline="0" dirty="0" err="1" smtClean="0"/>
              <a:t>learning</a:t>
            </a:r>
            <a:r>
              <a:rPr lang="fr-FR" baseline="0" dirty="0" smtClean="0"/>
              <a:t>, </a:t>
            </a:r>
            <a:r>
              <a:rPr lang="fr-FR" baseline="0" dirty="0" err="1" smtClean="0"/>
              <a:t>offer</a:t>
            </a:r>
            <a:r>
              <a:rPr lang="fr-FR" baseline="0" dirty="0" smtClean="0"/>
              <a:t> </a:t>
            </a:r>
            <a:r>
              <a:rPr lang="fr-FR" baseline="0" dirty="0" err="1" smtClean="0"/>
              <a:t>peer</a:t>
            </a:r>
            <a:r>
              <a:rPr lang="fr-FR" baseline="0" dirty="0" smtClean="0"/>
              <a:t>-</a:t>
            </a:r>
            <a:r>
              <a:rPr lang="fr-FR" baseline="0" dirty="0" err="1" smtClean="0"/>
              <a:t>learning</a:t>
            </a:r>
            <a:r>
              <a:rPr lang="fr-FR" baseline="0" dirty="0" smtClean="0"/>
              <a:t> </a:t>
            </a:r>
            <a:r>
              <a:rPr lang="fr-FR" baseline="0" smtClean="0"/>
              <a:t>activities</a:t>
            </a:r>
            <a:endParaRPr lang="en-US" dirty="0"/>
          </a:p>
        </p:txBody>
      </p:sp>
      <p:sp>
        <p:nvSpPr>
          <p:cNvPr id="4" name="Slide Number Placeholder 3"/>
          <p:cNvSpPr>
            <a:spLocks noGrp="1"/>
          </p:cNvSpPr>
          <p:nvPr>
            <p:ph type="sldNum" sz="quarter" idx="10"/>
          </p:nvPr>
        </p:nvSpPr>
        <p:spPr/>
        <p:txBody>
          <a:bodyPr/>
          <a:lstStyle/>
          <a:p>
            <a:fld id="{DB87014B-67BA-4815-8350-F78A425E5833}"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Recent multi-polar growth has been linked to a broad diversification of sources of knowledge. Smart knowledge sharing around development experiences and practices between Southern partners is proving as critical to spur </a:t>
            </a:r>
            <a:r>
              <a:rPr lang="en-US" sz="1200" b="1" kern="1200" dirty="0" smtClean="0">
                <a:solidFill>
                  <a:schemeClr val="tx1"/>
                </a:solidFill>
                <a:latin typeface="+mn-lt"/>
                <a:ea typeface="+mn-ea"/>
                <a:cs typeface="+mn-cs"/>
              </a:rPr>
              <a:t>mutual learning across national and regional boundaries</a:t>
            </a:r>
            <a:r>
              <a:rPr lang="en-US" sz="1200" kern="1200" dirty="0" smtClean="0">
                <a:solidFill>
                  <a:schemeClr val="tx1"/>
                </a:solidFill>
                <a:latin typeface="+mn-lt"/>
                <a:ea typeface="+mn-ea"/>
                <a:cs typeface="+mn-cs"/>
              </a:rPr>
              <a:t>.  </a:t>
            </a:r>
          </a:p>
          <a:p>
            <a:endParaRPr lang="fr-FR" dirty="0" smtClean="0"/>
          </a:p>
          <a:p>
            <a:r>
              <a:rPr lang="fr-FR" dirty="0" smtClean="0"/>
              <a:t>Evidence-</a:t>
            </a:r>
            <a:r>
              <a:rPr lang="fr-FR" dirty="0" err="1" smtClean="0"/>
              <a:t>based</a:t>
            </a:r>
            <a:r>
              <a:rPr lang="fr-FR" dirty="0" smtClean="0"/>
              <a:t> </a:t>
            </a:r>
            <a:r>
              <a:rPr lang="fr-FR" dirty="0" err="1" smtClean="0"/>
              <a:t>compiled</a:t>
            </a:r>
            <a:r>
              <a:rPr lang="fr-FR" dirty="0" smtClean="0"/>
              <a:t> by the </a:t>
            </a:r>
            <a:r>
              <a:rPr lang="fr-FR" dirty="0" err="1" smtClean="0"/>
              <a:t>Task</a:t>
            </a:r>
            <a:r>
              <a:rPr lang="fr-FR" dirty="0" smtClean="0"/>
              <a:t> Team for South-Sout</a:t>
            </a:r>
            <a:r>
              <a:rPr lang="fr-FR" baseline="0" dirty="0" smtClean="0"/>
              <a:t>h </a:t>
            </a:r>
            <a:r>
              <a:rPr lang="fr-FR" baseline="0" dirty="0" err="1" smtClean="0"/>
              <a:t>Cooperation</a:t>
            </a:r>
            <a:r>
              <a:rPr lang="fr-FR" baseline="0" dirty="0" smtClean="0"/>
              <a:t> in the </a:t>
            </a:r>
            <a:r>
              <a:rPr lang="fr-FR" baseline="0" dirty="0" err="1" smtClean="0"/>
              <a:t>run</a:t>
            </a:r>
            <a:r>
              <a:rPr lang="fr-FR" baseline="0" dirty="0" smtClean="0"/>
              <a:t>-up to Busan</a:t>
            </a:r>
            <a:endParaRPr lang="fr-FR" dirty="0" smtClean="0"/>
          </a:p>
          <a:p>
            <a:r>
              <a:rPr lang="fr-FR" dirty="0" smtClean="0"/>
              <a:t>G20 (</a:t>
            </a:r>
            <a:r>
              <a:rPr lang="fr-FR" dirty="0" err="1" smtClean="0"/>
              <a:t>Pillar</a:t>
            </a:r>
            <a:r>
              <a:rPr lang="fr-FR" dirty="0" smtClean="0"/>
              <a:t> 9) Options </a:t>
            </a:r>
            <a:r>
              <a:rPr lang="fr-FR" dirty="0" err="1" smtClean="0"/>
              <a:t>Paper</a:t>
            </a:r>
            <a:r>
              <a:rPr lang="fr-FR" dirty="0" smtClean="0"/>
              <a:t> on </a:t>
            </a:r>
            <a:r>
              <a:rPr lang="fr-FR" dirty="0" err="1" smtClean="0"/>
              <a:t>Knowledge</a:t>
            </a:r>
            <a:r>
              <a:rPr lang="fr-FR" baseline="0" dirty="0" smtClean="0"/>
              <a:t> </a:t>
            </a:r>
            <a:r>
              <a:rPr lang="fr-FR" dirty="0" smtClean="0"/>
              <a:t>Sharing</a:t>
            </a:r>
          </a:p>
          <a:p>
            <a:r>
              <a:rPr lang="fr-FR" dirty="0" smtClean="0"/>
              <a:t>-</a:t>
            </a:r>
            <a:r>
              <a:rPr lang="fr-FR" dirty="0" smtClean="0">
                <a:sym typeface="Wingdings" pitchFamily="2" charset="2"/>
              </a:rPr>
              <a:t> </a:t>
            </a:r>
            <a:r>
              <a:rPr lang="fr-FR" dirty="0" err="1" smtClean="0"/>
              <a:t>Both</a:t>
            </a:r>
            <a:r>
              <a:rPr lang="fr-FR" dirty="0" smtClean="0"/>
              <a:t> of </a:t>
            </a:r>
            <a:r>
              <a:rPr lang="fr-FR" dirty="0" err="1" smtClean="0"/>
              <a:t>them</a:t>
            </a:r>
            <a:r>
              <a:rPr lang="fr-FR" dirty="0" smtClean="0"/>
              <a:t> </a:t>
            </a:r>
            <a:r>
              <a:rPr lang="fr-FR" dirty="0" err="1" smtClean="0"/>
              <a:t>suggest</a:t>
            </a:r>
            <a:r>
              <a:rPr lang="fr-FR" baseline="0" dirty="0" smtClean="0"/>
              <a:t> </a:t>
            </a:r>
            <a:r>
              <a:rPr lang="fr-FR" baseline="0" dirty="0" err="1" smtClean="0"/>
              <a:t>that</a:t>
            </a:r>
            <a:r>
              <a:rPr lang="fr-FR" baseline="0" dirty="0" smtClean="0"/>
              <a:t> KE </a:t>
            </a:r>
            <a:r>
              <a:rPr lang="fr-FR" baseline="0" dirty="0" err="1" smtClean="0"/>
              <a:t>is</a:t>
            </a:r>
            <a:r>
              <a:rPr lang="fr-FR" baseline="0" dirty="0" smtClean="0"/>
              <a:t> </a:t>
            </a:r>
            <a:r>
              <a:rPr lang="fr-FR" baseline="0" dirty="0" err="1" smtClean="0"/>
              <a:t>indeed</a:t>
            </a:r>
            <a:r>
              <a:rPr lang="fr-FR" baseline="0" dirty="0" smtClean="0"/>
              <a:t> an effective </a:t>
            </a:r>
            <a:r>
              <a:rPr lang="fr-FR" baseline="0" dirty="0" err="1" smtClean="0"/>
              <a:t>development</a:t>
            </a:r>
            <a:r>
              <a:rPr lang="fr-FR" baseline="0" dirty="0" smtClean="0"/>
              <a:t> instrument and </a:t>
            </a:r>
            <a:r>
              <a:rPr lang="fr-FR" baseline="0" dirty="0" err="1" smtClean="0"/>
              <a:t>should</a:t>
            </a:r>
            <a:r>
              <a:rPr lang="fr-FR" baseline="0" dirty="0" smtClean="0"/>
              <a:t> </a:t>
            </a:r>
            <a:r>
              <a:rPr lang="fr-FR" baseline="0" dirty="0" err="1" smtClean="0"/>
              <a:t>be</a:t>
            </a:r>
            <a:r>
              <a:rPr lang="fr-FR" baseline="0" dirty="0" smtClean="0"/>
              <a:t> </a:t>
            </a:r>
            <a:r>
              <a:rPr lang="fr-FR" baseline="0" dirty="0" err="1" smtClean="0"/>
              <a:t>scaled</a:t>
            </a:r>
            <a:r>
              <a:rPr lang="fr-FR" baseline="0" dirty="0" smtClean="0"/>
              <a:t>-up</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WB and international development community consider Knowledge Exchange to be an effective instrument to </a:t>
            </a:r>
            <a:r>
              <a:rPr lang="en-US" sz="1200" b="1" kern="1200" dirty="0" smtClean="0">
                <a:solidFill>
                  <a:schemeClr val="tx1"/>
                </a:solidFill>
                <a:latin typeface="+mn-lt"/>
                <a:ea typeface="+mn-ea"/>
                <a:cs typeface="+mn-cs"/>
              </a:rPr>
              <a:t>accelerate development processes</a:t>
            </a:r>
            <a:r>
              <a:rPr lang="en-US" sz="1200" kern="1200" dirty="0" smtClean="0">
                <a:solidFill>
                  <a:schemeClr val="tx1"/>
                </a:solidFill>
                <a:latin typeface="+mn-lt"/>
                <a:ea typeface="+mn-ea"/>
                <a:cs typeface="+mn-cs"/>
              </a:rPr>
              <a:t>, helping to get better results faster by inspiring and equipping change agents with successful experiences from peer countries and institutions. Early evidence further suggests that Knowledge Exchange broadens the menu of development options, strengthens local ownership and leadership, and promotes endogenous capacity development.</a:t>
            </a:r>
            <a:endParaRPr lang="fr-F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err="1" smtClean="0">
                <a:solidFill>
                  <a:schemeClr val="tx1"/>
                </a:solidFill>
                <a:latin typeface="+mn-lt"/>
                <a:ea typeface="+mn-ea"/>
                <a:cs typeface="+mn-cs"/>
              </a:rPr>
              <a:t>Growing</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interest</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these</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days</a:t>
            </a:r>
            <a:r>
              <a:rPr lang="fr-FR" sz="1200" kern="1200" dirty="0" smtClean="0">
                <a:solidFill>
                  <a:schemeClr val="tx1"/>
                </a:solidFill>
                <a:latin typeface="+mn-lt"/>
                <a:ea typeface="+mn-ea"/>
                <a:cs typeface="+mn-cs"/>
              </a:rPr>
              <a:t>, WB </a:t>
            </a:r>
            <a:r>
              <a:rPr lang="fr-FR" sz="1200" kern="1200" dirty="0" err="1" smtClean="0">
                <a:solidFill>
                  <a:schemeClr val="tx1"/>
                </a:solidFill>
                <a:latin typeface="+mn-lt"/>
                <a:ea typeface="+mn-ea"/>
                <a:cs typeface="+mn-cs"/>
              </a:rPr>
              <a:t>is</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receiving</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many</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requests</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from</a:t>
            </a:r>
            <a:r>
              <a:rPr lang="fr-FR" sz="1200" kern="1200" dirty="0" smtClean="0">
                <a:solidFill>
                  <a:schemeClr val="tx1"/>
                </a:solidFill>
                <a:latin typeface="+mn-lt"/>
                <a:ea typeface="+mn-ea"/>
                <a:cs typeface="+mn-cs"/>
              </a:rPr>
              <a:t> countries</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that</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want</a:t>
            </a:r>
            <a:r>
              <a:rPr lang="fr-FR" sz="1200" kern="1200" dirty="0" smtClean="0">
                <a:solidFill>
                  <a:schemeClr val="tx1"/>
                </a:solidFill>
                <a:latin typeface="+mn-lt"/>
                <a:ea typeface="+mn-ea"/>
                <a:cs typeface="+mn-cs"/>
              </a:rPr>
              <a:t> to </a:t>
            </a:r>
            <a:r>
              <a:rPr lang="fr-FR" sz="1200" kern="1200" dirty="0" err="1" smtClean="0">
                <a:solidFill>
                  <a:schemeClr val="tx1"/>
                </a:solidFill>
                <a:latin typeface="+mn-lt"/>
                <a:ea typeface="+mn-ea"/>
                <a:cs typeface="+mn-cs"/>
              </a:rPr>
              <a:t>build</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their</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institutional</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capacity</a:t>
            </a:r>
            <a:r>
              <a:rPr lang="fr-FR" sz="1200" kern="1200" dirty="0" smtClean="0">
                <a:solidFill>
                  <a:schemeClr val="tx1"/>
                </a:solidFill>
                <a:latin typeface="+mn-lt"/>
                <a:ea typeface="+mn-ea"/>
                <a:cs typeface="+mn-cs"/>
              </a:rPr>
              <a:t> as </a:t>
            </a:r>
            <a:r>
              <a:rPr lang="fr-FR" sz="1200" kern="1200" dirty="0" err="1" smtClean="0">
                <a:solidFill>
                  <a:schemeClr val="tx1"/>
                </a:solidFill>
                <a:latin typeface="+mn-lt"/>
                <a:ea typeface="+mn-ea"/>
                <a:cs typeface="+mn-cs"/>
              </a:rPr>
              <a:t>knowledge</a:t>
            </a:r>
            <a:r>
              <a:rPr lang="fr-FR" sz="1200" kern="1200" dirty="0" smtClean="0">
                <a:solidFill>
                  <a:schemeClr val="tx1"/>
                </a:solidFill>
                <a:latin typeface="+mn-lt"/>
                <a:ea typeface="+mn-ea"/>
                <a:cs typeface="+mn-cs"/>
              </a:rPr>
              <a:t> hubs</a:t>
            </a:r>
            <a:r>
              <a:rPr lang="fr-FR" sz="1200" kern="1200" baseline="0" dirty="0" smtClean="0">
                <a:solidFill>
                  <a:schemeClr val="tx1"/>
                </a:solidFill>
                <a:latin typeface="+mn-lt"/>
                <a:ea typeface="+mn-ea"/>
                <a:cs typeface="+mn-cs"/>
              </a:rPr>
              <a:t> </a:t>
            </a:r>
            <a:endParaRPr lang="fr-F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err="1" smtClean="0">
                <a:solidFill>
                  <a:schemeClr val="tx1"/>
                </a:solidFill>
                <a:latin typeface="+mn-lt"/>
                <a:ea typeface="+mn-ea"/>
                <a:cs typeface="+mn-cs"/>
              </a:rPr>
              <a:t>We</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need</a:t>
            </a:r>
            <a:r>
              <a:rPr lang="fr-FR" sz="1200" kern="1200" dirty="0" smtClean="0">
                <a:solidFill>
                  <a:schemeClr val="tx1"/>
                </a:solidFill>
                <a:latin typeface="+mn-lt"/>
                <a:ea typeface="+mn-ea"/>
                <a:cs typeface="+mn-cs"/>
              </a:rPr>
              <a:t> to </a:t>
            </a:r>
            <a:r>
              <a:rPr lang="fr-FR" sz="1200" kern="1200" dirty="0" err="1" smtClean="0">
                <a:solidFill>
                  <a:schemeClr val="tx1"/>
                </a:solidFill>
                <a:latin typeface="+mn-lt"/>
                <a:ea typeface="+mn-ea"/>
                <a:cs typeface="+mn-cs"/>
              </a:rPr>
              <a:t>deliver</a:t>
            </a:r>
            <a:r>
              <a:rPr lang="fr-FR" sz="1200" kern="1200" dirty="0" smtClean="0">
                <a:solidFill>
                  <a:schemeClr val="tx1"/>
                </a:solidFill>
                <a:latin typeface="+mn-lt"/>
                <a:ea typeface="+mn-ea"/>
                <a:cs typeface="+mn-cs"/>
              </a:rPr>
              <a:t> on </a:t>
            </a:r>
            <a:r>
              <a:rPr lang="fr-FR" sz="1200" kern="1200" dirty="0" err="1" smtClean="0">
                <a:solidFill>
                  <a:schemeClr val="tx1"/>
                </a:solidFill>
                <a:latin typeface="+mn-lt"/>
                <a:ea typeface="+mn-ea"/>
                <a:cs typeface="+mn-cs"/>
              </a:rPr>
              <a:t>this</a:t>
            </a:r>
            <a:r>
              <a:rPr lang="fr-FR" sz="1200" kern="1200" baseline="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err="1" smtClean="0">
                <a:solidFill>
                  <a:schemeClr val="tx1"/>
                </a:solidFill>
                <a:latin typeface="+mn-lt"/>
                <a:ea typeface="+mn-ea"/>
                <a:cs typeface="+mn-cs"/>
              </a:rPr>
              <a:t>What</a:t>
            </a:r>
            <a:r>
              <a:rPr lang="fr-FR" sz="1200" kern="1200" baseline="0" dirty="0" smtClean="0">
                <a:solidFill>
                  <a:schemeClr val="tx1"/>
                </a:solidFill>
                <a:latin typeface="+mn-lt"/>
                <a:ea typeface="+mn-ea"/>
                <a:cs typeface="+mn-cs"/>
              </a:rPr>
              <a:t> do </a:t>
            </a:r>
            <a:r>
              <a:rPr lang="fr-FR" sz="1200" kern="1200" baseline="0" dirty="0" err="1" smtClean="0">
                <a:solidFill>
                  <a:schemeClr val="tx1"/>
                </a:solidFill>
                <a:latin typeface="+mn-lt"/>
                <a:ea typeface="+mn-ea"/>
                <a:cs typeface="+mn-cs"/>
              </a:rPr>
              <a:t>we</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need</a:t>
            </a:r>
            <a:r>
              <a:rPr lang="fr-FR" sz="1200" kern="1200" baseline="0" dirty="0" smtClean="0">
                <a:solidFill>
                  <a:schemeClr val="tx1"/>
                </a:solidFill>
                <a:latin typeface="+mn-lt"/>
                <a:ea typeface="+mn-ea"/>
                <a:cs typeface="+mn-cs"/>
              </a:rPr>
              <a:t> to do to </a:t>
            </a:r>
            <a:r>
              <a:rPr lang="fr-FR" sz="1200" kern="1200" baseline="0" dirty="0" err="1" smtClean="0">
                <a:solidFill>
                  <a:schemeClr val="tx1"/>
                </a:solidFill>
                <a:latin typeface="+mn-lt"/>
                <a:ea typeface="+mn-ea"/>
                <a:cs typeface="+mn-cs"/>
              </a:rPr>
              <a:t>make</a:t>
            </a:r>
            <a:r>
              <a:rPr lang="fr-FR" sz="1200" kern="1200" baseline="0" dirty="0" smtClean="0">
                <a:solidFill>
                  <a:schemeClr val="tx1"/>
                </a:solidFill>
                <a:latin typeface="+mn-lt"/>
                <a:ea typeface="+mn-ea"/>
                <a:cs typeface="+mn-cs"/>
              </a:rPr>
              <a:t> KE </a:t>
            </a:r>
            <a:r>
              <a:rPr lang="fr-FR" sz="1200" kern="1200" baseline="0" dirty="0" err="1" smtClean="0">
                <a:solidFill>
                  <a:schemeClr val="tx1"/>
                </a:solidFill>
                <a:latin typeface="+mn-lt"/>
                <a:ea typeface="+mn-ea"/>
                <a:cs typeface="+mn-cs"/>
              </a:rPr>
              <a:t>happen</a:t>
            </a:r>
            <a:r>
              <a:rPr lang="fr-FR" sz="1200" kern="1200" baseline="0" dirty="0" smtClean="0">
                <a:solidFill>
                  <a:schemeClr val="tx1"/>
                </a:solidFill>
                <a:latin typeface="+mn-lt"/>
                <a:ea typeface="+mn-ea"/>
                <a:cs typeface="+mn-cs"/>
              </a:rPr>
              <a:t> ? How </a:t>
            </a:r>
            <a:r>
              <a:rPr lang="fr-FR" sz="1200" kern="1200" baseline="0" dirty="0" err="1" smtClean="0">
                <a:solidFill>
                  <a:schemeClr val="tx1"/>
                </a:solidFill>
                <a:latin typeface="+mn-lt"/>
                <a:ea typeface="+mn-ea"/>
                <a:cs typeface="+mn-cs"/>
              </a:rPr>
              <a:t>can</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we</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ensure</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they</a:t>
            </a:r>
            <a:r>
              <a:rPr lang="fr-FR" sz="1200" kern="1200" baseline="0" dirty="0" smtClean="0">
                <a:solidFill>
                  <a:schemeClr val="tx1"/>
                </a:solidFill>
                <a:latin typeface="+mn-lt"/>
                <a:ea typeface="+mn-ea"/>
                <a:cs typeface="+mn-cs"/>
              </a:rPr>
              <a:t> are </a:t>
            </a:r>
            <a:r>
              <a:rPr lang="fr-FR" sz="1200" kern="1200" baseline="0" dirty="0" err="1" smtClean="0">
                <a:solidFill>
                  <a:schemeClr val="tx1"/>
                </a:solidFill>
                <a:latin typeface="+mn-lt"/>
                <a:ea typeface="+mn-ea"/>
                <a:cs typeface="+mn-cs"/>
              </a:rPr>
              <a:t>organized</a:t>
            </a:r>
            <a:r>
              <a:rPr lang="fr-FR" sz="1200" kern="1200" baseline="0" dirty="0" smtClean="0">
                <a:solidFill>
                  <a:schemeClr val="tx1"/>
                </a:solidFill>
                <a:latin typeface="+mn-lt"/>
                <a:ea typeface="+mn-ea"/>
                <a:cs typeface="+mn-cs"/>
              </a:rPr>
              <a:t> in a more </a:t>
            </a:r>
            <a:r>
              <a:rPr lang="fr-FR" sz="1200" kern="1200" baseline="0" dirty="0" err="1" smtClean="0">
                <a:solidFill>
                  <a:schemeClr val="tx1"/>
                </a:solidFill>
                <a:latin typeface="+mn-lt"/>
                <a:ea typeface="+mn-ea"/>
                <a:cs typeface="+mn-cs"/>
              </a:rPr>
              <a:t>systematic</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way</a:t>
            </a:r>
            <a:r>
              <a:rPr lang="fr-FR" sz="120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fr-FR" dirty="0" smtClean="0"/>
          </a:p>
          <a:p>
            <a:endParaRPr lang="en-US" dirty="0"/>
          </a:p>
        </p:txBody>
      </p:sp>
      <p:sp>
        <p:nvSpPr>
          <p:cNvPr id="4" name="Slide Number Placeholder 3"/>
          <p:cNvSpPr>
            <a:spLocks noGrp="1"/>
          </p:cNvSpPr>
          <p:nvPr>
            <p:ph type="sldNum" sz="quarter" idx="10"/>
          </p:nvPr>
        </p:nvSpPr>
        <p:spPr/>
        <p:txBody>
          <a:bodyPr/>
          <a:lstStyle/>
          <a:p>
            <a:fld id="{DB87014B-67BA-4815-8350-F78A425E583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KE have a </a:t>
            </a:r>
            <a:r>
              <a:rPr lang="fr-FR" dirty="0" err="1" smtClean="0"/>
              <a:t>catalytic</a:t>
            </a:r>
            <a:r>
              <a:rPr lang="fr-FR" dirty="0" smtClean="0"/>
              <a:t> </a:t>
            </a:r>
            <a:r>
              <a:rPr lang="fr-FR" dirty="0" err="1" smtClean="0"/>
              <a:t>function</a:t>
            </a:r>
            <a:r>
              <a:rPr lang="fr-FR" dirty="0" smtClean="0"/>
              <a:t> and</a:t>
            </a:r>
            <a:r>
              <a:rPr lang="fr-FR" baseline="0" dirty="0" smtClean="0"/>
              <a:t> </a:t>
            </a:r>
            <a:r>
              <a:rPr lang="fr-FR" baseline="0" dirty="0" err="1" smtClean="0"/>
              <a:t>can</a:t>
            </a:r>
            <a:r>
              <a:rPr lang="fr-FR" dirty="0" smtClean="0"/>
              <a:t> </a:t>
            </a:r>
            <a:r>
              <a:rPr lang="fr-FR" dirty="0" err="1" smtClean="0"/>
              <a:t>accelerate</a:t>
            </a:r>
            <a:r>
              <a:rPr lang="fr-FR" dirty="0" smtClean="0"/>
              <a:t> </a:t>
            </a:r>
            <a:r>
              <a:rPr lang="fr-FR" dirty="0" err="1" smtClean="0"/>
              <a:t>dvt</a:t>
            </a:r>
            <a:r>
              <a:rPr lang="fr-FR" dirty="0" smtClean="0"/>
              <a:t> </a:t>
            </a:r>
            <a:r>
              <a:rPr lang="fr-FR" dirty="0" err="1" smtClean="0"/>
              <a:t>processes</a:t>
            </a:r>
            <a:r>
              <a:rPr lang="fr-FR" dirty="0" smtClean="0"/>
              <a:t> </a:t>
            </a:r>
            <a:r>
              <a:rPr lang="fr-FR" dirty="0" err="1" smtClean="0"/>
              <a:t>both</a:t>
            </a:r>
            <a:r>
              <a:rPr lang="fr-FR" baseline="0" dirty="0" smtClean="0"/>
              <a:t> </a:t>
            </a:r>
            <a:r>
              <a:rPr lang="fr-FR" baseline="0" dirty="0" err="1" smtClean="0"/>
              <a:t>at</a:t>
            </a:r>
            <a:r>
              <a:rPr lang="fr-FR" baseline="0" dirty="0" smtClean="0"/>
              <a:t> </a:t>
            </a:r>
            <a:r>
              <a:rPr lang="fr-FR" b="1" baseline="0" dirty="0" err="1" smtClean="0"/>
              <a:t>policy</a:t>
            </a:r>
            <a:r>
              <a:rPr lang="fr-FR" b="1" baseline="0" dirty="0" smtClean="0"/>
              <a:t> </a:t>
            </a:r>
            <a:r>
              <a:rPr lang="fr-FR" b="1" baseline="0" dirty="0" err="1" smtClean="0"/>
              <a:t>level</a:t>
            </a:r>
            <a:r>
              <a:rPr lang="fr-FR" b="1" baseline="0" dirty="0" smtClean="0"/>
              <a:t> </a:t>
            </a:r>
            <a:r>
              <a:rPr lang="fr-FR" baseline="0" dirty="0" smtClean="0"/>
              <a:t>(</a:t>
            </a:r>
            <a:r>
              <a:rPr lang="fr-FR" baseline="0" dirty="0" err="1" smtClean="0"/>
              <a:t>inspiring</a:t>
            </a:r>
            <a:r>
              <a:rPr lang="fr-FR" baseline="0" dirty="0" smtClean="0"/>
              <a:t> leaders, </a:t>
            </a:r>
            <a:r>
              <a:rPr lang="fr-FR" baseline="0" dirty="0" err="1" smtClean="0"/>
              <a:t>creating</a:t>
            </a:r>
            <a:r>
              <a:rPr lang="fr-FR" baseline="0" dirty="0" smtClean="0"/>
              <a:t> </a:t>
            </a:r>
            <a:r>
              <a:rPr lang="fr-FR" baseline="0" dirty="0" err="1" smtClean="0"/>
              <a:t>awareness</a:t>
            </a:r>
            <a:r>
              <a:rPr lang="fr-FR" baseline="0" dirty="0" smtClean="0"/>
              <a:t> and </a:t>
            </a:r>
            <a:r>
              <a:rPr lang="fr-FR" baseline="0" dirty="0" err="1" smtClean="0"/>
              <a:t>ownership</a:t>
            </a:r>
            <a:r>
              <a:rPr lang="fr-FR" baseline="0" dirty="0" smtClean="0"/>
              <a:t>, </a:t>
            </a:r>
            <a:r>
              <a:rPr lang="fr-FR" baseline="0" dirty="0" err="1" smtClean="0"/>
              <a:t>empower</a:t>
            </a:r>
            <a:r>
              <a:rPr lang="fr-FR" baseline="0" dirty="0" smtClean="0"/>
              <a:t> </a:t>
            </a:r>
            <a:r>
              <a:rPr lang="fr-FR" baseline="0" dirty="0" err="1" smtClean="0"/>
              <a:t>governments</a:t>
            </a:r>
            <a:r>
              <a:rPr lang="fr-FR" baseline="0" dirty="0" smtClean="0"/>
              <a:t> to </a:t>
            </a:r>
            <a:r>
              <a:rPr lang="fr-FR" baseline="0" dirty="0" err="1" smtClean="0"/>
              <a:t>initiate</a:t>
            </a:r>
            <a:r>
              <a:rPr lang="fr-FR" baseline="0" dirty="0" smtClean="0"/>
              <a:t> </a:t>
            </a:r>
            <a:r>
              <a:rPr lang="fr-FR" baseline="0" dirty="0" err="1" smtClean="0"/>
              <a:t>reforms</a:t>
            </a:r>
            <a:r>
              <a:rPr lang="fr-FR" baseline="0" dirty="0" smtClean="0"/>
              <a:t>) and </a:t>
            </a:r>
            <a:r>
              <a:rPr lang="fr-FR" b="1" baseline="0" dirty="0" err="1" smtClean="0"/>
              <a:t>technical</a:t>
            </a:r>
            <a:r>
              <a:rPr lang="fr-FR" b="1" baseline="0" dirty="0" smtClean="0"/>
              <a:t> </a:t>
            </a:r>
            <a:r>
              <a:rPr lang="fr-FR" b="1" baseline="0" dirty="0" err="1" smtClean="0"/>
              <a:t>level</a:t>
            </a:r>
            <a:r>
              <a:rPr lang="fr-FR" b="1" baseline="0" dirty="0" smtClean="0"/>
              <a:t> </a:t>
            </a:r>
            <a:r>
              <a:rPr lang="fr-FR" baseline="0" dirty="0" err="1" smtClean="0"/>
              <a:t>through</a:t>
            </a:r>
            <a:r>
              <a:rPr lang="fr-FR" baseline="0" dirty="0" smtClean="0"/>
              <a:t> </a:t>
            </a:r>
            <a:r>
              <a:rPr lang="fr-FR" baseline="0" dirty="0" err="1" smtClean="0"/>
              <a:t>instilling</a:t>
            </a:r>
            <a:r>
              <a:rPr lang="fr-FR" baseline="0" dirty="0" smtClean="0"/>
              <a:t> </a:t>
            </a:r>
            <a:r>
              <a:rPr lang="fr-FR" baseline="0" dirty="0" err="1" smtClean="0"/>
              <a:t>innovative</a:t>
            </a:r>
            <a:r>
              <a:rPr lang="fr-FR" baseline="0" dirty="0" smtClean="0"/>
              <a:t> practices. </a:t>
            </a:r>
          </a:p>
          <a:p>
            <a:endParaRPr lang="fr-FR" baseline="0" dirty="0" smtClean="0"/>
          </a:p>
          <a:p>
            <a:r>
              <a:rPr lang="fr-FR" baseline="0" dirty="0" smtClean="0"/>
              <a:t>KE are not the </a:t>
            </a:r>
            <a:r>
              <a:rPr lang="fr-FR" baseline="0" dirty="0" err="1" smtClean="0"/>
              <a:t>only</a:t>
            </a:r>
            <a:r>
              <a:rPr lang="fr-FR" baseline="0" dirty="0" smtClean="0"/>
              <a:t> solution but </a:t>
            </a:r>
            <a:r>
              <a:rPr lang="fr-FR" baseline="0" dirty="0" err="1" smtClean="0"/>
              <a:t>they</a:t>
            </a:r>
            <a:r>
              <a:rPr lang="fr-FR" baseline="0" dirty="0" smtClean="0"/>
              <a:t> are a </a:t>
            </a:r>
            <a:r>
              <a:rPr lang="fr-FR" baseline="0" dirty="0" err="1" smtClean="0"/>
              <a:t>strong</a:t>
            </a:r>
            <a:r>
              <a:rPr lang="fr-FR" baseline="0" dirty="0" smtClean="0"/>
              <a:t> </a:t>
            </a:r>
            <a:r>
              <a:rPr lang="fr-FR" baseline="0" dirty="0" err="1" smtClean="0"/>
              <a:t>complement</a:t>
            </a:r>
            <a:r>
              <a:rPr lang="fr-FR" baseline="0" dirty="0" smtClean="0"/>
              <a:t> to TA and </a:t>
            </a:r>
            <a:r>
              <a:rPr lang="fr-FR" baseline="0" dirty="0" err="1" smtClean="0"/>
              <a:t>funding</a:t>
            </a:r>
            <a:r>
              <a:rPr lang="fr-FR" baseline="0" dirty="0" smtClean="0"/>
              <a:t> </a:t>
            </a:r>
            <a:endParaRPr lang="en-US" dirty="0"/>
          </a:p>
        </p:txBody>
      </p:sp>
      <p:sp>
        <p:nvSpPr>
          <p:cNvPr id="4" name="Slide Number Placeholder 3"/>
          <p:cNvSpPr>
            <a:spLocks noGrp="1"/>
          </p:cNvSpPr>
          <p:nvPr>
            <p:ph type="sldNum" sz="quarter" idx="10"/>
          </p:nvPr>
        </p:nvSpPr>
        <p:spPr/>
        <p:txBody>
          <a:bodyPr/>
          <a:lstStyle/>
          <a:p>
            <a:fld id="{DB87014B-67BA-4815-8350-F78A425E583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lgn="l"/>
            <a:r>
              <a:rPr lang="fr-FR" sz="1200" dirty="0" err="1" smtClean="0">
                <a:solidFill>
                  <a:schemeClr val="bg1"/>
                </a:solidFill>
              </a:rPr>
              <a:t>After</a:t>
            </a:r>
            <a:r>
              <a:rPr lang="fr-FR" sz="1200" dirty="0" smtClean="0">
                <a:solidFill>
                  <a:schemeClr val="bg1"/>
                </a:solidFill>
              </a:rPr>
              <a:t> KE, </a:t>
            </a:r>
            <a:r>
              <a:rPr lang="fr-FR" sz="1200" dirty="0" err="1" smtClean="0">
                <a:solidFill>
                  <a:schemeClr val="bg1"/>
                </a:solidFill>
              </a:rPr>
              <a:t>let’s</a:t>
            </a:r>
            <a:r>
              <a:rPr lang="fr-FR" sz="1200" dirty="0" smtClean="0">
                <a:solidFill>
                  <a:schemeClr val="bg1"/>
                </a:solidFill>
              </a:rPr>
              <a:t> move one</a:t>
            </a:r>
            <a:r>
              <a:rPr lang="fr-FR" sz="1200" baseline="0" dirty="0" smtClean="0">
                <a:solidFill>
                  <a:schemeClr val="bg1"/>
                </a:solidFill>
              </a:rPr>
              <a:t> </a:t>
            </a:r>
            <a:r>
              <a:rPr lang="fr-FR" sz="1200" baseline="0" dirty="0" err="1" smtClean="0">
                <a:solidFill>
                  <a:schemeClr val="bg1"/>
                </a:solidFill>
              </a:rPr>
              <a:t>level</a:t>
            </a:r>
            <a:r>
              <a:rPr lang="fr-FR" sz="1200" baseline="0" dirty="0" smtClean="0">
                <a:solidFill>
                  <a:schemeClr val="bg1"/>
                </a:solidFill>
              </a:rPr>
              <a:t> down </a:t>
            </a:r>
            <a:r>
              <a:rPr lang="fr-FR" sz="1200" baseline="0" dirty="0" err="1" smtClean="0">
                <a:solidFill>
                  <a:schemeClr val="bg1"/>
                </a:solidFill>
              </a:rPr>
              <a:t>with</a:t>
            </a:r>
            <a:r>
              <a:rPr lang="fr-FR" sz="1200" baseline="0" dirty="0" smtClean="0">
                <a:solidFill>
                  <a:schemeClr val="bg1"/>
                </a:solidFill>
              </a:rPr>
              <a:t> </a:t>
            </a:r>
            <a:r>
              <a:rPr lang="fr-FR" sz="1200" baseline="0" dirty="0" err="1" smtClean="0">
                <a:solidFill>
                  <a:schemeClr val="bg1"/>
                </a:solidFill>
              </a:rPr>
              <a:t>Knowledge</a:t>
            </a:r>
            <a:r>
              <a:rPr lang="fr-FR" sz="1200" baseline="0" dirty="0" smtClean="0">
                <a:solidFill>
                  <a:schemeClr val="bg1"/>
                </a:solidFill>
              </a:rPr>
              <a:t> Hubs</a:t>
            </a:r>
          </a:p>
          <a:p>
            <a:pPr lvl="0" algn="l"/>
            <a:endParaRPr lang="fr-FR" sz="1200" baseline="0" dirty="0" smtClean="0">
              <a:solidFill>
                <a:schemeClr val="bg1"/>
              </a:solidFill>
            </a:endParaRPr>
          </a:p>
          <a:p>
            <a:pPr lvl="0" algn="l"/>
            <a:r>
              <a:rPr lang="fr-FR" sz="1200" baseline="0" dirty="0" smtClean="0">
                <a:solidFill>
                  <a:schemeClr val="bg1"/>
                </a:solidFill>
              </a:rPr>
              <a:t>This </a:t>
            </a:r>
            <a:r>
              <a:rPr lang="fr-FR" sz="1200" baseline="0" dirty="0" err="1" smtClean="0">
                <a:solidFill>
                  <a:schemeClr val="bg1"/>
                </a:solidFill>
              </a:rPr>
              <a:t>slide</a:t>
            </a:r>
            <a:r>
              <a:rPr lang="fr-FR" sz="1200" baseline="0" dirty="0" smtClean="0">
                <a:solidFill>
                  <a:schemeClr val="bg1"/>
                </a:solidFill>
              </a:rPr>
              <a:t> </a:t>
            </a:r>
            <a:r>
              <a:rPr lang="fr-FR" sz="1200" baseline="0" dirty="0" err="1" smtClean="0">
                <a:solidFill>
                  <a:schemeClr val="bg1"/>
                </a:solidFill>
              </a:rPr>
              <a:t>provides</a:t>
            </a:r>
            <a:r>
              <a:rPr lang="fr-FR" sz="1200" baseline="0" dirty="0" smtClean="0">
                <a:solidFill>
                  <a:schemeClr val="bg1"/>
                </a:solidFill>
              </a:rPr>
              <a:t> the </a:t>
            </a:r>
            <a:r>
              <a:rPr lang="fr-FR" sz="1200" baseline="0" dirty="0" err="1" smtClean="0">
                <a:solidFill>
                  <a:schemeClr val="bg1"/>
                </a:solidFill>
              </a:rPr>
              <a:t>context</a:t>
            </a:r>
            <a:r>
              <a:rPr lang="fr-FR" sz="1200" baseline="0" dirty="0" smtClean="0">
                <a:solidFill>
                  <a:schemeClr val="bg1"/>
                </a:solidFill>
              </a:rPr>
              <a:t> </a:t>
            </a:r>
            <a:r>
              <a:rPr lang="fr-FR" sz="1200" baseline="0" dirty="0" err="1" smtClean="0">
                <a:solidFill>
                  <a:schemeClr val="bg1"/>
                </a:solidFill>
              </a:rPr>
              <a:t>where</a:t>
            </a:r>
            <a:r>
              <a:rPr lang="fr-FR" sz="1200" baseline="0" dirty="0" smtClean="0">
                <a:solidFill>
                  <a:schemeClr val="bg1"/>
                </a:solidFill>
              </a:rPr>
              <a:t> </a:t>
            </a:r>
            <a:r>
              <a:rPr lang="fr-FR" sz="1200" baseline="0" dirty="0" err="1" smtClean="0">
                <a:solidFill>
                  <a:schemeClr val="bg1"/>
                </a:solidFill>
              </a:rPr>
              <a:t>Knowledge</a:t>
            </a:r>
            <a:r>
              <a:rPr lang="fr-FR" sz="1200" baseline="0" dirty="0" smtClean="0">
                <a:solidFill>
                  <a:schemeClr val="bg1"/>
                </a:solidFill>
              </a:rPr>
              <a:t> Hubs </a:t>
            </a:r>
            <a:r>
              <a:rPr lang="fr-FR" sz="1200" baseline="0" dirty="0" err="1" smtClean="0">
                <a:solidFill>
                  <a:schemeClr val="bg1"/>
                </a:solidFill>
              </a:rPr>
              <a:t>actually</a:t>
            </a:r>
            <a:r>
              <a:rPr lang="fr-FR" sz="1200" baseline="0" dirty="0" smtClean="0">
                <a:solidFill>
                  <a:schemeClr val="bg1"/>
                </a:solidFill>
              </a:rPr>
              <a:t> </a:t>
            </a:r>
            <a:r>
              <a:rPr lang="fr-FR" sz="1200" baseline="0" dirty="0" err="1" smtClean="0">
                <a:solidFill>
                  <a:schemeClr val="bg1"/>
                </a:solidFill>
              </a:rPr>
              <a:t>sit</a:t>
            </a:r>
            <a:r>
              <a:rPr lang="fr-FR" sz="1200" baseline="0" dirty="0" smtClean="0">
                <a:solidFill>
                  <a:schemeClr val="bg1"/>
                </a:solidFill>
              </a:rPr>
              <a:t>: in the confines of KE and KE </a:t>
            </a:r>
            <a:r>
              <a:rPr lang="fr-FR" sz="1200" baseline="0" dirty="0" err="1" smtClean="0">
                <a:solidFill>
                  <a:schemeClr val="bg1"/>
                </a:solidFill>
              </a:rPr>
              <a:t>itself</a:t>
            </a:r>
            <a:r>
              <a:rPr lang="fr-FR" sz="1200" baseline="0" dirty="0" smtClean="0">
                <a:solidFill>
                  <a:schemeClr val="bg1"/>
                </a:solidFill>
              </a:rPr>
              <a:t> </a:t>
            </a:r>
            <a:r>
              <a:rPr lang="fr-FR" sz="1200" baseline="0" dirty="0" err="1" smtClean="0">
                <a:solidFill>
                  <a:schemeClr val="bg1"/>
                </a:solidFill>
              </a:rPr>
              <a:t>is</a:t>
            </a:r>
            <a:r>
              <a:rPr lang="fr-FR" sz="1200" baseline="0" dirty="0" smtClean="0">
                <a:solidFill>
                  <a:schemeClr val="bg1"/>
                </a:solidFill>
              </a:rPr>
              <a:t> part of </a:t>
            </a:r>
            <a:r>
              <a:rPr lang="fr-FR" sz="1200" baseline="0" dirty="0" err="1" smtClean="0">
                <a:solidFill>
                  <a:schemeClr val="bg1"/>
                </a:solidFill>
              </a:rPr>
              <a:t>these</a:t>
            </a:r>
            <a:r>
              <a:rPr lang="fr-FR" sz="1200" baseline="0" dirty="0" smtClean="0">
                <a:solidFill>
                  <a:schemeClr val="bg1"/>
                </a:solidFill>
              </a:rPr>
              <a:t> </a:t>
            </a:r>
            <a:r>
              <a:rPr lang="fr-FR" sz="1200" baseline="0" dirty="0" err="1" smtClean="0">
                <a:solidFill>
                  <a:schemeClr val="bg1"/>
                </a:solidFill>
              </a:rPr>
              <a:t>various</a:t>
            </a:r>
            <a:r>
              <a:rPr lang="fr-FR" sz="1200" baseline="0" dirty="0" smtClean="0">
                <a:solidFill>
                  <a:schemeClr val="bg1"/>
                </a:solidFill>
              </a:rPr>
              <a:t> </a:t>
            </a:r>
            <a:r>
              <a:rPr lang="fr-FR" sz="1200" baseline="0" dirty="0" err="1" smtClean="0">
                <a:solidFill>
                  <a:schemeClr val="bg1"/>
                </a:solidFill>
              </a:rPr>
              <a:t>devt</a:t>
            </a:r>
            <a:r>
              <a:rPr lang="fr-FR" sz="1200" baseline="0" dirty="0" smtClean="0">
                <a:solidFill>
                  <a:schemeClr val="bg1"/>
                </a:solidFill>
              </a:rPr>
              <a:t> instruments</a:t>
            </a:r>
          </a:p>
          <a:p>
            <a:pPr lvl="0" algn="l"/>
            <a:r>
              <a:rPr lang="fr-FR" sz="1200" baseline="0" dirty="0" smtClean="0">
                <a:solidFill>
                  <a:schemeClr val="bg1"/>
                </a:solidFill>
              </a:rPr>
              <a:t>Key </a:t>
            </a:r>
            <a:r>
              <a:rPr lang="fr-FR" sz="1200" baseline="0" dirty="0" err="1" smtClean="0">
                <a:solidFill>
                  <a:schemeClr val="bg1"/>
                </a:solidFill>
              </a:rPr>
              <a:t>function</a:t>
            </a:r>
            <a:r>
              <a:rPr lang="fr-FR" sz="1200" baseline="0" dirty="0" smtClean="0">
                <a:solidFill>
                  <a:schemeClr val="bg1"/>
                </a:solidFill>
              </a:rPr>
              <a:t> of KH </a:t>
            </a:r>
            <a:r>
              <a:rPr lang="fr-FR" sz="1200" baseline="0" dirty="0" err="1" smtClean="0">
                <a:solidFill>
                  <a:schemeClr val="bg1"/>
                </a:solidFill>
              </a:rPr>
              <a:t>is</a:t>
            </a:r>
            <a:r>
              <a:rPr lang="fr-FR" sz="1200" baseline="0" dirty="0" smtClean="0">
                <a:solidFill>
                  <a:schemeClr val="bg1"/>
                </a:solidFill>
              </a:rPr>
              <a:t> to </a:t>
            </a:r>
            <a:r>
              <a:rPr lang="fr-FR" sz="1200" baseline="0" dirty="0" err="1" smtClean="0">
                <a:solidFill>
                  <a:schemeClr val="bg1"/>
                </a:solidFill>
              </a:rPr>
              <a:t>institutionnalize</a:t>
            </a:r>
            <a:r>
              <a:rPr lang="fr-FR" sz="1200" baseline="0" dirty="0" smtClean="0">
                <a:solidFill>
                  <a:schemeClr val="bg1"/>
                </a:solidFill>
              </a:rPr>
              <a:t> KE </a:t>
            </a:r>
            <a:r>
              <a:rPr lang="fr-FR" sz="1200" baseline="0" dirty="0" err="1" smtClean="0">
                <a:solidFill>
                  <a:schemeClr val="bg1"/>
                </a:solidFill>
              </a:rPr>
              <a:t>at</a:t>
            </a:r>
            <a:r>
              <a:rPr lang="fr-FR" sz="1200" baseline="0" dirty="0" smtClean="0">
                <a:solidFill>
                  <a:schemeClr val="bg1"/>
                </a:solidFill>
              </a:rPr>
              <a:t> country </a:t>
            </a:r>
            <a:r>
              <a:rPr lang="fr-FR" sz="1200" baseline="0" dirty="0" err="1" smtClean="0">
                <a:solidFill>
                  <a:schemeClr val="bg1"/>
                </a:solidFill>
              </a:rPr>
              <a:t>level</a:t>
            </a:r>
            <a:endParaRPr lang="en-US" sz="1200" dirty="0" smtClean="0">
              <a:solidFill>
                <a:schemeClr val="bg1"/>
              </a:solidFill>
            </a:endParaRPr>
          </a:p>
          <a:p>
            <a:pPr lvl="0" algn="l"/>
            <a:endParaRPr lang="en-US" sz="1200" dirty="0" smtClean="0">
              <a:solidFill>
                <a:schemeClr val="bg1"/>
              </a:solidFill>
            </a:endParaRPr>
          </a:p>
          <a:p>
            <a:pPr lvl="0" algn="l"/>
            <a:r>
              <a:rPr lang="en-US" sz="1200" dirty="0" smtClean="0">
                <a:solidFill>
                  <a:schemeClr val="bg1"/>
                </a:solidFill>
              </a:rPr>
              <a:t>South-South and Triangular Cooperation (SSC and </a:t>
            </a:r>
            <a:r>
              <a:rPr lang="en-US" sz="1200" dirty="0" err="1" smtClean="0">
                <a:solidFill>
                  <a:schemeClr val="bg1"/>
                </a:solidFill>
              </a:rPr>
              <a:t>TrC</a:t>
            </a:r>
            <a:r>
              <a:rPr lang="en-US" sz="1200" dirty="0" smtClean="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smtClean="0">
                <a:solidFill>
                  <a:schemeClr val="tx1"/>
                </a:solidFill>
                <a:latin typeface="Times New Roman" pitchFamily="18" charset="0"/>
                <a:cs typeface="Times New Roman" pitchFamily="18" charset="0"/>
              </a:rPr>
              <a:t>SSC: A process whereby two or more developing countries pursue their individual or collective development through cooperative exchanges of knowledge, skills, resources and technical know-how.</a:t>
            </a:r>
          </a:p>
          <a:p>
            <a:pPr lvl="0" algn="l"/>
            <a:endParaRPr lang="en-US" sz="1200" dirty="0" smtClean="0">
              <a:solidFill>
                <a:schemeClr val="bg1"/>
              </a:solidFill>
            </a:endParaRPr>
          </a:p>
          <a:p>
            <a:pPr lvl="0" algn="l"/>
            <a:r>
              <a:rPr lang="en-US" sz="1200" dirty="0" smtClean="0">
                <a:solidFill>
                  <a:schemeClr val="bg1"/>
                </a:solidFill>
              </a:rPr>
              <a:t>South-South Knowledge Exchange (SSKE)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smtClean="0">
                <a:solidFill>
                  <a:schemeClr val="tx1"/>
                </a:solidFill>
                <a:latin typeface="Times New Roman" pitchFamily="18" charset="0"/>
                <a:cs typeface="Times New Roman" pitchFamily="18" charset="0"/>
              </a:rPr>
              <a:t>The practice of transferring, replicating, and scaling up of “what works” in development, through just-in-time sharing of experiences among development practitioners and leaders</a:t>
            </a:r>
            <a:endParaRPr lang="en-US" dirty="0" smtClean="0">
              <a:solidFill>
                <a:schemeClr val="tx1"/>
              </a:solidFill>
            </a:endParaRPr>
          </a:p>
          <a:p>
            <a:pPr lvl="0" algn="l"/>
            <a:endParaRPr lang="en-US" sz="1200" dirty="0" smtClean="0">
              <a:solidFill>
                <a:schemeClr val="bg1"/>
              </a:solidFill>
            </a:endParaRPr>
          </a:p>
          <a:p>
            <a:pPr lvl="0" algn="l"/>
            <a:r>
              <a:rPr lang="en-US" sz="1200" dirty="0" smtClean="0">
                <a:solidFill>
                  <a:schemeClr val="bg1"/>
                </a:solidFill>
              </a:rPr>
              <a:t>Knowledge Hubs: Institutions that facilitate SSKE at the country level</a:t>
            </a:r>
          </a:p>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solidFill>
                  <a:schemeClr val="tx1"/>
                </a:solidFill>
                <a:latin typeface="Times New Roman" pitchFamily="18" charset="0"/>
                <a:cs typeface="Times New Roman" pitchFamily="18" charset="0"/>
              </a:rPr>
              <a:t>An organization that shares and exchanges development experiences and models with partners from other countries.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accent1">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accent1">
                  <a:lumMod val="75000"/>
                </a:schemeClr>
              </a:solidFill>
            </a:endParaRPr>
          </a:p>
          <a:p>
            <a:pPr algn="l"/>
            <a:endParaRPr lang="en-US" dirty="0"/>
          </a:p>
        </p:txBody>
      </p:sp>
      <p:sp>
        <p:nvSpPr>
          <p:cNvPr id="4" name="Slide Number Placeholder 3"/>
          <p:cNvSpPr>
            <a:spLocks noGrp="1"/>
          </p:cNvSpPr>
          <p:nvPr>
            <p:ph type="sldNum" sz="quarter" idx="10"/>
          </p:nvPr>
        </p:nvSpPr>
        <p:spPr/>
        <p:txBody>
          <a:bodyPr/>
          <a:lstStyle/>
          <a:p>
            <a:fld id="{AC10E921-8F6F-4400-8897-667FEE321BB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Most </a:t>
            </a:r>
            <a:r>
              <a:rPr lang="fr-FR" dirty="0" err="1" smtClean="0"/>
              <a:t>common</a:t>
            </a:r>
            <a:r>
              <a:rPr lang="fr-FR" baseline="0" dirty="0" smtClean="0"/>
              <a:t> </a:t>
            </a:r>
            <a:r>
              <a:rPr lang="fr-FR" baseline="0" dirty="0" err="1" smtClean="0"/>
              <a:t>definition</a:t>
            </a:r>
            <a:r>
              <a:rPr lang="fr-FR" baseline="0" dirty="0" smtClean="0"/>
              <a:t> of </a:t>
            </a:r>
            <a:r>
              <a:rPr lang="fr-FR" baseline="0" dirty="0" err="1" smtClean="0"/>
              <a:t>Knowledge</a:t>
            </a:r>
            <a:r>
              <a:rPr lang="fr-FR" baseline="0" dirty="0" smtClean="0"/>
              <a:t> Hubs</a:t>
            </a:r>
            <a:endParaRPr lang="en-US" dirty="0"/>
          </a:p>
        </p:txBody>
      </p:sp>
      <p:sp>
        <p:nvSpPr>
          <p:cNvPr id="4" name="Slide Number Placeholder 3"/>
          <p:cNvSpPr>
            <a:spLocks noGrp="1"/>
          </p:cNvSpPr>
          <p:nvPr>
            <p:ph type="sldNum" sz="quarter" idx="10"/>
          </p:nvPr>
        </p:nvSpPr>
        <p:spPr/>
        <p:txBody>
          <a:bodyPr/>
          <a:lstStyle/>
          <a:p>
            <a:fld id="{DB87014B-67BA-4815-8350-F78A425E583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Main </a:t>
            </a:r>
            <a:r>
              <a:rPr lang="fr-FR" dirty="0" err="1" smtClean="0"/>
              <a:t>take</a:t>
            </a:r>
            <a:r>
              <a:rPr lang="fr-FR" dirty="0" smtClean="0"/>
              <a:t>-</a:t>
            </a:r>
            <a:r>
              <a:rPr lang="fr-FR" dirty="0" err="1" smtClean="0"/>
              <a:t>aways</a:t>
            </a:r>
            <a:r>
              <a:rPr lang="fr-FR" dirty="0" smtClean="0"/>
              <a:t> of Bali HLM «</a:t>
            </a:r>
            <a:r>
              <a:rPr lang="fr-FR" dirty="0" err="1" smtClean="0"/>
              <a:t>Towards</a:t>
            </a:r>
            <a:r>
              <a:rPr lang="fr-FR" baseline="0" dirty="0" smtClean="0"/>
              <a:t> Country-</a:t>
            </a:r>
            <a:r>
              <a:rPr lang="fr-FR" baseline="0" dirty="0" err="1" smtClean="0"/>
              <a:t>led</a:t>
            </a:r>
            <a:r>
              <a:rPr lang="fr-FR" baseline="0" dirty="0" smtClean="0"/>
              <a:t> </a:t>
            </a:r>
            <a:r>
              <a:rPr lang="fr-FR" baseline="0" dirty="0" err="1" smtClean="0"/>
              <a:t>Knowledge</a:t>
            </a:r>
            <a:r>
              <a:rPr lang="fr-FR" baseline="0" dirty="0" smtClean="0"/>
              <a:t> Hubs » </a:t>
            </a:r>
            <a:r>
              <a:rPr lang="fr-FR" baseline="0" dirty="0" err="1" smtClean="0"/>
              <a:t>organized</a:t>
            </a:r>
            <a:r>
              <a:rPr lang="fr-FR" baseline="0" dirty="0" smtClean="0"/>
              <a:t> in </a:t>
            </a:r>
            <a:r>
              <a:rPr lang="fr-FR" baseline="0" dirty="0" err="1" smtClean="0"/>
              <a:t>partnership</a:t>
            </a:r>
            <a:r>
              <a:rPr lang="fr-FR" baseline="0" dirty="0" smtClean="0"/>
              <a:t> </a:t>
            </a:r>
            <a:r>
              <a:rPr lang="fr-FR" baseline="0" dirty="0" err="1" smtClean="0"/>
              <a:t>with</a:t>
            </a:r>
            <a:r>
              <a:rPr lang="fr-FR" baseline="0" dirty="0" smtClean="0"/>
              <a:t> </a:t>
            </a:r>
            <a:r>
              <a:rPr lang="fr-FR" baseline="0" dirty="0" err="1" smtClean="0"/>
              <a:t>Government</a:t>
            </a:r>
            <a:r>
              <a:rPr lang="fr-FR" baseline="0" dirty="0" smtClean="0"/>
              <a:t> of </a:t>
            </a:r>
            <a:r>
              <a:rPr lang="fr-FR" baseline="0" dirty="0" err="1" smtClean="0"/>
              <a:t>Indonesia</a:t>
            </a:r>
            <a:r>
              <a:rPr lang="fr-FR" baseline="0" dirty="0" smtClean="0"/>
              <a:t>, JICA and UNDP</a:t>
            </a:r>
          </a:p>
          <a:p>
            <a:r>
              <a:rPr lang="fr-FR" baseline="0" dirty="0" smtClean="0"/>
              <a:t>Over 300 participants </a:t>
            </a:r>
            <a:r>
              <a:rPr lang="fr-FR" baseline="0" dirty="0" err="1" smtClean="0"/>
              <a:t>from</a:t>
            </a:r>
            <a:r>
              <a:rPr lang="fr-FR" baseline="0" dirty="0" smtClean="0"/>
              <a:t> 46 countries </a:t>
            </a:r>
            <a:r>
              <a:rPr lang="fr-FR" baseline="0" dirty="0" err="1" smtClean="0"/>
              <a:t>joined</a:t>
            </a:r>
            <a:r>
              <a:rPr lang="fr-FR" baseline="0" dirty="0" smtClean="0"/>
              <a:t> </a:t>
            </a:r>
            <a:r>
              <a:rPr lang="fr-FR" baseline="0" dirty="0" err="1" smtClean="0"/>
              <a:t>this</a:t>
            </a:r>
            <a:r>
              <a:rPr lang="fr-FR" baseline="0" dirty="0" smtClean="0"/>
              <a:t> dialogue, </a:t>
            </a:r>
            <a:r>
              <a:rPr lang="fr-FR" baseline="0" dirty="0" err="1" smtClean="0"/>
              <a:t>many</a:t>
            </a:r>
            <a:r>
              <a:rPr lang="fr-FR" baseline="0" dirty="0" smtClean="0"/>
              <a:t> of </a:t>
            </a:r>
            <a:r>
              <a:rPr lang="fr-FR" baseline="0" dirty="0" err="1" smtClean="0"/>
              <a:t>which</a:t>
            </a:r>
            <a:r>
              <a:rPr lang="fr-FR" baseline="0" dirty="0" smtClean="0"/>
              <a:t> came </a:t>
            </a:r>
            <a:r>
              <a:rPr lang="fr-FR" baseline="0" dirty="0" err="1" smtClean="0"/>
              <a:t>from</a:t>
            </a:r>
            <a:r>
              <a:rPr lang="fr-FR" baseline="0" dirty="0" smtClean="0"/>
              <a:t> KH institutions and </a:t>
            </a:r>
            <a:r>
              <a:rPr lang="fr-FR" baseline="0" dirty="0" err="1" smtClean="0"/>
              <a:t>development</a:t>
            </a:r>
            <a:r>
              <a:rPr lang="fr-FR" baseline="0" dirty="0" smtClean="0"/>
              <a:t> </a:t>
            </a:r>
            <a:r>
              <a:rPr lang="fr-FR" baseline="0" dirty="0" err="1" smtClean="0"/>
              <a:t>cooperation</a:t>
            </a:r>
            <a:r>
              <a:rPr lang="fr-FR" baseline="0" dirty="0" smtClean="0"/>
              <a:t> </a:t>
            </a:r>
            <a:r>
              <a:rPr lang="fr-FR" baseline="0" dirty="0" err="1" smtClean="0"/>
              <a:t>agencies</a:t>
            </a:r>
            <a:r>
              <a:rPr lang="fr-FR" baseline="0" dirty="0" smtClean="0"/>
              <a:t> to </a:t>
            </a:r>
            <a:r>
              <a:rPr lang="fr-FR" baseline="0" dirty="0" err="1" smtClean="0"/>
              <a:t>both</a:t>
            </a:r>
            <a:r>
              <a:rPr lang="fr-FR" baseline="0" dirty="0" smtClean="0"/>
              <a:t> </a:t>
            </a:r>
            <a:r>
              <a:rPr lang="fr-FR" baseline="0" dirty="0" err="1" smtClean="0"/>
              <a:t>define</a:t>
            </a:r>
            <a:r>
              <a:rPr lang="fr-FR" baseline="0" dirty="0" smtClean="0"/>
              <a:t> KH and </a:t>
            </a:r>
            <a:r>
              <a:rPr lang="fr-FR" baseline="0" dirty="0" err="1" smtClean="0"/>
              <a:t>also</a:t>
            </a:r>
            <a:r>
              <a:rPr lang="fr-FR" baseline="0" dirty="0" smtClean="0"/>
              <a:t> </a:t>
            </a:r>
            <a:r>
              <a:rPr lang="fr-FR" baseline="0" dirty="0" err="1" smtClean="0"/>
              <a:t>learn</a:t>
            </a:r>
            <a:r>
              <a:rPr lang="fr-FR" baseline="0" dirty="0" smtClean="0"/>
              <a:t> </a:t>
            </a:r>
            <a:r>
              <a:rPr lang="fr-FR" baseline="0" dirty="0" err="1" smtClean="0"/>
              <a:t>from</a:t>
            </a:r>
            <a:r>
              <a:rPr lang="fr-FR" baseline="0" dirty="0" smtClean="0"/>
              <a:t> </a:t>
            </a:r>
            <a:r>
              <a:rPr lang="fr-FR" baseline="0" dirty="0" err="1" smtClean="0"/>
              <a:t>each</a:t>
            </a:r>
            <a:r>
              <a:rPr lang="fr-FR" baseline="0" dirty="0" smtClean="0"/>
              <a:t> </a:t>
            </a:r>
            <a:r>
              <a:rPr lang="fr-FR" baseline="0" dirty="0" err="1" smtClean="0"/>
              <a:t>other</a:t>
            </a:r>
            <a:r>
              <a:rPr lang="fr-FR" baseline="0" dirty="0" smtClean="0"/>
              <a:t>. </a:t>
            </a:r>
            <a:r>
              <a:rPr lang="fr-FR" baseline="0" dirty="0" err="1" smtClean="0"/>
              <a:t>They</a:t>
            </a:r>
            <a:r>
              <a:rPr lang="fr-FR" baseline="0" dirty="0" smtClean="0"/>
              <a:t> came </a:t>
            </a:r>
            <a:r>
              <a:rPr lang="fr-FR" baseline="0" dirty="0" err="1" smtClean="0"/>
              <a:t>with</a:t>
            </a:r>
            <a:r>
              <a:rPr lang="fr-FR" baseline="0" dirty="0" smtClean="0"/>
              <a:t> </a:t>
            </a:r>
            <a:r>
              <a:rPr lang="fr-FR" baseline="0" dirty="0" err="1" smtClean="0"/>
              <a:t>very</a:t>
            </a:r>
            <a:r>
              <a:rPr lang="fr-FR" baseline="0" dirty="0" smtClean="0"/>
              <a:t> </a:t>
            </a:r>
            <a:r>
              <a:rPr lang="fr-FR" baseline="0" dirty="0" err="1" smtClean="0"/>
              <a:t>practical</a:t>
            </a:r>
            <a:r>
              <a:rPr lang="fr-FR" baseline="0" dirty="0" smtClean="0"/>
              <a:t> questions on the </a:t>
            </a:r>
            <a:r>
              <a:rPr lang="fr-FR" baseline="0" dirty="0" err="1" smtClean="0"/>
              <a:t>institutionalization</a:t>
            </a:r>
            <a:r>
              <a:rPr lang="fr-FR" baseline="0" dirty="0" smtClean="0"/>
              <a:t> and </a:t>
            </a:r>
            <a:r>
              <a:rPr lang="fr-FR" baseline="0" dirty="0" err="1" smtClean="0"/>
              <a:t>operationalization</a:t>
            </a:r>
            <a:r>
              <a:rPr lang="fr-FR" baseline="0" dirty="0" smtClean="0"/>
              <a:t> of </a:t>
            </a:r>
            <a:r>
              <a:rPr lang="fr-FR" baseline="0" dirty="0" err="1" smtClean="0"/>
              <a:t>Knowledge</a:t>
            </a:r>
            <a:r>
              <a:rPr lang="fr-FR" baseline="0" dirty="0" smtClean="0"/>
              <a:t> Exchanges</a:t>
            </a:r>
          </a:p>
          <a:p>
            <a:endParaRPr lang="fr-FR" baseline="0" dirty="0" smtClean="0"/>
          </a:p>
          <a:p>
            <a:r>
              <a:rPr lang="fr-FR" baseline="0" dirty="0" smtClean="0"/>
              <a:t>Key messages are:</a:t>
            </a:r>
          </a:p>
          <a:p>
            <a:r>
              <a:rPr lang="fr-FR" baseline="0" dirty="0" smtClean="0"/>
              <a:t>Country-</a:t>
            </a:r>
            <a:r>
              <a:rPr lang="fr-FR" baseline="0" dirty="0" err="1" smtClean="0"/>
              <a:t>led</a:t>
            </a:r>
            <a:r>
              <a:rPr lang="fr-FR" baseline="0" dirty="0" smtClean="0"/>
              <a:t> KH </a:t>
            </a:r>
            <a:r>
              <a:rPr lang="fr-FR" baseline="0" dirty="0" err="1" smtClean="0"/>
              <a:t>can</a:t>
            </a:r>
            <a:r>
              <a:rPr lang="fr-FR" baseline="0" dirty="0" smtClean="0"/>
              <a:t> </a:t>
            </a:r>
            <a:r>
              <a:rPr lang="fr-FR" baseline="0" dirty="0" err="1" smtClean="0"/>
              <a:t>indeed</a:t>
            </a:r>
            <a:r>
              <a:rPr lang="fr-FR" baseline="0" dirty="0" smtClean="0"/>
              <a:t> </a:t>
            </a:r>
            <a:r>
              <a:rPr lang="fr-FR" baseline="0" dirty="0" err="1" smtClean="0"/>
              <a:t>be</a:t>
            </a:r>
            <a:r>
              <a:rPr lang="fr-FR" baseline="0" dirty="0" smtClean="0"/>
              <a:t> a </a:t>
            </a:r>
            <a:r>
              <a:rPr lang="fr-FR" baseline="0" dirty="0" err="1" smtClean="0"/>
              <a:t>valuable</a:t>
            </a:r>
            <a:r>
              <a:rPr lang="fr-FR" baseline="0" dirty="0" smtClean="0"/>
              <a:t> </a:t>
            </a:r>
            <a:r>
              <a:rPr lang="fr-FR" baseline="0" dirty="0" err="1" smtClean="0"/>
              <a:t>way</a:t>
            </a:r>
            <a:r>
              <a:rPr lang="fr-FR" baseline="0" dirty="0" smtClean="0"/>
              <a:t> to </a:t>
            </a:r>
            <a:r>
              <a:rPr lang="fr-FR" baseline="0" dirty="0" err="1" smtClean="0"/>
              <a:t>scale</a:t>
            </a:r>
            <a:r>
              <a:rPr lang="fr-FR" baseline="0" dirty="0" smtClean="0"/>
              <a:t> up KE </a:t>
            </a:r>
            <a:r>
              <a:rPr lang="fr-FR" baseline="0" dirty="0" err="1" smtClean="0"/>
              <a:t>at</a:t>
            </a:r>
            <a:r>
              <a:rPr lang="fr-FR" baseline="0" dirty="0" smtClean="0"/>
              <a:t> national </a:t>
            </a:r>
            <a:r>
              <a:rPr lang="fr-FR" baseline="0" dirty="0" err="1" smtClean="0"/>
              <a:t>level</a:t>
            </a:r>
            <a:r>
              <a:rPr lang="fr-FR" baseline="0" dirty="0" smtClean="0"/>
              <a:t>, and to </a:t>
            </a:r>
            <a:r>
              <a:rPr lang="fr-FR" baseline="0" dirty="0" err="1" smtClean="0"/>
              <a:t>foster</a:t>
            </a:r>
            <a:r>
              <a:rPr lang="fr-FR" baseline="0" dirty="0" smtClean="0"/>
              <a:t> KE </a:t>
            </a:r>
            <a:r>
              <a:rPr lang="fr-FR" baseline="0" dirty="0" err="1" smtClean="0"/>
              <a:t>across</a:t>
            </a:r>
            <a:r>
              <a:rPr lang="fr-FR" baseline="0" dirty="0" smtClean="0"/>
              <a:t> countries and </a:t>
            </a:r>
            <a:r>
              <a:rPr lang="fr-FR" baseline="0" dirty="0" err="1" smtClean="0"/>
              <a:t>across</a:t>
            </a:r>
            <a:r>
              <a:rPr lang="fr-FR" baseline="0" dirty="0" smtClean="0"/>
              <a:t> </a:t>
            </a:r>
            <a:r>
              <a:rPr lang="fr-FR" baseline="0" dirty="0" err="1" smtClean="0"/>
              <a:t>regions</a:t>
            </a:r>
            <a:endParaRPr lang="fr-FR" baseline="0" dirty="0" smtClean="0"/>
          </a:p>
          <a:p>
            <a:r>
              <a:rPr lang="fr-FR" baseline="0" dirty="0" smtClean="0"/>
              <a:t>There are </a:t>
            </a:r>
            <a:r>
              <a:rPr lang="fr-FR" baseline="0" dirty="0" err="1" smtClean="0"/>
              <a:t>several</a:t>
            </a:r>
            <a:r>
              <a:rPr lang="fr-FR" baseline="0" dirty="0" smtClean="0"/>
              <a:t> </a:t>
            </a:r>
            <a:r>
              <a:rPr lang="fr-FR" baseline="0" dirty="0" err="1" smtClean="0"/>
              <a:t>different</a:t>
            </a:r>
            <a:r>
              <a:rPr lang="fr-FR" baseline="0" dirty="0" smtClean="0"/>
              <a:t> </a:t>
            </a:r>
            <a:r>
              <a:rPr lang="fr-FR" baseline="0" dirty="0" err="1" smtClean="0"/>
              <a:t>approaches</a:t>
            </a:r>
            <a:r>
              <a:rPr lang="fr-FR" baseline="0" dirty="0" smtClean="0"/>
              <a:t> / </a:t>
            </a:r>
            <a:r>
              <a:rPr lang="fr-FR" baseline="0" dirty="0" err="1" smtClean="0"/>
              <a:t>pathways</a:t>
            </a:r>
            <a:r>
              <a:rPr lang="fr-FR" baseline="0" dirty="0" smtClean="0"/>
              <a:t> to </a:t>
            </a:r>
            <a:r>
              <a:rPr lang="fr-FR" baseline="0" dirty="0" err="1" smtClean="0"/>
              <a:t>develop</a:t>
            </a:r>
            <a:r>
              <a:rPr lang="fr-FR" baseline="0" dirty="0" smtClean="0"/>
              <a:t> KH, all of </a:t>
            </a:r>
            <a:r>
              <a:rPr lang="fr-FR" baseline="0" dirty="0" err="1" smtClean="0"/>
              <a:t>which</a:t>
            </a:r>
            <a:r>
              <a:rPr lang="fr-FR" baseline="0" dirty="0" smtClean="0"/>
              <a:t> are </a:t>
            </a:r>
            <a:r>
              <a:rPr lang="fr-FR" baseline="0" dirty="0" err="1" smtClean="0"/>
              <a:t>very</a:t>
            </a:r>
            <a:r>
              <a:rPr lang="fr-FR" baseline="0" dirty="0" smtClean="0"/>
              <a:t> </a:t>
            </a:r>
            <a:r>
              <a:rPr lang="fr-FR" baseline="0" dirty="0" err="1" smtClean="0"/>
              <a:t>interesting</a:t>
            </a:r>
            <a:r>
              <a:rPr lang="fr-FR" baseline="0" dirty="0" smtClean="0"/>
              <a:t> and </a:t>
            </a:r>
            <a:r>
              <a:rPr lang="fr-FR" baseline="0" dirty="0" err="1" smtClean="0"/>
              <a:t>emphasize</a:t>
            </a:r>
            <a:r>
              <a:rPr lang="fr-FR" baseline="0" dirty="0" smtClean="0"/>
              <a:t> </a:t>
            </a:r>
            <a:r>
              <a:rPr lang="fr-FR" baseline="0" dirty="0" err="1" smtClean="0"/>
              <a:t>different</a:t>
            </a:r>
            <a:r>
              <a:rPr lang="fr-FR" baseline="0" dirty="0" smtClean="0"/>
              <a:t> </a:t>
            </a:r>
            <a:r>
              <a:rPr lang="fr-FR" baseline="0" dirty="0" err="1" smtClean="0"/>
              <a:t>elements</a:t>
            </a:r>
            <a:r>
              <a:rPr lang="fr-FR" baseline="0" dirty="0" smtClean="0"/>
              <a:t> of countries ‘ </a:t>
            </a:r>
            <a:r>
              <a:rPr lang="fr-FR" baseline="0" dirty="0" err="1" smtClean="0"/>
              <a:t>strategies</a:t>
            </a:r>
            <a:r>
              <a:rPr lang="fr-FR" baseline="0" dirty="0" smtClean="0"/>
              <a:t> </a:t>
            </a:r>
            <a:r>
              <a:rPr lang="fr-FR" baseline="0" dirty="0" err="1" smtClean="0"/>
              <a:t>towards</a:t>
            </a:r>
            <a:r>
              <a:rPr lang="fr-FR" baseline="0" dirty="0" smtClean="0"/>
              <a:t> KE</a:t>
            </a:r>
          </a:p>
          <a:p>
            <a:r>
              <a:rPr lang="fr-FR" baseline="0" dirty="0" smtClean="0"/>
              <a:t>Participants </a:t>
            </a:r>
            <a:r>
              <a:rPr lang="fr-FR" baseline="0" dirty="0" err="1" smtClean="0"/>
              <a:t>discussed</a:t>
            </a:r>
            <a:r>
              <a:rPr lang="fr-FR" baseline="0" dirty="0" smtClean="0"/>
              <a:t> a </a:t>
            </a:r>
            <a:r>
              <a:rPr lang="fr-FR" baseline="0" dirty="0" err="1" smtClean="0"/>
              <a:t>number</a:t>
            </a:r>
            <a:r>
              <a:rPr lang="fr-FR" baseline="0" dirty="0" smtClean="0"/>
              <a:t> of questions in </a:t>
            </a:r>
            <a:r>
              <a:rPr lang="fr-FR" baseline="0" dirty="0" err="1" smtClean="0"/>
              <a:t>terms</a:t>
            </a:r>
            <a:r>
              <a:rPr lang="fr-FR" baseline="0" dirty="0" smtClean="0"/>
              <a:t> of </a:t>
            </a:r>
            <a:r>
              <a:rPr lang="fr-FR" baseline="0" dirty="0" err="1" smtClean="0"/>
              <a:t>institutional</a:t>
            </a:r>
            <a:r>
              <a:rPr lang="fr-FR" baseline="0" dirty="0" smtClean="0"/>
              <a:t> </a:t>
            </a:r>
            <a:r>
              <a:rPr lang="fr-FR" baseline="0" dirty="0" err="1" smtClean="0"/>
              <a:t>set-up</a:t>
            </a:r>
            <a:r>
              <a:rPr lang="fr-FR" baseline="0" dirty="0" smtClean="0"/>
              <a:t>, national coordination, </a:t>
            </a:r>
            <a:r>
              <a:rPr lang="fr-FR" baseline="0" dirty="0" err="1" smtClean="0"/>
              <a:t>development</a:t>
            </a:r>
            <a:r>
              <a:rPr lang="fr-FR" baseline="0" dirty="0" smtClean="0"/>
              <a:t> of KE </a:t>
            </a:r>
            <a:r>
              <a:rPr lang="fr-FR" baseline="0" dirty="0" err="1" smtClean="0"/>
              <a:t>supply</a:t>
            </a:r>
            <a:r>
              <a:rPr lang="fr-FR" baseline="0" dirty="0" smtClean="0"/>
              <a:t>, design, </a:t>
            </a:r>
            <a:r>
              <a:rPr lang="fr-FR" baseline="0" dirty="0" err="1" smtClean="0"/>
              <a:t>funding</a:t>
            </a:r>
            <a:r>
              <a:rPr lang="fr-FR" baseline="0" dirty="0" smtClean="0"/>
              <a:t> and M&amp;E, </a:t>
            </a:r>
            <a:r>
              <a:rPr lang="fr-FR" baseline="0" dirty="0" err="1" smtClean="0"/>
              <a:t>working</a:t>
            </a:r>
            <a:r>
              <a:rPr lang="fr-FR" baseline="0" dirty="0" smtClean="0"/>
              <a:t> </a:t>
            </a:r>
            <a:r>
              <a:rPr lang="fr-FR" baseline="0" dirty="0" err="1" smtClean="0"/>
              <a:t>together</a:t>
            </a:r>
            <a:r>
              <a:rPr lang="fr-FR" baseline="0" dirty="0" smtClean="0"/>
              <a:t> </a:t>
            </a:r>
            <a:r>
              <a:rPr lang="fr-FR" baseline="0" dirty="0" err="1" smtClean="0"/>
              <a:t>with</a:t>
            </a:r>
            <a:r>
              <a:rPr lang="fr-FR" baseline="0" dirty="0" smtClean="0"/>
              <a:t> </a:t>
            </a:r>
            <a:r>
              <a:rPr lang="fr-FR" baseline="0" dirty="0" err="1" smtClean="0"/>
              <a:t>multilateral</a:t>
            </a:r>
            <a:r>
              <a:rPr lang="fr-FR" baseline="0" dirty="0" smtClean="0"/>
              <a:t> </a:t>
            </a:r>
            <a:r>
              <a:rPr lang="fr-FR" baseline="0" dirty="0" err="1" smtClean="0"/>
              <a:t>partners</a:t>
            </a:r>
            <a:r>
              <a:rPr lang="fr-FR" baseline="0" dirty="0" smtClean="0"/>
              <a:t> and </a:t>
            </a:r>
            <a:r>
              <a:rPr lang="fr-FR" baseline="0" dirty="0" err="1" smtClean="0"/>
              <a:t>so</a:t>
            </a:r>
            <a:r>
              <a:rPr lang="fr-FR" baseline="0" dirty="0" smtClean="0"/>
              <a:t> on</a:t>
            </a:r>
          </a:p>
          <a:p>
            <a:endParaRPr lang="fr-FR" baseline="0" dirty="0" smtClean="0"/>
          </a:p>
          <a:p>
            <a:r>
              <a:rPr lang="fr-FR" baseline="0" dirty="0" smtClean="0"/>
              <a:t>This </a:t>
            </a:r>
            <a:r>
              <a:rPr lang="fr-FR" baseline="0" dirty="0" err="1" smtClean="0"/>
              <a:t>was</a:t>
            </a:r>
            <a:r>
              <a:rPr lang="fr-FR" baseline="0" dirty="0" smtClean="0"/>
              <a:t> </a:t>
            </a:r>
            <a:r>
              <a:rPr lang="fr-FR" baseline="0" dirty="0" err="1" smtClean="0"/>
              <a:t>only</a:t>
            </a:r>
            <a:r>
              <a:rPr lang="fr-FR" baseline="0" dirty="0" smtClean="0"/>
              <a:t> a </a:t>
            </a:r>
            <a:r>
              <a:rPr lang="fr-FR" baseline="0" dirty="0" err="1" smtClean="0"/>
              <a:t>starting</a:t>
            </a:r>
            <a:r>
              <a:rPr lang="fr-FR" baseline="0" dirty="0" smtClean="0"/>
              <a:t> point for </a:t>
            </a:r>
            <a:r>
              <a:rPr lang="fr-FR" baseline="0" dirty="0" err="1" smtClean="0"/>
              <a:t>this</a:t>
            </a:r>
            <a:r>
              <a:rPr lang="fr-FR" baseline="0" dirty="0" smtClean="0"/>
              <a:t> agenda. Participants have </a:t>
            </a:r>
            <a:r>
              <a:rPr lang="fr-FR" baseline="0" dirty="0" err="1" smtClean="0"/>
              <a:t>clearly</a:t>
            </a:r>
            <a:r>
              <a:rPr lang="fr-FR" baseline="0" dirty="0" smtClean="0"/>
              <a:t> </a:t>
            </a:r>
            <a:r>
              <a:rPr lang="fr-FR" baseline="0" dirty="0" err="1" smtClean="0"/>
              <a:t>voiced</a:t>
            </a:r>
            <a:r>
              <a:rPr lang="fr-FR" baseline="0" dirty="0" smtClean="0"/>
              <a:t> </a:t>
            </a:r>
            <a:r>
              <a:rPr lang="fr-FR" baseline="0" dirty="0" err="1" smtClean="0"/>
              <a:t>their</a:t>
            </a:r>
            <a:r>
              <a:rPr lang="fr-FR" baseline="0" dirty="0" smtClean="0"/>
              <a:t> </a:t>
            </a:r>
            <a:r>
              <a:rPr lang="fr-FR" baseline="0" dirty="0" err="1" smtClean="0"/>
              <a:t>request</a:t>
            </a:r>
            <a:r>
              <a:rPr lang="fr-FR" baseline="0" dirty="0" smtClean="0"/>
              <a:t> to </a:t>
            </a:r>
            <a:r>
              <a:rPr lang="fr-FR" baseline="0" dirty="0" err="1" smtClean="0"/>
              <a:t>get</a:t>
            </a:r>
            <a:r>
              <a:rPr lang="fr-FR" baseline="0" dirty="0" smtClean="0"/>
              <a:t> more </a:t>
            </a:r>
            <a:r>
              <a:rPr lang="fr-FR" baseline="0" dirty="0" err="1" smtClean="0"/>
              <a:t>access</a:t>
            </a:r>
            <a:r>
              <a:rPr lang="fr-FR" baseline="0" dirty="0" smtClean="0"/>
              <a:t> to </a:t>
            </a:r>
            <a:r>
              <a:rPr lang="fr-FR" baseline="0" dirty="0" err="1" smtClean="0"/>
              <a:t>peer</a:t>
            </a:r>
            <a:r>
              <a:rPr lang="fr-FR" baseline="0" dirty="0" smtClean="0"/>
              <a:t>-</a:t>
            </a:r>
            <a:r>
              <a:rPr lang="fr-FR" baseline="0" dirty="0" err="1" smtClean="0"/>
              <a:t>learning</a:t>
            </a:r>
            <a:r>
              <a:rPr lang="fr-FR" baseline="0" dirty="0" smtClean="0"/>
              <a:t> </a:t>
            </a:r>
            <a:r>
              <a:rPr lang="fr-FR" baseline="0" dirty="0" err="1" smtClean="0"/>
              <a:t>opportunities</a:t>
            </a:r>
            <a:r>
              <a:rPr lang="fr-FR" baseline="0" dirty="0" smtClean="0"/>
              <a:t> on KH </a:t>
            </a:r>
            <a:r>
              <a:rPr lang="fr-FR" baseline="0" dirty="0" err="1" smtClean="0"/>
              <a:t>at</a:t>
            </a:r>
            <a:r>
              <a:rPr lang="fr-FR" baseline="0" dirty="0" smtClean="0"/>
              <a:t> the global </a:t>
            </a:r>
            <a:r>
              <a:rPr lang="fr-FR" baseline="0" dirty="0" err="1" smtClean="0"/>
              <a:t>level</a:t>
            </a:r>
            <a:r>
              <a:rPr lang="fr-FR" baseline="0" dirty="0" smtClean="0"/>
              <a:t>. </a:t>
            </a:r>
            <a:r>
              <a:rPr lang="fr-FR" baseline="0" dirty="0" err="1" smtClean="0"/>
              <a:t>Thus</a:t>
            </a:r>
            <a:r>
              <a:rPr lang="fr-FR" baseline="0" dirty="0" smtClean="0"/>
              <a:t> </a:t>
            </a:r>
            <a:r>
              <a:rPr lang="fr-FR" baseline="0" dirty="0" err="1" smtClean="0"/>
              <a:t>we</a:t>
            </a:r>
            <a:r>
              <a:rPr lang="fr-FR" baseline="0" dirty="0" smtClean="0"/>
              <a:t> are </a:t>
            </a:r>
            <a:r>
              <a:rPr lang="fr-FR" baseline="0" dirty="0" err="1" smtClean="0"/>
              <a:t>now</a:t>
            </a:r>
            <a:r>
              <a:rPr lang="fr-FR" baseline="0" dirty="0" smtClean="0"/>
              <a:t> </a:t>
            </a:r>
            <a:r>
              <a:rPr lang="fr-FR" baseline="0" dirty="0" err="1" smtClean="0"/>
              <a:t>working</a:t>
            </a:r>
            <a:r>
              <a:rPr lang="fr-FR" baseline="0" dirty="0" smtClean="0"/>
              <a:t> on setting-up a </a:t>
            </a:r>
            <a:r>
              <a:rPr lang="fr-FR" baseline="0" dirty="0" err="1" smtClean="0"/>
              <a:t>CoP</a:t>
            </a:r>
            <a:r>
              <a:rPr lang="fr-FR" baseline="0" dirty="0" smtClean="0"/>
              <a:t> on KH.</a:t>
            </a:r>
          </a:p>
          <a:p>
            <a:endParaRPr lang="fr-FR" baseline="0" dirty="0" smtClean="0"/>
          </a:p>
          <a:p>
            <a:endParaRPr lang="fr-FR" baseline="0" dirty="0" smtClean="0"/>
          </a:p>
        </p:txBody>
      </p:sp>
      <p:sp>
        <p:nvSpPr>
          <p:cNvPr id="4" name="Slide Number Placeholder 3"/>
          <p:cNvSpPr>
            <a:spLocks noGrp="1"/>
          </p:cNvSpPr>
          <p:nvPr>
            <p:ph type="sldNum" sz="quarter" idx="10"/>
          </p:nvPr>
        </p:nvSpPr>
        <p:spPr/>
        <p:txBody>
          <a:bodyPr/>
          <a:lstStyle/>
          <a:p>
            <a:fld id="{DB87014B-67BA-4815-8350-F78A425E583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err="1" smtClean="0"/>
              <a:t>Two</a:t>
            </a:r>
            <a:r>
              <a:rPr lang="fr-FR" baseline="0" dirty="0" smtClean="0"/>
              <a:t> </a:t>
            </a:r>
            <a:r>
              <a:rPr lang="fr-FR" baseline="0" dirty="0" err="1" smtClean="0"/>
              <a:t>different</a:t>
            </a:r>
            <a:r>
              <a:rPr lang="fr-FR" baseline="0" dirty="0" smtClean="0"/>
              <a:t> </a:t>
            </a:r>
            <a:r>
              <a:rPr lang="fr-FR" baseline="0" dirty="0" err="1" smtClean="0"/>
              <a:t>kinds</a:t>
            </a:r>
            <a:r>
              <a:rPr lang="fr-FR" baseline="0" dirty="0" smtClean="0"/>
              <a:t> of KH: </a:t>
            </a:r>
            <a:r>
              <a:rPr lang="fr-FR" baseline="0" dirty="0" err="1" smtClean="0"/>
              <a:t>they</a:t>
            </a:r>
            <a:r>
              <a:rPr lang="fr-FR" baseline="0" dirty="0" smtClean="0"/>
              <a:t> </a:t>
            </a:r>
            <a:r>
              <a:rPr lang="fr-FR" baseline="0" dirty="0" err="1" smtClean="0"/>
              <a:t>operate</a:t>
            </a:r>
            <a:r>
              <a:rPr lang="fr-FR" baseline="0" dirty="0" smtClean="0"/>
              <a:t> </a:t>
            </a:r>
            <a:r>
              <a:rPr lang="fr-FR" baseline="0" dirty="0" err="1" smtClean="0"/>
              <a:t>at</a:t>
            </a:r>
            <a:r>
              <a:rPr lang="fr-FR" baseline="0" dirty="0" smtClean="0"/>
              <a:t> </a:t>
            </a:r>
            <a:r>
              <a:rPr lang="fr-FR" b="1" baseline="0" dirty="0" smtClean="0"/>
              <a:t>country-</a:t>
            </a:r>
            <a:r>
              <a:rPr lang="fr-FR" b="1" baseline="0" dirty="0" err="1" smtClean="0"/>
              <a:t>level</a:t>
            </a:r>
            <a:r>
              <a:rPr lang="fr-FR" b="1" baseline="0" dirty="0" smtClean="0"/>
              <a:t> coordination </a:t>
            </a:r>
            <a:r>
              <a:rPr lang="fr-FR" baseline="0" dirty="0" smtClean="0"/>
              <a:t>and </a:t>
            </a:r>
            <a:r>
              <a:rPr lang="fr-FR" b="1" baseline="0" dirty="0" err="1" smtClean="0"/>
              <a:t>sector</a:t>
            </a:r>
            <a:r>
              <a:rPr lang="fr-FR" b="1" baseline="0" dirty="0" smtClean="0"/>
              <a:t>-</a:t>
            </a:r>
            <a:r>
              <a:rPr lang="fr-FR" b="1" baseline="0" dirty="0" err="1" smtClean="0"/>
              <a:t>level</a:t>
            </a:r>
            <a:r>
              <a:rPr lang="fr-FR" b="1" baseline="0" dirty="0" smtClean="0"/>
              <a:t> coordination</a:t>
            </a:r>
          </a:p>
          <a:p>
            <a:endParaRPr lang="fr-FR" baseline="0" dirty="0" smtClean="0"/>
          </a:p>
          <a:p>
            <a:r>
              <a:rPr lang="fr-FR" b="1" baseline="0" dirty="0" smtClean="0"/>
              <a:t>Country -</a:t>
            </a:r>
            <a:r>
              <a:rPr lang="fr-FR" b="1" baseline="0" dirty="0" err="1" smtClean="0"/>
              <a:t>level</a:t>
            </a:r>
            <a:r>
              <a:rPr lang="fr-FR" baseline="0" dirty="0" smtClean="0"/>
              <a:t>: KH are </a:t>
            </a:r>
            <a:r>
              <a:rPr lang="fr-FR" baseline="0" dirty="0" err="1" smtClean="0"/>
              <a:t>usually</a:t>
            </a:r>
            <a:r>
              <a:rPr lang="fr-FR" baseline="0" dirty="0" smtClean="0"/>
              <a:t> </a:t>
            </a:r>
            <a:r>
              <a:rPr lang="fr-FR" baseline="0" dirty="0" err="1" smtClean="0"/>
              <a:t>sitting</a:t>
            </a:r>
            <a:r>
              <a:rPr lang="fr-FR" baseline="0" dirty="0" smtClean="0"/>
              <a:t> in close </a:t>
            </a:r>
            <a:r>
              <a:rPr lang="fr-FR" baseline="0" dirty="0" err="1" smtClean="0"/>
              <a:t>proximity</a:t>
            </a:r>
            <a:r>
              <a:rPr lang="fr-FR" baseline="0" dirty="0" smtClean="0"/>
              <a:t> of </a:t>
            </a:r>
            <a:r>
              <a:rPr lang="fr-FR" baseline="0" dirty="0" err="1" smtClean="0"/>
              <a:t>MoFA</a:t>
            </a:r>
            <a:r>
              <a:rPr lang="fr-FR" baseline="0" dirty="0" smtClean="0"/>
              <a:t>, </a:t>
            </a:r>
            <a:r>
              <a:rPr lang="fr-FR" baseline="0" dirty="0" err="1" smtClean="0"/>
              <a:t>MoF</a:t>
            </a:r>
            <a:r>
              <a:rPr lang="fr-FR" baseline="0" dirty="0" smtClean="0"/>
              <a:t>, </a:t>
            </a:r>
            <a:r>
              <a:rPr lang="fr-FR" baseline="0" dirty="0" err="1" smtClean="0"/>
              <a:t>Presidential</a:t>
            </a:r>
            <a:r>
              <a:rPr lang="fr-FR" baseline="0" dirty="0" smtClean="0"/>
              <a:t> </a:t>
            </a:r>
            <a:r>
              <a:rPr lang="fr-FR" baseline="0" dirty="0" err="1" smtClean="0"/>
              <a:t>agencies</a:t>
            </a:r>
            <a:r>
              <a:rPr lang="fr-FR" baseline="0" dirty="0" smtClean="0"/>
              <a:t> and </a:t>
            </a:r>
            <a:r>
              <a:rPr lang="fr-FR" baseline="0" dirty="0" err="1" smtClean="0"/>
              <a:t>development</a:t>
            </a:r>
            <a:r>
              <a:rPr lang="fr-FR" baseline="0" dirty="0" smtClean="0"/>
              <a:t> </a:t>
            </a:r>
            <a:r>
              <a:rPr lang="fr-FR" baseline="0" dirty="0" err="1" smtClean="0"/>
              <a:t>cooperation</a:t>
            </a:r>
            <a:r>
              <a:rPr lang="fr-FR" baseline="0" dirty="0" smtClean="0"/>
              <a:t> </a:t>
            </a:r>
            <a:r>
              <a:rPr lang="fr-FR" baseline="0" dirty="0" err="1" smtClean="0"/>
              <a:t>agencies</a:t>
            </a:r>
            <a:r>
              <a:rPr lang="fr-FR" baseline="0" dirty="0" smtClean="0"/>
              <a:t>.</a:t>
            </a:r>
          </a:p>
          <a:p>
            <a:r>
              <a:rPr lang="fr-FR" baseline="0" dirty="0" err="1" smtClean="0"/>
              <a:t>Idea</a:t>
            </a:r>
            <a:r>
              <a:rPr lang="fr-FR" baseline="0" dirty="0" smtClean="0"/>
              <a:t> </a:t>
            </a:r>
            <a:r>
              <a:rPr lang="fr-FR" baseline="0" dirty="0" err="1" smtClean="0"/>
              <a:t>here</a:t>
            </a:r>
            <a:r>
              <a:rPr lang="fr-FR" baseline="0" dirty="0" smtClean="0"/>
              <a:t> </a:t>
            </a:r>
            <a:r>
              <a:rPr lang="fr-FR" baseline="0" dirty="0" err="1" smtClean="0"/>
              <a:t>is</a:t>
            </a:r>
            <a:r>
              <a:rPr lang="fr-FR" baseline="0" dirty="0" smtClean="0"/>
              <a:t> to </a:t>
            </a:r>
            <a:r>
              <a:rPr lang="fr-FR" baseline="0" dirty="0" err="1" smtClean="0"/>
              <a:t>foster</a:t>
            </a:r>
            <a:r>
              <a:rPr lang="fr-FR" baseline="0" dirty="0" smtClean="0"/>
              <a:t> </a:t>
            </a:r>
            <a:r>
              <a:rPr lang="fr-FR" baseline="0" dirty="0" err="1" smtClean="0"/>
              <a:t>strong</a:t>
            </a:r>
            <a:r>
              <a:rPr lang="fr-FR" baseline="0" dirty="0" smtClean="0"/>
              <a:t> inter-institution coordination of public </a:t>
            </a:r>
            <a:r>
              <a:rPr lang="fr-FR" baseline="0" dirty="0" err="1" smtClean="0"/>
              <a:t>sector</a:t>
            </a:r>
            <a:r>
              <a:rPr lang="fr-FR" baseline="0" dirty="0" smtClean="0"/>
              <a:t>, (</a:t>
            </a:r>
            <a:r>
              <a:rPr lang="fr-FR" baseline="0" dirty="0" err="1" smtClean="0"/>
              <a:t>hopefully</a:t>
            </a:r>
            <a:r>
              <a:rPr lang="fr-FR" baseline="0" dirty="0" smtClean="0"/>
              <a:t> </a:t>
            </a:r>
            <a:r>
              <a:rPr lang="fr-FR" baseline="0" dirty="0" err="1" smtClean="0"/>
              <a:t>also</a:t>
            </a:r>
            <a:r>
              <a:rPr lang="fr-FR" baseline="0" dirty="0" smtClean="0"/>
              <a:t> in the future </a:t>
            </a:r>
            <a:r>
              <a:rPr lang="fr-FR" baseline="0" dirty="0" err="1" smtClean="0"/>
              <a:t>with</a:t>
            </a:r>
            <a:r>
              <a:rPr lang="fr-FR" baseline="0" dirty="0" smtClean="0"/>
              <a:t> the </a:t>
            </a:r>
            <a:r>
              <a:rPr lang="fr-FR" baseline="0" dirty="0" err="1" smtClean="0"/>
              <a:t>private</a:t>
            </a:r>
            <a:r>
              <a:rPr lang="fr-FR" baseline="0" dirty="0" smtClean="0"/>
              <a:t> </a:t>
            </a:r>
            <a:r>
              <a:rPr lang="fr-FR" baseline="0" dirty="0" err="1" smtClean="0"/>
              <a:t>sector</a:t>
            </a:r>
            <a:r>
              <a:rPr lang="fr-FR" baseline="0" dirty="0" smtClean="0"/>
              <a:t>) as part of the </a:t>
            </a:r>
            <a:r>
              <a:rPr lang="fr-FR" baseline="0" dirty="0" err="1" smtClean="0"/>
              <a:t>development</a:t>
            </a:r>
            <a:r>
              <a:rPr lang="fr-FR" baseline="0" dirty="0" smtClean="0"/>
              <a:t> </a:t>
            </a:r>
            <a:r>
              <a:rPr lang="fr-FR" baseline="0" dirty="0" err="1" smtClean="0"/>
              <a:t>cooperation</a:t>
            </a:r>
            <a:r>
              <a:rPr lang="fr-FR" baseline="0" dirty="0" smtClean="0"/>
              <a:t> effort </a:t>
            </a:r>
            <a:r>
              <a:rPr lang="fr-FR" baseline="0" dirty="0" err="1" smtClean="0"/>
              <a:t>these</a:t>
            </a:r>
            <a:r>
              <a:rPr lang="fr-FR" baseline="0" dirty="0" smtClean="0"/>
              <a:t> countries are </a:t>
            </a:r>
            <a:r>
              <a:rPr lang="fr-FR" baseline="0" dirty="0" err="1" smtClean="0"/>
              <a:t>taking</a:t>
            </a:r>
            <a:endParaRPr lang="fr-FR" baseline="0" dirty="0" smtClean="0"/>
          </a:p>
          <a:p>
            <a:endParaRPr lang="fr-FR" baseline="0" dirty="0" smtClean="0"/>
          </a:p>
          <a:p>
            <a:r>
              <a:rPr lang="fr-FR" baseline="0" dirty="0" smtClean="0"/>
              <a:t>Most </a:t>
            </a:r>
            <a:r>
              <a:rPr lang="fr-FR" baseline="0" dirty="0" err="1" smtClean="0"/>
              <a:t>established</a:t>
            </a:r>
            <a:r>
              <a:rPr lang="fr-FR" baseline="0" dirty="0" smtClean="0"/>
              <a:t> KH : </a:t>
            </a:r>
            <a:r>
              <a:rPr lang="fr-FR" baseline="0" dirty="0" smtClean="0"/>
              <a:t>ABC, APC, AMEXCID, KDI</a:t>
            </a:r>
            <a:r>
              <a:rPr lang="fr-FR" baseline="0" dirty="0" smtClean="0"/>
              <a:t>, Singapore </a:t>
            </a:r>
            <a:r>
              <a:rPr lang="fr-FR" baseline="0" dirty="0" err="1" smtClean="0"/>
              <a:t>Cooperation</a:t>
            </a:r>
            <a:r>
              <a:rPr lang="fr-FR" baseline="0" dirty="0" smtClean="0"/>
              <a:t> Enterprise (SCE</a:t>
            </a:r>
            <a:r>
              <a:rPr lang="fr-FR" baseline="0" dirty="0" smtClean="0"/>
              <a:t>). Nat </a:t>
            </a:r>
            <a:r>
              <a:rPr lang="fr-FR" baseline="0" dirty="0" err="1" smtClean="0"/>
              <a:t>Dvt</a:t>
            </a:r>
            <a:r>
              <a:rPr lang="fr-FR" baseline="0" dirty="0" smtClean="0"/>
              <a:t> </a:t>
            </a:r>
            <a:r>
              <a:rPr lang="fr-FR" baseline="0" dirty="0" err="1" smtClean="0"/>
              <a:t>Agencies</a:t>
            </a:r>
            <a:r>
              <a:rPr lang="fr-FR" baseline="0" dirty="0" smtClean="0"/>
              <a:t> EU12 are </a:t>
            </a:r>
            <a:r>
              <a:rPr lang="fr-FR" baseline="0" dirty="0" err="1" smtClean="0"/>
              <a:t>potential</a:t>
            </a:r>
            <a:r>
              <a:rPr lang="fr-FR" baseline="0" dirty="0" smtClean="0"/>
              <a:t> or </a:t>
            </a:r>
            <a:r>
              <a:rPr lang="fr-FR" baseline="0" dirty="0" err="1" smtClean="0"/>
              <a:t>existing</a:t>
            </a:r>
            <a:r>
              <a:rPr lang="fr-FR" baseline="0" smtClean="0"/>
              <a:t> KH</a:t>
            </a:r>
            <a:endParaRPr lang="fr-FR" baseline="0" dirty="0" smtClean="0"/>
          </a:p>
          <a:p>
            <a:endParaRPr lang="fr-FR" baseline="0" dirty="0" smtClean="0"/>
          </a:p>
          <a:p>
            <a:r>
              <a:rPr lang="fr-FR" b="1" baseline="0" dirty="0" err="1" smtClean="0"/>
              <a:t>At</a:t>
            </a:r>
            <a:r>
              <a:rPr lang="fr-FR" b="1" baseline="0" dirty="0" smtClean="0"/>
              <a:t> </a:t>
            </a:r>
            <a:r>
              <a:rPr lang="fr-FR" b="1" baseline="0" dirty="0" err="1" smtClean="0"/>
              <a:t>Sector</a:t>
            </a:r>
            <a:r>
              <a:rPr lang="fr-FR" b="1" baseline="0" dirty="0" smtClean="0"/>
              <a:t>-</a:t>
            </a:r>
            <a:r>
              <a:rPr lang="fr-FR" b="1" baseline="0" dirty="0" err="1" smtClean="0"/>
              <a:t>level</a:t>
            </a:r>
            <a:r>
              <a:rPr lang="fr-FR" b="1" baseline="0" dirty="0" smtClean="0"/>
              <a:t>: </a:t>
            </a:r>
            <a:r>
              <a:rPr lang="fr-FR" baseline="0" dirty="0" smtClean="0"/>
              <a:t>KH are </a:t>
            </a:r>
            <a:r>
              <a:rPr lang="fr-FR" baseline="0" dirty="0" err="1" smtClean="0"/>
              <a:t>knowledge</a:t>
            </a:r>
            <a:r>
              <a:rPr lang="fr-FR" baseline="0" dirty="0" smtClean="0"/>
              <a:t> institutions </a:t>
            </a:r>
            <a:r>
              <a:rPr lang="fr-FR" baseline="0" dirty="0" err="1" smtClean="0"/>
              <a:t>that</a:t>
            </a:r>
            <a:r>
              <a:rPr lang="fr-FR" baseline="0" dirty="0" smtClean="0"/>
              <a:t> </a:t>
            </a:r>
            <a:r>
              <a:rPr lang="fr-FR" baseline="0" dirty="0" err="1" smtClean="0"/>
              <a:t>operate</a:t>
            </a:r>
            <a:r>
              <a:rPr lang="fr-FR" baseline="0" dirty="0" smtClean="0"/>
              <a:t> in a </a:t>
            </a:r>
            <a:r>
              <a:rPr lang="fr-FR" baseline="0" dirty="0" err="1" smtClean="0"/>
              <a:t>specific</a:t>
            </a:r>
            <a:r>
              <a:rPr lang="fr-FR" baseline="0" dirty="0" smtClean="0"/>
              <a:t> </a:t>
            </a:r>
            <a:r>
              <a:rPr lang="fr-FR" baseline="0" dirty="0" err="1" smtClean="0"/>
              <a:t>thematic</a:t>
            </a:r>
            <a:r>
              <a:rPr lang="fr-FR" baseline="0" dirty="0" smtClean="0"/>
              <a:t> </a:t>
            </a:r>
            <a:r>
              <a:rPr lang="fr-FR" baseline="0" dirty="0" err="1" smtClean="0"/>
              <a:t>arena</a:t>
            </a:r>
            <a:r>
              <a:rPr lang="fr-FR" baseline="0" dirty="0" smtClean="0"/>
              <a:t> and are </a:t>
            </a:r>
            <a:r>
              <a:rPr lang="fr-FR" baseline="0" dirty="0" err="1" smtClean="0"/>
              <a:t>increasingly</a:t>
            </a:r>
            <a:r>
              <a:rPr lang="fr-FR" baseline="0" dirty="0" smtClean="0"/>
              <a:t> </a:t>
            </a:r>
            <a:r>
              <a:rPr lang="fr-FR" baseline="0" dirty="0" err="1" smtClean="0"/>
              <a:t>finding</a:t>
            </a:r>
            <a:r>
              <a:rPr lang="fr-FR" baseline="0" dirty="0" smtClean="0"/>
              <a:t> </a:t>
            </a:r>
            <a:r>
              <a:rPr lang="fr-FR" baseline="0" dirty="0" err="1" smtClean="0"/>
              <a:t>themselves</a:t>
            </a:r>
            <a:r>
              <a:rPr lang="fr-FR" baseline="0" dirty="0" smtClean="0"/>
              <a:t> </a:t>
            </a:r>
            <a:r>
              <a:rPr lang="fr-FR" baseline="0" dirty="0" err="1" smtClean="0"/>
              <a:t>tasked</a:t>
            </a:r>
            <a:r>
              <a:rPr lang="fr-FR" baseline="0" dirty="0" smtClean="0"/>
              <a:t> </a:t>
            </a:r>
            <a:r>
              <a:rPr lang="fr-FR" baseline="0" dirty="0" err="1" smtClean="0"/>
              <a:t>with</a:t>
            </a:r>
            <a:r>
              <a:rPr lang="fr-FR" baseline="0" dirty="0" smtClean="0"/>
              <a:t> more KS &amp; KE </a:t>
            </a:r>
            <a:r>
              <a:rPr lang="fr-FR" baseline="0" dirty="0" err="1" smtClean="0"/>
              <a:t>work</a:t>
            </a:r>
            <a:r>
              <a:rPr lang="fr-FR" baseline="0" dirty="0" smtClean="0"/>
              <a:t>. </a:t>
            </a:r>
          </a:p>
          <a:p>
            <a:r>
              <a:rPr lang="fr-FR" baseline="0" dirty="0" err="1" smtClean="0"/>
              <a:t>Big</a:t>
            </a:r>
            <a:r>
              <a:rPr lang="fr-FR" baseline="0" dirty="0" smtClean="0"/>
              <a:t> questions </a:t>
            </a:r>
            <a:r>
              <a:rPr lang="fr-FR" baseline="0" dirty="0" err="1" smtClean="0"/>
              <a:t>that</a:t>
            </a:r>
            <a:r>
              <a:rPr lang="fr-FR" baseline="0" dirty="0" smtClean="0"/>
              <a:t> </a:t>
            </a:r>
            <a:r>
              <a:rPr lang="fr-FR" baseline="0" dirty="0" err="1" smtClean="0"/>
              <a:t>these</a:t>
            </a:r>
            <a:r>
              <a:rPr lang="fr-FR" baseline="0" dirty="0" smtClean="0"/>
              <a:t> institutions have are how do </a:t>
            </a:r>
            <a:r>
              <a:rPr lang="fr-FR" baseline="0" dirty="0" err="1" smtClean="0"/>
              <a:t>we</a:t>
            </a:r>
            <a:r>
              <a:rPr lang="fr-FR" baseline="0" dirty="0" smtClean="0"/>
              <a:t> </a:t>
            </a:r>
            <a:r>
              <a:rPr lang="fr-FR" baseline="0" dirty="0" err="1" smtClean="0"/>
              <a:t>most</a:t>
            </a:r>
            <a:r>
              <a:rPr lang="fr-FR" baseline="0" dirty="0" smtClean="0"/>
              <a:t> </a:t>
            </a:r>
            <a:r>
              <a:rPr lang="fr-FR" baseline="0" dirty="0" err="1" smtClean="0"/>
              <a:t>effectively</a:t>
            </a:r>
            <a:r>
              <a:rPr lang="fr-FR" baseline="0" dirty="0" smtClean="0"/>
              <a:t> do </a:t>
            </a:r>
            <a:r>
              <a:rPr lang="fr-FR" baseline="0" dirty="0" err="1" smtClean="0"/>
              <a:t>this</a:t>
            </a:r>
            <a:r>
              <a:rPr lang="fr-FR" baseline="0" dirty="0" smtClean="0"/>
              <a:t> ? and How </a:t>
            </a:r>
            <a:r>
              <a:rPr lang="fr-FR" baseline="0" dirty="0" err="1" smtClean="0"/>
              <a:t>can</a:t>
            </a:r>
            <a:r>
              <a:rPr lang="fr-FR" baseline="0" dirty="0" smtClean="0"/>
              <a:t> </a:t>
            </a:r>
            <a:r>
              <a:rPr lang="fr-FR" baseline="0" dirty="0" err="1" smtClean="0"/>
              <a:t>we</a:t>
            </a:r>
            <a:r>
              <a:rPr lang="fr-FR" baseline="0" dirty="0" smtClean="0"/>
              <a:t> </a:t>
            </a:r>
            <a:r>
              <a:rPr lang="fr-FR" baseline="0" dirty="0" err="1" smtClean="0"/>
              <a:t>learn</a:t>
            </a:r>
            <a:r>
              <a:rPr lang="fr-FR" baseline="0" dirty="0" smtClean="0"/>
              <a:t> </a:t>
            </a:r>
            <a:r>
              <a:rPr lang="fr-FR" baseline="0" dirty="0" err="1" smtClean="0"/>
              <a:t>better</a:t>
            </a:r>
            <a:r>
              <a:rPr lang="fr-FR" baseline="0" dirty="0" smtClean="0"/>
              <a:t> </a:t>
            </a:r>
            <a:r>
              <a:rPr lang="fr-FR" baseline="0" dirty="0" err="1" smtClean="0"/>
              <a:t>from</a:t>
            </a:r>
            <a:r>
              <a:rPr lang="fr-FR" baseline="0" dirty="0" smtClean="0"/>
              <a:t> </a:t>
            </a:r>
            <a:r>
              <a:rPr lang="fr-FR" baseline="0" dirty="0" err="1" smtClean="0"/>
              <a:t>other</a:t>
            </a:r>
            <a:r>
              <a:rPr lang="fr-FR" baseline="0" dirty="0" smtClean="0"/>
              <a:t> practices ? How </a:t>
            </a:r>
            <a:r>
              <a:rPr lang="fr-FR" baseline="0" dirty="0" err="1" smtClean="0"/>
              <a:t>can</a:t>
            </a:r>
            <a:r>
              <a:rPr lang="fr-FR" baseline="0" dirty="0" smtClean="0"/>
              <a:t> </a:t>
            </a:r>
            <a:r>
              <a:rPr lang="fr-FR" baseline="0" dirty="0" err="1" smtClean="0"/>
              <a:t>we</a:t>
            </a:r>
            <a:r>
              <a:rPr lang="fr-FR" baseline="0" dirty="0" smtClean="0"/>
              <a:t> package </a:t>
            </a:r>
            <a:r>
              <a:rPr lang="fr-FR" baseline="0" dirty="0" err="1" smtClean="0"/>
              <a:t>our</a:t>
            </a:r>
            <a:r>
              <a:rPr lang="fr-FR" baseline="0" dirty="0" smtClean="0"/>
              <a:t> </a:t>
            </a:r>
            <a:r>
              <a:rPr lang="fr-FR" baseline="0" dirty="0" err="1" smtClean="0"/>
              <a:t>own</a:t>
            </a:r>
            <a:r>
              <a:rPr lang="fr-FR" baseline="0" dirty="0" smtClean="0"/>
              <a:t> </a:t>
            </a:r>
            <a:r>
              <a:rPr lang="fr-FR" baseline="0" dirty="0" err="1" smtClean="0"/>
              <a:t>knowledge</a:t>
            </a:r>
            <a:r>
              <a:rPr lang="fr-FR" baseline="0" dirty="0" smtClean="0"/>
              <a:t> </a:t>
            </a:r>
            <a:r>
              <a:rPr lang="fr-FR" baseline="0" dirty="0" err="1" smtClean="0"/>
              <a:t>better</a:t>
            </a:r>
            <a:r>
              <a:rPr lang="fr-FR" baseline="0" dirty="0" smtClean="0"/>
              <a:t> </a:t>
            </a:r>
            <a:r>
              <a:rPr lang="fr-FR" baseline="0" dirty="0" err="1" smtClean="0"/>
              <a:t>so</a:t>
            </a:r>
            <a:r>
              <a:rPr lang="fr-FR" baseline="0" dirty="0" smtClean="0"/>
              <a:t> </a:t>
            </a:r>
            <a:r>
              <a:rPr lang="fr-FR" baseline="0" dirty="0" err="1" smtClean="0"/>
              <a:t>it</a:t>
            </a:r>
            <a:r>
              <a:rPr lang="fr-FR" baseline="0" dirty="0" smtClean="0"/>
              <a:t> </a:t>
            </a:r>
            <a:r>
              <a:rPr lang="fr-FR" baseline="0" dirty="0" err="1" smtClean="0"/>
              <a:t>can</a:t>
            </a:r>
            <a:r>
              <a:rPr lang="fr-FR" baseline="0" dirty="0" smtClean="0"/>
              <a:t> </a:t>
            </a:r>
            <a:r>
              <a:rPr lang="fr-FR" baseline="0" dirty="0" err="1" smtClean="0"/>
              <a:t>be</a:t>
            </a:r>
            <a:r>
              <a:rPr lang="fr-FR" baseline="0" dirty="0" smtClean="0"/>
              <a:t> </a:t>
            </a:r>
            <a:r>
              <a:rPr lang="fr-FR" baseline="0" dirty="0" err="1" smtClean="0"/>
              <a:t>shared</a:t>
            </a:r>
            <a:r>
              <a:rPr lang="fr-FR" baseline="0" dirty="0" smtClean="0"/>
              <a:t> </a:t>
            </a:r>
            <a:r>
              <a:rPr lang="fr-FR" baseline="0" dirty="0" err="1" smtClean="0"/>
              <a:t>with</a:t>
            </a:r>
            <a:r>
              <a:rPr lang="fr-FR" baseline="0" dirty="0" smtClean="0"/>
              <a:t> </a:t>
            </a:r>
            <a:r>
              <a:rPr lang="fr-FR" baseline="0" dirty="0" err="1" smtClean="0"/>
              <a:t>others</a:t>
            </a:r>
            <a:r>
              <a:rPr lang="fr-FR" baseline="0" dirty="0" smtClean="0"/>
              <a:t>?</a:t>
            </a:r>
            <a:br>
              <a:rPr lang="fr-FR" baseline="0" dirty="0" smtClean="0"/>
            </a:br>
            <a:endParaRPr lang="fr-FR" baseline="0" dirty="0" smtClean="0"/>
          </a:p>
          <a:p>
            <a:r>
              <a:rPr lang="fr-FR" baseline="0" dirty="0" smtClean="0"/>
              <a:t>Best </a:t>
            </a:r>
            <a:r>
              <a:rPr lang="fr-FR" baseline="0" dirty="0" err="1" smtClean="0"/>
              <a:t>examples</a:t>
            </a:r>
            <a:r>
              <a:rPr lang="fr-FR" baseline="0" dirty="0" smtClean="0"/>
              <a:t> of </a:t>
            </a:r>
            <a:r>
              <a:rPr lang="fr-FR" baseline="0" dirty="0" err="1" smtClean="0"/>
              <a:t>thematic</a:t>
            </a:r>
            <a:r>
              <a:rPr lang="fr-FR" baseline="0" dirty="0" smtClean="0"/>
              <a:t> KH are SEMARNAT and SEDESOL in Mexico, ABES , EMBRAPA and FIOCRUZ in </a:t>
            </a:r>
            <a:r>
              <a:rPr lang="fr-FR" baseline="0" dirty="0" err="1" smtClean="0"/>
              <a:t>Brazil</a:t>
            </a:r>
            <a:r>
              <a:rPr lang="fr-FR" baseline="0" dirty="0" smtClean="0"/>
              <a:t>, CABRI in SA</a:t>
            </a:r>
          </a:p>
          <a:p>
            <a:endParaRPr lang="fr-FR" baseline="0" dirty="0" smtClean="0"/>
          </a:p>
          <a:p>
            <a:endParaRPr lang="en-US" dirty="0"/>
          </a:p>
        </p:txBody>
      </p:sp>
      <p:sp>
        <p:nvSpPr>
          <p:cNvPr id="4" name="Slide Number Placeholder 3"/>
          <p:cNvSpPr>
            <a:spLocks noGrp="1"/>
          </p:cNvSpPr>
          <p:nvPr>
            <p:ph type="sldNum" sz="quarter" idx="10"/>
          </p:nvPr>
        </p:nvSpPr>
        <p:spPr/>
        <p:txBody>
          <a:bodyPr/>
          <a:lstStyle/>
          <a:p>
            <a:fld id="{DB87014B-67BA-4815-8350-F78A425E583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err="1" smtClean="0"/>
              <a:t>Already</a:t>
            </a:r>
            <a:r>
              <a:rPr lang="fr-FR" baseline="0" dirty="0" smtClean="0"/>
              <a:t> in the </a:t>
            </a:r>
            <a:r>
              <a:rPr lang="fr-FR" baseline="0" dirty="0" err="1" smtClean="0"/>
              <a:t>run</a:t>
            </a:r>
            <a:r>
              <a:rPr lang="fr-FR" baseline="0" dirty="0" smtClean="0"/>
              <a:t>-up to </a:t>
            </a:r>
            <a:r>
              <a:rPr lang="fr-FR" baseline="0" dirty="0" err="1" smtClean="0"/>
              <a:t>this</a:t>
            </a:r>
            <a:r>
              <a:rPr lang="fr-FR" baseline="0" dirty="0" smtClean="0"/>
              <a:t> Bali </a:t>
            </a:r>
            <a:r>
              <a:rPr lang="fr-FR" baseline="0" dirty="0" err="1" smtClean="0"/>
              <a:t>conference</a:t>
            </a:r>
            <a:r>
              <a:rPr lang="fr-FR" baseline="0" dirty="0" smtClean="0"/>
              <a:t>, </a:t>
            </a:r>
            <a:r>
              <a:rPr lang="fr-FR" baseline="0" dirty="0" err="1" smtClean="0"/>
              <a:t>we’ve</a:t>
            </a:r>
            <a:r>
              <a:rPr lang="fr-FR" baseline="0" dirty="0" smtClean="0"/>
              <a:t> </a:t>
            </a:r>
            <a:r>
              <a:rPr lang="fr-FR" baseline="0" dirty="0" err="1" smtClean="0"/>
              <a:t>done</a:t>
            </a:r>
            <a:r>
              <a:rPr lang="fr-FR" baseline="0" dirty="0" smtClean="0"/>
              <a:t> </a:t>
            </a:r>
            <a:r>
              <a:rPr lang="fr-FR" baseline="0" dirty="0" err="1" smtClean="0"/>
              <a:t>some</a:t>
            </a:r>
            <a:r>
              <a:rPr lang="fr-FR" baseline="0" dirty="0" smtClean="0"/>
              <a:t> </a:t>
            </a:r>
            <a:r>
              <a:rPr lang="fr-FR" baseline="0" dirty="0" err="1" smtClean="0"/>
              <a:t>analytical</a:t>
            </a:r>
            <a:r>
              <a:rPr lang="fr-FR" baseline="0" dirty="0" smtClean="0"/>
              <a:t> </a:t>
            </a:r>
            <a:r>
              <a:rPr lang="fr-FR" baseline="0" dirty="0" err="1" smtClean="0"/>
              <a:t>work</a:t>
            </a:r>
            <a:r>
              <a:rPr lang="fr-FR" baseline="0" dirty="0" smtClean="0"/>
              <a:t> </a:t>
            </a:r>
            <a:r>
              <a:rPr lang="fr-FR" baseline="0" dirty="0" err="1" smtClean="0"/>
              <a:t>with</a:t>
            </a:r>
            <a:r>
              <a:rPr lang="fr-FR" baseline="0" dirty="0" smtClean="0"/>
              <a:t> a </a:t>
            </a:r>
            <a:r>
              <a:rPr lang="fr-FR" baseline="0" dirty="0" err="1" smtClean="0"/>
              <a:t>number</a:t>
            </a:r>
            <a:r>
              <a:rPr lang="fr-FR" baseline="0" dirty="0" smtClean="0"/>
              <a:t> of institutions in 6 countries (</a:t>
            </a:r>
            <a:r>
              <a:rPr lang="fr-FR" baseline="0" dirty="0" err="1" smtClean="0"/>
              <a:t>Brazil</a:t>
            </a:r>
            <a:r>
              <a:rPr lang="fr-FR" baseline="0" dirty="0" smtClean="0"/>
              <a:t>, China, </a:t>
            </a:r>
            <a:r>
              <a:rPr lang="fr-FR" baseline="0" dirty="0" err="1" smtClean="0"/>
              <a:t>Indonesia</a:t>
            </a:r>
            <a:r>
              <a:rPr lang="fr-FR" baseline="0" dirty="0" smtClean="0"/>
              <a:t>, Mexico, Singapore, South </a:t>
            </a:r>
            <a:r>
              <a:rPr lang="fr-FR" baseline="0" dirty="0" err="1" smtClean="0"/>
              <a:t>Africa</a:t>
            </a:r>
            <a:r>
              <a:rPr lang="fr-FR" baseline="0" dirty="0" smtClean="0"/>
              <a:t>) and </a:t>
            </a:r>
            <a:r>
              <a:rPr lang="fr-FR" baseline="0" dirty="0" err="1" smtClean="0"/>
              <a:t>we</a:t>
            </a:r>
            <a:r>
              <a:rPr lang="fr-FR" baseline="0" dirty="0" smtClean="0"/>
              <a:t> are </a:t>
            </a:r>
            <a:r>
              <a:rPr lang="fr-FR" baseline="0" dirty="0" err="1" smtClean="0"/>
              <a:t>now</a:t>
            </a:r>
            <a:r>
              <a:rPr lang="fr-FR" baseline="0" dirty="0" smtClean="0"/>
              <a:t> </a:t>
            </a:r>
            <a:r>
              <a:rPr lang="fr-FR" baseline="0" dirty="0" err="1" smtClean="0"/>
              <a:t>finalizing</a:t>
            </a:r>
            <a:r>
              <a:rPr lang="fr-FR" baseline="0" dirty="0" smtClean="0"/>
              <a:t> an Options </a:t>
            </a:r>
            <a:r>
              <a:rPr lang="fr-FR" baseline="0" dirty="0" err="1" smtClean="0"/>
              <a:t>Paper</a:t>
            </a:r>
            <a:r>
              <a:rPr lang="fr-FR" baseline="0" dirty="0" smtClean="0"/>
              <a:t> </a:t>
            </a:r>
            <a:r>
              <a:rPr lang="fr-FR" baseline="0" dirty="0" err="1" smtClean="0"/>
              <a:t>which</a:t>
            </a:r>
            <a:r>
              <a:rPr lang="fr-FR" baseline="0" dirty="0" smtClean="0"/>
              <a:t> </a:t>
            </a:r>
            <a:r>
              <a:rPr lang="fr-FR" baseline="0" dirty="0" err="1" smtClean="0"/>
              <a:t>will</a:t>
            </a:r>
            <a:r>
              <a:rPr lang="fr-FR" baseline="0" dirty="0" smtClean="0"/>
              <a:t> </a:t>
            </a:r>
            <a:r>
              <a:rPr lang="fr-FR" baseline="0" dirty="0" err="1" smtClean="0"/>
              <a:t>be</a:t>
            </a:r>
            <a:r>
              <a:rPr lang="fr-FR" baseline="0" dirty="0" smtClean="0"/>
              <a:t> </a:t>
            </a:r>
            <a:r>
              <a:rPr lang="fr-FR" baseline="0" dirty="0" err="1" smtClean="0"/>
              <a:t>available</a:t>
            </a:r>
            <a:r>
              <a:rPr lang="fr-FR" baseline="0" dirty="0" smtClean="0"/>
              <a:t> </a:t>
            </a:r>
            <a:r>
              <a:rPr lang="fr-FR" baseline="0" dirty="0" err="1" smtClean="0"/>
              <a:t>soon</a:t>
            </a:r>
            <a:r>
              <a:rPr lang="fr-FR"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p:txBody>
      </p:sp>
      <p:sp>
        <p:nvSpPr>
          <p:cNvPr id="4" name="Slide Number Placeholder 3"/>
          <p:cNvSpPr>
            <a:spLocks noGrp="1"/>
          </p:cNvSpPr>
          <p:nvPr>
            <p:ph type="sldNum" sz="quarter" idx="10"/>
          </p:nvPr>
        </p:nvSpPr>
        <p:spPr/>
        <p:txBody>
          <a:bodyPr/>
          <a:lstStyle/>
          <a:p>
            <a:fld id="{AC10E921-8F6F-4400-8897-667FEE321BB4}" type="slidenum">
              <a:rPr lang="en-US" smtClean="0"/>
              <a:pPr/>
              <a:t>8</a:t>
            </a:fld>
            <a:endParaRPr lang="en-US"/>
          </a:p>
        </p:txBody>
      </p:sp>
    </p:spTree>
    <p:extLst>
      <p:ext uri="{BB962C8B-B14F-4D97-AF65-F5344CB8AC3E}">
        <p14:creationId xmlns="" xmlns:p14="http://schemas.microsoft.com/office/powerpoint/2010/main" val="2829155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This </a:t>
            </a:r>
            <a:r>
              <a:rPr lang="fr-FR" baseline="0" dirty="0" err="1" smtClean="0"/>
              <a:t>slides</a:t>
            </a:r>
            <a:r>
              <a:rPr lang="fr-FR" baseline="0" dirty="0" smtClean="0"/>
              <a:t> </a:t>
            </a:r>
            <a:r>
              <a:rPr lang="fr-FR" baseline="0" dirty="0" err="1" smtClean="0"/>
              <a:t>gives</a:t>
            </a:r>
            <a:r>
              <a:rPr lang="fr-FR" baseline="0" dirty="0" smtClean="0"/>
              <a:t> a </a:t>
            </a:r>
            <a:r>
              <a:rPr lang="fr-FR" baseline="0" dirty="0" err="1" smtClean="0"/>
              <a:t>little</a:t>
            </a:r>
            <a:r>
              <a:rPr lang="fr-FR" baseline="0" dirty="0" smtClean="0"/>
              <a:t> bit of </a:t>
            </a:r>
            <a:r>
              <a:rPr lang="fr-FR" baseline="0" dirty="0" err="1" smtClean="0"/>
              <a:t>flavor</a:t>
            </a:r>
            <a:r>
              <a:rPr lang="fr-FR" baseline="0" dirty="0" smtClean="0"/>
              <a:t> of how countries position </a:t>
            </a:r>
            <a:r>
              <a:rPr lang="fr-FR" baseline="0" dirty="0" err="1" smtClean="0"/>
              <a:t>themselves</a:t>
            </a:r>
            <a:r>
              <a:rPr lang="fr-FR" baseline="0" dirty="0" smtClean="0"/>
              <a:t> on </a:t>
            </a:r>
            <a:r>
              <a:rPr lang="fr-FR" baseline="0" dirty="0" err="1" smtClean="0"/>
              <a:t>various</a:t>
            </a:r>
            <a:r>
              <a:rPr lang="fr-FR" baseline="0" dirty="0" smtClean="0"/>
              <a:t> business axes </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In </a:t>
            </a:r>
            <a:r>
              <a:rPr lang="fr-FR" baseline="0" dirty="0" err="1" smtClean="0"/>
              <a:t>terms</a:t>
            </a:r>
            <a:r>
              <a:rPr lang="fr-FR" baseline="0" dirty="0" smtClean="0"/>
              <a:t> of </a:t>
            </a:r>
            <a:r>
              <a:rPr lang="fr-FR" b="1" baseline="0" dirty="0" err="1" smtClean="0"/>
              <a:t>institutional</a:t>
            </a:r>
            <a:r>
              <a:rPr lang="fr-FR" b="1" baseline="0" dirty="0" smtClean="0"/>
              <a:t> model </a:t>
            </a:r>
            <a:r>
              <a:rPr lang="fr-FR" baseline="0" dirty="0" smtClean="0"/>
              <a:t>for </a:t>
            </a:r>
            <a:r>
              <a:rPr lang="fr-FR" baseline="0" dirty="0" err="1" smtClean="0"/>
              <a:t>example</a:t>
            </a:r>
            <a:r>
              <a:rPr lang="fr-FR" baseline="0" dirty="0" smtClean="0"/>
              <a:t>, Singapore </a:t>
            </a:r>
            <a:r>
              <a:rPr lang="fr-FR" baseline="0" dirty="0" err="1" smtClean="0"/>
              <a:t>is</a:t>
            </a:r>
            <a:r>
              <a:rPr lang="fr-FR" baseline="0" dirty="0" smtClean="0"/>
              <a:t> </a:t>
            </a:r>
            <a:r>
              <a:rPr lang="fr-FR" baseline="0" dirty="0" err="1" smtClean="0"/>
              <a:t>following</a:t>
            </a:r>
            <a:r>
              <a:rPr lang="fr-FR" baseline="0" dirty="0" smtClean="0"/>
              <a:t> an </a:t>
            </a:r>
            <a:r>
              <a:rPr lang="fr-FR" baseline="0" dirty="0" err="1" smtClean="0"/>
              <a:t>interesting</a:t>
            </a:r>
            <a:r>
              <a:rPr lang="fr-FR" baseline="0" dirty="0" smtClean="0"/>
              <a:t> PPP model </a:t>
            </a:r>
            <a:r>
              <a:rPr lang="fr-FR" baseline="0" dirty="0" err="1" smtClean="0"/>
              <a:t>approach</a:t>
            </a:r>
            <a:r>
              <a:rPr lang="fr-FR" baseline="0" dirty="0" smtClean="0"/>
              <a:t> </a:t>
            </a:r>
            <a:r>
              <a:rPr lang="fr-FR" baseline="0" dirty="0" err="1" smtClean="0"/>
              <a:t>where</a:t>
            </a:r>
            <a:r>
              <a:rPr lang="fr-FR" baseline="0" dirty="0" smtClean="0"/>
              <a:t> </a:t>
            </a:r>
            <a:r>
              <a:rPr lang="fr-FR" baseline="0" dirty="0" err="1" smtClean="0"/>
              <a:t>they</a:t>
            </a:r>
            <a:r>
              <a:rPr lang="fr-FR" baseline="0" dirty="0" smtClean="0"/>
              <a:t> </a:t>
            </a:r>
            <a:r>
              <a:rPr lang="fr-FR" baseline="0" dirty="0" err="1" smtClean="0"/>
              <a:t>work</a:t>
            </a:r>
            <a:r>
              <a:rPr lang="fr-FR" baseline="0" dirty="0" smtClean="0"/>
              <a:t> </a:t>
            </a:r>
            <a:r>
              <a:rPr lang="fr-FR" baseline="0" dirty="0" err="1" smtClean="0"/>
              <a:t>very</a:t>
            </a:r>
            <a:r>
              <a:rPr lang="fr-FR" baseline="0" dirty="0" smtClean="0"/>
              <a:t> </a:t>
            </a:r>
            <a:r>
              <a:rPr lang="fr-FR" baseline="0" dirty="0" err="1" smtClean="0"/>
              <a:t>closely</a:t>
            </a:r>
            <a:r>
              <a:rPr lang="fr-FR" baseline="0" dirty="0" smtClean="0"/>
              <a:t> </a:t>
            </a:r>
            <a:r>
              <a:rPr lang="fr-FR" baseline="0" dirty="0" err="1" smtClean="0"/>
              <a:t>with</a:t>
            </a:r>
            <a:r>
              <a:rPr lang="fr-FR" baseline="0" dirty="0" smtClean="0"/>
              <a:t> the </a:t>
            </a:r>
            <a:r>
              <a:rPr lang="fr-FR" baseline="0" dirty="0" err="1" smtClean="0"/>
              <a:t>private</a:t>
            </a:r>
            <a:r>
              <a:rPr lang="fr-FR" baseline="0" dirty="0" smtClean="0"/>
              <a:t> </a:t>
            </a:r>
            <a:r>
              <a:rPr lang="fr-FR" baseline="0" dirty="0" err="1" smtClean="0"/>
              <a:t>sector</a:t>
            </a:r>
            <a:r>
              <a:rPr lang="fr-FR" baseline="0" dirty="0" smtClean="0"/>
              <a:t> and </a:t>
            </a:r>
            <a:r>
              <a:rPr lang="fr-FR" baseline="0" dirty="0" err="1" smtClean="0"/>
              <a:t>they</a:t>
            </a:r>
            <a:r>
              <a:rPr lang="fr-FR" baseline="0" dirty="0" smtClean="0"/>
              <a:t> have </a:t>
            </a:r>
            <a:r>
              <a:rPr lang="fr-FR" baseline="0" dirty="0" err="1" smtClean="0"/>
              <a:t>identified</a:t>
            </a:r>
            <a:r>
              <a:rPr lang="fr-FR" baseline="0" dirty="0" smtClean="0"/>
              <a:t> an </a:t>
            </a:r>
            <a:r>
              <a:rPr lang="fr-FR" baseline="0" dirty="0" err="1" smtClean="0"/>
              <a:t>interesting</a:t>
            </a:r>
            <a:r>
              <a:rPr lang="fr-FR" baseline="0" dirty="0" smtClean="0"/>
              <a:t> business model</a:t>
            </a:r>
            <a:r>
              <a:rPr lang="fr-FR" dirty="0" smtClean="0"/>
              <a:t> </a:t>
            </a:r>
            <a:r>
              <a:rPr lang="fr-FR" dirty="0" err="1" smtClean="0"/>
              <a:t>around</a:t>
            </a:r>
            <a:r>
              <a:rPr lang="fr-FR" dirty="0" smtClean="0"/>
              <a:t> </a:t>
            </a:r>
            <a:r>
              <a:rPr lang="fr-FR" dirty="0" err="1" smtClean="0"/>
              <a:t>Knowledge</a:t>
            </a:r>
            <a:r>
              <a:rPr lang="fr-FR" dirty="0" smtClean="0"/>
              <a:t> Sharing versus countries </a:t>
            </a:r>
            <a:r>
              <a:rPr lang="fr-FR" dirty="0" err="1" smtClean="0"/>
              <a:t>like</a:t>
            </a:r>
            <a:r>
              <a:rPr lang="fr-FR" baseline="0" dirty="0" smtClean="0"/>
              <a:t> </a:t>
            </a:r>
            <a:r>
              <a:rPr lang="fr-FR" dirty="0" err="1" smtClean="0"/>
              <a:t>Brazil</a:t>
            </a:r>
            <a:r>
              <a:rPr lang="fr-FR" baseline="0" dirty="0" smtClean="0"/>
              <a:t> and Mexico for </a:t>
            </a:r>
            <a:r>
              <a:rPr lang="fr-FR" baseline="0" dirty="0" err="1" smtClean="0"/>
              <a:t>example</a:t>
            </a:r>
            <a:r>
              <a:rPr lang="fr-FR" baseline="0" dirty="0" smtClean="0"/>
              <a:t> </a:t>
            </a:r>
            <a:r>
              <a:rPr lang="fr-FR" baseline="0" dirty="0" err="1" smtClean="0"/>
              <a:t>who</a:t>
            </a:r>
            <a:r>
              <a:rPr lang="fr-FR" baseline="0" dirty="0" smtClean="0"/>
              <a:t> </a:t>
            </a:r>
            <a:r>
              <a:rPr lang="fr-FR" baseline="0" dirty="0" err="1" smtClean="0"/>
              <a:t>see</a:t>
            </a:r>
            <a:r>
              <a:rPr lang="fr-FR" baseline="0" dirty="0" smtClean="0"/>
              <a:t> </a:t>
            </a:r>
            <a:r>
              <a:rPr lang="fr-FR" baseline="0" dirty="0" err="1" smtClean="0"/>
              <a:t>Knowledge</a:t>
            </a:r>
            <a:r>
              <a:rPr lang="fr-FR" baseline="0" dirty="0" smtClean="0"/>
              <a:t> efforts </a:t>
            </a:r>
            <a:r>
              <a:rPr lang="fr-FR" baseline="0" dirty="0" err="1" smtClean="0"/>
              <a:t>very</a:t>
            </a:r>
            <a:r>
              <a:rPr lang="fr-FR" baseline="0" dirty="0" smtClean="0"/>
              <a:t> </a:t>
            </a:r>
            <a:r>
              <a:rPr lang="fr-FR" baseline="0" dirty="0" err="1" smtClean="0"/>
              <a:t>much</a:t>
            </a:r>
            <a:r>
              <a:rPr lang="fr-FR" baseline="0" dirty="0" smtClean="0"/>
              <a:t> in the public </a:t>
            </a:r>
            <a:r>
              <a:rPr lang="fr-FR" baseline="0" dirty="0" err="1" smtClean="0"/>
              <a:t>space</a:t>
            </a:r>
            <a:r>
              <a:rPr lang="fr-FR" baseline="0" dirty="0" smtClean="0"/>
              <a:t> </a:t>
            </a:r>
            <a:r>
              <a:rPr lang="fr-FR" baseline="0" dirty="0" err="1" smtClean="0"/>
              <a:t>so</a:t>
            </a:r>
            <a:r>
              <a:rPr lang="fr-FR" baseline="0" dirty="0" smtClean="0"/>
              <a:t> far.</a:t>
            </a:r>
          </a:p>
          <a:p>
            <a:pPr marL="0" marR="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Question of </a:t>
            </a:r>
            <a:r>
              <a:rPr lang="fr-FR" b="1" baseline="0" dirty="0" smtClean="0"/>
              <a:t>national coordination</a:t>
            </a:r>
            <a:r>
              <a:rPr lang="fr-FR" baseline="0" dirty="0" smtClean="0"/>
              <a:t>: </a:t>
            </a:r>
            <a:r>
              <a:rPr lang="fr-FR" baseline="0" dirty="0" err="1" smtClean="0"/>
              <a:t>there</a:t>
            </a:r>
            <a:r>
              <a:rPr lang="fr-FR" baseline="0" dirty="0" smtClean="0"/>
              <a:t> are </a:t>
            </a:r>
            <a:r>
              <a:rPr lang="fr-FR" baseline="0" dirty="0" err="1" smtClean="0"/>
              <a:t>centralized</a:t>
            </a:r>
            <a:r>
              <a:rPr lang="fr-FR" baseline="0" dirty="0" smtClean="0"/>
              <a:t> </a:t>
            </a:r>
            <a:r>
              <a:rPr lang="fr-FR" baseline="0" dirty="0" err="1" smtClean="0"/>
              <a:t>approaches</a:t>
            </a:r>
            <a:r>
              <a:rPr lang="fr-FR" baseline="0" dirty="0" smtClean="0"/>
              <a:t> </a:t>
            </a:r>
            <a:r>
              <a:rPr lang="fr-FR" baseline="0" dirty="0" err="1" smtClean="0"/>
              <a:t>like</a:t>
            </a:r>
            <a:r>
              <a:rPr lang="fr-FR" baseline="0" dirty="0" smtClean="0"/>
              <a:t> in </a:t>
            </a:r>
            <a:r>
              <a:rPr lang="fr-FR" baseline="0" dirty="0" err="1" smtClean="0"/>
              <a:t>Indonesia</a:t>
            </a:r>
            <a:r>
              <a:rPr lang="fr-FR" baseline="0" dirty="0" smtClean="0"/>
              <a:t> as </a:t>
            </a:r>
            <a:r>
              <a:rPr lang="fr-FR" baseline="0" dirty="0" err="1" smtClean="0"/>
              <a:t>opposed</a:t>
            </a:r>
            <a:r>
              <a:rPr lang="fr-FR" baseline="0" dirty="0" smtClean="0"/>
              <a:t> to a country </a:t>
            </a:r>
            <a:r>
              <a:rPr lang="fr-FR" baseline="0" dirty="0" err="1" smtClean="0"/>
              <a:t>like</a:t>
            </a:r>
            <a:r>
              <a:rPr lang="fr-FR" baseline="0" dirty="0" smtClean="0"/>
              <a:t> South </a:t>
            </a:r>
            <a:r>
              <a:rPr lang="fr-FR" baseline="0" dirty="0" err="1" smtClean="0"/>
              <a:t>Africa</a:t>
            </a:r>
            <a:r>
              <a:rPr lang="fr-FR" baseline="0" dirty="0" smtClean="0"/>
              <a:t> </a:t>
            </a:r>
            <a:r>
              <a:rPr lang="fr-FR" baseline="0" dirty="0" err="1" smtClean="0"/>
              <a:t>which</a:t>
            </a:r>
            <a:r>
              <a:rPr lang="fr-FR" baseline="0" dirty="0" smtClean="0"/>
              <a:t> </a:t>
            </a:r>
            <a:r>
              <a:rPr lang="fr-FR" baseline="0" dirty="0" err="1" smtClean="0"/>
              <a:t>is</a:t>
            </a:r>
            <a:r>
              <a:rPr lang="fr-FR" baseline="0" dirty="0" smtClean="0"/>
              <a:t> </a:t>
            </a:r>
            <a:r>
              <a:rPr lang="fr-FR" baseline="0" dirty="0" err="1" smtClean="0"/>
              <a:t>highly</a:t>
            </a:r>
            <a:r>
              <a:rPr lang="fr-FR" baseline="0" dirty="0" smtClean="0"/>
              <a:t> </a:t>
            </a:r>
            <a:r>
              <a:rPr lang="fr-FR" baseline="0" dirty="0" err="1" smtClean="0"/>
              <a:t>decentralized</a:t>
            </a: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Mexico </a:t>
            </a:r>
            <a:r>
              <a:rPr lang="fr-FR" baseline="0" dirty="0" err="1" smtClean="0"/>
              <a:t>is</a:t>
            </a:r>
            <a:r>
              <a:rPr lang="fr-FR" baseline="0" dirty="0" smtClean="0"/>
              <a:t> </a:t>
            </a:r>
            <a:r>
              <a:rPr lang="fr-FR" baseline="0" dirty="0" err="1" smtClean="0"/>
              <a:t>somewhere</a:t>
            </a:r>
            <a:r>
              <a:rPr lang="fr-FR" baseline="0" dirty="0" smtClean="0"/>
              <a:t> in </a:t>
            </a:r>
            <a:r>
              <a:rPr lang="fr-FR" baseline="0" dirty="0" err="1" smtClean="0"/>
              <a:t>between</a:t>
            </a:r>
            <a:r>
              <a:rPr lang="fr-FR" baseline="0" dirty="0" smtClean="0"/>
              <a:t> </a:t>
            </a:r>
            <a:r>
              <a:rPr lang="fr-FR" baseline="0" dirty="0" err="1" smtClean="0"/>
              <a:t>with</a:t>
            </a:r>
            <a:r>
              <a:rPr lang="fr-FR" baseline="0" dirty="0" smtClean="0"/>
              <a:t> </a:t>
            </a:r>
            <a:r>
              <a:rPr lang="fr-FR" baseline="0" dirty="0" err="1" smtClean="0"/>
              <a:t>strong</a:t>
            </a:r>
            <a:r>
              <a:rPr lang="fr-FR" baseline="0" dirty="0" smtClean="0"/>
              <a:t> national </a:t>
            </a:r>
            <a:r>
              <a:rPr lang="fr-FR" baseline="0" dirty="0" err="1" smtClean="0"/>
              <a:t>coordinating</a:t>
            </a:r>
            <a:r>
              <a:rPr lang="fr-FR" baseline="0" dirty="0" smtClean="0"/>
              <a:t> </a:t>
            </a:r>
            <a:r>
              <a:rPr lang="fr-FR" baseline="0" dirty="0" err="1" smtClean="0"/>
              <a:t>agencies</a:t>
            </a:r>
            <a:r>
              <a:rPr lang="fr-FR" baseline="0" dirty="0" smtClean="0"/>
              <a:t> and </a:t>
            </a:r>
            <a:r>
              <a:rPr lang="fr-FR" baseline="0" dirty="0" err="1" smtClean="0"/>
              <a:t>also</a:t>
            </a:r>
            <a:r>
              <a:rPr lang="fr-FR" baseline="0" dirty="0" smtClean="0"/>
              <a:t> a </a:t>
            </a:r>
            <a:r>
              <a:rPr lang="fr-FR" baseline="0" dirty="0" err="1" smtClean="0"/>
              <a:t>number</a:t>
            </a:r>
            <a:r>
              <a:rPr lang="fr-FR" baseline="0" dirty="0" smtClean="0"/>
              <a:t> of </a:t>
            </a:r>
            <a:r>
              <a:rPr lang="fr-FR" baseline="0" dirty="0" err="1" smtClean="0"/>
              <a:t>stong</a:t>
            </a:r>
            <a:r>
              <a:rPr lang="fr-FR" baseline="0" dirty="0" smtClean="0"/>
              <a:t> </a:t>
            </a:r>
            <a:r>
              <a:rPr lang="fr-FR" baseline="0" dirty="0" err="1" smtClean="0"/>
              <a:t>players</a:t>
            </a:r>
            <a:r>
              <a:rPr lang="fr-FR" baseline="0" dirty="0" smtClean="0"/>
              <a:t> </a:t>
            </a:r>
            <a:r>
              <a:rPr lang="fr-FR" baseline="0" dirty="0" err="1" smtClean="0"/>
              <a:t>at</a:t>
            </a:r>
            <a:r>
              <a:rPr lang="fr-FR" baseline="0" dirty="0" smtClean="0"/>
              <a:t> the </a:t>
            </a:r>
            <a:r>
              <a:rPr lang="fr-FR" baseline="0" dirty="0" err="1" smtClean="0"/>
              <a:t>thematic</a:t>
            </a:r>
            <a:r>
              <a:rPr lang="fr-FR" baseline="0" dirty="0" smtClean="0"/>
              <a:t> </a:t>
            </a:r>
            <a:r>
              <a:rPr lang="fr-FR" baseline="0" dirty="0" err="1" smtClean="0"/>
              <a:t>level</a:t>
            </a:r>
            <a:endParaRPr lang="en-US" dirty="0" smtClean="0"/>
          </a:p>
          <a:p>
            <a:endParaRPr lang="fr-FR" dirty="0" smtClean="0"/>
          </a:p>
          <a:p>
            <a:r>
              <a:rPr lang="fr-FR" b="1" dirty="0" smtClean="0"/>
              <a:t>Source</a:t>
            </a:r>
            <a:r>
              <a:rPr lang="fr-FR" b="1" baseline="0" dirty="0" smtClean="0"/>
              <a:t>s of Expertise</a:t>
            </a:r>
            <a:r>
              <a:rPr lang="fr-FR" baseline="0" dirty="0" smtClean="0"/>
              <a:t>: </a:t>
            </a:r>
            <a:r>
              <a:rPr lang="fr-FR" baseline="0" dirty="0" err="1" smtClean="0"/>
              <a:t>where</a:t>
            </a:r>
            <a:r>
              <a:rPr lang="fr-FR" baseline="0" dirty="0" smtClean="0"/>
              <a:t> </a:t>
            </a:r>
            <a:r>
              <a:rPr lang="fr-FR" baseline="0" dirty="0" err="1" smtClean="0"/>
              <a:t>does</a:t>
            </a:r>
            <a:r>
              <a:rPr lang="fr-FR" baseline="0" dirty="0" smtClean="0"/>
              <a:t> the </a:t>
            </a:r>
            <a:r>
              <a:rPr lang="fr-FR" baseline="0" dirty="0" err="1" smtClean="0"/>
              <a:t>Knowledge</a:t>
            </a:r>
            <a:r>
              <a:rPr lang="fr-FR" baseline="0" dirty="0" smtClean="0"/>
              <a:t> come </a:t>
            </a:r>
            <a:r>
              <a:rPr lang="fr-FR" baseline="0" dirty="0" err="1" smtClean="0"/>
              <a:t>from</a:t>
            </a:r>
            <a:r>
              <a:rPr lang="fr-FR" baseline="0" dirty="0" smtClean="0"/>
              <a:t>? So far </a:t>
            </a:r>
            <a:r>
              <a:rPr lang="fr-FR" baseline="0" dirty="0" err="1" smtClean="0"/>
              <a:t>very</a:t>
            </a:r>
            <a:r>
              <a:rPr lang="fr-FR" baseline="0" dirty="0" smtClean="0"/>
              <a:t> few </a:t>
            </a:r>
            <a:r>
              <a:rPr lang="fr-FR" baseline="0" dirty="0" err="1" smtClean="0"/>
              <a:t>examples</a:t>
            </a:r>
            <a:r>
              <a:rPr lang="fr-FR" baseline="0" dirty="0" smtClean="0"/>
              <a:t> of </a:t>
            </a:r>
            <a:r>
              <a:rPr lang="fr-FR" baseline="0" dirty="0" err="1" smtClean="0"/>
              <a:t>knowledge</a:t>
            </a:r>
            <a:r>
              <a:rPr lang="fr-FR" baseline="0" dirty="0" smtClean="0"/>
              <a:t> sources </a:t>
            </a:r>
            <a:r>
              <a:rPr lang="fr-FR" baseline="0" dirty="0" err="1" smtClean="0"/>
              <a:t>coming</a:t>
            </a:r>
            <a:r>
              <a:rPr lang="fr-FR" baseline="0" dirty="0" smtClean="0"/>
              <a:t> </a:t>
            </a:r>
            <a:r>
              <a:rPr lang="fr-FR" baseline="0" dirty="0" err="1" smtClean="0"/>
              <a:t>from</a:t>
            </a:r>
            <a:r>
              <a:rPr lang="fr-FR" baseline="0" dirty="0" smtClean="0"/>
              <a:t> the </a:t>
            </a:r>
            <a:r>
              <a:rPr lang="fr-FR" baseline="0" dirty="0" err="1" smtClean="0"/>
              <a:t>private</a:t>
            </a:r>
            <a:r>
              <a:rPr lang="fr-FR" baseline="0" dirty="0" smtClean="0"/>
              <a:t> </a:t>
            </a:r>
            <a:r>
              <a:rPr lang="fr-FR" baseline="0" dirty="0" err="1" smtClean="0"/>
              <a:t>sector</a:t>
            </a:r>
            <a:r>
              <a:rPr lang="fr-FR" baseline="0" dirty="0" smtClean="0"/>
              <a:t>: </a:t>
            </a:r>
            <a:r>
              <a:rPr lang="fr-FR" baseline="0" dirty="0" err="1" smtClean="0"/>
              <a:t>most</a:t>
            </a:r>
            <a:r>
              <a:rPr lang="fr-FR" baseline="0" dirty="0" smtClean="0"/>
              <a:t> countries </a:t>
            </a:r>
            <a:r>
              <a:rPr lang="fr-FR" baseline="0" dirty="0" err="1" smtClean="0"/>
              <a:t>find</a:t>
            </a:r>
            <a:r>
              <a:rPr lang="fr-FR" baseline="0" dirty="0" smtClean="0"/>
              <a:t> </a:t>
            </a:r>
            <a:r>
              <a:rPr lang="fr-FR" baseline="0" dirty="0" err="1" smtClean="0"/>
              <a:t>it</a:t>
            </a:r>
            <a:r>
              <a:rPr lang="fr-FR" baseline="0" dirty="0" smtClean="0"/>
              <a:t> </a:t>
            </a:r>
            <a:r>
              <a:rPr lang="fr-FR" baseline="0" dirty="0" err="1" smtClean="0"/>
              <a:t>easier</a:t>
            </a:r>
            <a:r>
              <a:rPr lang="fr-FR" baseline="0" dirty="0" smtClean="0"/>
              <a:t> to capture public </a:t>
            </a:r>
            <a:r>
              <a:rPr lang="fr-FR" baseline="0" dirty="0" err="1" smtClean="0"/>
              <a:t>knowledge</a:t>
            </a:r>
            <a:r>
              <a:rPr lang="fr-FR" baseline="0" dirty="0" smtClean="0"/>
              <a:t>. Singapore </a:t>
            </a:r>
            <a:r>
              <a:rPr lang="fr-FR" baseline="0" dirty="0" err="1" smtClean="0"/>
              <a:t>is</a:t>
            </a:r>
            <a:r>
              <a:rPr lang="fr-FR" baseline="0" dirty="0" smtClean="0"/>
              <a:t> the country </a:t>
            </a:r>
            <a:r>
              <a:rPr lang="fr-FR" baseline="0" dirty="0" err="1" smtClean="0"/>
              <a:t>that</a:t>
            </a:r>
            <a:r>
              <a:rPr lang="fr-FR" baseline="0" dirty="0" smtClean="0"/>
              <a:t> has made </a:t>
            </a:r>
            <a:r>
              <a:rPr lang="fr-FR" baseline="0" dirty="0" err="1" smtClean="0"/>
              <a:t>most</a:t>
            </a:r>
            <a:r>
              <a:rPr lang="fr-FR" baseline="0" dirty="0" smtClean="0"/>
              <a:t> efforts to </a:t>
            </a:r>
            <a:r>
              <a:rPr lang="fr-FR" baseline="0" dirty="0" err="1" smtClean="0"/>
              <a:t>also</a:t>
            </a:r>
            <a:r>
              <a:rPr lang="fr-FR" baseline="0" dirty="0" smtClean="0"/>
              <a:t> capture </a:t>
            </a:r>
            <a:r>
              <a:rPr lang="fr-FR" baseline="0" dirty="0" err="1" smtClean="0"/>
              <a:t>knowledge</a:t>
            </a:r>
            <a:r>
              <a:rPr lang="fr-FR" baseline="0" dirty="0" smtClean="0"/>
              <a:t> </a:t>
            </a:r>
            <a:r>
              <a:rPr lang="fr-FR" baseline="0" dirty="0" err="1" smtClean="0"/>
              <a:t>from</a:t>
            </a:r>
            <a:r>
              <a:rPr lang="fr-FR" baseline="0" dirty="0" smtClean="0"/>
              <a:t> the </a:t>
            </a:r>
            <a:r>
              <a:rPr lang="fr-FR" baseline="0" dirty="0" err="1" smtClean="0"/>
              <a:t>private</a:t>
            </a:r>
            <a:r>
              <a:rPr lang="fr-FR" baseline="0" dirty="0" smtClean="0"/>
              <a:t> </a:t>
            </a:r>
            <a:r>
              <a:rPr lang="fr-FR" baseline="0" dirty="0" err="1" smtClean="0"/>
              <a:t>sector</a:t>
            </a:r>
            <a:endParaRPr lang="fr-FR" baseline="0" dirty="0" smtClean="0"/>
          </a:p>
          <a:p>
            <a:endParaRPr lang="fr-FR" baseline="0" dirty="0" smtClean="0"/>
          </a:p>
          <a:p>
            <a:r>
              <a:rPr lang="fr-FR" b="1" baseline="0" dirty="0" err="1" smtClean="0"/>
              <a:t>Funding</a:t>
            </a:r>
            <a:r>
              <a:rPr lang="fr-FR" b="1" baseline="0" dirty="0" smtClean="0"/>
              <a:t> </a:t>
            </a:r>
            <a:r>
              <a:rPr lang="fr-FR" b="1" baseline="0" dirty="0" err="1" smtClean="0"/>
              <a:t>Mechanisms</a:t>
            </a:r>
            <a:r>
              <a:rPr lang="fr-FR" baseline="0" dirty="0" smtClean="0"/>
              <a:t>: </a:t>
            </a:r>
            <a:r>
              <a:rPr lang="fr-FR" baseline="0" dirty="0" err="1" smtClean="0"/>
              <a:t>most</a:t>
            </a:r>
            <a:r>
              <a:rPr lang="fr-FR" baseline="0" dirty="0" smtClean="0"/>
              <a:t> countries have national sources of </a:t>
            </a:r>
            <a:r>
              <a:rPr lang="fr-FR" baseline="0" dirty="0" err="1" smtClean="0"/>
              <a:t>funding</a:t>
            </a:r>
            <a:r>
              <a:rPr lang="fr-FR" baseline="0" dirty="0" smtClean="0"/>
              <a:t>. In </a:t>
            </a:r>
            <a:r>
              <a:rPr lang="fr-FR" baseline="0" dirty="0" err="1" smtClean="0"/>
              <a:t>Brazil</a:t>
            </a:r>
            <a:r>
              <a:rPr lang="fr-FR" baseline="0" dirty="0" smtClean="0"/>
              <a:t>, diverse </a:t>
            </a:r>
            <a:r>
              <a:rPr lang="fr-FR" baseline="0" dirty="0" err="1" smtClean="0"/>
              <a:t>sourcesPrivate</a:t>
            </a:r>
            <a:r>
              <a:rPr lang="fr-FR" baseline="0" dirty="0" smtClean="0"/>
              <a:t> </a:t>
            </a:r>
            <a:r>
              <a:rPr lang="fr-FR" baseline="0" dirty="0" err="1" smtClean="0"/>
              <a:t>sector</a:t>
            </a:r>
            <a:r>
              <a:rPr lang="fr-FR" baseline="0" dirty="0" smtClean="0"/>
              <a:t>, </a:t>
            </a:r>
            <a:r>
              <a:rPr lang="fr-FR" baseline="0" dirty="0" err="1" smtClean="0"/>
              <a:t>governmental</a:t>
            </a:r>
            <a:r>
              <a:rPr lang="fr-FR" baseline="0" dirty="0" smtClean="0"/>
              <a:t> </a:t>
            </a:r>
            <a:r>
              <a:rPr lang="fr-FR" baseline="0" dirty="0" err="1" smtClean="0"/>
              <a:t>agencies</a:t>
            </a:r>
            <a:endParaRPr lang="fr-FR" baseline="0" dirty="0" smtClean="0"/>
          </a:p>
          <a:p>
            <a:endParaRPr lang="fr-FR" baseline="0" dirty="0" smtClean="0"/>
          </a:p>
          <a:p>
            <a:r>
              <a:rPr lang="fr-FR" baseline="0" dirty="0" smtClean="0"/>
              <a:t>M&amp;E:   </a:t>
            </a:r>
            <a:r>
              <a:rPr lang="fr-FR" baseline="0" dirty="0" err="1" smtClean="0"/>
              <a:t>most</a:t>
            </a:r>
            <a:r>
              <a:rPr lang="fr-FR" baseline="0" dirty="0" smtClean="0"/>
              <a:t> countries are </a:t>
            </a:r>
            <a:r>
              <a:rPr lang="fr-FR" baseline="0" dirty="0" err="1" smtClean="0"/>
              <a:t>focusing</a:t>
            </a:r>
            <a:r>
              <a:rPr lang="fr-FR" baseline="0" dirty="0" smtClean="0"/>
              <a:t> on outputs </a:t>
            </a:r>
            <a:r>
              <a:rPr lang="fr-FR" baseline="0" dirty="0" err="1" smtClean="0"/>
              <a:t>whereas</a:t>
            </a:r>
            <a:r>
              <a:rPr lang="fr-FR" baseline="0" dirty="0" smtClean="0"/>
              <a:t> South </a:t>
            </a:r>
            <a:r>
              <a:rPr lang="fr-FR" baseline="0" dirty="0" err="1" smtClean="0"/>
              <a:t>Africa</a:t>
            </a:r>
            <a:r>
              <a:rPr lang="fr-FR" baseline="0" dirty="0" smtClean="0"/>
              <a:t> </a:t>
            </a:r>
            <a:r>
              <a:rPr lang="fr-FR" baseline="0" dirty="0" err="1" smtClean="0"/>
              <a:t>is</a:t>
            </a:r>
            <a:r>
              <a:rPr lang="fr-FR" baseline="0" dirty="0" smtClean="0"/>
              <a:t> more </a:t>
            </a:r>
            <a:r>
              <a:rPr lang="fr-FR" baseline="0" dirty="0" err="1" smtClean="0"/>
              <a:t>outcomes</a:t>
            </a:r>
            <a:r>
              <a:rPr lang="fr-FR" baseline="0" dirty="0" smtClean="0"/>
              <a:t> </a:t>
            </a:r>
            <a:r>
              <a:rPr lang="fr-FR" baseline="0" dirty="0" err="1" smtClean="0"/>
              <a:t>driven</a:t>
            </a:r>
            <a:r>
              <a:rPr lang="fr-FR" baseline="0" dirty="0" smtClean="0"/>
              <a:t>. </a:t>
            </a:r>
            <a:r>
              <a:rPr lang="fr-FR" baseline="0" dirty="0" err="1" smtClean="0"/>
              <a:t>Indonesia</a:t>
            </a:r>
            <a:r>
              <a:rPr lang="fr-FR" baseline="0" dirty="0" smtClean="0"/>
              <a:t> </a:t>
            </a:r>
            <a:r>
              <a:rPr lang="fr-FR" baseline="0" dirty="0" err="1" smtClean="0"/>
              <a:t>somewhere</a:t>
            </a:r>
            <a:r>
              <a:rPr lang="fr-FR" baseline="0" dirty="0" smtClean="0"/>
              <a:t> in </a:t>
            </a:r>
            <a:r>
              <a:rPr lang="fr-FR" baseline="0" dirty="0" err="1" smtClean="0"/>
              <a:t>between</a:t>
            </a:r>
            <a:endParaRPr lang="fr-FR" baseline="0" dirty="0" smtClean="0"/>
          </a:p>
          <a:p>
            <a:r>
              <a:rPr lang="fr-FR" baseline="0" dirty="0" smtClean="0"/>
              <a:t/>
            </a:r>
            <a:br>
              <a:rPr lang="fr-FR" baseline="0" dirty="0" smtClean="0"/>
            </a:br>
            <a:r>
              <a:rPr lang="fr-FR" baseline="0" dirty="0" smtClean="0"/>
              <a:t>Options </a:t>
            </a:r>
            <a:r>
              <a:rPr lang="fr-FR" baseline="0" dirty="0" err="1" smtClean="0"/>
              <a:t>paper</a:t>
            </a:r>
            <a:r>
              <a:rPr lang="fr-FR" baseline="0" dirty="0" smtClean="0"/>
              <a:t> </a:t>
            </a:r>
            <a:r>
              <a:rPr lang="fr-FR" baseline="0" dirty="0" err="1" smtClean="0"/>
              <a:t>will</a:t>
            </a:r>
            <a:r>
              <a:rPr lang="fr-FR" baseline="0" dirty="0" smtClean="0"/>
              <a:t> go more </a:t>
            </a:r>
            <a:r>
              <a:rPr lang="fr-FR" baseline="0" dirty="0" err="1" smtClean="0"/>
              <a:t>into</a:t>
            </a:r>
            <a:r>
              <a:rPr lang="fr-FR" baseline="0" dirty="0" smtClean="0"/>
              <a:t> the </a:t>
            </a:r>
            <a:r>
              <a:rPr lang="fr-FR" baseline="0" dirty="0" err="1" smtClean="0"/>
              <a:t>details</a:t>
            </a:r>
            <a:endParaRPr lang="fr-FR" baseline="0" dirty="0" smtClean="0"/>
          </a:p>
          <a:p>
            <a:endParaRPr lang="fr-FR" baseline="0" dirty="0" smtClean="0"/>
          </a:p>
          <a:p>
            <a:endParaRPr lang="fr-FR" baseline="0" dirty="0" smtClean="0"/>
          </a:p>
          <a:p>
            <a:endParaRPr lang="en-US" dirty="0"/>
          </a:p>
        </p:txBody>
      </p:sp>
      <p:sp>
        <p:nvSpPr>
          <p:cNvPr id="4" name="Slide Number Placeholder 3"/>
          <p:cNvSpPr>
            <a:spLocks noGrp="1"/>
          </p:cNvSpPr>
          <p:nvPr>
            <p:ph type="sldNum" sz="quarter" idx="10"/>
          </p:nvPr>
        </p:nvSpPr>
        <p:spPr/>
        <p:txBody>
          <a:bodyPr/>
          <a:lstStyle/>
          <a:p>
            <a:fld id="{DB87014B-67BA-4815-8350-F78A425E583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6750DF-DF9D-47C5-A162-DF873AAFE0A2}" type="datetimeFigureOut">
              <a:rPr lang="en-US" smtClean="0"/>
              <a:pPr/>
              <a:t>11/25/2012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6CBED-3D16-4F61-84A7-67A04C3A033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6750DF-DF9D-47C5-A162-DF873AAFE0A2}" type="datetimeFigureOut">
              <a:rPr lang="en-US" smtClean="0"/>
              <a:pPr/>
              <a:t>11/25/2012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6CBED-3D16-4F61-84A7-67A04C3A0331}" type="slidenum">
              <a:rPr lang="en-US" smtClean="0"/>
              <a:pPr/>
              <a:t>‹#›</a:t>
            </a:fld>
            <a:endParaRPr lang="en-US"/>
          </a:p>
        </p:txBody>
      </p:sp>
      <p:sp>
        <p:nvSpPr>
          <p:cNvPr id="12" name="Rectangle 6"/>
          <p:cNvSpPr txBox="1">
            <a:spLocks noChangeArrowheads="1"/>
          </p:cNvSpPr>
          <p:nvPr userDrawn="1"/>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5275FA-BCFA-455E-B68D-3ADF3313AD5C}" type="slidenum">
              <a:rPr kumimoji="0" lang="en-US" sz="14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pic>
        <p:nvPicPr>
          <p:cNvPr id="13" name="Picture 6" descr="wbi_logo_2009_horizontal.png"/>
          <p:cNvPicPr>
            <a:picLocks noChangeAspect="1"/>
          </p:cNvPicPr>
          <p:nvPr userDrawn="1"/>
        </p:nvPicPr>
        <p:blipFill>
          <a:blip r:embed="rId13" cstate="screen">
            <a:duotone>
              <a:schemeClr val="accent5">
                <a:shade val="45000"/>
                <a:satMod val="135000"/>
              </a:schemeClr>
              <a:prstClr val="white"/>
            </a:duotone>
            <a:lum bright="32000" contrast="-61000"/>
          </a:blip>
          <a:stretch>
            <a:fillRect/>
          </a:stretch>
        </p:blipFill>
        <p:spPr bwMode="auto">
          <a:xfrm>
            <a:off x="7620000" y="152400"/>
            <a:ext cx="1219200" cy="394178"/>
          </a:xfrm>
          <a:prstGeom prst="rect">
            <a:avLst/>
          </a:prstGeom>
          <a:noFill/>
          <a:ln>
            <a:noFill/>
          </a:ln>
        </p:spPr>
      </p:pic>
      <p:pic>
        <p:nvPicPr>
          <p:cNvPr id="15" name="Picture 5" descr="wbi_plaid.png"/>
          <p:cNvPicPr>
            <a:picLocks noChangeAspect="1"/>
          </p:cNvPicPr>
          <p:nvPr userDrawn="1"/>
        </p:nvPicPr>
        <p:blipFill>
          <a:blip r:embed="rId14" cstate="screen"/>
          <a:srcRect/>
          <a:stretch>
            <a:fillRect/>
          </a:stretch>
        </p:blipFill>
        <p:spPr bwMode="auto">
          <a:xfrm>
            <a:off x="0" y="0"/>
            <a:ext cx="457200" cy="1657350"/>
          </a:xfrm>
          <a:prstGeom prst="rect">
            <a:avLst/>
          </a:prstGeom>
          <a:noFill/>
          <a:ln w="9525">
            <a:noFill/>
            <a:miter lim="800000"/>
            <a:headEnd/>
            <a:tailEnd/>
          </a:ln>
        </p:spPr>
      </p:pic>
      <p:sp>
        <p:nvSpPr>
          <p:cNvPr id="16" name="Text Box 10"/>
          <p:cNvSpPr txBox="1">
            <a:spLocks noChangeArrowheads="1"/>
          </p:cNvSpPr>
          <p:nvPr userDrawn="1"/>
        </p:nvSpPr>
        <p:spPr bwMode="auto">
          <a:xfrm>
            <a:off x="6781800" y="6149975"/>
            <a:ext cx="1820863" cy="304800"/>
          </a:xfrm>
          <a:prstGeom prst="rect">
            <a:avLst/>
          </a:prstGeom>
          <a:noFill/>
          <a:ln w="9525">
            <a:noFill/>
            <a:miter lim="800000"/>
            <a:headEnd/>
            <a:tailEnd/>
          </a:ln>
          <a:effectLst/>
        </p:spPr>
        <p:txBody>
          <a:bodyPr wrap="none">
            <a:spAutoFit/>
          </a:bodyPr>
          <a:lstStyle/>
          <a:p>
            <a:r>
              <a:rPr lang="en-US" sz="1400">
                <a:solidFill>
                  <a:schemeClr val="bg1"/>
                </a:solidFill>
              </a:rPr>
              <a:t>www.southsouth.info</a:t>
            </a: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1.png"/><Relationship Id="rId11" Type="http://schemas.openxmlformats.org/officeDocument/2006/relationships/image" Target="../media/image2.png"/><Relationship Id="rId5" Type="http://schemas.openxmlformats.org/officeDocument/2006/relationships/image" Target="../media/image10.png"/><Relationship Id="rId10" Type="http://schemas.openxmlformats.org/officeDocument/2006/relationships/image" Target="../media/image4.png"/><Relationship Id="rId4" Type="http://schemas.openxmlformats.org/officeDocument/2006/relationships/image" Target="../media/image9.png"/><Relationship Id="rId9"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15.png"/><Relationship Id="rId7"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2.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blog.thedetroithub.com/wp-content/uploads/2012/07/networking.jpg"/>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0" y="0"/>
            <a:ext cx="9144000" cy="6858000"/>
          </a:xfrm>
          <a:prstGeom prst="rect">
            <a:avLst/>
          </a:prstGeom>
          <a:noFill/>
        </p:spPr>
      </p:pic>
      <p:sp>
        <p:nvSpPr>
          <p:cNvPr id="3" name="TextBox 2"/>
          <p:cNvSpPr txBox="1"/>
          <p:nvPr/>
        </p:nvSpPr>
        <p:spPr>
          <a:xfrm>
            <a:off x="0" y="1143000"/>
            <a:ext cx="9144000" cy="5324535"/>
          </a:xfrm>
          <a:prstGeom prst="rect">
            <a:avLst/>
          </a:prstGeom>
          <a:noFill/>
        </p:spPr>
        <p:txBody>
          <a:bodyPr wrap="square" rtlCol="0">
            <a:spAutoFit/>
          </a:bodyPr>
          <a:lstStyle/>
          <a:p>
            <a:pPr algn="ctr"/>
            <a:r>
              <a:rPr lang="en-US" sz="3200" b="1" dirty="0" smtClean="0">
                <a:solidFill>
                  <a:schemeClr val="bg1"/>
                </a:solidFill>
              </a:rPr>
              <a:t>Towards Country-led Knowledge Hubs</a:t>
            </a:r>
          </a:p>
          <a:p>
            <a:pPr algn="ctr"/>
            <a:r>
              <a:rPr lang="en-US" sz="2800" b="1" dirty="0" smtClean="0">
                <a:solidFill>
                  <a:schemeClr val="accent3">
                    <a:lumMod val="50000"/>
                  </a:schemeClr>
                </a:solidFill>
              </a:rPr>
              <a:t>Accelerating Development - Scaling up Knowledge Exchange</a:t>
            </a:r>
          </a:p>
          <a:p>
            <a:pPr algn="ctr"/>
            <a:endParaRPr lang="en-US" sz="2800" b="1" dirty="0" smtClean="0"/>
          </a:p>
          <a:p>
            <a:pPr algn="ctr"/>
            <a:endParaRPr lang="en-US" sz="2800" b="1" dirty="0" smtClean="0"/>
          </a:p>
          <a:p>
            <a:pPr algn="ctr"/>
            <a:endParaRPr lang="en-US" sz="2800" b="1" dirty="0" smtClean="0"/>
          </a:p>
          <a:p>
            <a:pPr algn="ctr"/>
            <a:endParaRPr lang="en-US" sz="2800" b="1" dirty="0" smtClean="0"/>
          </a:p>
          <a:p>
            <a:pPr algn="ctr"/>
            <a:endParaRPr lang="en-US" sz="2800" b="1" dirty="0" smtClean="0"/>
          </a:p>
          <a:p>
            <a:pPr algn="ctr"/>
            <a:endParaRPr lang="en-US" sz="2000" dirty="0" smtClean="0"/>
          </a:p>
          <a:p>
            <a:pPr algn="ctr"/>
            <a:endParaRPr lang="en-US" sz="2000" dirty="0" smtClean="0"/>
          </a:p>
          <a:p>
            <a:pPr algn="ctr"/>
            <a:endParaRPr lang="en-US" sz="2000" dirty="0" smtClean="0"/>
          </a:p>
          <a:p>
            <a:pPr algn="ctr"/>
            <a:endParaRPr lang="en-US" sz="1600" dirty="0" smtClean="0">
              <a:solidFill>
                <a:schemeClr val="bg1"/>
              </a:solidFill>
            </a:endParaRPr>
          </a:p>
          <a:p>
            <a:pPr algn="ctr"/>
            <a:r>
              <a:rPr lang="en-US" sz="1600" dirty="0" smtClean="0">
                <a:solidFill>
                  <a:schemeClr val="bg1"/>
                </a:solidFill>
              </a:rPr>
              <a:t>World Bank Institute</a:t>
            </a:r>
          </a:p>
          <a:p>
            <a:pPr algn="ctr"/>
            <a:r>
              <a:rPr lang="en-US" sz="1600" dirty="0" smtClean="0">
                <a:solidFill>
                  <a:schemeClr val="bg1"/>
                </a:solidFill>
              </a:rPr>
              <a:t>Knowledge Exchange Practice</a:t>
            </a:r>
          </a:p>
          <a:p>
            <a:pPr algn="ctr"/>
            <a:endParaRPr lang="en-US" sz="1600" dirty="0" smtClean="0">
              <a:solidFill>
                <a:schemeClr val="bg1"/>
              </a:solidFill>
            </a:endParaRPr>
          </a:p>
          <a:p>
            <a:pPr algn="ctr"/>
            <a:r>
              <a:rPr lang="en-US" sz="1600" i="1" dirty="0" smtClean="0">
                <a:solidFill>
                  <a:schemeClr val="bg1"/>
                </a:solidFill>
              </a:rPr>
              <a:t>November2012</a:t>
            </a:r>
          </a:p>
        </p:txBody>
      </p:sp>
      <p:pic>
        <p:nvPicPr>
          <p:cNvPr id="4" name="Picture 6" descr="wbi_logo_2009_horizontal.png"/>
          <p:cNvPicPr>
            <a:picLocks noChangeAspect="1"/>
          </p:cNvPicPr>
          <p:nvPr/>
        </p:nvPicPr>
        <p:blipFill>
          <a:blip r:embed="rId4" cstate="screen"/>
          <a:srcRect/>
          <a:stretch>
            <a:fillRect/>
          </a:stretch>
        </p:blipFill>
        <p:spPr bwMode="auto">
          <a:xfrm>
            <a:off x="7620000" y="152400"/>
            <a:ext cx="1371600" cy="442912"/>
          </a:xfrm>
          <a:prstGeom prst="rect">
            <a:avLst/>
          </a:prstGeom>
          <a:noFill/>
          <a:ln w="9525">
            <a:noFill/>
            <a:miter lim="800000"/>
            <a:headEnd/>
            <a:tailEnd/>
          </a:ln>
        </p:spPr>
      </p:pic>
      <p:pic>
        <p:nvPicPr>
          <p:cNvPr id="5" name="Picture 7" descr="wbi_businesline_footer.png"/>
          <p:cNvPicPr>
            <a:picLocks noChangeAspect="1"/>
          </p:cNvPicPr>
          <p:nvPr/>
        </p:nvPicPr>
        <p:blipFill>
          <a:blip r:embed="rId5" cstate="screen"/>
          <a:srcRect/>
          <a:stretch>
            <a:fillRect/>
          </a:stretch>
        </p:blipFill>
        <p:spPr bwMode="auto">
          <a:xfrm>
            <a:off x="0" y="6577012"/>
            <a:ext cx="9144000" cy="280988"/>
          </a:xfrm>
          <a:prstGeom prst="rect">
            <a:avLst/>
          </a:prstGeom>
          <a:noFill/>
          <a:ln w="9525">
            <a:noFill/>
            <a:miter lim="800000"/>
            <a:headEnd/>
            <a:tailEnd/>
          </a:ln>
        </p:spPr>
      </p:pic>
      <p:pic>
        <p:nvPicPr>
          <p:cNvPr id="6" name="Picture 5" descr="wbi_plaid.png"/>
          <p:cNvPicPr>
            <a:picLocks noChangeAspect="1"/>
          </p:cNvPicPr>
          <p:nvPr/>
        </p:nvPicPr>
        <p:blipFill>
          <a:blip r:embed="rId6" cstate="screen"/>
          <a:srcRect/>
          <a:stretch>
            <a:fillRect/>
          </a:stretch>
        </p:blipFill>
        <p:spPr bwMode="auto">
          <a:xfrm>
            <a:off x="0" y="0"/>
            <a:ext cx="457200" cy="1657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52400"/>
            <a:ext cx="7391400" cy="685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Strengthening  Knowledge Hubs</a:t>
            </a:r>
          </a:p>
        </p:txBody>
      </p:sp>
      <p:sp>
        <p:nvSpPr>
          <p:cNvPr id="5" name="Oval 4"/>
          <p:cNvSpPr/>
          <p:nvPr/>
        </p:nvSpPr>
        <p:spPr>
          <a:xfrm>
            <a:off x="228600" y="1219200"/>
            <a:ext cx="5105400" cy="5105400"/>
          </a:xfrm>
          <a:prstGeom prst="ellipse">
            <a:avLst/>
          </a:prstGeom>
          <a:solidFill>
            <a:srgbClr val="C2874C">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810000" y="1219200"/>
            <a:ext cx="5105400" cy="5105400"/>
          </a:xfrm>
          <a:prstGeom prst="ellipse">
            <a:avLst/>
          </a:prstGeom>
          <a:solidFill>
            <a:schemeClr val="accent3">
              <a:lumMod val="75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486400" y="1447800"/>
            <a:ext cx="1927131" cy="461665"/>
          </a:xfrm>
          <a:prstGeom prst="rect">
            <a:avLst/>
          </a:prstGeom>
          <a:noFill/>
        </p:spPr>
        <p:txBody>
          <a:bodyPr wrap="none" rtlCol="0">
            <a:spAutoFit/>
          </a:bodyPr>
          <a:lstStyle/>
          <a:p>
            <a:r>
              <a:rPr lang="en-US" sz="2400" b="1" dirty="0" smtClean="0"/>
              <a:t>Operationally</a:t>
            </a:r>
            <a:endParaRPr lang="en-US" sz="2400" b="1" dirty="0"/>
          </a:p>
        </p:txBody>
      </p:sp>
      <p:sp>
        <p:nvSpPr>
          <p:cNvPr id="8" name="TextBox 7"/>
          <p:cNvSpPr txBox="1"/>
          <p:nvPr/>
        </p:nvSpPr>
        <p:spPr>
          <a:xfrm>
            <a:off x="1676400" y="1447800"/>
            <a:ext cx="1968552" cy="461665"/>
          </a:xfrm>
          <a:prstGeom prst="rect">
            <a:avLst/>
          </a:prstGeom>
          <a:noFill/>
        </p:spPr>
        <p:txBody>
          <a:bodyPr wrap="none" rtlCol="0">
            <a:spAutoFit/>
          </a:bodyPr>
          <a:lstStyle/>
          <a:p>
            <a:r>
              <a:rPr lang="en-US" sz="2400" b="1" dirty="0" smtClean="0"/>
              <a:t>Institutionally</a:t>
            </a:r>
            <a:endParaRPr lang="en-US" sz="2400" b="1" dirty="0"/>
          </a:p>
        </p:txBody>
      </p:sp>
      <p:sp>
        <p:nvSpPr>
          <p:cNvPr id="12" name="Rectangle 11"/>
          <p:cNvSpPr/>
          <p:nvPr/>
        </p:nvSpPr>
        <p:spPr>
          <a:xfrm>
            <a:off x="914400" y="2590800"/>
            <a:ext cx="3200400" cy="2308324"/>
          </a:xfrm>
          <a:prstGeom prst="rect">
            <a:avLst/>
          </a:prstGeom>
        </p:spPr>
        <p:txBody>
          <a:bodyPr wrap="square">
            <a:spAutoFit/>
          </a:bodyPr>
          <a:lstStyle/>
          <a:p>
            <a:pPr marL="457200" indent="-457200">
              <a:buClr>
                <a:schemeClr val="tx1">
                  <a:lumMod val="65000"/>
                </a:schemeClr>
              </a:buClr>
              <a:buFont typeface="Calibri" pitchFamily="34" charset="0"/>
              <a:buChar char="→"/>
            </a:pPr>
            <a:r>
              <a:rPr lang="en-US" sz="2400" dirty="0" smtClean="0"/>
              <a:t>Mandate</a:t>
            </a:r>
          </a:p>
          <a:p>
            <a:pPr marL="457200" indent="-457200">
              <a:buClr>
                <a:schemeClr val="tx1">
                  <a:lumMod val="65000"/>
                </a:schemeClr>
              </a:buClr>
              <a:buFont typeface="Calibri" pitchFamily="34" charset="0"/>
              <a:buChar char="→"/>
            </a:pPr>
            <a:r>
              <a:rPr lang="en-US" sz="2400" dirty="0" smtClean="0"/>
              <a:t>Institutional model</a:t>
            </a:r>
          </a:p>
          <a:p>
            <a:pPr marL="457200" indent="-457200">
              <a:buClr>
                <a:schemeClr val="tx1">
                  <a:lumMod val="65000"/>
                </a:schemeClr>
              </a:buClr>
              <a:buFont typeface="Calibri" pitchFamily="34" charset="0"/>
              <a:buChar char="→"/>
            </a:pPr>
            <a:r>
              <a:rPr lang="en-US" sz="2400" dirty="0" smtClean="0"/>
              <a:t>Business model</a:t>
            </a:r>
          </a:p>
          <a:p>
            <a:pPr marL="457200" indent="-457200">
              <a:buClr>
                <a:schemeClr val="tx1">
                  <a:lumMod val="65000"/>
                </a:schemeClr>
              </a:buClr>
              <a:buFont typeface="Calibri" pitchFamily="34" charset="0"/>
              <a:buChar char="→"/>
            </a:pPr>
            <a:r>
              <a:rPr lang="en-US" sz="2400" dirty="0" smtClean="0"/>
              <a:t>Staffing</a:t>
            </a:r>
          </a:p>
          <a:p>
            <a:pPr marL="457200" indent="-457200">
              <a:buClr>
                <a:schemeClr val="tx1">
                  <a:lumMod val="65000"/>
                </a:schemeClr>
              </a:buClr>
              <a:buFont typeface="Calibri" pitchFamily="34" charset="0"/>
              <a:buChar char="→"/>
            </a:pPr>
            <a:r>
              <a:rPr lang="en-US" sz="2400" dirty="0" smtClean="0"/>
              <a:t>Funding</a:t>
            </a:r>
          </a:p>
          <a:p>
            <a:pPr marL="457200" indent="-457200">
              <a:buClr>
                <a:schemeClr val="tx1">
                  <a:lumMod val="65000"/>
                </a:schemeClr>
              </a:buClr>
              <a:buFont typeface="Calibri" pitchFamily="34" charset="0"/>
              <a:buChar char="→"/>
            </a:pPr>
            <a:r>
              <a:rPr lang="en-US" sz="2400" dirty="0" smtClean="0"/>
              <a:t>Partnerships</a:t>
            </a:r>
            <a:endParaRPr lang="en-US" sz="2400" dirty="0"/>
          </a:p>
        </p:txBody>
      </p:sp>
      <p:sp>
        <p:nvSpPr>
          <p:cNvPr id="14" name="Rectangle 13"/>
          <p:cNvSpPr/>
          <p:nvPr/>
        </p:nvSpPr>
        <p:spPr>
          <a:xfrm>
            <a:off x="4343400" y="2590800"/>
            <a:ext cx="4584909" cy="2308324"/>
          </a:xfrm>
          <a:prstGeom prst="rect">
            <a:avLst/>
          </a:prstGeom>
        </p:spPr>
        <p:txBody>
          <a:bodyPr wrap="none">
            <a:spAutoFit/>
          </a:bodyPr>
          <a:lstStyle/>
          <a:p>
            <a:pPr marL="457200" indent="-457200">
              <a:buClr>
                <a:schemeClr val="tx1">
                  <a:lumMod val="65000"/>
                </a:schemeClr>
              </a:buClr>
              <a:buFont typeface="Calibri" pitchFamily="34" charset="0"/>
              <a:buChar char="→"/>
            </a:pPr>
            <a:r>
              <a:rPr lang="en-US" sz="2400" dirty="0" smtClean="0"/>
              <a:t>Scope &amp; quality of knowledge</a:t>
            </a:r>
          </a:p>
          <a:p>
            <a:pPr marL="457200" indent="-457200">
              <a:buClr>
                <a:schemeClr val="tx1">
                  <a:lumMod val="65000"/>
                </a:schemeClr>
              </a:buClr>
              <a:buFont typeface="Calibri" pitchFamily="34" charset="0"/>
              <a:buChar char="→"/>
            </a:pPr>
            <a:r>
              <a:rPr lang="en-US" sz="2400" dirty="0" smtClean="0"/>
              <a:t>Packaging of experiences</a:t>
            </a:r>
          </a:p>
          <a:p>
            <a:pPr marL="457200" indent="-457200">
              <a:buClr>
                <a:schemeClr val="tx1">
                  <a:lumMod val="65000"/>
                </a:schemeClr>
              </a:buClr>
              <a:buFont typeface="Calibri" pitchFamily="34" charset="0"/>
              <a:buChar char="→"/>
            </a:pPr>
            <a:r>
              <a:rPr lang="en-US" sz="2400" dirty="0" smtClean="0"/>
              <a:t>Modalities/Learning design</a:t>
            </a:r>
          </a:p>
          <a:p>
            <a:pPr marL="457200" indent="-457200">
              <a:buClr>
                <a:schemeClr val="tx1">
                  <a:lumMod val="65000"/>
                </a:schemeClr>
              </a:buClr>
              <a:buFont typeface="Calibri" pitchFamily="34" charset="0"/>
              <a:buChar char="→"/>
            </a:pPr>
            <a:r>
              <a:rPr lang="en-US" sz="2400" dirty="0" smtClean="0"/>
              <a:t>Connecting demand and supply</a:t>
            </a:r>
          </a:p>
          <a:p>
            <a:pPr marL="457200" indent="-457200">
              <a:buClr>
                <a:schemeClr val="tx1">
                  <a:lumMod val="65000"/>
                </a:schemeClr>
              </a:buClr>
              <a:buFont typeface="Calibri" pitchFamily="34" charset="0"/>
              <a:buChar char="→"/>
            </a:pPr>
            <a:r>
              <a:rPr lang="en-US" sz="2400" dirty="0" smtClean="0"/>
              <a:t>Implementation of KE</a:t>
            </a:r>
          </a:p>
          <a:p>
            <a:pPr marL="457200" indent="-457200">
              <a:buClr>
                <a:schemeClr val="tx1">
                  <a:lumMod val="65000"/>
                </a:schemeClr>
              </a:buClr>
              <a:buFont typeface="Calibri" pitchFamily="34" charset="0"/>
              <a:buChar char="→"/>
            </a:pPr>
            <a:r>
              <a:rPr lang="en-US" sz="2400" dirty="0" smtClean="0"/>
              <a:t>M&amp;E</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http://ediscovery.quarles.com/uploads/image/collaborate(1).jpg"/>
          <p:cNvPicPr>
            <a:picLocks noChangeAspect="1" noChangeArrowheads="1"/>
          </p:cNvPicPr>
          <p:nvPr/>
        </p:nvPicPr>
        <p:blipFill>
          <a:blip r:embed="rId3" cstate="print">
            <a:duotone>
              <a:prstClr val="black"/>
              <a:schemeClr val="accent3">
                <a:tint val="45000"/>
                <a:satMod val="400000"/>
              </a:schemeClr>
            </a:duotone>
          </a:blip>
          <a:srcRect/>
          <a:stretch>
            <a:fillRect/>
          </a:stretch>
        </p:blipFill>
        <p:spPr bwMode="auto">
          <a:xfrm>
            <a:off x="1447800" y="1638300"/>
            <a:ext cx="6248400" cy="4686300"/>
          </a:xfrm>
          <a:prstGeom prst="rect">
            <a:avLst/>
          </a:prstGeom>
          <a:noFill/>
        </p:spPr>
      </p:pic>
      <p:sp>
        <p:nvSpPr>
          <p:cNvPr id="14" name="Donut 13"/>
          <p:cNvSpPr/>
          <p:nvPr/>
        </p:nvSpPr>
        <p:spPr>
          <a:xfrm>
            <a:off x="-380999" y="0"/>
            <a:ext cx="9829800" cy="7696200"/>
          </a:xfrm>
          <a:prstGeom prst="donu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p:cNvSpPr/>
          <p:nvPr/>
        </p:nvSpPr>
        <p:spPr>
          <a:xfrm>
            <a:off x="762000" y="304800"/>
            <a:ext cx="6553200" cy="381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Opportunities for Peer Learning: </a:t>
            </a:r>
          </a:p>
          <a:p>
            <a:r>
              <a:rPr lang="en-US" sz="2400" b="1" dirty="0" smtClean="0">
                <a:solidFill>
                  <a:schemeClr val="tx1"/>
                </a:solidFill>
              </a:rPr>
              <a:t>A Community of Practice on Knowledge Hubs</a:t>
            </a:r>
            <a:endParaRPr lang="en-US" sz="2400" b="1" dirty="0">
              <a:solidFill>
                <a:schemeClr val="tx1"/>
              </a:solidFill>
            </a:endParaRPr>
          </a:p>
        </p:txBody>
      </p:sp>
      <p:sp>
        <p:nvSpPr>
          <p:cNvPr id="5" name="Rectangular Callout 4"/>
          <p:cNvSpPr/>
          <p:nvPr/>
        </p:nvSpPr>
        <p:spPr>
          <a:xfrm>
            <a:off x="1752600" y="1066800"/>
            <a:ext cx="1828800" cy="1676400"/>
          </a:xfrm>
          <a:prstGeom prst="wedgeRectCallout">
            <a:avLst>
              <a:gd name="adj1" fmla="val 60999"/>
              <a:gd name="adj2" fmla="val 44182"/>
            </a:avLst>
          </a:prstGeom>
          <a:solidFill>
            <a:schemeClr val="bg1">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Learn from existing Knowledge Hub approaches</a:t>
            </a:r>
            <a:endParaRPr lang="en-US" dirty="0">
              <a:solidFill>
                <a:schemeClr val="tx1"/>
              </a:solidFill>
            </a:endParaRPr>
          </a:p>
        </p:txBody>
      </p:sp>
      <p:sp>
        <p:nvSpPr>
          <p:cNvPr id="6" name="Rectangular Callout 5"/>
          <p:cNvSpPr/>
          <p:nvPr/>
        </p:nvSpPr>
        <p:spPr>
          <a:xfrm>
            <a:off x="304800" y="4267200"/>
            <a:ext cx="1828800" cy="1676400"/>
          </a:xfrm>
          <a:prstGeom prst="wedgeRectCallout">
            <a:avLst>
              <a:gd name="adj1" fmla="val 97798"/>
              <a:gd name="adj2" fmla="val -30900"/>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Get access to useful tools and service providers</a:t>
            </a:r>
            <a:endParaRPr lang="en-US" dirty="0">
              <a:solidFill>
                <a:schemeClr val="tx1"/>
              </a:solidFill>
            </a:endParaRPr>
          </a:p>
        </p:txBody>
      </p:sp>
      <p:sp>
        <p:nvSpPr>
          <p:cNvPr id="7" name="Rectangular Callout 6"/>
          <p:cNvSpPr/>
          <p:nvPr/>
        </p:nvSpPr>
        <p:spPr>
          <a:xfrm>
            <a:off x="7086600" y="1676400"/>
            <a:ext cx="1828800" cy="1676400"/>
          </a:xfrm>
          <a:prstGeom prst="wedgeRectCallout">
            <a:avLst>
              <a:gd name="adj1" fmla="val -83709"/>
              <a:gd name="adj2" fmla="val 363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Get the latest research and thinking on Knowledge Hubs</a:t>
            </a:r>
            <a:endParaRPr lang="en-US" dirty="0">
              <a:solidFill>
                <a:schemeClr val="tx1"/>
              </a:solidFill>
            </a:endParaRPr>
          </a:p>
        </p:txBody>
      </p:sp>
      <p:sp>
        <p:nvSpPr>
          <p:cNvPr id="8" name="Rectangular Callout 7"/>
          <p:cNvSpPr/>
          <p:nvPr/>
        </p:nvSpPr>
        <p:spPr>
          <a:xfrm>
            <a:off x="5791200" y="4648200"/>
            <a:ext cx="1828800" cy="1676400"/>
          </a:xfrm>
          <a:prstGeom prst="wedgeRectCallout">
            <a:avLst>
              <a:gd name="adj1" fmla="val -98093"/>
              <a:gd name="adj2" fmla="val -37624"/>
            </a:avLst>
          </a:prstGeom>
          <a:solidFill>
            <a:schemeClr val="bg1">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Network with peers</a:t>
            </a:r>
            <a:endParaRPr lang="en-US" dirty="0">
              <a:solidFill>
                <a:schemeClr val="tx1"/>
              </a:solidFill>
            </a:endParaRPr>
          </a:p>
        </p:txBody>
      </p:sp>
      <p:pic>
        <p:nvPicPr>
          <p:cNvPr id="12" name="Picture 11" descr="wbi_plaid.png"/>
          <p:cNvPicPr>
            <a:picLocks noChangeAspect="1"/>
          </p:cNvPicPr>
          <p:nvPr/>
        </p:nvPicPr>
        <p:blipFill>
          <a:blip r:embed="rId4" cstate="screen"/>
          <a:srcRect/>
          <a:stretch>
            <a:fillRect/>
          </a:stretch>
        </p:blipFill>
        <p:spPr bwMode="auto">
          <a:xfrm>
            <a:off x="0" y="0"/>
            <a:ext cx="457200" cy="1657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geopost.wiki.lovett.org/file/view/TheRoadAhead.jpg/84305991/607x282/TheRoadAhead.jpg"/>
          <p:cNvPicPr>
            <a:picLocks noChangeAspect="1" noChangeArrowheads="1"/>
          </p:cNvPicPr>
          <p:nvPr/>
        </p:nvPicPr>
        <p:blipFill>
          <a:blip r:embed="rId2" cstate="print">
            <a:duotone>
              <a:prstClr val="black"/>
              <a:schemeClr val="accent1">
                <a:tint val="45000"/>
                <a:satMod val="400000"/>
              </a:schemeClr>
            </a:duotone>
          </a:blip>
          <a:srcRect/>
          <a:stretch>
            <a:fillRect/>
          </a:stretch>
        </p:blipFill>
        <p:spPr bwMode="auto">
          <a:xfrm>
            <a:off x="-152400" y="4343400"/>
            <a:ext cx="9501229" cy="2514600"/>
          </a:xfrm>
          <a:prstGeom prst="rect">
            <a:avLst/>
          </a:prstGeom>
          <a:noFill/>
        </p:spPr>
      </p:pic>
      <p:sp>
        <p:nvSpPr>
          <p:cNvPr id="5" name="Rectangle 4"/>
          <p:cNvSpPr/>
          <p:nvPr/>
        </p:nvSpPr>
        <p:spPr>
          <a:xfrm>
            <a:off x="762000" y="152400"/>
            <a:ext cx="7391400" cy="685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Next steps</a:t>
            </a:r>
          </a:p>
        </p:txBody>
      </p:sp>
      <p:sp>
        <p:nvSpPr>
          <p:cNvPr id="6" name="Rectangle 5"/>
          <p:cNvSpPr/>
          <p:nvPr/>
        </p:nvSpPr>
        <p:spPr>
          <a:xfrm>
            <a:off x="762000" y="914400"/>
            <a:ext cx="6629400" cy="2554545"/>
          </a:xfrm>
          <a:prstGeom prst="rect">
            <a:avLst/>
          </a:prstGeom>
        </p:spPr>
        <p:txBody>
          <a:bodyPr wrap="square">
            <a:spAutoFit/>
          </a:bodyPr>
          <a:lstStyle/>
          <a:p>
            <a:pPr marL="342900" indent="-342900">
              <a:buClr>
                <a:schemeClr val="tx1">
                  <a:lumMod val="65000"/>
                </a:schemeClr>
              </a:buClr>
              <a:buFont typeface="Calibri" pitchFamily="34" charset="0"/>
              <a:buChar char="→"/>
            </a:pPr>
            <a:r>
              <a:rPr lang="en-US" sz="2000" dirty="0" smtClean="0"/>
              <a:t>Bali launched Core Group to promote KH: Indonesia, JICA, UNDP, WBG (other partners will join)</a:t>
            </a:r>
            <a:endParaRPr lang="en-US" sz="2000" dirty="0" smtClean="0">
              <a:solidFill>
                <a:srgbClr val="FF0000"/>
              </a:solidFill>
            </a:endParaRPr>
          </a:p>
          <a:p>
            <a:pPr marL="342900" indent="-342900">
              <a:buClr>
                <a:schemeClr val="tx1">
                  <a:lumMod val="65000"/>
                </a:schemeClr>
              </a:buClr>
              <a:buFont typeface="Calibri" pitchFamily="34" charset="0"/>
              <a:buChar char="→"/>
            </a:pPr>
            <a:r>
              <a:rPr lang="en-US" sz="2000" dirty="0" smtClean="0"/>
              <a:t>Paper on Institutional &amp; Operational Options, evidence from six countries (December 2012)</a:t>
            </a:r>
          </a:p>
          <a:p>
            <a:pPr marL="342900" indent="-342900">
              <a:buClr>
                <a:schemeClr val="tx1">
                  <a:lumMod val="65000"/>
                </a:schemeClr>
              </a:buClr>
              <a:buFont typeface="Calibri" pitchFamily="34" charset="0"/>
              <a:buChar char="→"/>
            </a:pPr>
            <a:r>
              <a:rPr lang="en-US" sz="2000" dirty="0" smtClean="0"/>
              <a:t>Community of Practice on KH (January 2013)</a:t>
            </a:r>
          </a:p>
          <a:p>
            <a:pPr marL="342900" indent="-342900">
              <a:buClr>
                <a:schemeClr val="tx1">
                  <a:lumMod val="65000"/>
                </a:schemeClr>
              </a:buClr>
              <a:buFont typeface="Calibri" pitchFamily="34" charset="0"/>
              <a:buChar char="→"/>
            </a:pPr>
            <a:r>
              <a:rPr lang="en-US" sz="2000" dirty="0" smtClean="0"/>
              <a:t>Mutual learning events: Videoconferences, regional meetings, webinars (early 2013)</a:t>
            </a:r>
          </a:p>
          <a:p>
            <a:pPr marL="342900" indent="-342900">
              <a:buClr>
                <a:schemeClr val="tx1">
                  <a:lumMod val="65000"/>
                </a:schemeClr>
              </a:buClr>
              <a:buFont typeface="Calibri" pitchFamily="34" charset="0"/>
              <a:buChar char="→"/>
            </a:pPr>
            <a:r>
              <a:rPr lang="en-US" sz="2000" dirty="0" smtClean="0"/>
              <a:t>Follow-up HLM (2014)</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1676400"/>
            <a:ext cx="7543800" cy="28194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rPr>
              <a:t>How to join the Knowledge Hubs Community of Practice ?</a:t>
            </a:r>
          </a:p>
          <a:p>
            <a:pPr algn="ctr"/>
            <a:endParaRPr lang="fr-FR" sz="3600" b="1" dirty="0" smtClean="0">
              <a:solidFill>
                <a:schemeClr val="tx1"/>
              </a:solidFill>
            </a:endParaRPr>
          </a:p>
          <a:p>
            <a:pPr algn="ctr"/>
            <a:r>
              <a:rPr lang="fr-FR" sz="3600" dirty="0" err="1" smtClean="0">
                <a:solidFill>
                  <a:schemeClr val="tx1"/>
                </a:solidFill>
              </a:rPr>
              <a:t>Pre</a:t>
            </a:r>
            <a:r>
              <a:rPr lang="fr-FR" sz="3600" dirty="0" smtClean="0">
                <a:solidFill>
                  <a:schemeClr val="tx1"/>
                </a:solidFill>
              </a:rPr>
              <a:t>-</a:t>
            </a:r>
            <a:r>
              <a:rPr lang="fr-FR" sz="3600" dirty="0" err="1" smtClean="0">
                <a:solidFill>
                  <a:schemeClr val="tx1"/>
                </a:solidFill>
              </a:rPr>
              <a:t>register</a:t>
            </a:r>
            <a:r>
              <a:rPr lang="fr-FR" sz="3600" dirty="0" smtClean="0">
                <a:solidFill>
                  <a:schemeClr val="tx1"/>
                </a:solidFill>
              </a:rPr>
              <a:t> </a:t>
            </a:r>
            <a:r>
              <a:rPr lang="fr-FR" sz="3600" dirty="0" err="1" smtClean="0">
                <a:solidFill>
                  <a:schemeClr val="tx1"/>
                </a:solidFill>
              </a:rPr>
              <a:t>at</a:t>
            </a:r>
            <a:r>
              <a:rPr lang="fr-FR" sz="3600" dirty="0" smtClean="0">
                <a:solidFill>
                  <a:schemeClr val="tx1"/>
                </a:solidFill>
              </a:rPr>
              <a:t> </a:t>
            </a:r>
            <a:r>
              <a:rPr lang="fr-FR" sz="3600" dirty="0" smtClean="0">
                <a:solidFill>
                  <a:srgbClr val="0070C0"/>
                </a:solidFill>
              </a:rPr>
              <a:t>www.know-hub.net</a:t>
            </a:r>
            <a:endParaRPr lang="en-US" sz="3600" dirty="0" smtClean="0">
              <a:solidFill>
                <a:srgbClr val="0070C0"/>
              </a:solidFill>
            </a:endParaRPr>
          </a:p>
          <a:p>
            <a:endParaRPr lang="fr-FR" sz="2400" b="1" dirty="0" smtClean="0">
              <a:solidFill>
                <a:schemeClr val="tx1"/>
              </a:solidFill>
            </a:endParaRPr>
          </a:p>
          <a:p>
            <a:endParaRPr lang="en-US" sz="2400" b="1" dirty="0">
              <a:solidFill>
                <a:schemeClr val="tx1"/>
              </a:solidFill>
            </a:endParaRPr>
          </a:p>
        </p:txBody>
      </p:sp>
      <p:sp>
        <p:nvSpPr>
          <p:cNvPr id="5" name="TextBox 4"/>
          <p:cNvSpPr txBox="1"/>
          <p:nvPr/>
        </p:nvSpPr>
        <p:spPr>
          <a:xfrm>
            <a:off x="2743200" y="4919008"/>
            <a:ext cx="3456460" cy="1938992"/>
          </a:xfrm>
          <a:prstGeom prst="rect">
            <a:avLst/>
          </a:prstGeom>
          <a:noFill/>
        </p:spPr>
        <p:txBody>
          <a:bodyPr wrap="none" rtlCol="0">
            <a:spAutoFit/>
          </a:bodyPr>
          <a:lstStyle/>
          <a:p>
            <a:pPr algn="ctr"/>
            <a:r>
              <a:rPr lang="en-US" sz="2000" dirty="0" smtClean="0"/>
              <a:t>More information:</a:t>
            </a:r>
          </a:p>
          <a:p>
            <a:pPr algn="ctr"/>
            <a:r>
              <a:rPr lang="en-US" sz="2000" i="1" dirty="0" smtClean="0"/>
              <a:t>http://wbi.worldbank.org/sske/</a:t>
            </a:r>
          </a:p>
          <a:p>
            <a:pPr algn="ctr"/>
            <a:endParaRPr lang="en-US" sz="2000" dirty="0" smtClean="0"/>
          </a:p>
          <a:p>
            <a:pPr algn="ctr"/>
            <a:r>
              <a:rPr lang="en-US" sz="2000" dirty="0" smtClean="0"/>
              <a:t>Contact:</a:t>
            </a:r>
          </a:p>
          <a:p>
            <a:pPr algn="ctr"/>
            <a:endParaRPr lang="en-US" sz="2000" dirty="0" smtClean="0"/>
          </a:p>
          <a:p>
            <a:pPr algn="ctr"/>
            <a:r>
              <a:rPr lang="en-US" sz="2000" i="1" dirty="0" smtClean="0">
                <a:solidFill>
                  <a:srgbClr val="0070C0"/>
                </a:solidFill>
              </a:rPr>
              <a:t>jngo1@worldbank.org</a:t>
            </a:r>
            <a:endParaRPr lang="en-US" sz="2000" i="1" dirty="0">
              <a:solidFill>
                <a:srgbClr val="0070C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57600" y="2971800"/>
            <a:ext cx="1905000" cy="381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rPr>
              <a:t>Thank you</a:t>
            </a:r>
            <a:endParaRPr lang="en-US" sz="2800" b="1" dirty="0">
              <a:solidFill>
                <a:schemeClr val="tx1"/>
              </a:solidFill>
            </a:endParaRPr>
          </a:p>
        </p:txBody>
      </p:sp>
      <p:sp>
        <p:nvSpPr>
          <p:cNvPr id="5" name="TextBox 4"/>
          <p:cNvSpPr txBox="1"/>
          <p:nvPr/>
        </p:nvSpPr>
        <p:spPr>
          <a:xfrm>
            <a:off x="2286000" y="3886200"/>
            <a:ext cx="4267200" cy="2308324"/>
          </a:xfrm>
          <a:prstGeom prst="rect">
            <a:avLst/>
          </a:prstGeom>
          <a:noFill/>
        </p:spPr>
        <p:txBody>
          <a:bodyPr wrap="square" rtlCol="0">
            <a:spAutoFit/>
          </a:bodyPr>
          <a:lstStyle/>
          <a:p>
            <a:pPr algn="ctr"/>
            <a:r>
              <a:rPr lang="en-US" sz="2400" dirty="0" smtClean="0"/>
              <a:t>More information:</a:t>
            </a:r>
          </a:p>
          <a:p>
            <a:pPr algn="ctr"/>
            <a:r>
              <a:rPr lang="en-US" sz="2400" i="1" dirty="0" smtClean="0">
                <a:solidFill>
                  <a:srgbClr val="0070C0"/>
                </a:solidFill>
              </a:rPr>
              <a:t>http://wbi.worldbank.org/sske/</a:t>
            </a:r>
          </a:p>
          <a:p>
            <a:pPr algn="ctr"/>
            <a:endParaRPr lang="en-US" sz="2400" dirty="0" smtClean="0"/>
          </a:p>
          <a:p>
            <a:pPr algn="ctr"/>
            <a:r>
              <a:rPr lang="en-US" sz="2400" dirty="0" smtClean="0"/>
              <a:t>Contact:</a:t>
            </a:r>
          </a:p>
          <a:p>
            <a:pPr algn="ctr"/>
            <a:r>
              <a:rPr lang="en-US" sz="2400" dirty="0" smtClean="0"/>
              <a:t>Laurent Porte</a:t>
            </a:r>
          </a:p>
          <a:p>
            <a:pPr algn="ctr"/>
            <a:r>
              <a:rPr lang="en-US" sz="2400" i="1" dirty="0" smtClean="0">
                <a:solidFill>
                  <a:srgbClr val="0070C0"/>
                </a:solidFill>
              </a:rPr>
              <a:t>lporte@worldbank.org</a:t>
            </a:r>
            <a:endParaRPr lang="en-US" sz="2400" i="1" dirty="0">
              <a:solidFill>
                <a:srgbClr val="0070C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igl-inc.com/dotnetnuke/images/black_on_white_world_map.gif"/>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304800" y="0"/>
            <a:ext cx="9842500" cy="6858000"/>
          </a:xfrm>
          <a:prstGeom prst="rect">
            <a:avLst/>
          </a:prstGeom>
          <a:solidFill>
            <a:schemeClr val="accent1">
              <a:lumMod val="50000"/>
              <a:alpha val="32000"/>
            </a:schemeClr>
          </a:solidFill>
        </p:spPr>
      </p:pic>
      <p:sp>
        <p:nvSpPr>
          <p:cNvPr id="7" name="Rectangle 6"/>
          <p:cNvSpPr/>
          <p:nvPr/>
        </p:nvSpPr>
        <p:spPr>
          <a:xfrm>
            <a:off x="-381000" y="0"/>
            <a:ext cx="9829800" cy="6858000"/>
          </a:xfrm>
          <a:prstGeom prst="rect">
            <a:avLst/>
          </a:prstGeom>
          <a:solidFill>
            <a:schemeClr val="bg1">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447800" y="304800"/>
            <a:ext cx="7772400" cy="7772400"/>
          </a:xfrm>
          <a:prstGeom prst="ellipse">
            <a:avLst/>
          </a:prstGeom>
          <a:solidFill>
            <a:schemeClr val="accent5">
              <a:lumMod val="50000"/>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ontent Placeholder 2"/>
          <p:cNvSpPr>
            <a:spLocks noGrp="1"/>
          </p:cNvSpPr>
          <p:nvPr>
            <p:ph idx="1"/>
          </p:nvPr>
        </p:nvSpPr>
        <p:spPr>
          <a:xfrm>
            <a:off x="457200" y="1600200"/>
            <a:ext cx="6858000" cy="4525963"/>
          </a:xfrm>
        </p:spPr>
        <p:txBody>
          <a:bodyPr>
            <a:normAutofit/>
          </a:bodyPr>
          <a:lstStyle/>
          <a:p>
            <a:r>
              <a:rPr lang="en-US" sz="2800" dirty="0" smtClean="0"/>
              <a:t>A multi-polar world - Development solutions and practical experience available in all regions of the world</a:t>
            </a:r>
          </a:p>
          <a:p>
            <a:r>
              <a:rPr lang="en-US" sz="2800" dirty="0" smtClean="0"/>
              <a:t>G20, </a:t>
            </a:r>
            <a:r>
              <a:rPr lang="en-US" sz="2800" dirty="0" err="1" smtClean="0"/>
              <a:t>Busan</a:t>
            </a:r>
            <a:r>
              <a:rPr lang="en-US" sz="2800" dirty="0" smtClean="0"/>
              <a:t>: Knowledge Exchange an effective instrument for development; should be scaled up</a:t>
            </a:r>
          </a:p>
          <a:p>
            <a:r>
              <a:rPr lang="en-US" sz="2800" dirty="0" smtClean="0"/>
              <a:t>Many countries interested in how to better coordinate and implement Knowledge Exchange (KE)</a:t>
            </a:r>
          </a:p>
        </p:txBody>
      </p:sp>
      <p:sp>
        <p:nvSpPr>
          <p:cNvPr id="3" name="Rectangle 2"/>
          <p:cNvSpPr/>
          <p:nvPr/>
        </p:nvSpPr>
        <p:spPr>
          <a:xfrm>
            <a:off x="762000" y="152400"/>
            <a:ext cx="7391400" cy="685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Context</a:t>
            </a:r>
            <a:endParaRPr lang="en-US" sz="2400" b="1" dirty="0">
              <a:solidFill>
                <a:schemeClr val="tx1"/>
              </a:solidFill>
            </a:endParaRPr>
          </a:p>
        </p:txBody>
      </p:sp>
      <p:pic>
        <p:nvPicPr>
          <p:cNvPr id="8" name="Picture 6" descr="wbi_logo_2009_horizontal.png"/>
          <p:cNvPicPr>
            <a:picLocks noChangeAspect="1"/>
          </p:cNvPicPr>
          <p:nvPr/>
        </p:nvPicPr>
        <p:blipFill>
          <a:blip r:embed="rId4" cstate="screen">
            <a:duotone>
              <a:schemeClr val="accent5">
                <a:shade val="45000"/>
                <a:satMod val="135000"/>
              </a:schemeClr>
              <a:prstClr val="white"/>
            </a:duotone>
            <a:lum bright="32000" contrast="-61000"/>
          </a:blip>
          <a:stretch>
            <a:fillRect/>
          </a:stretch>
        </p:blipFill>
        <p:spPr bwMode="auto">
          <a:xfrm>
            <a:off x="7620000" y="152400"/>
            <a:ext cx="1219200" cy="394178"/>
          </a:xfrm>
          <a:prstGeom prst="rect">
            <a:avLst/>
          </a:prstGeom>
          <a:noFill/>
          <a:ln>
            <a:noFill/>
          </a:ln>
        </p:spPr>
      </p:pic>
      <p:pic>
        <p:nvPicPr>
          <p:cNvPr id="9" name="Picture 5" descr="wbi_plaid.png"/>
          <p:cNvPicPr>
            <a:picLocks noChangeAspect="1"/>
          </p:cNvPicPr>
          <p:nvPr/>
        </p:nvPicPr>
        <p:blipFill>
          <a:blip r:embed="rId5" cstate="screen"/>
          <a:srcRect/>
          <a:stretch>
            <a:fillRect/>
          </a:stretch>
        </p:blipFill>
        <p:spPr bwMode="auto">
          <a:xfrm>
            <a:off x="0" y="0"/>
            <a:ext cx="457200" cy="1657350"/>
          </a:xfrm>
          <a:prstGeom prst="rect">
            <a:avLst/>
          </a:prstGeom>
          <a:noFill/>
          <a:ln w="9525">
            <a:noFill/>
            <a:miter lim="800000"/>
            <a:headEnd/>
            <a:tailEnd/>
          </a:ln>
        </p:spPr>
      </p:pic>
      <p:grpSp>
        <p:nvGrpSpPr>
          <p:cNvPr id="10" name="Group 9"/>
          <p:cNvGrpSpPr/>
          <p:nvPr/>
        </p:nvGrpSpPr>
        <p:grpSpPr>
          <a:xfrm>
            <a:off x="0" y="6553200"/>
            <a:ext cx="9144000" cy="304800"/>
            <a:chOff x="0" y="6629400"/>
            <a:chExt cx="9144000" cy="304800"/>
          </a:xfrm>
        </p:grpSpPr>
        <p:sp>
          <p:nvSpPr>
            <p:cNvPr id="11" name="Rectangle 10"/>
            <p:cNvSpPr/>
            <p:nvPr/>
          </p:nvSpPr>
          <p:spPr>
            <a:xfrm>
              <a:off x="0" y="6629400"/>
              <a:ext cx="9144000" cy="304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wbi_businesline_footer.png"/>
            <p:cNvPicPr>
              <a:picLocks noChangeAspect="1"/>
            </p:cNvPicPr>
            <p:nvPr/>
          </p:nvPicPr>
          <p:blipFill>
            <a:blip r:embed="rId6" cstate="screen"/>
            <a:srcRect/>
            <a:stretch>
              <a:fillRect/>
            </a:stretch>
          </p:blipFill>
          <p:spPr bwMode="auto">
            <a:xfrm>
              <a:off x="0" y="6629400"/>
              <a:ext cx="9144000" cy="280988"/>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381000" y="1600200"/>
            <a:ext cx="8915400" cy="4525963"/>
          </a:xfrm>
        </p:spPr>
        <p:txBody>
          <a:bodyPr>
            <a:normAutofit/>
          </a:bodyPr>
          <a:lstStyle/>
          <a:p>
            <a:r>
              <a:rPr lang="en-US" sz="2800" dirty="0" smtClean="0"/>
              <a:t>KE links development solutions to where they are needed most</a:t>
            </a:r>
          </a:p>
          <a:p>
            <a:r>
              <a:rPr lang="en-US" sz="2800" dirty="0" smtClean="0"/>
              <a:t>KE can accelerate development at two levels</a:t>
            </a:r>
          </a:p>
          <a:p>
            <a:endParaRPr lang="en-US" sz="2800" dirty="0" smtClean="0"/>
          </a:p>
          <a:p>
            <a:endParaRPr lang="en-US" sz="2800" dirty="0" smtClean="0"/>
          </a:p>
          <a:p>
            <a:pPr>
              <a:buNone/>
            </a:pPr>
            <a:endParaRPr lang="en-US" sz="2800" dirty="0" smtClean="0"/>
          </a:p>
          <a:p>
            <a:r>
              <a:rPr lang="en-US" sz="2800" dirty="0" smtClean="0"/>
              <a:t>KE complements TA and finance</a:t>
            </a:r>
          </a:p>
        </p:txBody>
      </p:sp>
      <p:sp>
        <p:nvSpPr>
          <p:cNvPr id="3" name="Rectangle 2"/>
          <p:cNvSpPr/>
          <p:nvPr/>
        </p:nvSpPr>
        <p:spPr>
          <a:xfrm>
            <a:off x="762000" y="152400"/>
            <a:ext cx="7391400" cy="685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The Knowledge Exchange Opportunity </a:t>
            </a:r>
          </a:p>
          <a:p>
            <a:r>
              <a:rPr lang="en-US" sz="2400" b="1" dirty="0" smtClean="0">
                <a:solidFill>
                  <a:schemeClr val="tx1"/>
                </a:solidFill>
              </a:rPr>
              <a:t>– A Catalyst for Development</a:t>
            </a:r>
            <a:endParaRPr lang="en-US" sz="2400" b="1" dirty="0">
              <a:solidFill>
                <a:schemeClr val="tx1"/>
              </a:solidFill>
            </a:endParaRPr>
          </a:p>
        </p:txBody>
      </p:sp>
      <p:sp>
        <p:nvSpPr>
          <p:cNvPr id="5" name="Rectangle 4"/>
          <p:cNvSpPr/>
          <p:nvPr/>
        </p:nvSpPr>
        <p:spPr>
          <a:xfrm>
            <a:off x="1295400" y="3124200"/>
            <a:ext cx="3733800" cy="1295400"/>
          </a:xfrm>
          <a:prstGeom prst="rect">
            <a:avLst/>
          </a:prstGeom>
          <a:solidFill>
            <a:schemeClr val="accent6">
              <a:lumMod val="7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Policy: </a:t>
            </a:r>
          </a:p>
          <a:p>
            <a:pPr algn="ctr"/>
            <a:r>
              <a:rPr lang="en-US" sz="2000" dirty="0" smtClean="0"/>
              <a:t>Inspiration, awareness raising, empowerment</a:t>
            </a:r>
            <a:endParaRPr lang="en-US" sz="2000" dirty="0"/>
          </a:p>
        </p:txBody>
      </p:sp>
      <p:sp>
        <p:nvSpPr>
          <p:cNvPr id="6" name="Rectangle 5"/>
          <p:cNvSpPr/>
          <p:nvPr/>
        </p:nvSpPr>
        <p:spPr>
          <a:xfrm>
            <a:off x="4343400" y="3276600"/>
            <a:ext cx="3733800" cy="1295400"/>
          </a:xfrm>
          <a:prstGeom prst="rect">
            <a:avLst/>
          </a:prstGeom>
          <a:solidFill>
            <a:srgbClr val="87BD51">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Technical:</a:t>
            </a:r>
          </a:p>
          <a:p>
            <a:pPr algn="ctr"/>
            <a:r>
              <a:rPr lang="en-US" sz="2000" dirty="0" smtClean="0"/>
              <a:t>Innovation, skills building, practical know-how</a:t>
            </a:r>
            <a:endParaRPr lang="en-US" sz="2000" dirty="0"/>
          </a:p>
        </p:txBody>
      </p:sp>
      <p:sp>
        <p:nvSpPr>
          <p:cNvPr id="8" name="Right Arrow 7"/>
          <p:cNvSpPr/>
          <p:nvPr/>
        </p:nvSpPr>
        <p:spPr>
          <a:xfrm>
            <a:off x="838200" y="5562600"/>
            <a:ext cx="762000" cy="838200"/>
          </a:xfrm>
          <a:prstGeom prst="rightArrow">
            <a:avLst/>
          </a:prstGeom>
          <a:noFill/>
          <a:ln>
            <a:solidFill>
              <a:srgbClr val="C8B546"/>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600200" y="5257800"/>
            <a:ext cx="6477000" cy="1447800"/>
          </a:xfrm>
          <a:prstGeom prst="rect">
            <a:avLst/>
          </a:prstGeom>
          <a:noFill/>
          <a:ln>
            <a:solidFill>
              <a:srgbClr val="C8B546"/>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676400" y="5334000"/>
            <a:ext cx="6781800" cy="1200329"/>
          </a:xfrm>
          <a:prstGeom prst="rect">
            <a:avLst/>
          </a:prstGeom>
        </p:spPr>
        <p:txBody>
          <a:bodyPr wrap="square">
            <a:spAutoFit/>
          </a:bodyPr>
          <a:lstStyle/>
          <a:p>
            <a:r>
              <a:rPr lang="en-US" sz="2400" dirty="0" smtClean="0"/>
              <a:t>Helps to get to more effective and sustainable development results faster by infusing tested solutions for challenging problems.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 y="152400"/>
            <a:ext cx="6705600" cy="9906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Knowledge Hubs – </a:t>
            </a:r>
          </a:p>
          <a:p>
            <a:r>
              <a:rPr lang="en-US" sz="2400" b="1" dirty="0" smtClean="0">
                <a:solidFill>
                  <a:schemeClr val="tx1"/>
                </a:solidFill>
              </a:rPr>
              <a:t>Institutionalizing Knowledge Exchange at Country and regional Levels</a:t>
            </a:r>
            <a:endParaRPr lang="en-US" sz="2400" b="1" dirty="0">
              <a:solidFill>
                <a:schemeClr val="tx1"/>
              </a:solidFill>
            </a:endParaRPr>
          </a:p>
        </p:txBody>
      </p:sp>
      <p:graphicFrame>
        <p:nvGraphicFramePr>
          <p:cNvPr id="15" name="Diagram 14"/>
          <p:cNvGraphicFramePr/>
          <p:nvPr>
            <p:extLst>
              <p:ext uri="{D42A27DB-BD31-4B8C-83A1-F6EECF244321}">
                <p14:modId xmlns:p14="http://schemas.microsoft.com/office/powerpoint/2010/main" xmlns="" val="2364775816"/>
              </p:ext>
            </p:extLst>
          </p:nvPr>
        </p:nvGraphicFramePr>
        <p:xfrm>
          <a:off x="-381000" y="1447800"/>
          <a:ext cx="83820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ounded Rectangular Callout 6"/>
          <p:cNvSpPr/>
          <p:nvPr/>
        </p:nvSpPr>
        <p:spPr>
          <a:xfrm>
            <a:off x="5867400" y="2209800"/>
            <a:ext cx="3124200" cy="914400"/>
          </a:xfrm>
          <a:prstGeom prst="wedgeRoundRectCallout">
            <a:avLst>
              <a:gd name="adj1" fmla="val -77506"/>
              <a:gd name="adj2" fmla="val -61276"/>
              <a:gd name="adj3" fmla="val 16667"/>
            </a:avLst>
          </a:prstGeom>
          <a:solidFill>
            <a:schemeClr val="bg1">
              <a:alpha val="65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rgbClr val="C2C549"/>
                </a:solidFill>
                <a:latin typeface="+mj-lt"/>
                <a:cs typeface="Times New Roman" pitchFamily="18" charset="0"/>
              </a:rPr>
              <a:t>Financing, Technical Assistance, ..</a:t>
            </a:r>
          </a:p>
        </p:txBody>
      </p:sp>
      <p:sp>
        <p:nvSpPr>
          <p:cNvPr id="8" name="Rounded Rectangular Callout 7"/>
          <p:cNvSpPr/>
          <p:nvPr/>
        </p:nvSpPr>
        <p:spPr>
          <a:xfrm>
            <a:off x="5867400" y="3276600"/>
            <a:ext cx="3124200" cy="1676400"/>
          </a:xfrm>
          <a:prstGeom prst="wedgeRoundRectCallout">
            <a:avLst>
              <a:gd name="adj1" fmla="val -111043"/>
              <a:gd name="adj2" fmla="val -47075"/>
              <a:gd name="adj3" fmla="val 16667"/>
            </a:avLst>
          </a:prstGeom>
          <a:solidFill>
            <a:schemeClr val="bg1">
              <a:alpha val="65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rgbClr val="C2C549"/>
                </a:solidFill>
                <a:latin typeface="+mj-lt"/>
                <a:cs typeface="Times New Roman" pitchFamily="18" charset="0"/>
              </a:rPr>
              <a:t>Exchanging knowledge among development practitioners and leaders</a:t>
            </a:r>
            <a:endParaRPr lang="en-US" sz="2000" dirty="0" smtClean="0">
              <a:solidFill>
                <a:srgbClr val="C2C549"/>
              </a:solidFill>
              <a:latin typeface="+mj-lt"/>
            </a:endParaRPr>
          </a:p>
        </p:txBody>
      </p:sp>
      <p:sp>
        <p:nvSpPr>
          <p:cNvPr id="9" name="Rounded Rectangular Callout 8"/>
          <p:cNvSpPr/>
          <p:nvPr/>
        </p:nvSpPr>
        <p:spPr>
          <a:xfrm>
            <a:off x="5867400" y="5105400"/>
            <a:ext cx="3124200" cy="1371600"/>
          </a:xfrm>
          <a:prstGeom prst="wedgeRoundRectCallout">
            <a:avLst>
              <a:gd name="adj1" fmla="val -109330"/>
              <a:gd name="adj2" fmla="val -64889"/>
              <a:gd name="adj3" fmla="val 16667"/>
            </a:avLst>
          </a:prstGeom>
          <a:solidFill>
            <a:schemeClr val="bg1">
              <a:alpha val="65000"/>
            </a:schemeClr>
          </a:solidFill>
          <a:ln w="127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rgbClr val="C2C549"/>
                </a:solidFill>
                <a:latin typeface="+mj-lt"/>
                <a:cs typeface="Times New Roman" pitchFamily="18" charset="0"/>
              </a:rPr>
              <a:t>Institutionalizing knowledge exchange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762000" y="152400"/>
            <a:ext cx="4114800" cy="381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bg1"/>
                </a:solidFill>
              </a:rPr>
              <a:t>What is a Knowledge Hub?</a:t>
            </a:r>
            <a:endParaRPr lang="en-US" sz="2400" b="1" dirty="0">
              <a:solidFill>
                <a:schemeClr val="bg1"/>
              </a:solidFill>
            </a:endParaRPr>
          </a:p>
        </p:txBody>
      </p:sp>
      <p:sp>
        <p:nvSpPr>
          <p:cNvPr id="3" name="Rectangle 2"/>
          <p:cNvSpPr/>
          <p:nvPr/>
        </p:nvSpPr>
        <p:spPr>
          <a:xfrm>
            <a:off x="1219200" y="1447800"/>
            <a:ext cx="7010400" cy="4401205"/>
          </a:xfrm>
          <a:prstGeom prst="rect">
            <a:avLst/>
          </a:prstGeom>
          <a:noFill/>
        </p:spPr>
        <p:txBody>
          <a:bodyPr wrap="square">
            <a:spAutoFit/>
          </a:bodyPr>
          <a:lstStyle/>
          <a:p>
            <a:r>
              <a:rPr lang="en-US" sz="4000" i="1" dirty="0" smtClean="0">
                <a:solidFill>
                  <a:schemeClr val="accent2">
                    <a:lumMod val="50000"/>
                  </a:schemeClr>
                </a:solidFill>
                <a:latin typeface="Times New Roman" pitchFamily="18" charset="0"/>
                <a:cs typeface="Times New Roman" pitchFamily="18" charset="0"/>
              </a:rPr>
              <a:t>Knowledge Hubs are institutions or networks, dedicated to capture, share and exchange development experiences with national and international partners in order to accelerate development. </a:t>
            </a:r>
            <a:endParaRPr lang="en-US" sz="4000" i="1" dirty="0">
              <a:solidFill>
                <a:schemeClr val="accent2">
                  <a:lumMod val="50000"/>
                </a:schemeClr>
              </a:solidFill>
              <a:latin typeface="Times New Roman" pitchFamily="18" charset="0"/>
              <a:cs typeface="Times New Roman" pitchFamily="18" charset="0"/>
            </a:endParaRPr>
          </a:p>
        </p:txBody>
      </p:sp>
      <p:sp>
        <p:nvSpPr>
          <p:cNvPr id="4" name="TextBox 3"/>
          <p:cNvSpPr txBox="1"/>
          <p:nvPr/>
        </p:nvSpPr>
        <p:spPr>
          <a:xfrm>
            <a:off x="457200" y="609600"/>
            <a:ext cx="1412566" cy="2215991"/>
          </a:xfrm>
          <a:prstGeom prst="rect">
            <a:avLst/>
          </a:prstGeom>
          <a:noFill/>
        </p:spPr>
        <p:txBody>
          <a:bodyPr wrap="none" rtlCol="0">
            <a:spAutoFit/>
          </a:bodyPr>
          <a:lstStyle/>
          <a:p>
            <a:r>
              <a:rPr lang="en-US" sz="13800" dirty="0" smtClean="0">
                <a:solidFill>
                  <a:schemeClr val="bg1"/>
                </a:solidFill>
                <a:latin typeface="Times New Roman" pitchFamily="18" charset="0"/>
                <a:cs typeface="Times New Roman" pitchFamily="18" charset="0"/>
              </a:rPr>
              <a:t>“ </a:t>
            </a:r>
            <a:endParaRPr lang="en-US" sz="13800" dirty="0">
              <a:solidFill>
                <a:schemeClr val="bg1"/>
              </a:solidFill>
              <a:latin typeface="Times New Roman" pitchFamily="18" charset="0"/>
              <a:cs typeface="Times New Roman" pitchFamily="18" charset="0"/>
            </a:endParaRPr>
          </a:p>
        </p:txBody>
      </p:sp>
      <p:sp>
        <p:nvSpPr>
          <p:cNvPr id="5" name="TextBox 4"/>
          <p:cNvSpPr txBox="1"/>
          <p:nvPr/>
        </p:nvSpPr>
        <p:spPr>
          <a:xfrm rot="10800000">
            <a:off x="6172201" y="4343400"/>
            <a:ext cx="1412566" cy="2215991"/>
          </a:xfrm>
          <a:prstGeom prst="rect">
            <a:avLst/>
          </a:prstGeom>
          <a:noFill/>
        </p:spPr>
        <p:txBody>
          <a:bodyPr wrap="none" rtlCol="0">
            <a:spAutoFit/>
          </a:bodyPr>
          <a:lstStyle/>
          <a:p>
            <a:r>
              <a:rPr lang="en-US" sz="13800" dirty="0" smtClean="0">
                <a:solidFill>
                  <a:schemeClr val="bg1"/>
                </a:solidFill>
                <a:latin typeface="Times New Roman" pitchFamily="18" charset="0"/>
                <a:cs typeface="Times New Roman" pitchFamily="18" charset="0"/>
              </a:rPr>
              <a:t>“ </a:t>
            </a:r>
            <a:endParaRPr lang="en-US" sz="13800" dirty="0">
              <a:solidFill>
                <a:schemeClr val="bg1"/>
              </a:solidFill>
              <a:latin typeface="Times New Roman" pitchFamily="18" charset="0"/>
              <a:cs typeface="Times New Roman" pitchFamily="18" charset="0"/>
            </a:endParaRPr>
          </a:p>
        </p:txBody>
      </p:sp>
      <p:pic>
        <p:nvPicPr>
          <p:cNvPr id="7" name="Picture 6" descr="wbi_logo_2009_horizontal.png"/>
          <p:cNvPicPr>
            <a:picLocks noChangeAspect="1"/>
          </p:cNvPicPr>
          <p:nvPr/>
        </p:nvPicPr>
        <p:blipFill>
          <a:blip r:embed="rId3" cstate="screen"/>
          <a:srcRect/>
          <a:stretch>
            <a:fillRect/>
          </a:stretch>
        </p:blipFill>
        <p:spPr bwMode="auto">
          <a:xfrm>
            <a:off x="7620000" y="152400"/>
            <a:ext cx="1371600" cy="442912"/>
          </a:xfrm>
          <a:prstGeom prst="rect">
            <a:avLst/>
          </a:prstGeom>
          <a:noFill/>
          <a:ln w="9525">
            <a:noFill/>
            <a:miter lim="800000"/>
            <a:headEnd/>
            <a:tailEnd/>
          </a:ln>
        </p:spPr>
      </p:pic>
      <p:grpSp>
        <p:nvGrpSpPr>
          <p:cNvPr id="13" name="Group 12"/>
          <p:cNvGrpSpPr/>
          <p:nvPr/>
        </p:nvGrpSpPr>
        <p:grpSpPr>
          <a:xfrm>
            <a:off x="0" y="6553200"/>
            <a:ext cx="9144000" cy="304800"/>
            <a:chOff x="0" y="6629400"/>
            <a:chExt cx="9144000" cy="304800"/>
          </a:xfrm>
        </p:grpSpPr>
        <p:sp>
          <p:nvSpPr>
            <p:cNvPr id="10" name="Rectangle 9"/>
            <p:cNvSpPr/>
            <p:nvPr/>
          </p:nvSpPr>
          <p:spPr>
            <a:xfrm>
              <a:off x="0" y="6629400"/>
              <a:ext cx="9144000" cy="304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wbi_businesline_footer.png"/>
            <p:cNvPicPr>
              <a:picLocks noChangeAspect="1"/>
            </p:cNvPicPr>
            <p:nvPr/>
          </p:nvPicPr>
          <p:blipFill>
            <a:blip r:embed="rId4" cstate="screen"/>
            <a:srcRect/>
            <a:stretch>
              <a:fillRect/>
            </a:stretch>
          </p:blipFill>
          <p:spPr bwMode="auto">
            <a:xfrm>
              <a:off x="0" y="6629400"/>
              <a:ext cx="9144000" cy="280988"/>
            </a:xfrm>
            <a:prstGeom prst="rect">
              <a:avLst/>
            </a:prstGeom>
            <a:noFill/>
            <a:ln w="9525">
              <a:noFill/>
              <a:miter lim="800000"/>
              <a:headEnd/>
              <a:tailEnd/>
            </a:ln>
          </p:spPr>
        </p:pic>
      </p:grpSp>
      <p:pic>
        <p:nvPicPr>
          <p:cNvPr id="9" name="Picture 8" descr="wbi_plaid.png"/>
          <p:cNvPicPr>
            <a:picLocks noChangeAspect="1"/>
          </p:cNvPicPr>
          <p:nvPr/>
        </p:nvPicPr>
        <p:blipFill>
          <a:blip r:embed="rId5" cstate="screen"/>
          <a:srcRect/>
          <a:stretch>
            <a:fillRect/>
          </a:stretch>
        </p:blipFill>
        <p:spPr bwMode="auto">
          <a:xfrm>
            <a:off x="0" y="0"/>
            <a:ext cx="457200" cy="1657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wb299759\Desktop\Bali_pictures\photo0.JPG"/>
          <p:cNvPicPr>
            <a:picLocks noChangeAspect="1" noChangeArrowheads="1"/>
          </p:cNvPicPr>
          <p:nvPr/>
        </p:nvPicPr>
        <p:blipFill>
          <a:blip r:embed="rId3" cstate="print"/>
          <a:srcRect/>
          <a:stretch>
            <a:fillRect/>
          </a:stretch>
        </p:blipFill>
        <p:spPr bwMode="auto">
          <a:xfrm>
            <a:off x="838200" y="1142999"/>
            <a:ext cx="3493770" cy="4677851"/>
          </a:xfrm>
          <a:prstGeom prst="rect">
            <a:avLst/>
          </a:prstGeom>
          <a:noFill/>
        </p:spPr>
      </p:pic>
      <p:sp>
        <p:nvSpPr>
          <p:cNvPr id="5" name="Rectangle 4"/>
          <p:cNvSpPr/>
          <p:nvPr/>
        </p:nvSpPr>
        <p:spPr>
          <a:xfrm>
            <a:off x="4343400" y="990600"/>
            <a:ext cx="4800600" cy="5791200"/>
          </a:xfrm>
          <a:prstGeom prst="rect">
            <a:avLst/>
          </a:prstGeom>
          <a:solidFill>
            <a:schemeClr val="accent1">
              <a:lumMod val="75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rPr>
              <a:t>Bali HLM, July 2012: Over 300 participants from 46 countries</a:t>
            </a:r>
          </a:p>
          <a:p>
            <a:endParaRPr lang="en-US" sz="2000" dirty="0" smtClean="0">
              <a:solidFill>
                <a:schemeClr val="tx1"/>
              </a:solidFill>
            </a:endParaRPr>
          </a:p>
          <a:p>
            <a:r>
              <a:rPr lang="en-US" sz="2000" dirty="0" smtClean="0">
                <a:solidFill>
                  <a:schemeClr val="tx1"/>
                </a:solidFill>
              </a:rPr>
              <a:t>Key Messages:</a:t>
            </a:r>
          </a:p>
          <a:p>
            <a:pPr marL="342900" indent="-342900">
              <a:buAutoNum type="arabicPeriod"/>
            </a:pPr>
            <a:r>
              <a:rPr lang="en-US" sz="2400" dirty="0" smtClean="0">
                <a:solidFill>
                  <a:schemeClr val="tx1"/>
                </a:solidFill>
              </a:rPr>
              <a:t>Knowledge hubs can scale up </a:t>
            </a:r>
            <a:r>
              <a:rPr lang="en-US" sz="2400" dirty="0" smtClean="0">
                <a:solidFill>
                  <a:schemeClr val="tx1"/>
                </a:solidFill>
              </a:rPr>
              <a:t>KE;</a:t>
            </a:r>
            <a:endParaRPr lang="en-US" sz="2400" dirty="0" smtClean="0">
              <a:solidFill>
                <a:schemeClr val="tx1"/>
              </a:solidFill>
            </a:endParaRPr>
          </a:p>
          <a:p>
            <a:pPr marL="342900" indent="-342900">
              <a:buAutoNum type="arabicPeriod"/>
            </a:pPr>
            <a:r>
              <a:rPr lang="en-US" sz="2400" dirty="0" smtClean="0">
                <a:solidFill>
                  <a:schemeClr val="tx1"/>
                </a:solidFill>
              </a:rPr>
              <a:t>Not one right approach but numerous ways to develop knowledge hubs;</a:t>
            </a:r>
          </a:p>
          <a:p>
            <a:pPr marL="342900" indent="-342900">
              <a:buAutoNum type="arabicPeriod"/>
            </a:pPr>
            <a:r>
              <a:rPr lang="en-US" sz="2400" dirty="0" smtClean="0">
                <a:solidFill>
                  <a:schemeClr val="tx1"/>
                </a:solidFill>
              </a:rPr>
              <a:t>Questions on institutional set-up, national coordination, development of knowledge supply, KE design, funding and M&amp;E;</a:t>
            </a:r>
          </a:p>
          <a:p>
            <a:pPr marL="342900" indent="-342900">
              <a:buAutoNum type="arabicPeriod"/>
            </a:pPr>
            <a:r>
              <a:rPr lang="en-US" sz="2400" dirty="0" smtClean="0">
                <a:solidFill>
                  <a:schemeClr val="tx1"/>
                </a:solidFill>
              </a:rPr>
              <a:t>Need for more peer learning among KHs, across regions and sectors.</a:t>
            </a:r>
          </a:p>
          <a:p>
            <a:pPr marL="342900" indent="-342900">
              <a:buAutoNum type="arabicPeriod"/>
            </a:pPr>
            <a:endParaRPr lang="en-US" sz="2000" dirty="0">
              <a:solidFill>
                <a:schemeClr val="tx1"/>
              </a:solidFill>
            </a:endParaRPr>
          </a:p>
        </p:txBody>
      </p:sp>
      <p:sp>
        <p:nvSpPr>
          <p:cNvPr id="4" name="Rectangle 3"/>
          <p:cNvSpPr/>
          <p:nvPr/>
        </p:nvSpPr>
        <p:spPr>
          <a:xfrm>
            <a:off x="762000" y="152400"/>
            <a:ext cx="7391400" cy="685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Knowledge Hubs: </a:t>
            </a:r>
          </a:p>
          <a:p>
            <a:r>
              <a:rPr lang="en-US" sz="2400" b="1" dirty="0" smtClean="0">
                <a:solidFill>
                  <a:schemeClr val="tx1"/>
                </a:solidFill>
              </a:rPr>
              <a:t>Facilitating Country Expertise for Knowledge Exchange</a:t>
            </a:r>
            <a:endParaRPr lang="en-US" sz="2400" b="1" dirty="0">
              <a:solidFill>
                <a:schemeClr val="tx1"/>
              </a:solidFill>
            </a:endParaRPr>
          </a:p>
        </p:txBody>
      </p:sp>
      <p:sp>
        <p:nvSpPr>
          <p:cNvPr id="7" name="Rounded Rectangle 6"/>
          <p:cNvSpPr/>
          <p:nvPr/>
        </p:nvSpPr>
        <p:spPr>
          <a:xfrm>
            <a:off x="304800" y="4800600"/>
            <a:ext cx="2667000" cy="16764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C:\Users\wb299759\Desktop\_FY12_PROJECTS\Indonesia_meeting_SSKE\KnowledgeHubs_Logo.jpg"/>
          <p:cNvPicPr/>
          <p:nvPr/>
        </p:nvPicPr>
        <p:blipFill>
          <a:blip r:embed="rId4" cstate="print"/>
          <a:srcRect/>
          <a:stretch>
            <a:fillRect/>
          </a:stretch>
        </p:blipFill>
        <p:spPr bwMode="auto">
          <a:xfrm>
            <a:off x="98609" y="4953000"/>
            <a:ext cx="2796991"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ounded Rectangle 30"/>
          <p:cNvSpPr/>
          <p:nvPr/>
        </p:nvSpPr>
        <p:spPr>
          <a:xfrm>
            <a:off x="685800" y="1371600"/>
            <a:ext cx="4038600" cy="2971800"/>
          </a:xfrm>
          <a:prstGeom prst="roundRect">
            <a:avLst>
              <a:gd name="adj" fmla="val 6007"/>
            </a:avLst>
          </a:prstGeom>
          <a:solidFill>
            <a:schemeClr val="accent3">
              <a:lumMod val="20000"/>
              <a:lumOff val="80000"/>
              <a:alpha val="17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09600" y="152400"/>
            <a:ext cx="6019800" cy="381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Knowledge Hubs exist at two levels</a:t>
            </a:r>
            <a:endParaRPr lang="en-US" sz="2400" b="1" dirty="0">
              <a:solidFill>
                <a:schemeClr val="tx1"/>
              </a:solidFill>
            </a:endParaRPr>
          </a:p>
        </p:txBody>
      </p:sp>
      <p:sp>
        <p:nvSpPr>
          <p:cNvPr id="88" name="TextBox 87"/>
          <p:cNvSpPr txBox="1"/>
          <p:nvPr/>
        </p:nvSpPr>
        <p:spPr>
          <a:xfrm>
            <a:off x="762000" y="762000"/>
            <a:ext cx="3637791" cy="461665"/>
          </a:xfrm>
          <a:prstGeom prst="rect">
            <a:avLst/>
          </a:prstGeom>
          <a:noFill/>
        </p:spPr>
        <p:txBody>
          <a:bodyPr wrap="none" rtlCol="0">
            <a:spAutoFit/>
          </a:bodyPr>
          <a:lstStyle/>
          <a:p>
            <a:r>
              <a:rPr lang="en-US" sz="2400" b="1" dirty="0" smtClean="0">
                <a:solidFill>
                  <a:srgbClr val="87BD51"/>
                </a:solidFill>
              </a:rPr>
              <a:t>Country-level Coordination</a:t>
            </a:r>
            <a:endParaRPr lang="en-US" sz="2400" b="1" dirty="0">
              <a:solidFill>
                <a:srgbClr val="87BD51"/>
              </a:solidFill>
            </a:endParaRPr>
          </a:p>
        </p:txBody>
      </p:sp>
      <p:sp>
        <p:nvSpPr>
          <p:cNvPr id="26" name="TextBox 25"/>
          <p:cNvSpPr txBox="1"/>
          <p:nvPr/>
        </p:nvSpPr>
        <p:spPr>
          <a:xfrm>
            <a:off x="5105400" y="838200"/>
            <a:ext cx="3426323" cy="461665"/>
          </a:xfrm>
          <a:prstGeom prst="rect">
            <a:avLst/>
          </a:prstGeom>
          <a:noFill/>
        </p:spPr>
        <p:txBody>
          <a:bodyPr wrap="none" rtlCol="0">
            <a:spAutoFit/>
          </a:bodyPr>
          <a:lstStyle/>
          <a:p>
            <a:r>
              <a:rPr lang="en-US" sz="2400" b="1" dirty="0" smtClean="0">
                <a:solidFill>
                  <a:srgbClr val="C4A14A"/>
                </a:solidFill>
              </a:rPr>
              <a:t>Sector-level Coordination</a:t>
            </a:r>
            <a:endParaRPr lang="en-US" sz="2400" b="1" dirty="0">
              <a:solidFill>
                <a:srgbClr val="C4A14A"/>
              </a:solidFill>
            </a:endParaRPr>
          </a:p>
        </p:txBody>
      </p:sp>
      <p:sp>
        <p:nvSpPr>
          <p:cNvPr id="28" name="Double Brace 27"/>
          <p:cNvSpPr/>
          <p:nvPr/>
        </p:nvSpPr>
        <p:spPr>
          <a:xfrm>
            <a:off x="685800" y="685800"/>
            <a:ext cx="3733800" cy="533400"/>
          </a:xfrm>
          <a:prstGeom prst="bracePair">
            <a:avLst/>
          </a:prstGeom>
          <a:ln>
            <a:solidFill>
              <a:schemeClr val="accent1">
                <a:lumMod val="75000"/>
              </a:schemeClr>
            </a:solidFill>
          </a:ln>
        </p:spPr>
        <p:style>
          <a:lnRef idx="1">
            <a:schemeClr val="accent5"/>
          </a:lnRef>
          <a:fillRef idx="0">
            <a:schemeClr val="accent5"/>
          </a:fillRef>
          <a:effectRef idx="0">
            <a:schemeClr val="accent5"/>
          </a:effectRef>
          <a:fontRef idx="minor">
            <a:schemeClr val="tx1"/>
          </a:fontRef>
        </p:style>
        <p:txBody>
          <a:bodyPr rtlCol="0" anchor="ctr"/>
          <a:lstStyle/>
          <a:p>
            <a:pPr algn="ctr"/>
            <a:endParaRPr lang="en-US" dirty="0"/>
          </a:p>
        </p:txBody>
      </p:sp>
      <p:sp>
        <p:nvSpPr>
          <p:cNvPr id="29" name="Double Brace 28"/>
          <p:cNvSpPr/>
          <p:nvPr/>
        </p:nvSpPr>
        <p:spPr>
          <a:xfrm>
            <a:off x="5029200" y="762000"/>
            <a:ext cx="3505200" cy="533400"/>
          </a:xfrm>
          <a:prstGeom prst="bracePair">
            <a:avLst/>
          </a:prstGeom>
          <a:ln>
            <a:solidFill>
              <a:schemeClr val="accent1">
                <a:lumMod val="75000"/>
              </a:schemeClr>
            </a:solidFill>
          </a:ln>
        </p:spPr>
        <p:style>
          <a:lnRef idx="1">
            <a:schemeClr val="accent5"/>
          </a:lnRef>
          <a:fillRef idx="0">
            <a:schemeClr val="accent5"/>
          </a:fillRef>
          <a:effectRef idx="0">
            <a:schemeClr val="accent5"/>
          </a:effectRef>
          <a:fontRef idx="minor">
            <a:schemeClr val="tx1"/>
          </a:fontRef>
        </p:style>
        <p:txBody>
          <a:bodyPr rtlCol="0" anchor="ctr"/>
          <a:lstStyle/>
          <a:p>
            <a:pPr algn="ctr"/>
            <a:endParaRPr lang="en-US" dirty="0">
              <a:solidFill>
                <a:schemeClr val="accent3">
                  <a:lumMod val="50000"/>
                </a:schemeClr>
              </a:solidFill>
            </a:endParaRPr>
          </a:p>
        </p:txBody>
      </p:sp>
      <p:sp>
        <p:nvSpPr>
          <p:cNvPr id="30" name="TextBox 29"/>
          <p:cNvSpPr txBox="1"/>
          <p:nvPr/>
        </p:nvSpPr>
        <p:spPr>
          <a:xfrm>
            <a:off x="762000" y="1600200"/>
            <a:ext cx="3962399" cy="2862322"/>
          </a:xfrm>
          <a:prstGeom prst="rect">
            <a:avLst/>
          </a:prstGeom>
          <a:noFill/>
        </p:spPr>
        <p:txBody>
          <a:bodyPr wrap="square" rtlCol="0">
            <a:spAutoFit/>
          </a:bodyPr>
          <a:lstStyle/>
          <a:p>
            <a:pPr marL="342900" indent="-342900">
              <a:buClr>
                <a:schemeClr val="accent3">
                  <a:lumMod val="50000"/>
                </a:schemeClr>
              </a:buClr>
              <a:buFont typeface="Arial" pitchFamily="34" charset="0"/>
              <a:buChar char="●"/>
            </a:pPr>
            <a:r>
              <a:rPr lang="en-US" sz="2000" dirty="0" smtClean="0">
                <a:solidFill>
                  <a:srgbClr val="87BD51"/>
                </a:solidFill>
                <a:latin typeface="+mj-lt"/>
                <a:cs typeface="Times New Roman" pitchFamily="18" charset="0"/>
              </a:rPr>
              <a:t>Covering a country’s palette of expertise (different sectors)</a:t>
            </a:r>
          </a:p>
          <a:p>
            <a:pPr marL="342900" indent="-342900">
              <a:buClr>
                <a:schemeClr val="accent3">
                  <a:lumMod val="50000"/>
                </a:schemeClr>
              </a:buClr>
              <a:buFont typeface="Arial" pitchFamily="34" charset="0"/>
              <a:buChar char="●"/>
            </a:pPr>
            <a:r>
              <a:rPr lang="en-US" sz="2000" dirty="0" smtClean="0">
                <a:solidFill>
                  <a:srgbClr val="87BD51"/>
                </a:solidFill>
                <a:latin typeface="+mj-lt"/>
                <a:cs typeface="Times New Roman" pitchFamily="18" charset="0"/>
              </a:rPr>
              <a:t>Often set up or managed by </a:t>
            </a:r>
            <a:r>
              <a:rPr lang="en-US" sz="2000" dirty="0" err="1" smtClean="0">
                <a:solidFill>
                  <a:srgbClr val="87BD51"/>
                </a:solidFill>
                <a:latin typeface="+mj-lt"/>
                <a:cs typeface="Times New Roman" pitchFamily="18" charset="0"/>
              </a:rPr>
              <a:t>MoFA</a:t>
            </a:r>
            <a:r>
              <a:rPr lang="en-US" sz="2000" dirty="0" smtClean="0">
                <a:solidFill>
                  <a:srgbClr val="87BD51"/>
                </a:solidFill>
                <a:latin typeface="+mj-lt"/>
                <a:cs typeface="Times New Roman" pitchFamily="18" charset="0"/>
              </a:rPr>
              <a:t>, </a:t>
            </a:r>
            <a:r>
              <a:rPr lang="en-US" sz="2000" dirty="0" err="1" smtClean="0">
                <a:solidFill>
                  <a:srgbClr val="87BD51"/>
                </a:solidFill>
                <a:latin typeface="+mj-lt"/>
                <a:cs typeface="Times New Roman" pitchFamily="18" charset="0"/>
              </a:rPr>
              <a:t>MoF</a:t>
            </a:r>
            <a:r>
              <a:rPr lang="en-US" sz="2000" dirty="0" smtClean="0">
                <a:solidFill>
                  <a:srgbClr val="87BD51"/>
                </a:solidFill>
                <a:latin typeface="+mj-lt"/>
                <a:cs typeface="Times New Roman" pitchFamily="18" charset="0"/>
              </a:rPr>
              <a:t> or </a:t>
            </a:r>
            <a:r>
              <a:rPr lang="en-US" sz="2000" dirty="0" smtClean="0">
                <a:solidFill>
                  <a:srgbClr val="87BD51"/>
                </a:solidFill>
                <a:latin typeface="+mj-lt"/>
                <a:cs typeface="Times New Roman" pitchFamily="18" charset="0"/>
              </a:rPr>
              <a:t>P</a:t>
            </a:r>
            <a:r>
              <a:rPr lang="en-US" sz="2000" dirty="0" smtClean="0">
                <a:solidFill>
                  <a:srgbClr val="87BD51"/>
                </a:solidFill>
                <a:latin typeface="+mj-lt"/>
                <a:cs typeface="Times New Roman" pitchFamily="18" charset="0"/>
              </a:rPr>
              <a:t>resident’s </a:t>
            </a:r>
            <a:r>
              <a:rPr lang="en-US" sz="2000" dirty="0" smtClean="0">
                <a:solidFill>
                  <a:srgbClr val="87BD51"/>
                </a:solidFill>
                <a:latin typeface="+mj-lt"/>
                <a:cs typeface="Times New Roman" pitchFamily="18" charset="0"/>
              </a:rPr>
              <a:t>O</a:t>
            </a:r>
            <a:r>
              <a:rPr lang="en-US" sz="2000" dirty="0" smtClean="0">
                <a:solidFill>
                  <a:srgbClr val="87BD51"/>
                </a:solidFill>
                <a:latin typeface="+mj-lt"/>
                <a:cs typeface="Times New Roman" pitchFamily="18" charset="0"/>
              </a:rPr>
              <a:t>ffice</a:t>
            </a:r>
            <a:endParaRPr lang="en-US" sz="2000" dirty="0" smtClean="0">
              <a:solidFill>
                <a:srgbClr val="87BD51"/>
              </a:solidFill>
              <a:latin typeface="+mj-lt"/>
              <a:cs typeface="Times New Roman" pitchFamily="18" charset="0"/>
            </a:endParaRPr>
          </a:p>
          <a:p>
            <a:pPr marL="342900" indent="-342900">
              <a:buClr>
                <a:schemeClr val="accent3">
                  <a:lumMod val="50000"/>
                </a:schemeClr>
              </a:buClr>
              <a:buFont typeface="Arial" pitchFamily="34" charset="0"/>
              <a:buChar char="●"/>
            </a:pPr>
            <a:r>
              <a:rPr lang="en-US" sz="2000" dirty="0" smtClean="0">
                <a:solidFill>
                  <a:srgbClr val="87BD51"/>
                </a:solidFill>
                <a:latin typeface="+mj-lt"/>
                <a:cs typeface="Times New Roman" pitchFamily="18" charset="0"/>
              </a:rPr>
              <a:t>Tends to focus on bilateral relations and arrangements</a:t>
            </a:r>
          </a:p>
          <a:p>
            <a:pPr marL="342900" indent="-342900">
              <a:buClr>
                <a:schemeClr val="accent3">
                  <a:lumMod val="50000"/>
                </a:schemeClr>
              </a:buClr>
              <a:buFont typeface="Arial" pitchFamily="34" charset="0"/>
              <a:buChar char="●"/>
            </a:pPr>
            <a:r>
              <a:rPr lang="en-US" sz="2000" dirty="0" smtClean="0">
                <a:solidFill>
                  <a:srgbClr val="87BD51"/>
                </a:solidFill>
                <a:latin typeface="+mj-lt"/>
                <a:cs typeface="Times New Roman" pitchFamily="18" charset="0"/>
              </a:rPr>
              <a:t>Strong inter-institutional coordination of public sector</a:t>
            </a:r>
          </a:p>
          <a:p>
            <a:pPr>
              <a:buClr>
                <a:schemeClr val="accent1"/>
              </a:buClr>
            </a:pPr>
            <a:endParaRPr lang="en-US" sz="2000" dirty="0" smtClean="0">
              <a:solidFill>
                <a:srgbClr val="87BD51"/>
              </a:solidFill>
              <a:latin typeface="+mj-lt"/>
              <a:cs typeface="Times New Roman" pitchFamily="18" charset="0"/>
            </a:endParaRPr>
          </a:p>
        </p:txBody>
      </p:sp>
      <p:sp>
        <p:nvSpPr>
          <p:cNvPr id="33" name="Rounded Rectangle 32"/>
          <p:cNvSpPr/>
          <p:nvPr/>
        </p:nvSpPr>
        <p:spPr>
          <a:xfrm>
            <a:off x="5105400" y="1447800"/>
            <a:ext cx="4038600" cy="2971800"/>
          </a:xfrm>
          <a:prstGeom prst="roundRect">
            <a:avLst>
              <a:gd name="adj" fmla="val 5807"/>
            </a:avLst>
          </a:prstGeom>
          <a:solidFill>
            <a:schemeClr val="accent3">
              <a:lumMod val="20000"/>
              <a:lumOff val="80000"/>
              <a:alpha val="17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ounded Rectangle 33"/>
          <p:cNvSpPr/>
          <p:nvPr/>
        </p:nvSpPr>
        <p:spPr>
          <a:xfrm>
            <a:off x="685800" y="4648200"/>
            <a:ext cx="4038600" cy="1828800"/>
          </a:xfrm>
          <a:prstGeom prst="roundRect">
            <a:avLst>
              <a:gd name="adj" fmla="val 15713"/>
            </a:avLst>
          </a:prstGeom>
          <a:solidFill>
            <a:srgbClr val="87BD5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425" indent="-225425">
              <a:buClr>
                <a:schemeClr val="accent3">
                  <a:lumMod val="20000"/>
                  <a:lumOff val="80000"/>
                </a:schemeClr>
              </a:buClr>
              <a:buFont typeface="Arial" pitchFamily="34" charset="0"/>
              <a:buChar char="●"/>
            </a:pPr>
            <a:r>
              <a:rPr lang="en-US" dirty="0" smtClean="0">
                <a:solidFill>
                  <a:schemeClr val="bg1"/>
                </a:solidFill>
              </a:rPr>
              <a:t>ABC (Brazil)</a:t>
            </a:r>
            <a:endParaRPr lang="en-US" dirty="0" smtClean="0">
              <a:solidFill>
                <a:schemeClr val="bg1"/>
              </a:solidFill>
            </a:endParaRPr>
          </a:p>
          <a:p>
            <a:pPr marL="225425" indent="-225425">
              <a:buClr>
                <a:schemeClr val="accent3">
                  <a:lumMod val="20000"/>
                  <a:lumOff val="80000"/>
                </a:schemeClr>
              </a:buClr>
              <a:buFont typeface="Arial" pitchFamily="34" charset="0"/>
              <a:buChar char="●"/>
            </a:pPr>
            <a:r>
              <a:rPr lang="en-US" dirty="0" smtClean="0">
                <a:solidFill>
                  <a:schemeClr val="bg1"/>
                </a:solidFill>
              </a:rPr>
              <a:t>AMEXCID (Mexico</a:t>
            </a:r>
            <a:r>
              <a:rPr lang="en-US" dirty="0" smtClean="0">
                <a:solidFill>
                  <a:schemeClr val="bg1"/>
                </a:solidFill>
              </a:rPr>
              <a:t>)</a:t>
            </a:r>
            <a:endParaRPr lang="en-US" dirty="0" smtClean="0">
              <a:solidFill>
                <a:schemeClr val="bg1"/>
              </a:solidFill>
            </a:endParaRPr>
          </a:p>
          <a:p>
            <a:pPr marL="225425" indent="-225425">
              <a:buClr>
                <a:schemeClr val="accent3">
                  <a:lumMod val="20000"/>
                  <a:lumOff val="80000"/>
                </a:schemeClr>
              </a:buClr>
              <a:buFont typeface="Arial" pitchFamily="34" charset="0"/>
              <a:buChar char="●"/>
            </a:pPr>
            <a:r>
              <a:rPr lang="fr-FR" dirty="0" smtClean="0">
                <a:solidFill>
                  <a:schemeClr val="bg1"/>
                </a:solidFill>
              </a:rPr>
              <a:t>APC (</a:t>
            </a:r>
            <a:r>
              <a:rPr lang="fr-FR" dirty="0" err="1" smtClean="0">
                <a:solidFill>
                  <a:schemeClr val="bg1"/>
                </a:solidFill>
              </a:rPr>
              <a:t>Colombia</a:t>
            </a:r>
            <a:r>
              <a:rPr lang="fr-FR" dirty="0" smtClean="0">
                <a:solidFill>
                  <a:schemeClr val="bg1"/>
                </a:solidFill>
              </a:rPr>
              <a:t>)</a:t>
            </a:r>
            <a:endParaRPr lang="en-US" dirty="0" smtClean="0">
              <a:solidFill>
                <a:schemeClr val="bg1"/>
              </a:solidFill>
            </a:endParaRPr>
          </a:p>
          <a:p>
            <a:pPr marL="225425" indent="-225425">
              <a:buClr>
                <a:schemeClr val="accent3">
                  <a:lumMod val="20000"/>
                  <a:lumOff val="80000"/>
                </a:schemeClr>
              </a:buClr>
              <a:buFont typeface="Arial" pitchFamily="34" charset="0"/>
              <a:buChar char="●"/>
            </a:pPr>
            <a:r>
              <a:rPr lang="en-US" dirty="0" smtClean="0">
                <a:solidFill>
                  <a:schemeClr val="bg1"/>
                </a:solidFill>
              </a:rPr>
              <a:t>KDI </a:t>
            </a:r>
            <a:r>
              <a:rPr lang="en-US" dirty="0" smtClean="0">
                <a:solidFill>
                  <a:schemeClr val="bg1"/>
                </a:solidFill>
              </a:rPr>
              <a:t>(Korea)</a:t>
            </a:r>
          </a:p>
          <a:p>
            <a:pPr marL="225425" indent="-225425">
              <a:buClr>
                <a:schemeClr val="accent3">
                  <a:lumMod val="20000"/>
                  <a:lumOff val="80000"/>
                </a:schemeClr>
              </a:buClr>
              <a:buFont typeface="Arial" pitchFamily="34" charset="0"/>
              <a:buChar char="●"/>
            </a:pPr>
            <a:r>
              <a:rPr lang="en-US" dirty="0" smtClean="0">
                <a:solidFill>
                  <a:schemeClr val="bg1"/>
                </a:solidFill>
              </a:rPr>
              <a:t>SCE (Singapore</a:t>
            </a:r>
            <a:r>
              <a:rPr lang="en-US" dirty="0" smtClean="0">
                <a:solidFill>
                  <a:schemeClr val="bg1"/>
                </a:solidFill>
              </a:rPr>
              <a:t>)</a:t>
            </a:r>
          </a:p>
          <a:p>
            <a:pPr marL="225425" indent="-225425">
              <a:buClr>
                <a:schemeClr val="accent3">
                  <a:lumMod val="20000"/>
                  <a:lumOff val="80000"/>
                </a:schemeClr>
              </a:buClr>
              <a:buFont typeface="Arial" pitchFamily="34" charset="0"/>
              <a:buChar char="●"/>
            </a:pPr>
            <a:r>
              <a:rPr lang="fr-FR" dirty="0" smtClean="0">
                <a:solidFill>
                  <a:schemeClr val="bg1"/>
                </a:solidFill>
              </a:rPr>
              <a:t>National </a:t>
            </a:r>
            <a:r>
              <a:rPr lang="fr-FR" dirty="0" err="1" smtClean="0">
                <a:solidFill>
                  <a:schemeClr val="bg1"/>
                </a:solidFill>
              </a:rPr>
              <a:t>Development</a:t>
            </a:r>
            <a:r>
              <a:rPr lang="fr-FR" dirty="0" smtClean="0">
                <a:solidFill>
                  <a:schemeClr val="bg1"/>
                </a:solidFill>
              </a:rPr>
              <a:t> </a:t>
            </a:r>
            <a:r>
              <a:rPr lang="fr-FR" dirty="0" err="1" smtClean="0">
                <a:solidFill>
                  <a:schemeClr val="bg1"/>
                </a:solidFill>
              </a:rPr>
              <a:t>Agencies</a:t>
            </a:r>
            <a:r>
              <a:rPr lang="fr-FR" dirty="0" smtClean="0">
                <a:solidFill>
                  <a:schemeClr val="bg1"/>
                </a:solidFill>
              </a:rPr>
              <a:t> in EU12 countries</a:t>
            </a:r>
            <a:endParaRPr lang="en-US" dirty="0" smtClean="0">
              <a:solidFill>
                <a:schemeClr val="bg1"/>
              </a:solidFill>
            </a:endParaRPr>
          </a:p>
        </p:txBody>
      </p:sp>
      <p:sp>
        <p:nvSpPr>
          <p:cNvPr id="35" name="Rounded Rectangle 34"/>
          <p:cNvSpPr/>
          <p:nvPr/>
        </p:nvSpPr>
        <p:spPr>
          <a:xfrm>
            <a:off x="5105400" y="4724400"/>
            <a:ext cx="4038600" cy="2133600"/>
          </a:xfrm>
          <a:prstGeom prst="roundRect">
            <a:avLst>
              <a:gd name="adj" fmla="val 15713"/>
            </a:avLst>
          </a:prstGeom>
          <a:solidFill>
            <a:srgbClr val="C2874C"/>
          </a:solidFill>
          <a:ln w="12700">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425" indent="-225425">
              <a:buClr>
                <a:schemeClr val="accent3">
                  <a:lumMod val="20000"/>
                  <a:lumOff val="80000"/>
                </a:schemeClr>
              </a:buClr>
              <a:buFont typeface="Arial" pitchFamily="34" charset="0"/>
              <a:buChar char="●"/>
            </a:pPr>
            <a:r>
              <a:rPr lang="en-US" dirty="0">
                <a:solidFill>
                  <a:schemeClr val="bg1"/>
                </a:solidFill>
              </a:rPr>
              <a:t>SEMARNAT, SEDESOL (Mexico)</a:t>
            </a:r>
          </a:p>
          <a:p>
            <a:pPr marL="225425" indent="-225425">
              <a:buClr>
                <a:schemeClr val="accent3">
                  <a:lumMod val="20000"/>
                  <a:lumOff val="80000"/>
                </a:schemeClr>
              </a:buClr>
              <a:buFont typeface="Arial" pitchFamily="34" charset="0"/>
              <a:buChar char="●"/>
            </a:pPr>
            <a:r>
              <a:rPr lang="en-US" dirty="0">
                <a:solidFill>
                  <a:schemeClr val="bg1"/>
                </a:solidFill>
              </a:rPr>
              <a:t>FIOCRUZ, </a:t>
            </a:r>
            <a:r>
              <a:rPr lang="en-US" dirty="0" smtClean="0">
                <a:solidFill>
                  <a:schemeClr val="bg1"/>
                </a:solidFill>
              </a:rPr>
              <a:t>EMBRAPA, ABES </a:t>
            </a:r>
            <a:r>
              <a:rPr lang="en-US" dirty="0">
                <a:solidFill>
                  <a:schemeClr val="bg1"/>
                </a:solidFill>
              </a:rPr>
              <a:t>(Brazil)</a:t>
            </a:r>
          </a:p>
          <a:p>
            <a:pPr marL="225425" indent="-225425">
              <a:buClr>
                <a:schemeClr val="accent3">
                  <a:lumMod val="20000"/>
                  <a:lumOff val="80000"/>
                </a:schemeClr>
              </a:buClr>
              <a:buFont typeface="Arial" pitchFamily="34" charset="0"/>
              <a:buChar char="●"/>
            </a:pPr>
            <a:r>
              <a:rPr lang="en-US" dirty="0">
                <a:solidFill>
                  <a:schemeClr val="bg1"/>
                </a:solidFill>
              </a:rPr>
              <a:t>CABRI (South Africa</a:t>
            </a:r>
            <a:r>
              <a:rPr lang="en-US" dirty="0" smtClean="0">
                <a:solidFill>
                  <a:schemeClr val="bg1"/>
                </a:solidFill>
              </a:rPr>
              <a:t>)</a:t>
            </a:r>
          </a:p>
          <a:p>
            <a:pPr marL="225425" indent="-225425">
              <a:buClr>
                <a:schemeClr val="accent3">
                  <a:lumMod val="20000"/>
                  <a:lumOff val="80000"/>
                </a:schemeClr>
              </a:buClr>
              <a:buFont typeface="Arial" pitchFamily="34" charset="0"/>
              <a:buChar char="●"/>
            </a:pPr>
            <a:r>
              <a:rPr lang="fr-FR" dirty="0" smtClean="0">
                <a:solidFill>
                  <a:schemeClr val="bg1"/>
                </a:solidFill>
              </a:rPr>
              <a:t>CEF (</a:t>
            </a:r>
            <a:r>
              <a:rPr lang="fr-FR" dirty="0" err="1" smtClean="0">
                <a:solidFill>
                  <a:schemeClr val="bg1"/>
                </a:solidFill>
              </a:rPr>
              <a:t>Slovenia</a:t>
            </a:r>
            <a:r>
              <a:rPr lang="fr-FR" dirty="0" smtClean="0">
                <a:solidFill>
                  <a:schemeClr val="bg1"/>
                </a:solidFill>
              </a:rPr>
              <a:t>)</a:t>
            </a:r>
          </a:p>
          <a:p>
            <a:pPr marL="225425" indent="-225425">
              <a:buClr>
                <a:schemeClr val="accent3">
                  <a:lumMod val="20000"/>
                  <a:lumOff val="80000"/>
                </a:schemeClr>
              </a:buClr>
              <a:buFont typeface="Arial" pitchFamily="34" charset="0"/>
              <a:buChar char="●"/>
            </a:pPr>
            <a:r>
              <a:rPr lang="fr-FR" dirty="0" err="1" smtClean="0">
                <a:solidFill>
                  <a:schemeClr val="bg1"/>
                </a:solidFill>
              </a:rPr>
              <a:t>Solidarity</a:t>
            </a:r>
            <a:r>
              <a:rPr lang="fr-FR" dirty="0" smtClean="0">
                <a:solidFill>
                  <a:schemeClr val="bg1"/>
                </a:solidFill>
              </a:rPr>
              <a:t> </a:t>
            </a:r>
            <a:r>
              <a:rPr lang="fr-FR" dirty="0" err="1" smtClean="0">
                <a:solidFill>
                  <a:schemeClr val="bg1"/>
                </a:solidFill>
              </a:rPr>
              <a:t>Fund</a:t>
            </a:r>
            <a:r>
              <a:rPr lang="fr-FR" dirty="0" smtClean="0">
                <a:solidFill>
                  <a:schemeClr val="bg1"/>
                </a:solidFill>
              </a:rPr>
              <a:t> (</a:t>
            </a:r>
            <a:r>
              <a:rPr lang="fr-FR" dirty="0" err="1" smtClean="0">
                <a:solidFill>
                  <a:schemeClr val="bg1"/>
                </a:solidFill>
              </a:rPr>
              <a:t>Poland</a:t>
            </a:r>
            <a:r>
              <a:rPr lang="fr-FR" dirty="0" smtClean="0">
                <a:solidFill>
                  <a:schemeClr val="bg1"/>
                </a:solidFill>
              </a:rPr>
              <a:t>)</a:t>
            </a:r>
          </a:p>
          <a:p>
            <a:pPr marL="225425" indent="-225425">
              <a:buClr>
                <a:schemeClr val="accent3">
                  <a:lumMod val="20000"/>
                  <a:lumOff val="80000"/>
                </a:schemeClr>
              </a:buClr>
              <a:buFont typeface="Arial" pitchFamily="34" charset="0"/>
              <a:buChar char="●"/>
            </a:pPr>
            <a:r>
              <a:rPr lang="fr-FR" dirty="0" smtClean="0">
                <a:solidFill>
                  <a:schemeClr val="bg1"/>
                </a:solidFill>
              </a:rPr>
              <a:t>Centre for </a:t>
            </a:r>
            <a:r>
              <a:rPr lang="fr-FR" dirty="0" err="1" smtClean="0">
                <a:solidFill>
                  <a:schemeClr val="bg1"/>
                </a:solidFill>
              </a:rPr>
              <a:t>Eastern</a:t>
            </a:r>
            <a:r>
              <a:rPr lang="fr-FR" dirty="0" smtClean="0">
                <a:solidFill>
                  <a:schemeClr val="bg1"/>
                </a:solidFill>
              </a:rPr>
              <a:t> </a:t>
            </a:r>
            <a:r>
              <a:rPr lang="fr-FR" dirty="0" err="1" smtClean="0">
                <a:solidFill>
                  <a:schemeClr val="bg1"/>
                </a:solidFill>
              </a:rPr>
              <a:t>Partnership</a:t>
            </a:r>
            <a:r>
              <a:rPr lang="fr-FR" dirty="0" smtClean="0">
                <a:solidFill>
                  <a:schemeClr val="bg1"/>
                </a:solidFill>
              </a:rPr>
              <a:t> (</a:t>
            </a:r>
            <a:r>
              <a:rPr lang="fr-FR" dirty="0" err="1" smtClean="0">
                <a:solidFill>
                  <a:schemeClr val="bg1"/>
                </a:solidFill>
              </a:rPr>
              <a:t>Estonia</a:t>
            </a:r>
            <a:r>
              <a:rPr lang="fr-FR" dirty="0" smtClean="0">
                <a:solidFill>
                  <a:schemeClr val="bg1"/>
                </a:solidFill>
              </a:rPr>
              <a:t>)</a:t>
            </a:r>
            <a:endParaRPr lang="en-US" dirty="0">
              <a:solidFill>
                <a:schemeClr val="bg1"/>
              </a:solidFill>
            </a:endParaRPr>
          </a:p>
        </p:txBody>
      </p:sp>
      <p:sp>
        <p:nvSpPr>
          <p:cNvPr id="36" name="TextBox 35"/>
          <p:cNvSpPr txBox="1"/>
          <p:nvPr/>
        </p:nvSpPr>
        <p:spPr>
          <a:xfrm>
            <a:off x="5105400" y="1524000"/>
            <a:ext cx="4038600" cy="2585323"/>
          </a:xfrm>
          <a:prstGeom prst="rect">
            <a:avLst/>
          </a:prstGeom>
          <a:noFill/>
        </p:spPr>
        <p:txBody>
          <a:bodyPr wrap="square" rtlCol="0">
            <a:spAutoFit/>
          </a:bodyPr>
          <a:lstStyle/>
          <a:p>
            <a:pPr marL="342900" indent="-342900">
              <a:buClr>
                <a:schemeClr val="accent3">
                  <a:lumMod val="50000"/>
                </a:schemeClr>
              </a:buClr>
              <a:buFont typeface="Arial" pitchFamily="34" charset="0"/>
              <a:buChar char="●"/>
            </a:pPr>
            <a:r>
              <a:rPr lang="en-US" dirty="0">
                <a:solidFill>
                  <a:srgbClr val="C4A14A"/>
                </a:solidFill>
                <a:latin typeface="+mj-lt"/>
                <a:cs typeface="Times New Roman" pitchFamily="18" charset="0"/>
              </a:rPr>
              <a:t>Strong thematic focus and expertise</a:t>
            </a:r>
          </a:p>
          <a:p>
            <a:pPr marL="342900" indent="-342900">
              <a:buClr>
                <a:schemeClr val="accent3">
                  <a:lumMod val="50000"/>
                </a:schemeClr>
              </a:buClr>
              <a:buFont typeface="Arial" pitchFamily="34" charset="0"/>
              <a:buChar char="●"/>
            </a:pPr>
            <a:r>
              <a:rPr lang="en-US" dirty="0">
                <a:solidFill>
                  <a:srgbClr val="C4A14A"/>
                </a:solidFill>
                <a:latin typeface="+mj-lt"/>
                <a:cs typeface="Times New Roman" pitchFamily="18" charset="0"/>
              </a:rPr>
              <a:t>Often part of line ministries or sector </a:t>
            </a:r>
            <a:r>
              <a:rPr lang="en-US" dirty="0" smtClean="0">
                <a:solidFill>
                  <a:srgbClr val="C4A14A"/>
                </a:solidFill>
                <a:latin typeface="+mj-lt"/>
                <a:cs typeface="Times New Roman" pitchFamily="18" charset="0"/>
              </a:rPr>
              <a:t>agencies</a:t>
            </a:r>
            <a:endParaRPr lang="en-US" dirty="0">
              <a:solidFill>
                <a:srgbClr val="C4A14A"/>
              </a:solidFill>
              <a:latin typeface="+mj-lt"/>
              <a:cs typeface="Times New Roman" pitchFamily="18" charset="0"/>
            </a:endParaRPr>
          </a:p>
          <a:p>
            <a:pPr marL="342900" indent="-342900">
              <a:buClr>
                <a:schemeClr val="accent3">
                  <a:lumMod val="50000"/>
                </a:schemeClr>
              </a:buClr>
              <a:buFont typeface="Arial" pitchFamily="34" charset="0"/>
              <a:buChar char="●"/>
            </a:pPr>
            <a:r>
              <a:rPr lang="en-US" dirty="0" smtClean="0">
                <a:solidFill>
                  <a:srgbClr val="C4A14A"/>
                </a:solidFill>
                <a:latin typeface="+mj-lt"/>
                <a:cs typeface="Times New Roman" pitchFamily="18" charset="0"/>
              </a:rPr>
              <a:t>Part of </a:t>
            </a:r>
            <a:r>
              <a:rPr lang="en-US" dirty="0">
                <a:solidFill>
                  <a:srgbClr val="C4A14A"/>
                </a:solidFill>
                <a:latin typeface="+mj-lt"/>
                <a:cs typeface="Times New Roman" pitchFamily="18" charset="0"/>
              </a:rPr>
              <a:t>thematic networks with national and international thematic partners</a:t>
            </a:r>
          </a:p>
          <a:p>
            <a:pPr marL="342900" indent="-342900">
              <a:buClr>
                <a:schemeClr val="accent3">
                  <a:lumMod val="50000"/>
                </a:schemeClr>
              </a:buClr>
              <a:buFont typeface="Arial" pitchFamily="34" charset="0"/>
              <a:buChar char="●"/>
            </a:pPr>
            <a:r>
              <a:rPr lang="en-US" dirty="0">
                <a:solidFill>
                  <a:srgbClr val="C4A14A"/>
                </a:solidFill>
                <a:latin typeface="+mj-lt"/>
                <a:cs typeface="Times New Roman" pitchFamily="18" charset="0"/>
              </a:rPr>
              <a:t>Multi-level coordination often also with specialized CSOs, private sector and academia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http://www.psdgraphics.com/wp-content/uploads/2009/03/blank-world-map.jpg"/>
          <p:cNvPicPr>
            <a:picLocks noChangeAspect="1" noChangeArrowheads="1"/>
          </p:cNvPicPr>
          <p:nvPr/>
        </p:nvPicPr>
        <p:blipFill>
          <a:blip r:embed="rId3" cstate="print">
            <a:duotone>
              <a:prstClr val="black"/>
              <a:schemeClr val="accent3">
                <a:tint val="45000"/>
                <a:satMod val="400000"/>
              </a:schemeClr>
            </a:duotone>
          </a:blip>
          <a:srcRect l="2783" t="14849" r="2609" b="10905"/>
          <a:stretch>
            <a:fillRect/>
          </a:stretch>
        </p:blipFill>
        <p:spPr bwMode="auto">
          <a:xfrm>
            <a:off x="478066" y="1219200"/>
            <a:ext cx="8208734" cy="4828667"/>
          </a:xfrm>
          <a:prstGeom prst="rect">
            <a:avLst/>
          </a:prstGeom>
          <a:noFill/>
        </p:spPr>
      </p:pic>
      <p:sp>
        <p:nvSpPr>
          <p:cNvPr id="24" name="Rectangle 23"/>
          <p:cNvSpPr/>
          <p:nvPr/>
        </p:nvSpPr>
        <p:spPr>
          <a:xfrm>
            <a:off x="0" y="0"/>
            <a:ext cx="9144000" cy="6858000"/>
          </a:xfrm>
          <a:prstGeom prst="rect">
            <a:avLst/>
          </a:prstGeom>
          <a:solidFill>
            <a:schemeClr val="tx2">
              <a:lumMod val="60000"/>
              <a:lumOff val="40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33400" y="152400"/>
            <a:ext cx="8153400" cy="381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Analyzing country experiences and innovations</a:t>
            </a:r>
            <a:endParaRPr lang="en-US" sz="2400" b="1" dirty="0">
              <a:solidFill>
                <a:schemeClr val="tx1"/>
              </a:solidFill>
            </a:endParaRPr>
          </a:p>
        </p:txBody>
      </p:sp>
      <p:grpSp>
        <p:nvGrpSpPr>
          <p:cNvPr id="2" name="Group 15"/>
          <p:cNvGrpSpPr/>
          <p:nvPr/>
        </p:nvGrpSpPr>
        <p:grpSpPr>
          <a:xfrm>
            <a:off x="842760" y="4463944"/>
            <a:ext cx="2302941" cy="420624"/>
            <a:chOff x="842760" y="4463944"/>
            <a:chExt cx="2302941" cy="420624"/>
          </a:xfrm>
        </p:grpSpPr>
        <p:sp>
          <p:nvSpPr>
            <p:cNvPr id="90" name="TextBox 89"/>
            <p:cNvSpPr txBox="1"/>
            <p:nvPr/>
          </p:nvSpPr>
          <p:spPr>
            <a:xfrm>
              <a:off x="1447800" y="4468707"/>
              <a:ext cx="1697901" cy="411480"/>
            </a:xfrm>
            <a:prstGeom prst="rect">
              <a:avLst/>
            </a:prstGeom>
            <a:solidFill>
              <a:schemeClr val="bg1"/>
            </a:solidFill>
            <a:ln>
              <a:solidFill>
                <a:schemeClr val="bg1">
                  <a:lumMod val="50000"/>
                </a:schemeClr>
              </a:solidFill>
            </a:ln>
          </p:spPr>
          <p:txBody>
            <a:bodyPr wrap="none" rtlCol="0">
              <a:spAutoFit/>
            </a:bodyPr>
            <a:lstStyle/>
            <a:p>
              <a:r>
                <a:rPr lang="en-US" sz="1100" dirty="0" smtClean="0">
                  <a:solidFill>
                    <a:schemeClr val="accent3">
                      <a:lumMod val="75000"/>
                    </a:schemeClr>
                  </a:solidFill>
                </a:rPr>
                <a:t>ABC with EMBRAPA</a:t>
              </a:r>
            </a:p>
            <a:p>
              <a:r>
                <a:rPr lang="en-US" sz="1100" dirty="0" smtClean="0">
                  <a:solidFill>
                    <a:schemeClr val="accent3">
                      <a:lumMod val="75000"/>
                    </a:schemeClr>
                  </a:solidFill>
                </a:rPr>
                <a:t>and FIOCRUZ, </a:t>
              </a:r>
              <a:r>
                <a:rPr lang="en-US" sz="1100" b="1" dirty="0" smtClean="0">
                  <a:solidFill>
                    <a:schemeClr val="accent3">
                      <a:lumMod val="75000"/>
                    </a:schemeClr>
                  </a:solidFill>
                </a:rPr>
                <a:t>Brazil</a:t>
              </a:r>
              <a:endParaRPr lang="en-US" sz="1100" b="1" dirty="0">
                <a:solidFill>
                  <a:schemeClr val="accent3">
                    <a:lumMod val="75000"/>
                  </a:schemeClr>
                </a:solidFill>
              </a:endParaRPr>
            </a:p>
          </p:txBody>
        </p:sp>
        <p:pic>
          <p:nvPicPr>
            <p:cNvPr id="78" name="Picture 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842760" y="4463944"/>
              <a:ext cx="600446" cy="4206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3" name="Group 3"/>
          <p:cNvGrpSpPr/>
          <p:nvPr/>
        </p:nvGrpSpPr>
        <p:grpSpPr>
          <a:xfrm>
            <a:off x="3829183" y="4830764"/>
            <a:ext cx="1838811" cy="438912"/>
            <a:chOff x="3829183" y="4830764"/>
            <a:chExt cx="1838811" cy="438912"/>
          </a:xfrm>
        </p:grpSpPr>
        <p:sp>
          <p:nvSpPr>
            <p:cNvPr id="91" name="TextBox 90"/>
            <p:cNvSpPr txBox="1"/>
            <p:nvPr/>
          </p:nvSpPr>
          <p:spPr>
            <a:xfrm>
              <a:off x="4487731" y="4834549"/>
              <a:ext cx="1180263" cy="430887"/>
            </a:xfrm>
            <a:prstGeom prst="rect">
              <a:avLst/>
            </a:prstGeom>
            <a:solidFill>
              <a:schemeClr val="bg1"/>
            </a:solidFill>
            <a:ln>
              <a:solidFill>
                <a:schemeClr val="bg1">
                  <a:lumMod val="50000"/>
                </a:schemeClr>
              </a:solidFill>
            </a:ln>
          </p:spPr>
          <p:txBody>
            <a:bodyPr wrap="square" rtlCol="0">
              <a:spAutoFit/>
            </a:bodyPr>
            <a:lstStyle/>
            <a:p>
              <a:r>
                <a:rPr lang="en-US" sz="1100" dirty="0" smtClean="0">
                  <a:solidFill>
                    <a:schemeClr val="accent3">
                      <a:lumMod val="75000"/>
                    </a:schemeClr>
                  </a:solidFill>
                </a:rPr>
                <a:t>CABRI, </a:t>
              </a:r>
            </a:p>
            <a:p>
              <a:r>
                <a:rPr lang="en-US" sz="1100" b="1" dirty="0" smtClean="0">
                  <a:solidFill>
                    <a:schemeClr val="accent3">
                      <a:lumMod val="75000"/>
                    </a:schemeClr>
                  </a:solidFill>
                </a:rPr>
                <a:t>South Africa</a:t>
              </a:r>
              <a:endParaRPr lang="en-US" sz="1100" b="1" dirty="0">
                <a:solidFill>
                  <a:schemeClr val="accent3">
                    <a:lumMod val="75000"/>
                  </a:schemeClr>
                </a:solidFill>
              </a:endParaRPr>
            </a:p>
          </p:txBody>
        </p:sp>
        <p:pic>
          <p:nvPicPr>
            <p:cNvPr id="81" name="Picture 3"/>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3829183" y="4830764"/>
              <a:ext cx="657808" cy="4389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4" name="Group 13"/>
          <p:cNvGrpSpPr/>
          <p:nvPr/>
        </p:nvGrpSpPr>
        <p:grpSpPr>
          <a:xfrm>
            <a:off x="5602940" y="2438598"/>
            <a:ext cx="2333477" cy="440144"/>
            <a:chOff x="5602940" y="2438598"/>
            <a:chExt cx="2333477" cy="440144"/>
          </a:xfrm>
        </p:grpSpPr>
        <p:sp>
          <p:nvSpPr>
            <p:cNvPr id="93" name="TextBox 92"/>
            <p:cNvSpPr txBox="1"/>
            <p:nvPr/>
          </p:nvSpPr>
          <p:spPr>
            <a:xfrm>
              <a:off x="5602940" y="2438598"/>
              <a:ext cx="1584088" cy="430887"/>
            </a:xfrm>
            <a:prstGeom prst="rect">
              <a:avLst/>
            </a:prstGeom>
            <a:solidFill>
              <a:schemeClr val="bg1"/>
            </a:solidFill>
            <a:ln>
              <a:solidFill>
                <a:schemeClr val="bg1">
                  <a:lumMod val="50000"/>
                </a:schemeClr>
              </a:solidFill>
            </a:ln>
          </p:spPr>
          <p:txBody>
            <a:bodyPr wrap="none" rtlCol="0">
              <a:spAutoFit/>
            </a:bodyPr>
            <a:lstStyle/>
            <a:p>
              <a:r>
                <a:rPr lang="en-US" sz="1100" dirty="0" smtClean="0">
                  <a:solidFill>
                    <a:schemeClr val="accent3">
                      <a:lumMod val="75000"/>
                    </a:schemeClr>
                  </a:solidFill>
                </a:rPr>
                <a:t>MOFCOM with AIBO</a:t>
              </a:r>
            </a:p>
            <a:p>
              <a:r>
                <a:rPr lang="en-US" sz="1100" dirty="0" smtClean="0">
                  <a:solidFill>
                    <a:schemeClr val="accent3">
                      <a:lumMod val="75000"/>
                    </a:schemeClr>
                  </a:solidFill>
                </a:rPr>
                <a:t>and CASS, </a:t>
              </a:r>
              <a:r>
                <a:rPr lang="en-US" sz="1100" b="1" dirty="0" smtClean="0">
                  <a:solidFill>
                    <a:schemeClr val="accent3">
                      <a:lumMod val="75000"/>
                    </a:schemeClr>
                  </a:solidFill>
                </a:rPr>
                <a:t>China</a:t>
              </a:r>
              <a:endParaRPr lang="en-US" sz="1100" b="1" dirty="0">
                <a:solidFill>
                  <a:schemeClr val="accent3">
                    <a:lumMod val="75000"/>
                  </a:schemeClr>
                </a:solidFill>
              </a:endParaRPr>
            </a:p>
          </p:txBody>
        </p:sp>
        <p:pic>
          <p:nvPicPr>
            <p:cNvPr id="17" name="Picture 8"/>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7204897" y="2439830"/>
              <a:ext cx="731520" cy="4389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 name="Group 14"/>
          <p:cNvGrpSpPr/>
          <p:nvPr/>
        </p:nvGrpSpPr>
        <p:grpSpPr>
          <a:xfrm>
            <a:off x="304800" y="3200400"/>
            <a:ext cx="2763620" cy="431377"/>
            <a:chOff x="486724" y="3004766"/>
            <a:chExt cx="2763620" cy="431377"/>
          </a:xfrm>
        </p:grpSpPr>
        <p:sp>
          <p:nvSpPr>
            <p:cNvPr id="89" name="TextBox 88"/>
            <p:cNvSpPr txBox="1"/>
            <p:nvPr/>
          </p:nvSpPr>
          <p:spPr>
            <a:xfrm>
              <a:off x="486724" y="3005256"/>
              <a:ext cx="2037737" cy="430887"/>
            </a:xfrm>
            <a:prstGeom prst="rect">
              <a:avLst/>
            </a:prstGeom>
            <a:solidFill>
              <a:schemeClr val="bg1"/>
            </a:solidFill>
            <a:ln>
              <a:solidFill>
                <a:schemeClr val="bg1">
                  <a:lumMod val="50000"/>
                </a:schemeClr>
              </a:solidFill>
            </a:ln>
          </p:spPr>
          <p:txBody>
            <a:bodyPr wrap="none" rtlCol="0">
              <a:spAutoFit/>
            </a:bodyPr>
            <a:lstStyle/>
            <a:p>
              <a:r>
                <a:rPr lang="en-US" sz="1100" dirty="0" smtClean="0">
                  <a:solidFill>
                    <a:schemeClr val="accent3">
                      <a:lumMod val="75000"/>
                    </a:schemeClr>
                  </a:solidFill>
                </a:rPr>
                <a:t>AMEXCID with SERMANAT</a:t>
              </a:r>
            </a:p>
            <a:p>
              <a:r>
                <a:rPr lang="en-US" sz="1100" dirty="0" smtClean="0">
                  <a:solidFill>
                    <a:schemeClr val="accent3">
                      <a:lumMod val="75000"/>
                    </a:schemeClr>
                  </a:solidFill>
                </a:rPr>
                <a:t>and SEDESOL, </a:t>
              </a:r>
              <a:r>
                <a:rPr lang="en-US" sz="1100" b="1" dirty="0" smtClean="0">
                  <a:solidFill>
                    <a:schemeClr val="accent3">
                      <a:lumMod val="75000"/>
                    </a:schemeClr>
                  </a:solidFill>
                </a:rPr>
                <a:t>Mexico</a:t>
              </a:r>
              <a:endParaRPr lang="en-US" sz="1100" b="1" dirty="0">
                <a:solidFill>
                  <a:schemeClr val="accent3">
                    <a:lumMod val="75000"/>
                  </a:schemeClr>
                </a:solidFill>
              </a:endParaRPr>
            </a:p>
          </p:txBody>
        </p:sp>
        <p:pic>
          <p:nvPicPr>
            <p:cNvPr id="19" name="Picture 5"/>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2524028" y="3004766"/>
              <a:ext cx="726316" cy="42976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0" name="Group 10"/>
          <p:cNvGrpSpPr/>
          <p:nvPr/>
        </p:nvGrpSpPr>
        <p:grpSpPr>
          <a:xfrm>
            <a:off x="6222421" y="3418942"/>
            <a:ext cx="2495885" cy="430887"/>
            <a:chOff x="6222421" y="3418942"/>
            <a:chExt cx="2495885" cy="430887"/>
          </a:xfrm>
        </p:grpSpPr>
        <p:sp>
          <p:nvSpPr>
            <p:cNvPr id="94" name="TextBox 93"/>
            <p:cNvSpPr txBox="1"/>
            <p:nvPr/>
          </p:nvSpPr>
          <p:spPr>
            <a:xfrm>
              <a:off x="6868226" y="3418942"/>
              <a:ext cx="1850080" cy="430887"/>
            </a:xfrm>
            <a:prstGeom prst="rect">
              <a:avLst/>
            </a:prstGeom>
            <a:solidFill>
              <a:schemeClr val="bg1"/>
            </a:solidFill>
            <a:ln>
              <a:solidFill>
                <a:schemeClr val="bg1">
                  <a:lumMod val="50000"/>
                </a:schemeClr>
              </a:solidFill>
            </a:ln>
          </p:spPr>
          <p:txBody>
            <a:bodyPr wrap="square" rtlCol="0">
              <a:spAutoFit/>
            </a:bodyPr>
            <a:lstStyle/>
            <a:p>
              <a:r>
                <a:rPr lang="en-US" sz="1100" b="1" dirty="0" smtClean="0">
                  <a:solidFill>
                    <a:schemeClr val="accent3">
                      <a:lumMod val="75000"/>
                    </a:schemeClr>
                  </a:solidFill>
                </a:rPr>
                <a:t>Singapore </a:t>
              </a:r>
              <a:r>
                <a:rPr lang="en-US" sz="1100" dirty="0" smtClean="0">
                  <a:solidFill>
                    <a:schemeClr val="accent3">
                      <a:lumMod val="75000"/>
                    </a:schemeClr>
                  </a:solidFill>
                </a:rPr>
                <a:t>Cooperation Enterprise</a:t>
              </a:r>
              <a:endParaRPr lang="en-US" sz="1100" b="1" dirty="0">
                <a:solidFill>
                  <a:schemeClr val="accent3">
                    <a:lumMod val="75000"/>
                  </a:schemeClr>
                </a:solidFill>
              </a:endParaRPr>
            </a:p>
          </p:txBody>
        </p:sp>
        <p:pic>
          <p:nvPicPr>
            <p:cNvPr id="21" name="Picture 7"/>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6222421" y="3418942"/>
              <a:ext cx="645055" cy="429768"/>
            </a:xfrm>
            <a:prstGeom prst="rect">
              <a:avLst/>
            </a:prstGeom>
            <a:noFill/>
            <a:ln w="317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1" name="Group 12"/>
          <p:cNvGrpSpPr/>
          <p:nvPr/>
        </p:nvGrpSpPr>
        <p:grpSpPr>
          <a:xfrm>
            <a:off x="6159548" y="4303058"/>
            <a:ext cx="2601445" cy="431000"/>
            <a:chOff x="6159548" y="4303058"/>
            <a:chExt cx="2601445" cy="431000"/>
          </a:xfrm>
        </p:grpSpPr>
        <p:sp>
          <p:nvSpPr>
            <p:cNvPr id="92" name="TextBox 91"/>
            <p:cNvSpPr txBox="1"/>
            <p:nvPr/>
          </p:nvSpPr>
          <p:spPr>
            <a:xfrm>
              <a:off x="6159548" y="4303058"/>
              <a:ext cx="2070052" cy="430887"/>
            </a:xfrm>
            <a:prstGeom prst="rect">
              <a:avLst/>
            </a:prstGeom>
            <a:solidFill>
              <a:schemeClr val="bg1"/>
            </a:solidFill>
            <a:ln>
              <a:solidFill>
                <a:schemeClr val="bg1">
                  <a:lumMod val="50000"/>
                </a:schemeClr>
              </a:solidFill>
            </a:ln>
          </p:spPr>
          <p:txBody>
            <a:bodyPr wrap="square" rtlCol="0">
              <a:spAutoFit/>
            </a:bodyPr>
            <a:lstStyle/>
            <a:p>
              <a:r>
                <a:rPr lang="en-US" sz="1100" dirty="0" smtClean="0">
                  <a:solidFill>
                    <a:schemeClr val="accent3">
                      <a:lumMod val="75000"/>
                    </a:schemeClr>
                  </a:solidFill>
                </a:rPr>
                <a:t>Coordination Team and</a:t>
              </a:r>
            </a:p>
            <a:p>
              <a:r>
                <a:rPr lang="en-US" sz="1100" dirty="0" smtClean="0">
                  <a:solidFill>
                    <a:schemeClr val="accent3">
                      <a:lumMod val="75000"/>
                    </a:schemeClr>
                  </a:solidFill>
                </a:rPr>
                <a:t>Grand Design, </a:t>
              </a:r>
              <a:r>
                <a:rPr lang="en-US" sz="1100" b="1" dirty="0" smtClean="0">
                  <a:solidFill>
                    <a:schemeClr val="accent3">
                      <a:lumMod val="75000"/>
                    </a:schemeClr>
                  </a:solidFill>
                </a:rPr>
                <a:t>Indonesia</a:t>
              </a:r>
              <a:endParaRPr lang="en-US" sz="1100" b="1" dirty="0">
                <a:solidFill>
                  <a:schemeClr val="accent3">
                    <a:lumMod val="75000"/>
                  </a:schemeClr>
                </a:solidFill>
              </a:endParaRPr>
            </a:p>
          </p:txBody>
        </p:sp>
        <p:pic>
          <p:nvPicPr>
            <p:cNvPr id="23" name="Picture 6"/>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8123346" y="4304290"/>
              <a:ext cx="637647" cy="429768"/>
            </a:xfrm>
            <a:prstGeom prst="rect">
              <a:avLst/>
            </a:prstGeom>
            <a:noFill/>
            <a:ln w="317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grpSp>
      <p:pic>
        <p:nvPicPr>
          <p:cNvPr id="26" name="Picture 25" descr="wbi_businesline_footer.png"/>
          <p:cNvPicPr>
            <a:picLocks noChangeAspect="1"/>
          </p:cNvPicPr>
          <p:nvPr/>
        </p:nvPicPr>
        <p:blipFill>
          <a:blip r:embed="rId10" cstate="screen"/>
          <a:srcRect/>
          <a:stretch>
            <a:fillRect/>
          </a:stretch>
        </p:blipFill>
        <p:spPr bwMode="auto">
          <a:xfrm>
            <a:off x="0" y="6577012"/>
            <a:ext cx="9144000" cy="280988"/>
          </a:xfrm>
          <a:prstGeom prst="rect">
            <a:avLst/>
          </a:prstGeom>
          <a:noFill/>
          <a:ln w="9525">
            <a:noFill/>
            <a:miter lim="800000"/>
            <a:headEnd/>
            <a:tailEnd/>
          </a:ln>
        </p:spPr>
      </p:pic>
      <p:pic>
        <p:nvPicPr>
          <p:cNvPr id="27" name="Picture 26" descr="wbi_plaid.png"/>
          <p:cNvPicPr>
            <a:picLocks noChangeAspect="1"/>
          </p:cNvPicPr>
          <p:nvPr/>
        </p:nvPicPr>
        <p:blipFill>
          <a:blip r:embed="rId11" cstate="screen"/>
          <a:srcRect/>
          <a:stretch>
            <a:fillRect/>
          </a:stretch>
        </p:blipFill>
        <p:spPr bwMode="auto">
          <a:xfrm>
            <a:off x="0" y="0"/>
            <a:ext cx="457200" cy="16573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p:cTn id="28" dur="500" fill="hold"/>
                                        <p:tgtEl>
                                          <p:spTgt spid="10"/>
                                        </p:tgtEl>
                                        <p:attrNameLst>
                                          <p:attrName>ppt_w</p:attrName>
                                        </p:attrNameLst>
                                      </p:cBhvr>
                                      <p:tavLst>
                                        <p:tav tm="0">
                                          <p:val>
                                            <p:fltVal val="0"/>
                                          </p:val>
                                        </p:tav>
                                        <p:tav tm="100000">
                                          <p:val>
                                            <p:strVal val="#ppt_w"/>
                                          </p:val>
                                        </p:tav>
                                      </p:tavLst>
                                    </p:anim>
                                    <p:anim calcmode="lin" valueType="num">
                                      <p:cBhvr>
                                        <p:cTn id="29" dur="500" fill="hold"/>
                                        <p:tgtEl>
                                          <p:spTgt spid="10"/>
                                        </p:tgtEl>
                                        <p:attrNameLst>
                                          <p:attrName>ppt_h</p:attrName>
                                        </p:attrNameLst>
                                      </p:cBhvr>
                                      <p:tavLst>
                                        <p:tav tm="0">
                                          <p:val>
                                            <p:fltVal val="0"/>
                                          </p:val>
                                        </p:tav>
                                        <p:tav tm="100000">
                                          <p:val>
                                            <p:strVal val="#ppt_h"/>
                                          </p:val>
                                        </p:tav>
                                      </p:tavLst>
                                    </p:anim>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ppt_w</p:attrName>
                                        </p:attrNameLst>
                                      </p:cBhvr>
                                      <p:tavLst>
                                        <p:tav tm="0">
                                          <p:val>
                                            <p:fltVal val="0"/>
                                          </p:val>
                                        </p:tav>
                                        <p:tav tm="100000">
                                          <p:val>
                                            <p:strVal val="#ppt_w"/>
                                          </p:val>
                                        </p:tav>
                                      </p:tavLst>
                                    </p:anim>
                                    <p:anim calcmode="lin" valueType="num">
                                      <p:cBhvr>
                                        <p:cTn id="36" dur="500" fill="hold"/>
                                        <p:tgtEl>
                                          <p:spTgt spid="11"/>
                                        </p:tgtEl>
                                        <p:attrNameLst>
                                          <p:attrName>ppt_h</p:attrName>
                                        </p:attrNameLst>
                                      </p:cBhvr>
                                      <p:tavLst>
                                        <p:tav tm="0">
                                          <p:val>
                                            <p:fltVal val="0"/>
                                          </p:val>
                                        </p:tav>
                                        <p:tav tm="100000">
                                          <p:val>
                                            <p:strVal val="#ppt_h"/>
                                          </p:val>
                                        </p:tav>
                                      </p:tavLst>
                                    </p:anim>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 calcmode="lin" valueType="num">
                                      <p:cBhvr>
                                        <p:cTn id="42" dur="500" fill="hold"/>
                                        <p:tgtEl>
                                          <p:spTgt spid="4"/>
                                        </p:tgtEl>
                                        <p:attrNameLst>
                                          <p:attrName>ppt_w</p:attrName>
                                        </p:attrNameLst>
                                      </p:cBhvr>
                                      <p:tavLst>
                                        <p:tav tm="0">
                                          <p:val>
                                            <p:fltVal val="0"/>
                                          </p:val>
                                        </p:tav>
                                        <p:tav tm="100000">
                                          <p:val>
                                            <p:strVal val="#ppt_w"/>
                                          </p:val>
                                        </p:tav>
                                      </p:tavLst>
                                    </p:anim>
                                    <p:anim calcmode="lin" valueType="num">
                                      <p:cBhvr>
                                        <p:cTn id="43" dur="500" fill="hold"/>
                                        <p:tgtEl>
                                          <p:spTgt spid="4"/>
                                        </p:tgtEl>
                                        <p:attrNameLst>
                                          <p:attrName>ppt_h</p:attrName>
                                        </p:attrNameLst>
                                      </p:cBhvr>
                                      <p:tavLst>
                                        <p:tav tm="0">
                                          <p:val>
                                            <p:fltVal val="0"/>
                                          </p:val>
                                        </p:tav>
                                        <p:tav tm="100000">
                                          <p:val>
                                            <p:strVal val="#ppt_h"/>
                                          </p:val>
                                        </p:tav>
                                      </p:tavLst>
                                    </p:anim>
                                    <p:animEffect transition="in" filter="fade">
                                      <p:cBhvr>
                                        <p:cTn id="4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Arrow Connector 6"/>
          <p:cNvCxnSpPr/>
          <p:nvPr/>
        </p:nvCxnSpPr>
        <p:spPr>
          <a:xfrm>
            <a:off x="3429000" y="1295400"/>
            <a:ext cx="2744029" cy="1505"/>
          </a:xfrm>
          <a:prstGeom prst="straightConnector1">
            <a:avLst/>
          </a:prstGeom>
          <a:ln w="76200">
            <a:solidFill>
              <a:schemeClr val="accent1">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Straight Arrow Connector 6"/>
          <p:cNvCxnSpPr/>
          <p:nvPr/>
        </p:nvCxnSpPr>
        <p:spPr>
          <a:xfrm>
            <a:off x="3429000" y="2514600"/>
            <a:ext cx="2744029" cy="1505"/>
          </a:xfrm>
          <a:prstGeom prst="straightConnector1">
            <a:avLst/>
          </a:prstGeom>
          <a:ln w="76200">
            <a:solidFill>
              <a:schemeClr val="accent1">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
          <p:cNvCxnSpPr/>
          <p:nvPr/>
        </p:nvCxnSpPr>
        <p:spPr>
          <a:xfrm>
            <a:off x="3429000" y="3810000"/>
            <a:ext cx="2744029" cy="1505"/>
          </a:xfrm>
          <a:prstGeom prst="straightConnector1">
            <a:avLst/>
          </a:prstGeom>
          <a:ln w="76200">
            <a:solidFill>
              <a:schemeClr val="accent1">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
          <p:cNvCxnSpPr/>
          <p:nvPr/>
        </p:nvCxnSpPr>
        <p:spPr>
          <a:xfrm>
            <a:off x="3429000" y="5029200"/>
            <a:ext cx="2744029" cy="1505"/>
          </a:xfrm>
          <a:prstGeom prst="straightConnector1">
            <a:avLst/>
          </a:prstGeom>
          <a:ln w="76200">
            <a:solidFill>
              <a:schemeClr val="accent1">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6"/>
          <p:cNvCxnSpPr/>
          <p:nvPr/>
        </p:nvCxnSpPr>
        <p:spPr>
          <a:xfrm>
            <a:off x="3429000" y="6248400"/>
            <a:ext cx="2744029" cy="1505"/>
          </a:xfrm>
          <a:prstGeom prst="straightConnector1">
            <a:avLst/>
          </a:prstGeom>
          <a:ln w="76200">
            <a:solidFill>
              <a:schemeClr val="accent1">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1191279" y="1211357"/>
            <a:ext cx="2021916" cy="22859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Public</a:t>
            </a:r>
            <a:endParaRPr lang="en-US" b="1" dirty="0">
              <a:solidFill>
                <a:schemeClr val="bg1"/>
              </a:solidFill>
            </a:endParaRPr>
          </a:p>
        </p:txBody>
      </p:sp>
      <p:sp>
        <p:nvSpPr>
          <p:cNvPr id="5" name="Rectangle 4"/>
          <p:cNvSpPr/>
          <p:nvPr/>
        </p:nvSpPr>
        <p:spPr>
          <a:xfrm>
            <a:off x="6390491" y="1211357"/>
            <a:ext cx="2021916" cy="22859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Private/PPP</a:t>
            </a:r>
            <a:endParaRPr lang="en-US" b="1" dirty="0">
              <a:solidFill>
                <a:schemeClr val="bg1"/>
              </a:solidFill>
            </a:endParaRPr>
          </a:p>
        </p:txBody>
      </p:sp>
      <p:sp>
        <p:nvSpPr>
          <p:cNvPr id="8" name="TextBox 7"/>
          <p:cNvSpPr txBox="1"/>
          <p:nvPr/>
        </p:nvSpPr>
        <p:spPr>
          <a:xfrm>
            <a:off x="3733800" y="838200"/>
            <a:ext cx="2217595" cy="400110"/>
          </a:xfrm>
          <a:prstGeom prst="rect">
            <a:avLst/>
          </a:prstGeom>
          <a:noFill/>
          <a:ln>
            <a:noFill/>
          </a:ln>
        </p:spPr>
        <p:txBody>
          <a:bodyPr wrap="none" rtlCol="0">
            <a:spAutoFit/>
          </a:bodyPr>
          <a:lstStyle/>
          <a:p>
            <a:r>
              <a:rPr lang="en-US" sz="2000" b="1" dirty="0" smtClean="0"/>
              <a:t>Institutional model</a:t>
            </a:r>
            <a:endParaRPr lang="en-US" sz="2000" b="1" dirty="0"/>
          </a:p>
        </p:txBody>
      </p:sp>
      <p:sp>
        <p:nvSpPr>
          <p:cNvPr id="19" name="Rectangle 18"/>
          <p:cNvSpPr/>
          <p:nvPr/>
        </p:nvSpPr>
        <p:spPr>
          <a:xfrm>
            <a:off x="1191279" y="2396593"/>
            <a:ext cx="2021916" cy="228600"/>
          </a:xfrm>
          <a:prstGeom prst="rect">
            <a:avLst/>
          </a:prstGeom>
          <a:solidFill>
            <a:srgbClr val="C287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Centralized</a:t>
            </a:r>
            <a:endParaRPr lang="en-US" b="1" dirty="0">
              <a:solidFill>
                <a:schemeClr val="bg1"/>
              </a:solidFill>
            </a:endParaRPr>
          </a:p>
        </p:txBody>
      </p:sp>
      <p:sp>
        <p:nvSpPr>
          <p:cNvPr id="20" name="Rectangle 19"/>
          <p:cNvSpPr/>
          <p:nvPr/>
        </p:nvSpPr>
        <p:spPr>
          <a:xfrm>
            <a:off x="6390491" y="2396593"/>
            <a:ext cx="2021916" cy="228600"/>
          </a:xfrm>
          <a:prstGeom prst="rect">
            <a:avLst/>
          </a:prstGeom>
          <a:solidFill>
            <a:srgbClr val="C287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Decentralized</a:t>
            </a:r>
            <a:endParaRPr lang="en-US" b="1" dirty="0">
              <a:solidFill>
                <a:schemeClr val="bg1"/>
              </a:solidFill>
            </a:endParaRPr>
          </a:p>
        </p:txBody>
      </p:sp>
      <p:sp>
        <p:nvSpPr>
          <p:cNvPr id="22" name="TextBox 21"/>
          <p:cNvSpPr txBox="1"/>
          <p:nvPr/>
        </p:nvSpPr>
        <p:spPr>
          <a:xfrm>
            <a:off x="3657600" y="1905000"/>
            <a:ext cx="2509470" cy="400110"/>
          </a:xfrm>
          <a:prstGeom prst="rect">
            <a:avLst/>
          </a:prstGeom>
          <a:noFill/>
          <a:ln>
            <a:noFill/>
          </a:ln>
        </p:spPr>
        <p:txBody>
          <a:bodyPr wrap="none" rtlCol="0">
            <a:spAutoFit/>
          </a:bodyPr>
          <a:lstStyle/>
          <a:p>
            <a:r>
              <a:rPr lang="en-US" sz="2000" b="1" dirty="0" smtClean="0"/>
              <a:t>National coordination</a:t>
            </a:r>
            <a:endParaRPr lang="en-US" sz="2000" b="1" dirty="0"/>
          </a:p>
        </p:txBody>
      </p:sp>
      <p:sp>
        <p:nvSpPr>
          <p:cNvPr id="65" name="Rectangle 64"/>
          <p:cNvSpPr/>
          <p:nvPr/>
        </p:nvSpPr>
        <p:spPr>
          <a:xfrm>
            <a:off x="609600" y="152400"/>
            <a:ext cx="4572000" cy="381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Some Examples</a:t>
            </a:r>
            <a:endParaRPr lang="en-US" sz="2400" b="1" dirty="0">
              <a:solidFill>
                <a:schemeClr val="tx1"/>
              </a:solidFill>
            </a:endParaRPr>
          </a:p>
        </p:txBody>
      </p:sp>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646690" y="765397"/>
            <a:ext cx="522126"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418049" y="1981200"/>
            <a:ext cx="548174"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893166" y="767363"/>
            <a:ext cx="618142"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615651" y="1982308"/>
            <a:ext cx="542678"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4" name="Picture 6"/>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830052" y="4434840"/>
            <a:ext cx="542678"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444097" y="4434840"/>
            <a:ext cx="522126"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6396362" y="777240"/>
            <a:ext cx="548983"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2548729" y="4434840"/>
            <a:ext cx="609600"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4038126" y="2328381"/>
            <a:ext cx="618142"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0"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031073" y="2340082"/>
            <a:ext cx="522126"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1" name="Picture 5"/>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830052" y="3215640"/>
            <a:ext cx="618142"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2" name="Picture 6"/>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615651" y="3215640"/>
            <a:ext cx="542678"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4"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444097" y="5659256"/>
            <a:ext cx="548174"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5"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667965" y="5638800"/>
            <a:ext cx="522126"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5" name="Rectangle 24"/>
          <p:cNvSpPr/>
          <p:nvPr/>
        </p:nvSpPr>
        <p:spPr>
          <a:xfrm>
            <a:off x="1191279" y="4876799"/>
            <a:ext cx="2021916" cy="228599"/>
          </a:xfrm>
          <a:prstGeom prst="rect">
            <a:avLst/>
          </a:prstGeom>
          <a:solidFill>
            <a:srgbClr val="C2C5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pc="-20" dirty="0" smtClean="0">
                <a:solidFill>
                  <a:schemeClr val="bg1"/>
                </a:solidFill>
              </a:rPr>
              <a:t>Mainly national</a:t>
            </a:r>
            <a:endParaRPr lang="en-US" b="1" spc="-20" dirty="0">
              <a:solidFill>
                <a:schemeClr val="bg1"/>
              </a:solidFill>
            </a:endParaRPr>
          </a:p>
        </p:txBody>
      </p:sp>
      <p:sp>
        <p:nvSpPr>
          <p:cNvPr id="26" name="Rectangle 25"/>
          <p:cNvSpPr/>
          <p:nvPr/>
        </p:nvSpPr>
        <p:spPr>
          <a:xfrm>
            <a:off x="6390491" y="4876799"/>
            <a:ext cx="2021916" cy="228599"/>
          </a:xfrm>
          <a:prstGeom prst="rect">
            <a:avLst/>
          </a:prstGeom>
          <a:solidFill>
            <a:srgbClr val="C2C5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Diverse sources </a:t>
            </a:r>
            <a:endParaRPr lang="en-US" b="1" dirty="0">
              <a:solidFill>
                <a:schemeClr val="bg1"/>
              </a:solidFill>
            </a:endParaRPr>
          </a:p>
        </p:txBody>
      </p:sp>
      <p:sp>
        <p:nvSpPr>
          <p:cNvPr id="28" name="TextBox 27"/>
          <p:cNvSpPr txBox="1"/>
          <p:nvPr/>
        </p:nvSpPr>
        <p:spPr>
          <a:xfrm>
            <a:off x="4267200" y="4495800"/>
            <a:ext cx="1037463" cy="400110"/>
          </a:xfrm>
          <a:prstGeom prst="rect">
            <a:avLst/>
          </a:prstGeom>
          <a:noFill/>
          <a:ln>
            <a:noFill/>
          </a:ln>
        </p:spPr>
        <p:txBody>
          <a:bodyPr wrap="none" rtlCol="0">
            <a:spAutoFit/>
          </a:bodyPr>
          <a:lstStyle/>
          <a:p>
            <a:r>
              <a:rPr lang="en-US" sz="2000" b="1" dirty="0" smtClean="0"/>
              <a:t>Funding</a:t>
            </a:r>
            <a:endParaRPr lang="en-US" sz="2000" b="1" dirty="0"/>
          </a:p>
        </p:txBody>
      </p:sp>
      <p:sp>
        <p:nvSpPr>
          <p:cNvPr id="46" name="Rectangle 45"/>
          <p:cNvSpPr/>
          <p:nvPr/>
        </p:nvSpPr>
        <p:spPr>
          <a:xfrm>
            <a:off x="1191279" y="3657600"/>
            <a:ext cx="2021916" cy="228599"/>
          </a:xfrm>
          <a:prstGeom prst="rect">
            <a:avLst/>
          </a:prstGeom>
          <a:solidFill>
            <a:srgbClr val="C8B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Mainly public</a:t>
            </a:r>
            <a:endParaRPr lang="en-US" b="1" dirty="0">
              <a:solidFill>
                <a:schemeClr val="bg1"/>
              </a:solidFill>
            </a:endParaRPr>
          </a:p>
        </p:txBody>
      </p:sp>
      <p:sp>
        <p:nvSpPr>
          <p:cNvPr id="47" name="Rectangle 46"/>
          <p:cNvSpPr/>
          <p:nvPr/>
        </p:nvSpPr>
        <p:spPr>
          <a:xfrm>
            <a:off x="6390491" y="3657600"/>
            <a:ext cx="2021916" cy="228599"/>
          </a:xfrm>
          <a:prstGeom prst="rect">
            <a:avLst/>
          </a:prstGeom>
          <a:solidFill>
            <a:srgbClr val="C8B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Private/non-</a:t>
            </a:r>
            <a:r>
              <a:rPr lang="en-US" b="1" dirty="0" err="1" smtClean="0">
                <a:solidFill>
                  <a:schemeClr val="bg1"/>
                </a:solidFill>
              </a:rPr>
              <a:t>gvnt</a:t>
            </a:r>
            <a:endParaRPr lang="en-US" b="1" dirty="0">
              <a:solidFill>
                <a:schemeClr val="bg1"/>
              </a:solidFill>
            </a:endParaRPr>
          </a:p>
        </p:txBody>
      </p:sp>
      <p:sp>
        <p:nvSpPr>
          <p:cNvPr id="49" name="TextBox 48"/>
          <p:cNvSpPr txBox="1"/>
          <p:nvPr/>
        </p:nvSpPr>
        <p:spPr>
          <a:xfrm>
            <a:off x="3733800" y="3200400"/>
            <a:ext cx="2330638" cy="400110"/>
          </a:xfrm>
          <a:prstGeom prst="rect">
            <a:avLst/>
          </a:prstGeom>
          <a:noFill/>
          <a:ln>
            <a:noFill/>
          </a:ln>
        </p:spPr>
        <p:txBody>
          <a:bodyPr wrap="none" rtlCol="0">
            <a:spAutoFit/>
          </a:bodyPr>
          <a:lstStyle/>
          <a:p>
            <a:r>
              <a:rPr lang="en-US" sz="2000" b="1" dirty="0" smtClean="0"/>
              <a:t>Sources of Expertise</a:t>
            </a:r>
            <a:endParaRPr lang="en-US" sz="2000" b="1" dirty="0"/>
          </a:p>
        </p:txBody>
      </p:sp>
      <p:pic>
        <p:nvPicPr>
          <p:cNvPr id="59" name="Picture 7"/>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4484038" y="3596640"/>
            <a:ext cx="548983"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2" name="Rectangle 51"/>
          <p:cNvSpPr/>
          <p:nvPr/>
        </p:nvSpPr>
        <p:spPr>
          <a:xfrm>
            <a:off x="1191279" y="6095995"/>
            <a:ext cx="2021916" cy="228599"/>
          </a:xfrm>
          <a:prstGeom prst="rect">
            <a:avLst/>
          </a:prstGeom>
          <a:solidFill>
            <a:srgbClr val="87C2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Implementation</a:t>
            </a:r>
            <a:endParaRPr lang="en-US" b="1" dirty="0">
              <a:solidFill>
                <a:schemeClr val="bg1"/>
              </a:solidFill>
            </a:endParaRPr>
          </a:p>
        </p:txBody>
      </p:sp>
      <p:sp>
        <p:nvSpPr>
          <p:cNvPr id="53" name="Rectangle 52"/>
          <p:cNvSpPr/>
          <p:nvPr/>
        </p:nvSpPr>
        <p:spPr>
          <a:xfrm>
            <a:off x="6390491" y="6096000"/>
            <a:ext cx="2021916" cy="228600"/>
          </a:xfrm>
          <a:prstGeom prst="rect">
            <a:avLst/>
          </a:prstGeom>
          <a:solidFill>
            <a:srgbClr val="87C2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Results &amp; impact</a:t>
            </a:r>
            <a:endParaRPr lang="en-US" b="1" dirty="0">
              <a:solidFill>
                <a:schemeClr val="bg1"/>
              </a:solidFill>
            </a:endParaRPr>
          </a:p>
        </p:txBody>
      </p:sp>
      <p:sp>
        <p:nvSpPr>
          <p:cNvPr id="55" name="TextBox 54"/>
          <p:cNvSpPr txBox="1"/>
          <p:nvPr/>
        </p:nvSpPr>
        <p:spPr>
          <a:xfrm>
            <a:off x="3429000" y="5562600"/>
            <a:ext cx="2795061" cy="400110"/>
          </a:xfrm>
          <a:prstGeom prst="rect">
            <a:avLst/>
          </a:prstGeom>
          <a:noFill/>
          <a:ln>
            <a:noFill/>
          </a:ln>
        </p:spPr>
        <p:txBody>
          <a:bodyPr wrap="none" rtlCol="0">
            <a:spAutoFit/>
          </a:bodyPr>
          <a:lstStyle/>
          <a:p>
            <a:r>
              <a:rPr lang="en-US" sz="2000" b="1" dirty="0" smtClean="0"/>
              <a:t>Monitoring &amp; Evaluation</a:t>
            </a:r>
            <a:endParaRPr lang="en-US" sz="2000" b="1" dirty="0"/>
          </a:p>
        </p:txBody>
      </p:sp>
      <p:pic>
        <p:nvPicPr>
          <p:cNvPr id="61" name="Picture 6"/>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4477794" y="6026792"/>
            <a:ext cx="542678" cy="365760"/>
          </a:xfrm>
          <a:prstGeom prst="rect">
            <a:avLst/>
          </a:prstGeom>
          <a:noFill/>
          <a:ln w="3175">
            <a:solidFill>
              <a:schemeClr val="tx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par>
                                <p:cTn id="8" presetID="10" presetClass="entr" presetSubtype="0" fill="hold" nodeType="withEffect">
                                  <p:stCondLst>
                                    <p:cond delay="0"/>
                                  </p:stCondLst>
                                  <p:childTnLst>
                                    <p:set>
                                      <p:cBhvr>
                                        <p:cTn id="9" dur="1" fill="hold">
                                          <p:stCondLst>
                                            <p:cond delay="0"/>
                                          </p:stCondLst>
                                        </p:cTn>
                                        <p:tgtEl>
                                          <p:spTgt spid="1029"/>
                                        </p:tgtEl>
                                        <p:attrNameLst>
                                          <p:attrName>style.visibility</p:attrName>
                                        </p:attrNameLst>
                                      </p:cBhvr>
                                      <p:to>
                                        <p:strVal val="visible"/>
                                      </p:to>
                                    </p:set>
                                    <p:animEffect transition="in" filter="fade">
                                      <p:cBhvr>
                                        <p:cTn id="10" dur="500"/>
                                        <p:tgtEl>
                                          <p:spTgt spid="102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31"/>
                                        </p:tgtEl>
                                        <p:attrNameLst>
                                          <p:attrName>style.visibility</p:attrName>
                                        </p:attrNameLst>
                                      </p:cBhvr>
                                      <p:to>
                                        <p:strVal val="visible"/>
                                      </p:to>
                                    </p:set>
                                    <p:animEffect transition="in" filter="fade">
                                      <p:cBhvr>
                                        <p:cTn id="15" dur="500"/>
                                        <p:tgtEl>
                                          <p:spTgt spid="103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030"/>
                                        </p:tgtEl>
                                        <p:attrNameLst>
                                          <p:attrName>style.visibility</p:attrName>
                                        </p:attrNameLst>
                                      </p:cBhvr>
                                      <p:to>
                                        <p:strVal val="visible"/>
                                      </p:to>
                                    </p:set>
                                    <p:animEffect transition="in" filter="fade">
                                      <p:cBhvr>
                                        <p:cTn id="20" dur="500"/>
                                        <p:tgtEl>
                                          <p:spTgt spid="103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27"/>
                                        </p:tgtEl>
                                        <p:attrNameLst>
                                          <p:attrName>style.visibility</p:attrName>
                                        </p:attrNameLst>
                                      </p:cBhvr>
                                      <p:to>
                                        <p:strVal val="visible"/>
                                      </p:to>
                                    </p:set>
                                    <p:animEffect transition="in" filter="fade">
                                      <p:cBhvr>
                                        <p:cTn id="25" dur="500"/>
                                        <p:tgtEl>
                                          <p:spTgt spid="102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8"/>
                                        </p:tgtEl>
                                        <p:attrNameLst>
                                          <p:attrName>style.visibility</p:attrName>
                                        </p:attrNameLst>
                                      </p:cBhvr>
                                      <p:to>
                                        <p:strVal val="visible"/>
                                      </p:to>
                                    </p:set>
                                    <p:animEffect transition="in" filter="fade">
                                      <p:cBhvr>
                                        <p:cTn id="30" dur="500"/>
                                        <p:tgtEl>
                                          <p:spTgt spid="68"/>
                                        </p:tgtEl>
                                      </p:cBhvr>
                                    </p:animEffect>
                                  </p:childTnLst>
                                </p:cTn>
                              </p:par>
                              <p:par>
                                <p:cTn id="31" presetID="10" presetClass="entr" presetSubtype="0" fill="hold" nodeType="withEffect">
                                  <p:stCondLst>
                                    <p:cond delay="0"/>
                                  </p:stCondLst>
                                  <p:childTnLst>
                                    <p:set>
                                      <p:cBhvr>
                                        <p:cTn id="32" dur="1" fill="hold">
                                          <p:stCondLst>
                                            <p:cond delay="0"/>
                                          </p:stCondLst>
                                        </p:cTn>
                                        <p:tgtEl>
                                          <p:spTgt spid="70"/>
                                        </p:tgtEl>
                                        <p:attrNameLst>
                                          <p:attrName>style.visibility</p:attrName>
                                        </p:attrNameLst>
                                      </p:cBhvr>
                                      <p:to>
                                        <p:strVal val="visible"/>
                                      </p:to>
                                    </p:set>
                                    <p:animEffect transition="in" filter="fade">
                                      <p:cBhvr>
                                        <p:cTn id="33" dur="500"/>
                                        <p:tgtEl>
                                          <p:spTgt spid="70"/>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72"/>
                                        </p:tgtEl>
                                        <p:attrNameLst>
                                          <p:attrName>style.visibility</p:attrName>
                                        </p:attrNameLst>
                                      </p:cBhvr>
                                      <p:to>
                                        <p:strVal val="visible"/>
                                      </p:to>
                                    </p:set>
                                    <p:animEffect transition="in" filter="fade">
                                      <p:cBhvr>
                                        <p:cTn id="38" dur="500"/>
                                        <p:tgtEl>
                                          <p:spTgt spid="72"/>
                                        </p:tgtEl>
                                      </p:cBhvr>
                                    </p:animEffect>
                                  </p:childTnLst>
                                </p:cTn>
                              </p:par>
                              <p:par>
                                <p:cTn id="39" presetID="10" presetClass="entr" presetSubtype="0" fill="hold" nodeType="withEffect">
                                  <p:stCondLst>
                                    <p:cond delay="0"/>
                                  </p:stCondLst>
                                  <p:childTnLst>
                                    <p:set>
                                      <p:cBhvr>
                                        <p:cTn id="40" dur="1" fill="hold">
                                          <p:stCondLst>
                                            <p:cond delay="0"/>
                                          </p:stCondLst>
                                        </p:cTn>
                                        <p:tgtEl>
                                          <p:spTgt spid="71"/>
                                        </p:tgtEl>
                                        <p:attrNameLst>
                                          <p:attrName>style.visibility</p:attrName>
                                        </p:attrNameLst>
                                      </p:cBhvr>
                                      <p:to>
                                        <p:strVal val="visible"/>
                                      </p:to>
                                    </p:set>
                                    <p:animEffect transition="in" filter="fade">
                                      <p:cBhvr>
                                        <p:cTn id="41" dur="500"/>
                                        <p:tgtEl>
                                          <p:spTgt spid="71"/>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500"/>
                                        <p:tgtEl>
                                          <p:spTgt spid="5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64"/>
                                        </p:tgtEl>
                                        <p:attrNameLst>
                                          <p:attrName>style.visibility</p:attrName>
                                        </p:attrNameLst>
                                      </p:cBhvr>
                                      <p:to>
                                        <p:strVal val="visible"/>
                                      </p:to>
                                    </p:set>
                                    <p:animEffect transition="in" filter="fade">
                                      <p:cBhvr>
                                        <p:cTn id="51" dur="500"/>
                                        <p:tgtEl>
                                          <p:spTgt spid="64"/>
                                        </p:tgtEl>
                                      </p:cBhvr>
                                    </p:animEffect>
                                  </p:childTnLst>
                                </p:cTn>
                              </p:par>
                              <p:par>
                                <p:cTn id="52" presetID="10" presetClass="entr" presetSubtype="0" fill="hold" nodeType="withEffect">
                                  <p:stCondLst>
                                    <p:cond delay="0"/>
                                  </p:stCondLst>
                                  <p:childTnLst>
                                    <p:set>
                                      <p:cBhvr>
                                        <p:cTn id="53" dur="1" fill="hold">
                                          <p:stCondLst>
                                            <p:cond delay="0"/>
                                          </p:stCondLst>
                                        </p:cTn>
                                        <p:tgtEl>
                                          <p:spTgt spid="1032"/>
                                        </p:tgtEl>
                                        <p:attrNameLst>
                                          <p:attrName>style.visibility</p:attrName>
                                        </p:attrNameLst>
                                      </p:cBhvr>
                                      <p:to>
                                        <p:strVal val="visible"/>
                                      </p:to>
                                    </p:set>
                                    <p:animEffect transition="in" filter="fade">
                                      <p:cBhvr>
                                        <p:cTn id="54" dur="500"/>
                                        <p:tgtEl>
                                          <p:spTgt spid="1032"/>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66"/>
                                        </p:tgtEl>
                                        <p:attrNameLst>
                                          <p:attrName>style.visibility</p:attrName>
                                        </p:attrNameLst>
                                      </p:cBhvr>
                                      <p:to>
                                        <p:strVal val="visible"/>
                                      </p:to>
                                    </p:set>
                                    <p:animEffect transition="in" filter="fade">
                                      <p:cBhvr>
                                        <p:cTn id="59" dur="500"/>
                                        <p:tgtEl>
                                          <p:spTgt spid="66"/>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75"/>
                                        </p:tgtEl>
                                        <p:attrNameLst>
                                          <p:attrName>style.visibility</p:attrName>
                                        </p:attrNameLst>
                                      </p:cBhvr>
                                      <p:to>
                                        <p:strVal val="visible"/>
                                      </p:to>
                                    </p:set>
                                    <p:animEffect transition="in" filter="fade">
                                      <p:cBhvr>
                                        <p:cTn id="64" dur="500"/>
                                        <p:tgtEl>
                                          <p:spTgt spid="75"/>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74"/>
                                        </p:tgtEl>
                                        <p:attrNameLst>
                                          <p:attrName>style.visibility</p:attrName>
                                        </p:attrNameLst>
                                      </p:cBhvr>
                                      <p:to>
                                        <p:strVal val="visible"/>
                                      </p:to>
                                    </p:set>
                                    <p:animEffect transition="in" filter="fade">
                                      <p:cBhvr>
                                        <p:cTn id="69" dur="500"/>
                                        <p:tgtEl>
                                          <p:spTgt spid="74"/>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61"/>
                                        </p:tgtEl>
                                        <p:attrNameLst>
                                          <p:attrName>style.visibility</p:attrName>
                                        </p:attrNameLst>
                                      </p:cBhvr>
                                      <p:to>
                                        <p:strVal val="visible"/>
                                      </p:to>
                                    </p:set>
                                    <p:animEffect transition="in" filter="fade">
                                      <p:cBhvr>
                                        <p:cTn id="74"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22193</TotalTime>
  <Words>1602</Words>
  <Application>Microsoft Office PowerPoint</Application>
  <PresentationFormat>On-screen Show (4:3)</PresentationFormat>
  <Paragraphs>234</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Oscar de Bruyn Kops</dc:creator>
  <cp:lastModifiedBy>wb205997</cp:lastModifiedBy>
  <cp:revision>1123</cp:revision>
  <dcterms:created xsi:type="dcterms:W3CDTF">2010-12-29T22:27:11Z</dcterms:created>
  <dcterms:modified xsi:type="dcterms:W3CDTF">2012-11-25T21:43:43Z</dcterms:modified>
</cp:coreProperties>
</file>