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0" r:id="rId3"/>
    <p:sldId id="260" r:id="rId4"/>
    <p:sldId id="261" r:id="rId5"/>
    <p:sldId id="271" r:id="rId6"/>
    <p:sldId id="262" r:id="rId7"/>
    <p:sldId id="273" r:id="rId8"/>
    <p:sldId id="263" r:id="rId9"/>
    <p:sldId id="264" r:id="rId10"/>
    <p:sldId id="267" r:id="rId11"/>
    <p:sldId id="265" r:id="rId12"/>
    <p:sldId id="274" r:id="rId13"/>
    <p:sldId id="266" r:id="rId14"/>
    <p:sldId id="269" r:id="rId15"/>
    <p:sldId id="275" r:id="rId16"/>
    <p:sldId id="268" r:id="rId17"/>
  </p:sldIdLst>
  <p:sldSz cx="9001125" cy="6300788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3200" b="1" i="1" kern="1200">
        <a:solidFill>
          <a:srgbClr val="005580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b="1" i="1" kern="1200">
        <a:solidFill>
          <a:srgbClr val="005580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b="1" i="1" kern="1200">
        <a:solidFill>
          <a:srgbClr val="005580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b="1" i="1" kern="1200">
        <a:solidFill>
          <a:srgbClr val="005580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b="1" i="1" kern="1200">
        <a:solidFill>
          <a:srgbClr val="005580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3200" b="1" i="1" kern="1200">
        <a:solidFill>
          <a:srgbClr val="005580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3200" b="1" i="1" kern="1200">
        <a:solidFill>
          <a:srgbClr val="005580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3200" b="1" i="1" kern="1200">
        <a:solidFill>
          <a:srgbClr val="005580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3200" b="1" i="1" kern="1200">
        <a:solidFill>
          <a:srgbClr val="005580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80"/>
    <a:srgbClr val="0014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3682" autoAdjust="0"/>
  </p:normalViewPr>
  <p:slideViewPr>
    <p:cSldViewPr>
      <p:cViewPr>
        <p:scale>
          <a:sx n="125" d="100"/>
          <a:sy n="125" d="100"/>
        </p:scale>
        <p:origin x="-1296" y="-72"/>
      </p:cViewPr>
      <p:guideLst>
        <p:guide orient="horz" pos="1984"/>
        <p:guide pos="283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ds-umv\departments\CRA\Lid&#233;\Osobn&#237;%20slo&#382;ky\Ne&#269;asov&#225;\grafy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ds-umv\departments\CRA\Lid&#233;\Osobn&#237;%20slo&#382;ky\Ne&#269;asov&#225;\grafy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dLbls>
            <c:dLbl>
              <c:idx val="2"/>
              <c:layout>
                <c:manualLayout>
                  <c:x val="-1.9090521200873735E-3"/>
                  <c:y val="9.187723268558168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5.0097892806212352E-3"/>
                  <c:y val="6.415171975237076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1.3411392123214964E-4"/>
                  <c:y val="-2.995991296812379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2.2255143709021603E-2"/>
                  <c:y val="-1.979289405926402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1.020715681593877E-2"/>
                  <c:y val="4.217230565894233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1"/>
              <c:layout>
                <c:manualLayout>
                  <c:x val="1.588848660466018E-2"/>
                  <c:y val="7.9288782488887224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List1!$A$3:$A$16</c:f>
              <c:strCache>
                <c:ptCount val="14"/>
                <c:pt idx="0">
                  <c:v>Afghanistan</c:v>
                </c:pt>
                <c:pt idx="1">
                  <c:v>Angola</c:v>
                </c:pt>
                <c:pt idx="2">
                  <c:v>Bosnia and Herzegovina</c:v>
                </c:pt>
                <c:pt idx="3">
                  <c:v>Cambodia</c:v>
                </c:pt>
                <c:pt idx="4">
                  <c:v>Ethiopia</c:v>
                </c:pt>
                <c:pt idx="5">
                  <c:v>Georgia</c:v>
                </c:pt>
                <c:pt idx="6">
                  <c:v>Yemen</c:v>
                </c:pt>
                <c:pt idx="7">
                  <c:v>Kosovo</c:v>
                </c:pt>
                <c:pt idx="8">
                  <c:v>Moldova</c:v>
                </c:pt>
                <c:pt idx="9">
                  <c:v>Mongolia</c:v>
                </c:pt>
                <c:pt idx="10">
                  <c:v>Palestine</c:v>
                </c:pt>
                <c:pt idx="11">
                  <c:v>Serbia</c:v>
                </c:pt>
                <c:pt idx="12">
                  <c:v>Vietnam</c:v>
                </c:pt>
                <c:pt idx="13">
                  <c:v>Zambia</c:v>
                </c:pt>
              </c:strCache>
            </c:strRef>
          </c:cat>
          <c:val>
            <c:numRef>
              <c:f>List1!$B$3:$B$16</c:f>
              <c:numCache>
                <c:formatCode>#,##0</c:formatCode>
                <c:ptCount val="14"/>
                <c:pt idx="0">
                  <c:v>18000000</c:v>
                </c:pt>
                <c:pt idx="1">
                  <c:v>4500000</c:v>
                </c:pt>
                <c:pt idx="2">
                  <c:v>53936511</c:v>
                </c:pt>
                <c:pt idx="3">
                  <c:v>10500000</c:v>
                </c:pt>
                <c:pt idx="4">
                  <c:v>47285127</c:v>
                </c:pt>
                <c:pt idx="5">
                  <c:v>23437835</c:v>
                </c:pt>
                <c:pt idx="6">
                  <c:v>4000000</c:v>
                </c:pt>
                <c:pt idx="7">
                  <c:v>14912666</c:v>
                </c:pt>
                <c:pt idx="8">
                  <c:v>70373657</c:v>
                </c:pt>
                <c:pt idx="9">
                  <c:v>62796311</c:v>
                </c:pt>
                <c:pt idx="10">
                  <c:v>13500000</c:v>
                </c:pt>
                <c:pt idx="11">
                  <c:v>30629352</c:v>
                </c:pt>
                <c:pt idx="12">
                  <c:v>11521119</c:v>
                </c:pt>
                <c:pt idx="13">
                  <c:v>12057272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468409317173932"/>
          <c:y val="0.11355527256691827"/>
          <c:w val="0.41963846995614668"/>
          <c:h val="0.78859882897130196"/>
        </c:manualLayout>
      </c:layout>
      <c:pieChart>
        <c:varyColors val="1"/>
        <c:ser>
          <c:idx val="0"/>
          <c:order val="0"/>
          <c:spPr>
            <a:ln cmpd="dbl"/>
          </c:spPr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List1!$A$23:$A$33</c:f>
              <c:strCache>
                <c:ptCount val="11"/>
                <c:pt idx="0">
                  <c:v>Business anf Other Services</c:v>
                </c:pt>
                <c:pt idx="1">
                  <c:v>Education</c:v>
                </c:pt>
                <c:pt idx="2">
                  <c:v>Agriculture</c:v>
                </c:pt>
                <c:pt idx="3">
                  <c:v>Environment</c:v>
                </c:pt>
                <c:pt idx="4">
                  <c:v>Government and Civil Society</c:v>
                </c:pt>
                <c:pt idx="5">
                  <c:v>Energy Generation and Supply </c:v>
                </c:pt>
                <c:pt idx="6">
                  <c:v>Water Supply and Sanitation</c:v>
                </c:pt>
                <c:pt idx="7">
                  <c:v>Health</c:v>
                </c:pt>
                <c:pt idx="8">
                  <c:v>Other Social Ifrastructure and Services</c:v>
                </c:pt>
                <c:pt idx="9">
                  <c:v>Disaster Prevention and Preparedness</c:v>
                </c:pt>
                <c:pt idx="10">
                  <c:v>Industry, Mining and Construction </c:v>
                </c:pt>
              </c:strCache>
            </c:strRef>
          </c:cat>
          <c:val>
            <c:numRef>
              <c:f>List1!$B$23:$B$33</c:f>
              <c:numCache>
                <c:formatCode>General</c:formatCode>
                <c:ptCount val="11"/>
                <c:pt idx="0">
                  <c:v>13540040</c:v>
                </c:pt>
                <c:pt idx="1">
                  <c:v>40965214</c:v>
                </c:pt>
                <c:pt idx="2">
                  <c:v>60173262</c:v>
                </c:pt>
                <c:pt idx="3">
                  <c:v>9293733</c:v>
                </c:pt>
                <c:pt idx="4">
                  <c:v>14605879</c:v>
                </c:pt>
                <c:pt idx="5">
                  <c:v>46406980</c:v>
                </c:pt>
                <c:pt idx="6">
                  <c:v>120522118</c:v>
                </c:pt>
                <c:pt idx="7">
                  <c:v>28166926</c:v>
                </c:pt>
                <c:pt idx="8">
                  <c:v>32689083</c:v>
                </c:pt>
                <c:pt idx="9">
                  <c:v>4000000</c:v>
                </c:pt>
                <c:pt idx="10">
                  <c:v>4495265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54199038119094856"/>
          <c:y val="0"/>
          <c:w val="0.4577160865154114"/>
          <c:h val="0.95084056554974405"/>
        </c:manualLayout>
      </c:layout>
      <c:overlay val="0"/>
    </c:legend>
    <c:plotVisOnly val="1"/>
    <c:dispBlanksAs val="zero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cs-CZ"/>
              <a:t>jméno autora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85C5C3B2-63F0-4991-9D45-D3E1E912BB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5153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cs-CZ"/>
              <a:t>jméno autora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1075" y="685800"/>
            <a:ext cx="48958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7A09A3F3-141D-4F30-8D0A-AA7B277230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938136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 bwMode="auto"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00113" y="2501900"/>
            <a:ext cx="5903912" cy="1657350"/>
          </a:xfrm>
        </p:spPr>
        <p:txBody>
          <a:bodyPr/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noProof="0" smtClean="0"/>
              <a:t>Kliknutím lze upravit styl.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691063"/>
            <a:ext cx="6013450" cy="1123950"/>
          </a:xfrm>
        </p:spPr>
        <p:txBody>
          <a:bodyPr lIns="91440" tIns="45720" rIns="91440" bIns="45720"/>
          <a:lstStyle>
            <a:lvl1pPr marL="0" indent="0" algn="r">
              <a:buFontTx/>
              <a:buNone/>
              <a:defRPr i="1">
                <a:solidFill>
                  <a:srgbClr val="005580"/>
                </a:solidFill>
              </a:defRPr>
            </a:lvl1pPr>
          </a:lstStyle>
          <a:p>
            <a:pPr lvl="0"/>
            <a:r>
              <a:rPr lang="cs-CZ" noProof="0" smtClean="0"/>
              <a:t>Kliknutím lze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833955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239F2-D2BF-4439-A54D-BFF8FD2AF12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DD848-469B-4E26-BD63-2BB99DFBF3E5}" type="datetime1">
              <a:rPr lang="cs-CZ"/>
              <a:pPr>
                <a:defRPr/>
              </a:pPr>
              <a:t>19.12.2012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7215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89713" y="550863"/>
            <a:ext cx="2087562" cy="4398962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23850" y="550863"/>
            <a:ext cx="6113463" cy="4398962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880D7-C99E-46DF-8DC8-5B779FCE52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06599-35AC-44CD-A78D-139A6882337B}" type="datetime1">
              <a:rPr lang="cs-CZ"/>
              <a:pPr>
                <a:defRPr/>
              </a:pPr>
              <a:t>19.12.2012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217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7736A-B0A0-499A-B4EC-D10143F0CD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ADAA4-71B2-456F-906C-8BF0B1CAA2CD}" type="datetime1">
              <a:rPr lang="cs-CZ"/>
              <a:pPr>
                <a:defRPr/>
              </a:pPr>
              <a:t>19.12.2012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318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1200" y="4048125"/>
            <a:ext cx="7650163" cy="12525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11200" y="2670175"/>
            <a:ext cx="7650163" cy="13779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8B48E-63A3-46C8-8341-A5F13CEE19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58A2C-2472-4D9D-8D8D-A58C9B517206}" type="datetime1">
              <a:rPr lang="cs-CZ"/>
              <a:pPr>
                <a:defRPr/>
              </a:pPr>
              <a:t>19.12.2012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5942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23850" y="1470025"/>
            <a:ext cx="4100513" cy="347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6763" y="1470025"/>
            <a:ext cx="4100512" cy="347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47575-9985-4EA3-9169-08F604492D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43E33-F603-4583-AA05-4A8AD1F0EA0B}" type="datetime1">
              <a:rPr lang="cs-CZ"/>
              <a:pPr>
                <a:defRPr/>
              </a:pPr>
              <a:t>19.12.2012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8121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0850" y="252413"/>
            <a:ext cx="8101013" cy="1049337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0850" y="1409700"/>
            <a:ext cx="3976688" cy="5889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0850" y="1998663"/>
            <a:ext cx="3976688" cy="3629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572000" y="1409700"/>
            <a:ext cx="3979863" cy="5889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572000" y="1998663"/>
            <a:ext cx="3979863" cy="3629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50975-0CC7-454C-9812-0E03D4C0C1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9FD53-4BAF-4D57-BCF9-9AA31B197D44}" type="datetime1">
              <a:rPr lang="cs-CZ"/>
              <a:pPr>
                <a:defRPr/>
              </a:pPr>
              <a:t>19.12.2012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23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FF061-21E7-4782-B408-1D268C34C51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62C61-576E-48A1-ADDA-782B1B281D5C}" type="datetime1">
              <a:rPr lang="cs-CZ"/>
              <a:pPr>
                <a:defRPr/>
              </a:pPr>
              <a:t>19.12.2012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7652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B68B9-3BF3-4EDC-BB35-26B6273D3F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1D8D3-FF52-437D-BD31-D418B3CEEE0D}" type="datetime1">
              <a:rPr lang="cs-CZ"/>
              <a:pPr>
                <a:defRPr/>
              </a:pPr>
              <a:t>19.12.2012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6809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0850" y="250825"/>
            <a:ext cx="2960688" cy="10683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19488" y="250825"/>
            <a:ext cx="5032375" cy="53768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0850" y="1319213"/>
            <a:ext cx="2960688" cy="43084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BF934-0558-4DD7-8ADE-4F5608F6AB1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950A6-01E3-4982-8BFB-59E3BBD0520E}" type="datetime1">
              <a:rPr lang="cs-CZ"/>
              <a:pPr>
                <a:defRPr/>
              </a:pPr>
              <a:t>19.12.2012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755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3713" y="4410075"/>
            <a:ext cx="5400675" cy="520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63713" y="563563"/>
            <a:ext cx="5400675" cy="37798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63713" y="4930775"/>
            <a:ext cx="5400675" cy="739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8A6B8-99BE-427C-BE19-580A4ADDE8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10714-7B11-4061-A6D7-4490932E2B7E}" type="datetime1">
              <a:rPr lang="cs-CZ"/>
              <a:pPr>
                <a:defRPr/>
              </a:pPr>
              <a:t>19.12.2012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2195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0650" y="5670550"/>
            <a:ext cx="2081213" cy="3603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7435" tIns="43717" rIns="87435" bIns="43717" numCol="1" anchor="t" anchorCtr="0" compatLnSpc="1">
            <a:prstTxWarp prst="textNoShape">
              <a:avLst/>
            </a:prstTxWarp>
          </a:bodyPr>
          <a:lstStyle>
            <a:lvl1pPr algn="r">
              <a:defRPr sz="9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755A216-C81F-4BF1-A992-02A57F3BBF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80288" y="5383213"/>
            <a:ext cx="1150937" cy="2873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7417" tIns="43709" rIns="87417" bIns="43709" numCol="1" anchor="t" anchorCtr="0" compatLnSpc="1">
            <a:prstTxWarp prst="textNoShape">
              <a:avLst/>
            </a:prstTxWarp>
          </a:bodyPr>
          <a:lstStyle>
            <a:lvl1pPr algn="r">
              <a:defRPr sz="9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4FB973F6-671C-45C1-9F31-04C68449DD4B}" type="datetime1">
              <a:rPr lang="cs-CZ"/>
              <a:pPr>
                <a:defRPr/>
              </a:pPr>
              <a:t>19.12.2012</a:t>
            </a:fld>
            <a:endParaRPr lang="cs-CZ"/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550863"/>
            <a:ext cx="83534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417" tIns="43709" rIns="87417" bIns="43709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9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470025"/>
            <a:ext cx="8353425" cy="347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417" tIns="43709" rIns="87417" bIns="43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hf hdr="0" ftr="0"/>
  <p:txStyles>
    <p:titleStyle>
      <a:lvl1pPr algn="l" defTabSz="874713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+mj-lt"/>
          <a:ea typeface="+mj-ea"/>
          <a:cs typeface="+mj-cs"/>
        </a:defRPr>
      </a:lvl1pPr>
      <a:lvl2pPr algn="l" defTabSz="874713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Arial" charset="0"/>
        </a:defRPr>
      </a:lvl2pPr>
      <a:lvl3pPr algn="l" defTabSz="874713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Arial" charset="0"/>
        </a:defRPr>
      </a:lvl3pPr>
      <a:lvl4pPr algn="l" defTabSz="874713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Arial" charset="0"/>
        </a:defRPr>
      </a:lvl4pPr>
      <a:lvl5pPr algn="l" defTabSz="874713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Arial" charset="0"/>
        </a:defRPr>
      </a:lvl5pPr>
      <a:lvl6pPr marL="457200" algn="l" defTabSz="874713" rtl="0" eaLnBrk="1" fontAlgn="base" hangingPunct="1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Arial" charset="0"/>
        </a:defRPr>
      </a:lvl6pPr>
      <a:lvl7pPr marL="914400" algn="l" defTabSz="874713" rtl="0" eaLnBrk="1" fontAlgn="base" hangingPunct="1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Arial" charset="0"/>
        </a:defRPr>
      </a:lvl7pPr>
      <a:lvl8pPr marL="1371600" algn="l" defTabSz="874713" rtl="0" eaLnBrk="1" fontAlgn="base" hangingPunct="1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Arial" charset="0"/>
        </a:defRPr>
      </a:lvl8pPr>
      <a:lvl9pPr marL="1828800" algn="l" defTabSz="874713" rtl="0" eaLnBrk="1" fontAlgn="base" hangingPunct="1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Arial" charset="0"/>
        </a:defRPr>
      </a:lvl9pPr>
    </p:titleStyle>
    <p:bodyStyle>
      <a:lvl1pPr marL="328613" indent="-328613" algn="l" defTabSz="874713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11200" indent="-274638" algn="l" defTabSz="874713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2pPr>
      <a:lvl3pPr marL="1092200" indent="-217488" algn="l" defTabSz="874713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>
          <a:solidFill>
            <a:schemeClr val="tx1"/>
          </a:solidFill>
          <a:latin typeface="+mn-lt"/>
        </a:defRPr>
      </a:lvl3pPr>
      <a:lvl4pPr marL="1530350" indent="-219075" algn="l" defTabSz="874713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>
          <a:solidFill>
            <a:schemeClr val="tx1"/>
          </a:solidFill>
          <a:latin typeface="+mn-lt"/>
        </a:defRPr>
      </a:lvl4pPr>
      <a:lvl5pPr marL="1966913" indent="-217488" algn="l" defTabSz="874713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424113" indent="-217488" algn="l" defTabSz="874713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881313" indent="-217488" algn="l" defTabSz="874713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338513" indent="-217488" algn="l" defTabSz="874713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795713" indent="-217488" algn="l" defTabSz="874713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zda.cz/" TargetMode="External"/><Relationship Id="rId5" Type="http://schemas.openxmlformats.org/officeDocument/2006/relationships/hyperlink" Target="mailto:naprstek@czda.cz" TargetMode="Externa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0113" y="1474788"/>
            <a:ext cx="5903912" cy="2919412"/>
          </a:xfrm>
        </p:spPr>
        <p:txBody>
          <a:bodyPr/>
          <a:lstStyle/>
          <a:p>
            <a:pPr eaLnBrk="1" hangingPunct="1"/>
            <a:r>
              <a:rPr lang="cs-CZ" smtClean="0"/>
              <a:t>Czech Development Agency</a:t>
            </a:r>
            <a:br>
              <a:rPr lang="cs-CZ" smtClean="0"/>
            </a:br>
            <a:r>
              <a:rPr lang="cs-CZ" smtClean="0"/>
              <a:t>and </a:t>
            </a:r>
            <a:br>
              <a:rPr lang="cs-CZ" smtClean="0"/>
            </a:br>
            <a:r>
              <a:rPr lang="cs-CZ" smtClean="0"/>
              <a:t>Sector Specific Cooperation</a:t>
            </a:r>
            <a:br>
              <a:rPr lang="cs-CZ" smtClean="0"/>
            </a:br>
            <a:r>
              <a:rPr lang="cs-CZ" smtClean="0"/>
              <a:t/>
            </a:r>
            <a:br>
              <a:rPr lang="cs-CZ" smtClean="0"/>
            </a:br>
            <a:r>
              <a:rPr lang="cs-CZ" sz="2800" smtClean="0"/>
              <a:t>Martin Náprstek</a:t>
            </a:r>
            <a:br>
              <a:rPr lang="cs-CZ" sz="2800" smtClean="0"/>
            </a:br>
            <a:r>
              <a:rPr lang="cs-CZ" sz="2800" smtClean="0"/>
              <a:t>Deputy Director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UNDP, WBI, EC seminar</a:t>
            </a:r>
          </a:p>
          <a:p>
            <a:pPr eaLnBrk="1" hangingPunct="1"/>
            <a:r>
              <a:rPr lang="cs-CZ" b="1" smtClean="0"/>
              <a:t>Prague, November 26 – 27,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323850" y="198438"/>
            <a:ext cx="8353425" cy="825500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1"/>
                </a:solidFill>
              </a:rPr>
              <a:t>Cooperation with </a:t>
            </a:r>
            <a:r>
              <a:rPr lang="en-US" smtClean="0">
                <a:solidFill>
                  <a:schemeClr val="accent1"/>
                </a:solidFill>
              </a:rPr>
              <a:t>C</a:t>
            </a:r>
            <a:r>
              <a:rPr lang="cs-CZ" smtClean="0">
                <a:solidFill>
                  <a:schemeClr val="accent1"/>
                </a:solidFill>
              </a:rPr>
              <a:t>zech </a:t>
            </a:r>
            <a:r>
              <a:rPr lang="en-US" smtClean="0">
                <a:solidFill>
                  <a:schemeClr val="accent1"/>
                </a:solidFill>
              </a:rPr>
              <a:t>O</a:t>
            </a:r>
            <a:r>
              <a:rPr lang="cs-CZ" smtClean="0">
                <a:solidFill>
                  <a:schemeClr val="accent1"/>
                </a:solidFill>
              </a:rPr>
              <a:t>ffice</a:t>
            </a:r>
            <a:r>
              <a:rPr lang="en-US" smtClean="0">
                <a:solidFill>
                  <a:schemeClr val="accent1"/>
                </a:solidFill>
              </a:rPr>
              <a:t> </a:t>
            </a:r>
            <a:r>
              <a:rPr lang="cs-CZ" smtClean="0">
                <a:solidFill>
                  <a:schemeClr val="accent1"/>
                </a:solidFill>
              </a:rPr>
              <a:t>for</a:t>
            </a:r>
            <a:r>
              <a:rPr lang="en-US" smtClean="0">
                <a:solidFill>
                  <a:schemeClr val="accent1"/>
                </a:solidFill>
              </a:rPr>
              <a:t> S</a:t>
            </a:r>
            <a:r>
              <a:rPr lang="cs-CZ" smtClean="0">
                <a:solidFill>
                  <a:schemeClr val="accent1"/>
                </a:solidFill>
              </a:rPr>
              <a:t>tandards</a:t>
            </a:r>
            <a:r>
              <a:rPr lang="en-US" smtClean="0">
                <a:solidFill>
                  <a:schemeClr val="accent1"/>
                </a:solidFill>
              </a:rPr>
              <a:t>,</a:t>
            </a:r>
            <a:r>
              <a:rPr lang="cs-CZ" smtClean="0">
                <a:solidFill>
                  <a:schemeClr val="accent1"/>
                </a:solidFill>
              </a:rPr>
              <a:t> Metrology and Testing in Bosnia and Herzegovina 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396875" y="1133475"/>
            <a:ext cx="8280400" cy="4032250"/>
          </a:xfrm>
        </p:spPr>
        <p:txBody>
          <a:bodyPr/>
          <a:lstStyle/>
          <a:p>
            <a:pPr eaLnBrk="1" hangingPunct="1"/>
            <a:r>
              <a:rPr lang="cs-CZ" sz="1800" smtClean="0"/>
              <a:t>Project: </a:t>
            </a:r>
            <a:r>
              <a:rPr lang="cs-CZ" sz="1800" smtClean="0">
                <a:solidFill>
                  <a:srgbClr val="005580"/>
                </a:solidFill>
              </a:rPr>
              <a:t>Support to Application of Free Trade Movement Principals and Increase of Safety for Products being Introduced to the Market in Bosnia and Herzegovina</a:t>
            </a:r>
          </a:p>
          <a:p>
            <a:pPr eaLnBrk="1" hangingPunct="1"/>
            <a:r>
              <a:rPr lang="cs-CZ" sz="1800" smtClean="0">
                <a:solidFill>
                  <a:srgbClr val="005580"/>
                </a:solidFill>
              </a:rPr>
              <a:t>Implementation period: 2012-2013</a:t>
            </a:r>
          </a:p>
          <a:p>
            <a:pPr eaLnBrk="1" hangingPunct="1"/>
            <a:r>
              <a:rPr lang="cs-CZ" sz="1800" smtClean="0"/>
              <a:t>Implementing partner: </a:t>
            </a:r>
            <a:r>
              <a:rPr lang="en-US" sz="1800" smtClean="0"/>
              <a:t>Czech Office for Standards, Metrology and Testing</a:t>
            </a:r>
            <a:endParaRPr lang="cs-CZ" sz="1800" smtClean="0"/>
          </a:p>
          <a:p>
            <a:pPr eaLnBrk="1" hangingPunct="1"/>
            <a:r>
              <a:rPr lang="cs-CZ" sz="1800" smtClean="0"/>
              <a:t>Budget: 6 mil. CZK</a:t>
            </a:r>
          </a:p>
          <a:p>
            <a:pPr eaLnBrk="1" hangingPunct="1"/>
            <a:r>
              <a:rPr lang="cs-CZ" sz="1800" smtClean="0"/>
              <a:t>Project goals: </a:t>
            </a:r>
          </a:p>
          <a:p>
            <a:pPr lvl="1" eaLnBrk="1" hangingPunct="1"/>
            <a:r>
              <a:rPr lang="en-US" sz="1800" smtClean="0">
                <a:solidFill>
                  <a:srgbClr val="005580"/>
                </a:solidFill>
              </a:rPr>
              <a:t>Improve the capacity level of testing laboratories in BiH (for the lifts and low voltage equipment)</a:t>
            </a:r>
            <a:endParaRPr lang="cs-CZ" sz="1800" smtClean="0">
              <a:solidFill>
                <a:srgbClr val="005580"/>
              </a:solidFill>
            </a:endParaRPr>
          </a:p>
          <a:p>
            <a:pPr eaLnBrk="1" hangingPunct="1"/>
            <a:r>
              <a:rPr lang="cs-CZ" sz="1800" smtClean="0"/>
              <a:t>Outcomes:</a:t>
            </a:r>
          </a:p>
          <a:p>
            <a:pPr lvl="1" eaLnBrk="1" hangingPunct="1"/>
            <a:r>
              <a:rPr lang="cs-CZ" sz="1800" smtClean="0"/>
              <a:t>Increasing the capacity of selected testing laboratories </a:t>
            </a:r>
          </a:p>
          <a:p>
            <a:pPr lvl="1" eaLnBrk="1" hangingPunct="1"/>
            <a:r>
              <a:rPr lang="cs-CZ" sz="1800" smtClean="0"/>
              <a:t>Support for implementation of new procedures in testing at all levels of state administration</a:t>
            </a:r>
          </a:p>
        </p:txBody>
      </p:sp>
      <p:sp>
        <p:nvSpPr>
          <p:cNvPr id="12292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89B2C33E-8DEB-48D7-A199-A9B626BCC58C}" type="slidenum">
              <a:rPr lang="cs-CZ" sz="900" b="0" i="0" smtClean="0">
                <a:solidFill>
                  <a:schemeClr val="tx1"/>
                </a:solidFill>
              </a:rPr>
              <a:pPr eaLnBrk="1" hangingPunct="1"/>
              <a:t>10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sp>
        <p:nvSpPr>
          <p:cNvPr id="12293" name="Zástupný symbol pro datum 4"/>
          <p:cNvSpPr>
            <a:spLocks noGrp="1"/>
          </p:cNvSpPr>
          <p:nvPr>
            <p:ph type="dt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5DFEBB7E-1B81-48CC-A8D2-3C6E412F511F}" type="datetime1">
              <a:rPr lang="cs-CZ" sz="900" b="0" i="0" smtClean="0">
                <a:solidFill>
                  <a:schemeClr val="tx1"/>
                </a:solidFill>
              </a:rPr>
              <a:pPr eaLnBrk="1" hangingPunct="1"/>
              <a:t>19.12.2012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>
          <a:xfrm>
            <a:off x="323850" y="269875"/>
            <a:ext cx="8353425" cy="825500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1"/>
                </a:solidFill>
              </a:rPr>
              <a:t>Cooperation with Fire Rescue Service of the Czech Republic in Moldova 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252413" y="1277938"/>
            <a:ext cx="8424862" cy="4105275"/>
          </a:xfrm>
        </p:spPr>
        <p:txBody>
          <a:bodyPr/>
          <a:lstStyle/>
          <a:p>
            <a:pPr eaLnBrk="1" hangingPunct="1"/>
            <a:r>
              <a:rPr lang="cs-CZ" sz="1900" smtClean="0"/>
              <a:t>Project: Improvement of preparedness and expertise of Moldovan firefighters</a:t>
            </a:r>
            <a:r>
              <a:rPr lang="cs-CZ" sz="1900" i="1" smtClean="0"/>
              <a:t> </a:t>
            </a:r>
          </a:p>
          <a:p>
            <a:pPr eaLnBrk="1" hangingPunct="1"/>
            <a:r>
              <a:rPr lang="cs-CZ" sz="1900" smtClean="0"/>
              <a:t>Sector: Government and civil society</a:t>
            </a:r>
          </a:p>
          <a:p>
            <a:pPr eaLnBrk="1" hangingPunct="1"/>
            <a:r>
              <a:rPr lang="cs-CZ" sz="1900" smtClean="0"/>
              <a:t>Implementation period: 2012 - 2014</a:t>
            </a:r>
          </a:p>
          <a:p>
            <a:pPr eaLnBrk="1" hangingPunct="1"/>
            <a:r>
              <a:rPr lang="cs-CZ" sz="1900" smtClean="0"/>
              <a:t>Budget: 5 mil. CZK</a:t>
            </a:r>
          </a:p>
          <a:p>
            <a:pPr eaLnBrk="1" hangingPunct="1"/>
            <a:r>
              <a:rPr lang="cs-CZ" sz="1900" smtClean="0"/>
              <a:t>Project goals: </a:t>
            </a:r>
          </a:p>
          <a:p>
            <a:pPr lvl="1" eaLnBrk="1" hangingPunct="1"/>
            <a:r>
              <a:rPr lang="en-US" sz="1900" smtClean="0">
                <a:solidFill>
                  <a:srgbClr val="005580"/>
                </a:solidFill>
              </a:rPr>
              <a:t>Implement the instr</a:t>
            </a:r>
            <a:r>
              <a:rPr lang="cs-CZ" sz="1900" smtClean="0">
                <a:solidFill>
                  <a:srgbClr val="005580"/>
                </a:solidFill>
              </a:rPr>
              <a:t>u</a:t>
            </a:r>
            <a:r>
              <a:rPr lang="en-US" sz="1900" smtClean="0">
                <a:solidFill>
                  <a:srgbClr val="005580"/>
                </a:solidFill>
              </a:rPr>
              <a:t>ction and training of Moldovan firefighters</a:t>
            </a:r>
            <a:endParaRPr lang="cs-CZ" sz="1900" smtClean="0">
              <a:solidFill>
                <a:srgbClr val="005580"/>
              </a:solidFill>
            </a:endParaRPr>
          </a:p>
          <a:p>
            <a:pPr lvl="1" eaLnBrk="1" hangingPunct="1"/>
            <a:r>
              <a:rPr lang="en-US" sz="1900" smtClean="0">
                <a:solidFill>
                  <a:srgbClr val="005580"/>
                </a:solidFill>
              </a:rPr>
              <a:t>Presentation of the fire protection system, integrated rescue system, crisis  management and protection of the population in the Czech Republic</a:t>
            </a:r>
            <a:endParaRPr lang="cs-CZ" sz="1900" smtClean="0">
              <a:solidFill>
                <a:srgbClr val="005580"/>
              </a:solidFill>
            </a:endParaRPr>
          </a:p>
          <a:p>
            <a:pPr eaLnBrk="1" hangingPunct="1"/>
            <a:r>
              <a:rPr lang="cs-CZ" sz="1900" smtClean="0"/>
              <a:t>Outcomes:	</a:t>
            </a:r>
          </a:p>
          <a:p>
            <a:pPr lvl="1" eaLnBrk="1" hangingPunct="1"/>
            <a:r>
              <a:rPr lang="cs-CZ" sz="1900" smtClean="0"/>
              <a:t>Fire engine</a:t>
            </a:r>
          </a:p>
          <a:p>
            <a:pPr eaLnBrk="1" hangingPunct="1"/>
            <a:endParaRPr lang="cs-CZ" sz="1900" smtClean="0"/>
          </a:p>
          <a:p>
            <a:pPr eaLnBrk="1" hangingPunct="1"/>
            <a:endParaRPr lang="cs-CZ" sz="1900" smtClean="0"/>
          </a:p>
        </p:txBody>
      </p:sp>
      <p:sp>
        <p:nvSpPr>
          <p:cNvPr id="13316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4E37CE46-4D95-4C71-8B1D-D1B1A80D3725}" type="slidenum">
              <a:rPr lang="cs-CZ" sz="900" b="0" i="0" smtClean="0">
                <a:solidFill>
                  <a:schemeClr val="tx1"/>
                </a:solidFill>
              </a:rPr>
              <a:pPr eaLnBrk="1" hangingPunct="1"/>
              <a:t>11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sp>
        <p:nvSpPr>
          <p:cNvPr id="13317" name="Zástupný symbol pro datum 4"/>
          <p:cNvSpPr>
            <a:spLocks noGrp="1"/>
          </p:cNvSpPr>
          <p:nvPr>
            <p:ph type="dt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5386F020-765F-4AB6-8ACF-D3D41824BC75}" type="datetime1">
              <a:rPr lang="cs-CZ" sz="900" b="0" i="0" smtClean="0">
                <a:solidFill>
                  <a:schemeClr val="tx1"/>
                </a:solidFill>
              </a:rPr>
              <a:pPr eaLnBrk="1" hangingPunct="1"/>
              <a:t>19.12.2012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323850" y="549275"/>
            <a:ext cx="8353425" cy="457200"/>
          </a:xfrm>
        </p:spPr>
        <p:txBody>
          <a:bodyPr/>
          <a:lstStyle/>
          <a:p>
            <a:pPr algn="ctr" eaLnBrk="1" hangingPunct="1"/>
            <a:r>
              <a:rPr lang="cs-CZ" smtClean="0">
                <a:solidFill>
                  <a:schemeClr val="accent1"/>
                </a:solidFill>
              </a:rPr>
              <a:t>Examples of Fire Rescue Equipment to be delivered</a:t>
            </a:r>
          </a:p>
        </p:txBody>
      </p:sp>
      <p:sp>
        <p:nvSpPr>
          <p:cNvPr id="14339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E668087C-331B-4486-94AC-D597274246CD}" type="slidenum">
              <a:rPr lang="cs-CZ" sz="900" b="0" i="0" smtClean="0">
                <a:solidFill>
                  <a:schemeClr val="tx1"/>
                </a:solidFill>
              </a:rPr>
              <a:pPr eaLnBrk="1" hangingPunct="1"/>
              <a:t>12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sp>
        <p:nvSpPr>
          <p:cNvPr id="14340" name="Zástupný symbol pro datum 4"/>
          <p:cNvSpPr>
            <a:spLocks noGrp="1"/>
          </p:cNvSpPr>
          <p:nvPr>
            <p:ph type="dt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B237659D-FDFF-4606-AB89-19E9E9107E7D}" type="datetime1">
              <a:rPr lang="cs-CZ" sz="900" b="0" i="0" smtClean="0">
                <a:solidFill>
                  <a:schemeClr val="tx1"/>
                </a:solidFill>
              </a:rPr>
              <a:pPr eaLnBrk="1" hangingPunct="1"/>
              <a:t>19.12.2012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pic>
        <p:nvPicPr>
          <p:cNvPr id="14341" name="Zástupný symbol pro obsah 5" descr="pps12.jpg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23850" y="1350963"/>
            <a:ext cx="3687763" cy="2447925"/>
          </a:xfrm>
        </p:spPr>
      </p:pic>
      <p:pic>
        <p:nvPicPr>
          <p:cNvPr id="14342" name="Obrázek 6" descr="cisterna_pic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9125" y="1998663"/>
            <a:ext cx="4106863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>
          <a:xfrm>
            <a:off x="323850" y="341313"/>
            <a:ext cx="8353425" cy="454025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1"/>
                </a:solidFill>
              </a:rPr>
              <a:t>Cooperation with SVI Praha in Bosina and Herzegovina 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252413" y="1133475"/>
            <a:ext cx="8569325" cy="4105275"/>
          </a:xfrm>
        </p:spPr>
        <p:txBody>
          <a:bodyPr/>
          <a:lstStyle/>
          <a:p>
            <a:pPr eaLnBrk="1" hangingPunct="1"/>
            <a:r>
              <a:rPr lang="cs-CZ" sz="1800" smtClean="0"/>
              <a:t>Project:</a:t>
            </a:r>
            <a:r>
              <a:rPr lang="cs-CZ" sz="1800" smtClean="0">
                <a:solidFill>
                  <a:srgbClr val="FF0000"/>
                </a:solidFill>
              </a:rPr>
              <a:t> </a:t>
            </a:r>
            <a:r>
              <a:rPr lang="en-US" sz="1800" smtClean="0">
                <a:solidFill>
                  <a:srgbClr val="005580"/>
                </a:solidFill>
              </a:rPr>
              <a:t>Strengthening the capacity of veterinary laboratories and veterinary inspection services for implementation of National Residue Monitoring Program (NRMP) in accordance with EU standards</a:t>
            </a:r>
            <a:endParaRPr lang="cs-CZ" sz="1800" smtClean="0">
              <a:solidFill>
                <a:srgbClr val="005580"/>
              </a:solidFill>
            </a:endParaRPr>
          </a:p>
          <a:p>
            <a:pPr eaLnBrk="1" hangingPunct="1"/>
            <a:r>
              <a:rPr lang="cs-CZ" sz="1800" smtClean="0"/>
              <a:t>Implementation period: 2012-2013</a:t>
            </a:r>
          </a:p>
          <a:p>
            <a:pPr eaLnBrk="1" hangingPunct="1"/>
            <a:r>
              <a:rPr lang="cs-CZ" sz="1800" smtClean="0"/>
              <a:t>Implementation partner: State Veterinary Institute </a:t>
            </a:r>
          </a:p>
          <a:p>
            <a:pPr eaLnBrk="1" hangingPunct="1"/>
            <a:r>
              <a:rPr lang="cs-CZ" sz="1800" smtClean="0"/>
              <a:t>Budget: 1 947 000 CZK</a:t>
            </a:r>
          </a:p>
          <a:p>
            <a:pPr eaLnBrk="1" hangingPunct="1"/>
            <a:r>
              <a:rPr lang="cs-CZ" sz="1800" smtClean="0"/>
              <a:t>Project goals: </a:t>
            </a:r>
          </a:p>
          <a:p>
            <a:pPr lvl="1" eaLnBrk="1" hangingPunct="1"/>
            <a:r>
              <a:rPr lang="cs-CZ" sz="1800" smtClean="0"/>
              <a:t>capacity building and competencies of the institutions responsible for implementation of NRMP in BiH</a:t>
            </a:r>
          </a:p>
          <a:p>
            <a:pPr lvl="1" eaLnBrk="1" hangingPunct="1"/>
            <a:r>
              <a:rPr lang="cs-CZ" sz="1800" smtClean="0"/>
              <a:t>Outcomes: </a:t>
            </a:r>
          </a:p>
          <a:p>
            <a:pPr lvl="1" eaLnBrk="1" hangingPunct="1"/>
            <a:r>
              <a:rPr lang="cs-CZ" sz="1800" smtClean="0"/>
              <a:t>Increased capacity of Bosnian veterinary laboratories for analysis of residues in the NRMP</a:t>
            </a:r>
            <a:endParaRPr lang="cs-CZ" sz="180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cs-CZ" sz="1800" smtClean="0"/>
              <a:t>The introduction of new analytical methods for monitoring residues in BiH </a:t>
            </a:r>
            <a:endParaRPr lang="cs-CZ" sz="1800" smtClean="0">
              <a:solidFill>
                <a:srgbClr val="FF0000"/>
              </a:solidFill>
            </a:endParaRPr>
          </a:p>
          <a:p>
            <a:pPr eaLnBrk="1" hangingPunct="1"/>
            <a:endParaRPr lang="cs-CZ" sz="1800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F7BC7232-80F9-41BA-9978-36030602C924}" type="slidenum">
              <a:rPr lang="cs-CZ" sz="900" b="0" i="0" smtClean="0">
                <a:solidFill>
                  <a:schemeClr val="tx1"/>
                </a:solidFill>
              </a:rPr>
              <a:pPr eaLnBrk="1" hangingPunct="1"/>
              <a:t>13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sp>
        <p:nvSpPr>
          <p:cNvPr id="15365" name="Zástupný symbol pro datum 4"/>
          <p:cNvSpPr>
            <a:spLocks noGrp="1"/>
          </p:cNvSpPr>
          <p:nvPr>
            <p:ph type="dt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F72F26F7-68F4-45E5-BA33-D42851DD2C6C}" type="datetime1">
              <a:rPr lang="cs-CZ" sz="900" b="0" i="0" smtClean="0">
                <a:solidFill>
                  <a:schemeClr val="tx1"/>
                </a:solidFill>
              </a:rPr>
              <a:pPr eaLnBrk="1" hangingPunct="1"/>
              <a:t>19.12.2012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>
          <a:xfrm>
            <a:off x="323850" y="341313"/>
            <a:ext cx="8353425" cy="457200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1"/>
                </a:solidFill>
              </a:rPr>
              <a:t>Cooperation with Czech Geological Survey in Ethiopia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>
          <a:xfrm>
            <a:off x="252413" y="1062038"/>
            <a:ext cx="8353425" cy="3479800"/>
          </a:xfrm>
        </p:spPr>
        <p:txBody>
          <a:bodyPr/>
          <a:lstStyle/>
          <a:p>
            <a:pPr eaLnBrk="1" hangingPunct="1"/>
            <a:r>
              <a:rPr lang="cs-CZ" sz="1800" smtClean="0"/>
              <a:t>Project: </a:t>
            </a:r>
            <a:r>
              <a:rPr lang="en-US" sz="1800" smtClean="0"/>
              <a:t>Capacity building in environmental geology - mapping of geo-risk including hydrogeological condition in Dila and Hosaina areas</a:t>
            </a:r>
            <a:endParaRPr lang="cs-CZ" sz="1800" smtClean="0"/>
          </a:p>
          <a:p>
            <a:pPr eaLnBrk="1" hangingPunct="1"/>
            <a:r>
              <a:rPr lang="cs-CZ" sz="1800" smtClean="0"/>
              <a:t>Implementation period: 4/2012 – 11/2014</a:t>
            </a:r>
          </a:p>
          <a:p>
            <a:pPr eaLnBrk="1" hangingPunct="1"/>
            <a:r>
              <a:rPr lang="cs-CZ" sz="1800" smtClean="0"/>
              <a:t>Implementation partner: Czech Geological Survey</a:t>
            </a:r>
          </a:p>
          <a:p>
            <a:pPr eaLnBrk="1" hangingPunct="1"/>
            <a:r>
              <a:rPr lang="cs-CZ" sz="1800" smtClean="0"/>
              <a:t>Budget: 15 mil. CZK</a:t>
            </a:r>
          </a:p>
          <a:p>
            <a:pPr eaLnBrk="1" hangingPunct="1"/>
            <a:r>
              <a:rPr lang="cs-CZ" sz="1800" smtClean="0"/>
              <a:t>Project goals:</a:t>
            </a:r>
          </a:p>
          <a:p>
            <a:pPr lvl="1" eaLnBrk="1" hangingPunct="1"/>
            <a:r>
              <a:rPr lang="cs-CZ" sz="1800" smtClean="0">
                <a:solidFill>
                  <a:srgbClr val="005580"/>
                </a:solidFill>
              </a:rPr>
              <a:t>i</a:t>
            </a:r>
            <a:r>
              <a:rPr lang="en-US" sz="1800" smtClean="0">
                <a:solidFill>
                  <a:srgbClr val="005580"/>
                </a:solidFill>
              </a:rPr>
              <a:t>ncreasing the professional qualifications of </a:t>
            </a:r>
            <a:r>
              <a:rPr lang="cs-CZ" sz="1800" smtClean="0">
                <a:solidFill>
                  <a:srgbClr val="005580"/>
                </a:solidFill>
              </a:rPr>
              <a:t>GSE </a:t>
            </a:r>
            <a:r>
              <a:rPr lang="en-US" sz="1800" smtClean="0">
                <a:solidFill>
                  <a:srgbClr val="005580"/>
                </a:solidFill>
              </a:rPr>
              <a:t>staff</a:t>
            </a:r>
            <a:r>
              <a:rPr lang="cs-CZ" sz="1800" smtClean="0">
                <a:solidFill>
                  <a:srgbClr val="005580"/>
                </a:solidFill>
              </a:rPr>
              <a:t> in field of engineering-geology</a:t>
            </a:r>
          </a:p>
          <a:p>
            <a:pPr lvl="1" eaLnBrk="1" hangingPunct="1"/>
            <a:r>
              <a:rPr lang="cs-CZ" sz="1800" smtClean="0"/>
              <a:t>provide the material equipment needed for Geological Survey of Ethiopia in order to follow up the similar activities after the project termination</a:t>
            </a:r>
          </a:p>
          <a:p>
            <a:pPr eaLnBrk="1" hangingPunct="1"/>
            <a:r>
              <a:rPr lang="cs-CZ" sz="1800" smtClean="0"/>
              <a:t>Outcomes: </a:t>
            </a:r>
          </a:p>
          <a:p>
            <a:pPr lvl="1" eaLnBrk="1" hangingPunct="1"/>
            <a:r>
              <a:rPr lang="cs-CZ" sz="1800" smtClean="0"/>
              <a:t>methodology of studies and creation of geologic –hazard maps</a:t>
            </a:r>
          </a:p>
          <a:p>
            <a:pPr lvl="1" eaLnBrk="1" hangingPunct="1"/>
            <a:r>
              <a:rPr lang="cs-CZ" sz="1800" smtClean="0"/>
              <a:t>publication of hydro-ecological terms glossary along with map of Asela list</a:t>
            </a:r>
          </a:p>
          <a:p>
            <a:pPr eaLnBrk="1" hangingPunct="1"/>
            <a:endParaRPr lang="cs-CZ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DB9CBA96-F932-4C06-ABA5-265B20BC6BC2}" type="slidenum">
              <a:rPr lang="cs-CZ" sz="900" b="0" i="0" smtClean="0">
                <a:solidFill>
                  <a:schemeClr val="tx1"/>
                </a:solidFill>
              </a:rPr>
              <a:pPr eaLnBrk="1" hangingPunct="1"/>
              <a:t>14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sp>
        <p:nvSpPr>
          <p:cNvPr id="16389" name="Zástupný symbol pro datum 4"/>
          <p:cNvSpPr>
            <a:spLocks noGrp="1"/>
          </p:cNvSpPr>
          <p:nvPr>
            <p:ph type="dt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316967D5-D6A2-42C7-8396-3D01EE62D1E9}" type="datetime1">
              <a:rPr lang="cs-CZ" sz="900" b="0" i="0" smtClean="0">
                <a:solidFill>
                  <a:schemeClr val="tx1"/>
                </a:solidFill>
              </a:rPr>
              <a:pPr eaLnBrk="1" hangingPunct="1"/>
              <a:t>19.12.2012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>
          <a:xfrm>
            <a:off x="323850" y="341313"/>
            <a:ext cx="8353425" cy="458787"/>
          </a:xfrm>
        </p:spPr>
        <p:txBody>
          <a:bodyPr/>
          <a:lstStyle/>
          <a:p>
            <a:pPr algn="ctr" eaLnBrk="1" hangingPunct="1"/>
            <a:r>
              <a:rPr lang="cs-CZ" smtClean="0">
                <a:solidFill>
                  <a:schemeClr val="accent1"/>
                </a:solidFill>
              </a:rPr>
              <a:t>Examples of geological risks in Ethiopia (erosion)</a:t>
            </a:r>
          </a:p>
        </p:txBody>
      </p:sp>
      <p:sp>
        <p:nvSpPr>
          <p:cNvPr id="17411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E525BC8E-3BCB-422B-9671-6FCECE162726}" type="slidenum">
              <a:rPr lang="cs-CZ" sz="900" b="0" i="0" smtClean="0">
                <a:solidFill>
                  <a:schemeClr val="tx1"/>
                </a:solidFill>
              </a:rPr>
              <a:pPr eaLnBrk="1" hangingPunct="1"/>
              <a:t>15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sp>
        <p:nvSpPr>
          <p:cNvPr id="17412" name="Zástupný symbol pro datum 4"/>
          <p:cNvSpPr>
            <a:spLocks noGrp="1"/>
          </p:cNvSpPr>
          <p:nvPr>
            <p:ph type="dt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3C284E5A-E11A-48DC-AFDF-19995C8EA114}" type="datetime1">
              <a:rPr lang="cs-CZ" sz="900" b="0" i="0" smtClean="0">
                <a:solidFill>
                  <a:schemeClr val="tx1"/>
                </a:solidFill>
              </a:rPr>
              <a:pPr eaLnBrk="1" hangingPunct="1"/>
              <a:t>19.12.2012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pic>
        <p:nvPicPr>
          <p:cNvPr id="17413" name="Zástupný symbol pro obsah 5" descr="P1010406.JPG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79388" y="1062038"/>
            <a:ext cx="4137025" cy="3101975"/>
          </a:xfrm>
        </p:spPr>
      </p:pic>
      <p:pic>
        <p:nvPicPr>
          <p:cNvPr id="17414" name="Obrázek 6" descr="P1010466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5025" y="2141538"/>
            <a:ext cx="4103688" cy="307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8435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411A33E9-C317-4A8A-A5D2-9EB75E48E7DF}" type="slidenum">
              <a:rPr lang="cs-CZ" sz="900" b="0" i="0" smtClean="0">
                <a:solidFill>
                  <a:schemeClr val="tx1"/>
                </a:solidFill>
              </a:rPr>
              <a:pPr eaLnBrk="1" hangingPunct="1"/>
              <a:t>16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sp>
        <p:nvSpPr>
          <p:cNvPr id="18436" name="Zástupný symbol pro datum 4"/>
          <p:cNvSpPr>
            <a:spLocks noGrp="1"/>
          </p:cNvSpPr>
          <p:nvPr>
            <p:ph type="dt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3E6F3209-A217-41ED-A23C-58639529C2CD}" type="datetime1">
              <a:rPr lang="cs-CZ" sz="900" b="0" i="0" smtClean="0">
                <a:solidFill>
                  <a:schemeClr val="tx1"/>
                </a:solidFill>
              </a:rPr>
              <a:pPr eaLnBrk="1" hangingPunct="1"/>
              <a:t>19.12.2012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pic>
        <p:nvPicPr>
          <p:cNvPr id="1843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01125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6" descr="Nerudova_po_re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2366963"/>
            <a:ext cx="1989138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TextovéPole 9"/>
          <p:cNvSpPr txBox="1">
            <a:spLocks noChangeArrowheads="1"/>
          </p:cNvSpPr>
          <p:nvPr/>
        </p:nvSpPr>
        <p:spPr bwMode="auto">
          <a:xfrm>
            <a:off x="612775" y="2430463"/>
            <a:ext cx="4751388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2400"/>
              <a:t>Thank You for Your Attention</a:t>
            </a:r>
          </a:p>
          <a:p>
            <a:pPr eaLnBrk="1" hangingPunct="1"/>
            <a:endParaRPr lang="cs-CZ" sz="2400"/>
          </a:p>
          <a:p>
            <a:pPr eaLnBrk="1" hangingPunct="1"/>
            <a:r>
              <a:rPr lang="cs-CZ" sz="1800" b="0" i="0"/>
              <a:t>Czech Development Agency</a:t>
            </a:r>
          </a:p>
          <a:p>
            <a:pPr eaLnBrk="1" hangingPunct="1"/>
            <a:r>
              <a:rPr lang="cs-CZ" sz="1800" b="0" i="0"/>
              <a:t>Nerudova 3</a:t>
            </a:r>
          </a:p>
          <a:p>
            <a:pPr eaLnBrk="1" hangingPunct="1"/>
            <a:r>
              <a:rPr lang="cs-CZ" sz="1800" b="0" i="0"/>
              <a:t>118 50 Praha 1</a:t>
            </a:r>
          </a:p>
          <a:p>
            <a:pPr eaLnBrk="1" hangingPunct="1"/>
            <a:r>
              <a:rPr lang="cs-CZ" sz="1800" b="0" i="0"/>
              <a:t>Tel.: +420 251 108 117</a:t>
            </a:r>
          </a:p>
          <a:p>
            <a:pPr eaLnBrk="1" hangingPunct="1"/>
            <a:r>
              <a:rPr lang="cs-CZ" sz="1800" b="0" i="0"/>
              <a:t>Fax: +420 251 108 225</a:t>
            </a:r>
          </a:p>
          <a:p>
            <a:pPr eaLnBrk="1" hangingPunct="1"/>
            <a:r>
              <a:rPr lang="cs-CZ" sz="1800" b="0" i="0">
                <a:solidFill>
                  <a:schemeClr val="accent1"/>
                </a:solidFill>
                <a:hlinkClick r:id="rId5"/>
              </a:rPr>
              <a:t>naprstek@czda.cz</a:t>
            </a:r>
            <a:r>
              <a:rPr lang="cs-CZ" sz="1800" b="0" i="0"/>
              <a:t>, </a:t>
            </a:r>
            <a:r>
              <a:rPr lang="cs-CZ" sz="1800" b="0" i="0" u="sng">
                <a:solidFill>
                  <a:schemeClr val="accent1"/>
                </a:solidFill>
                <a:hlinkClick r:id="rId6"/>
              </a:rPr>
              <a:t>www.czda.cz</a:t>
            </a:r>
            <a:r>
              <a:rPr lang="cs-CZ" sz="1800" b="0" i="0" u="sng">
                <a:solidFill>
                  <a:schemeClr val="accent1"/>
                </a:solidFill>
              </a:rPr>
              <a:t> </a:t>
            </a:r>
          </a:p>
        </p:txBody>
      </p:sp>
      <p:pic>
        <p:nvPicPr>
          <p:cNvPr id="18440" name="Picture 2" descr="H:\CRA\Dokumenty\Grafická identita\Logo CRA\Kintera\barev\01.logoCzDA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25" y="225425"/>
            <a:ext cx="233362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AE155360-AFE0-4415-B1AA-306C3875752E}" type="slidenum">
              <a:rPr lang="cs-CZ" sz="900" b="0" i="0" smtClean="0">
                <a:solidFill>
                  <a:schemeClr val="tx1"/>
                </a:solidFill>
              </a:rPr>
              <a:pPr eaLnBrk="1" hangingPunct="1"/>
              <a:t>2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sp>
        <p:nvSpPr>
          <p:cNvPr id="4099" name="Zástupný symbol pro datum 4"/>
          <p:cNvSpPr>
            <a:spLocks noGrp="1"/>
          </p:cNvSpPr>
          <p:nvPr>
            <p:ph type="dt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570129D5-BD98-42C7-B5DF-458B95C9055B}" type="datetime1">
              <a:rPr lang="cs-CZ" sz="900" b="0" i="0" smtClean="0">
                <a:solidFill>
                  <a:schemeClr val="tx1"/>
                </a:solidFill>
              </a:rPr>
              <a:pPr eaLnBrk="1" hangingPunct="1"/>
              <a:t>19.12.2012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77813"/>
            <a:ext cx="8353425" cy="889000"/>
          </a:xfrm>
        </p:spPr>
        <p:txBody>
          <a:bodyPr/>
          <a:lstStyle/>
          <a:p>
            <a:pPr eaLnBrk="1" hangingPunct="1"/>
            <a:r>
              <a:rPr lang="cs-CZ" smtClean="0"/>
              <a:t>Czech System of Bilateral ODA</a:t>
            </a:r>
            <a:br>
              <a:rPr lang="cs-CZ" smtClean="0"/>
            </a:br>
            <a:r>
              <a:rPr lang="cs-CZ" sz="400" smtClean="0"/>
              <a:t/>
            </a:r>
            <a:br>
              <a:rPr lang="cs-CZ" sz="400" smtClean="0"/>
            </a:br>
            <a:r>
              <a:rPr lang="cs-CZ" smtClean="0"/>
              <a:t> </a:t>
            </a:r>
            <a:r>
              <a:rPr lang="cs-CZ" sz="2000" smtClean="0">
                <a:solidFill>
                  <a:schemeClr val="hlink"/>
                </a:solidFill>
              </a:rPr>
              <a:t>Responsibilities of Czech Development Agency (CzDA)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149350"/>
            <a:ext cx="8353425" cy="3441700"/>
          </a:xfrm>
        </p:spPr>
        <p:txBody>
          <a:bodyPr/>
          <a:lstStyle/>
          <a:p>
            <a:pPr eaLnBrk="1" hangingPunct="1"/>
            <a:r>
              <a:rPr lang="en-GB" sz="2200" smtClean="0"/>
              <a:t>Identification of new development cooperation projects</a:t>
            </a:r>
            <a:endParaRPr lang="cs-CZ" sz="2200" smtClean="0"/>
          </a:p>
          <a:p>
            <a:pPr eaLnBrk="1" hangingPunct="1"/>
            <a:endParaRPr lang="en-GB" sz="400" smtClean="0"/>
          </a:p>
          <a:p>
            <a:pPr eaLnBrk="1" hangingPunct="1"/>
            <a:r>
              <a:rPr lang="en-GB" sz="2200" smtClean="0"/>
              <a:t>Project formulation</a:t>
            </a:r>
            <a:endParaRPr lang="cs-CZ" sz="2200" smtClean="0"/>
          </a:p>
          <a:p>
            <a:pPr eaLnBrk="1" hangingPunct="1"/>
            <a:endParaRPr lang="en-GB" sz="400" smtClean="0"/>
          </a:p>
          <a:p>
            <a:pPr eaLnBrk="1" hangingPunct="1"/>
            <a:r>
              <a:rPr lang="cs-CZ" sz="2200" smtClean="0"/>
              <a:t>Project implementation (through </a:t>
            </a:r>
            <a:r>
              <a:rPr lang="en-GB" sz="2200" smtClean="0"/>
              <a:t>tenders for goods, services and works necessary for the implementation of projects</a:t>
            </a:r>
            <a:r>
              <a:rPr lang="cs-CZ" sz="2200" smtClean="0"/>
              <a:t>)</a:t>
            </a:r>
            <a:br>
              <a:rPr lang="cs-CZ" sz="2200" smtClean="0"/>
            </a:br>
            <a:r>
              <a:rPr lang="cs-CZ" sz="2200" smtClean="0"/>
              <a:t>and monitoring</a:t>
            </a:r>
          </a:p>
          <a:p>
            <a:pPr eaLnBrk="1" hangingPunct="1">
              <a:buFontTx/>
              <a:buNone/>
            </a:pPr>
            <a:endParaRPr lang="en-GB" sz="400" smtClean="0"/>
          </a:p>
          <a:p>
            <a:pPr eaLnBrk="1" hangingPunct="1"/>
            <a:r>
              <a:rPr lang="en-GB" sz="2200" smtClean="0"/>
              <a:t>Enhancing capacities of Czech ODA stakeholders, including organising of professional trainings</a:t>
            </a:r>
            <a:endParaRPr lang="cs-CZ" sz="2200" smtClean="0"/>
          </a:p>
          <a:p>
            <a:pPr eaLnBrk="1" hangingPunct="1">
              <a:buFontTx/>
              <a:buNone/>
            </a:pPr>
            <a:endParaRPr lang="cs-CZ" sz="400" smtClean="0"/>
          </a:p>
          <a:p>
            <a:pPr eaLnBrk="1" hangingPunct="1"/>
            <a:r>
              <a:rPr lang="cs-CZ" sz="2200" smtClean="0"/>
              <a:t>Grants</a:t>
            </a:r>
            <a:r>
              <a:rPr lang="cs-CZ" sz="2200" smtClean="0">
                <a:solidFill>
                  <a:srgbClr val="4D4D4D"/>
                </a:solidFill>
              </a:rPr>
              <a:t> </a:t>
            </a:r>
            <a:r>
              <a:rPr lang="cs-CZ" sz="2200" smtClean="0"/>
              <a:t>– cofinancing NGO projects</a:t>
            </a: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00750" y="4275138"/>
            <a:ext cx="2500313" cy="78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68313" y="4662488"/>
            <a:ext cx="5000625" cy="457200"/>
          </a:xfrm>
          <a:prstGeom prst="rect">
            <a:avLst/>
          </a:prstGeom>
          <a:noFill/>
          <a:ln w="28575">
            <a:solidFill>
              <a:schemeClr val="accent4"/>
            </a:solidFill>
            <a:round/>
            <a:headEnd/>
            <a:tailEnd/>
          </a:ln>
        </p:spPr>
        <p:txBody>
          <a:bodyPr lIns="87417" tIns="43709" rIns="87417" bIns="43709" anchor="ctr">
            <a:spAutoFit/>
          </a:bodyPr>
          <a:lstStyle/>
          <a:p>
            <a:pPr defTabSz="874713">
              <a:defRPr/>
            </a:pPr>
            <a:r>
              <a:rPr lang="cs-CZ" sz="2400" kern="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CzDA</a:t>
            </a:r>
            <a:r>
              <a:rPr lang="cs-CZ" sz="2400" kern="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– </a:t>
            </a:r>
            <a:r>
              <a:rPr lang="cs-CZ" sz="2400" kern="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an</a:t>
            </a:r>
            <a:r>
              <a:rPr lang="cs-CZ" sz="2400" kern="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cs-CZ" sz="2400" kern="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implementing</a:t>
            </a:r>
            <a:r>
              <a:rPr lang="cs-CZ" sz="2400" kern="0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cs-CZ" sz="2400" kern="0" dirty="0" err="1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agency</a:t>
            </a:r>
            <a:endParaRPr lang="cs-CZ" sz="2000" kern="0" dirty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323850" y="341313"/>
            <a:ext cx="8353425" cy="454025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1"/>
                </a:solidFill>
              </a:rPr>
              <a:t>  CzDA projects by country</a:t>
            </a:r>
          </a:p>
        </p:txBody>
      </p:sp>
      <p:sp>
        <p:nvSpPr>
          <p:cNvPr id="5123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C3A8D2CE-4810-4401-A986-E88A2D54B571}" type="slidenum">
              <a:rPr lang="cs-CZ" sz="900" b="0" i="0" smtClean="0">
                <a:solidFill>
                  <a:schemeClr val="tx1"/>
                </a:solidFill>
              </a:rPr>
              <a:pPr eaLnBrk="1" hangingPunct="1"/>
              <a:t>3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sp>
        <p:nvSpPr>
          <p:cNvPr id="5124" name="Zástupný symbol pro datum 4"/>
          <p:cNvSpPr>
            <a:spLocks noGrp="1"/>
          </p:cNvSpPr>
          <p:nvPr>
            <p:ph type="dt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F0A8486B-0DD9-441D-BA69-5FA08FF8E5AD}" type="datetime1">
              <a:rPr lang="cs-CZ" sz="900" b="0" i="0" smtClean="0">
                <a:solidFill>
                  <a:schemeClr val="tx1"/>
                </a:solidFill>
              </a:rPr>
              <a:pPr eaLnBrk="1" hangingPunct="1"/>
              <a:t>19.12.2012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0" y="1206178"/>
          <a:ext cx="8677523" cy="3695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chemeClr val="accent1"/>
                </a:solidFill>
              </a:rPr>
              <a:t>CzDA projects by sector – DAC/OECD</a:t>
            </a:r>
          </a:p>
        </p:txBody>
      </p:sp>
      <p:sp>
        <p:nvSpPr>
          <p:cNvPr id="6147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BC622EF3-9223-4E0C-A5AB-EDD847059E1D}" type="slidenum">
              <a:rPr lang="cs-CZ" sz="900" b="0" i="0" smtClean="0">
                <a:solidFill>
                  <a:schemeClr val="tx1"/>
                </a:solidFill>
              </a:rPr>
              <a:pPr eaLnBrk="1" hangingPunct="1"/>
              <a:t>4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sp>
        <p:nvSpPr>
          <p:cNvPr id="6148" name="Zástupný symbol pro datum 4"/>
          <p:cNvSpPr>
            <a:spLocks noGrp="1"/>
          </p:cNvSpPr>
          <p:nvPr>
            <p:ph type="dt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C5117EE1-2E6D-4BCC-88C7-E79256AD9D25}" type="datetime1">
              <a:rPr lang="cs-CZ" sz="900" b="0" i="0" smtClean="0">
                <a:solidFill>
                  <a:schemeClr val="tx1"/>
                </a:solidFill>
              </a:rPr>
              <a:pPr eaLnBrk="1" hangingPunct="1"/>
              <a:t>19.12.2012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180082" y="1494210"/>
          <a:ext cx="8353425" cy="347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chemeClr val="accent1"/>
                </a:solidFill>
              </a:rPr>
              <a:t>Sector Specific Cooperation with the Line ministries</a:t>
            </a:r>
          </a:p>
        </p:txBody>
      </p:sp>
      <p:sp>
        <p:nvSpPr>
          <p:cNvPr id="7171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D0142D95-8573-4053-85C2-CE40FA801C98}" type="slidenum">
              <a:rPr lang="cs-CZ" sz="900" b="0" i="0" smtClean="0">
                <a:solidFill>
                  <a:schemeClr val="tx1"/>
                </a:solidFill>
              </a:rPr>
              <a:pPr eaLnBrk="1" hangingPunct="1"/>
              <a:t>5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sp>
        <p:nvSpPr>
          <p:cNvPr id="7172" name="Zástupný symbol pro datum 4"/>
          <p:cNvSpPr>
            <a:spLocks noGrp="1"/>
          </p:cNvSpPr>
          <p:nvPr>
            <p:ph type="dt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03794906-1DE2-4FCD-BCF9-ECFB2C61E7B9}" type="datetime1">
              <a:rPr lang="cs-CZ" sz="900" b="0" i="0" smtClean="0">
                <a:solidFill>
                  <a:schemeClr val="tx1"/>
                </a:solidFill>
              </a:rPr>
              <a:pPr eaLnBrk="1" hangingPunct="1"/>
              <a:t>19.12.2012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sp>
        <p:nvSpPr>
          <p:cNvPr id="7173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smtClean="0"/>
              <a:t>	Czech implementing legal bodies (% of all projects 2011):</a:t>
            </a:r>
          </a:p>
          <a:p>
            <a:pPr>
              <a:buFontTx/>
              <a:buNone/>
            </a:pPr>
            <a:r>
              <a:rPr lang="cs-CZ" smtClean="0"/>
              <a:t>	</a:t>
            </a:r>
          </a:p>
          <a:p>
            <a:pPr>
              <a:buFontTx/>
              <a:buNone/>
            </a:pPr>
            <a:r>
              <a:rPr lang="cs-CZ" smtClean="0"/>
              <a:t>	Private companies 				 	37 %</a:t>
            </a:r>
          </a:p>
          <a:p>
            <a:pPr>
              <a:buFontTx/>
              <a:buNone/>
            </a:pPr>
            <a:r>
              <a:rPr lang="cs-CZ" smtClean="0"/>
              <a:t>	NGOs						 	34 %</a:t>
            </a:r>
          </a:p>
          <a:p>
            <a:pPr>
              <a:buFontTx/>
              <a:buNone/>
            </a:pPr>
            <a:r>
              <a:rPr lang="cs-CZ" smtClean="0"/>
              <a:t>	Universities			  		    	  8 %</a:t>
            </a:r>
          </a:p>
          <a:p>
            <a:pPr>
              <a:buFontTx/>
              <a:buNone/>
            </a:pPr>
            <a:r>
              <a:rPr lang="cs-CZ" b="1" smtClean="0"/>
              <a:t>	</a:t>
            </a:r>
            <a:r>
              <a:rPr lang="en-US" b="1" smtClean="0"/>
              <a:t>Organisation</a:t>
            </a:r>
            <a:r>
              <a:rPr lang="cs-CZ" b="1" smtClean="0"/>
              <a:t>s</a:t>
            </a:r>
            <a:r>
              <a:rPr lang="en-US" b="1" smtClean="0"/>
              <a:t> of the State Administration</a:t>
            </a:r>
            <a:r>
              <a:rPr lang="cs-CZ" b="1" smtClean="0"/>
              <a:t>	  5 %  </a:t>
            </a:r>
          </a:p>
          <a:p>
            <a:pPr>
              <a:buFontTx/>
              <a:buNone/>
            </a:pPr>
            <a:r>
              <a:rPr lang="cs-CZ" smtClean="0"/>
              <a:t>	</a:t>
            </a:r>
            <a:r>
              <a:rPr lang="cs-CZ" sz="1800" smtClean="0"/>
              <a:t>(+ 13 % of all funds implemented by local partners in target countries and 3 % through UN system)</a:t>
            </a:r>
          </a:p>
          <a:p>
            <a:pPr>
              <a:buFontTx/>
              <a:buNone/>
            </a:pPr>
            <a:r>
              <a:rPr lang="cs-CZ" smtClean="0"/>
              <a:t>	</a:t>
            </a:r>
          </a:p>
          <a:p>
            <a:pPr>
              <a:buFontTx/>
              <a:buNone/>
            </a:pPr>
            <a:r>
              <a:rPr lang="cs-CZ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323850" y="341313"/>
            <a:ext cx="8353425" cy="454025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1"/>
                </a:solidFill>
              </a:rPr>
              <a:t>Sector Specific Cooperation with the Line ministries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>
          <a:xfrm>
            <a:off x="252413" y="1062038"/>
            <a:ext cx="8353425" cy="3479800"/>
          </a:xfrm>
        </p:spPr>
        <p:txBody>
          <a:bodyPr/>
          <a:lstStyle/>
          <a:p>
            <a:pPr eaLnBrk="1" hangingPunct="1"/>
            <a:r>
              <a:rPr lang="cs-CZ" sz="1900" smtClean="0"/>
              <a:t>Specific Czech </a:t>
            </a:r>
            <a:r>
              <a:rPr lang="en-US" sz="2000" smtClean="0"/>
              <a:t>Organisation</a:t>
            </a:r>
            <a:r>
              <a:rPr lang="cs-CZ" sz="2000" smtClean="0"/>
              <a:t>s</a:t>
            </a:r>
            <a:r>
              <a:rPr lang="en-US" sz="2000" smtClean="0"/>
              <a:t> of the State Administration</a:t>
            </a:r>
            <a:r>
              <a:rPr lang="cs-CZ" sz="2000" smtClean="0"/>
              <a:t> </a:t>
            </a:r>
            <a:r>
              <a:rPr lang="cs-CZ" sz="1900" smtClean="0"/>
              <a:t>are playing growing role in Sector Specific Cooperation</a:t>
            </a:r>
          </a:p>
          <a:p>
            <a:pPr eaLnBrk="1" hangingPunct="1"/>
            <a:r>
              <a:rPr lang="cs-CZ" sz="1900" smtClean="0"/>
              <a:t>Usually subordinated to the Line ministries</a:t>
            </a:r>
          </a:p>
          <a:p>
            <a:pPr eaLnBrk="1" hangingPunct="1"/>
            <a:r>
              <a:rPr lang="cs-CZ" sz="1900" smtClean="0"/>
              <a:t>Their „added value“ – expert knowledge, tradition, institutional background, good personal capacities...</a:t>
            </a:r>
          </a:p>
          <a:p>
            <a:pPr eaLnBrk="1" hangingPunct="1">
              <a:buFontTx/>
              <a:buNone/>
            </a:pPr>
            <a:r>
              <a:rPr lang="cs-CZ" sz="1900" smtClean="0"/>
              <a:t>	</a:t>
            </a:r>
          </a:p>
          <a:p>
            <a:pPr eaLnBrk="1" hangingPunct="1">
              <a:buFontTx/>
              <a:buNone/>
            </a:pPr>
            <a:r>
              <a:rPr lang="cs-CZ" sz="1900" smtClean="0"/>
              <a:t>	In 2012 we have started (or expanded) our cooperation with:</a:t>
            </a:r>
          </a:p>
          <a:p>
            <a:pPr eaLnBrk="1" hangingPunct="1"/>
            <a:r>
              <a:rPr lang="en-US" sz="2000" b="1" smtClean="0"/>
              <a:t>Czech Office for Standards, Metrology and Testing</a:t>
            </a:r>
            <a:r>
              <a:rPr lang="cs-CZ" sz="2000" b="1" smtClean="0"/>
              <a:t> (Min. of Industry and Trade)</a:t>
            </a:r>
          </a:p>
          <a:p>
            <a:pPr eaLnBrk="1" hangingPunct="1"/>
            <a:r>
              <a:rPr lang="cs-CZ" sz="2000" b="1" smtClean="0"/>
              <a:t>State Veterinary Institute (Min. of Agriculture)</a:t>
            </a:r>
          </a:p>
          <a:p>
            <a:pPr eaLnBrk="1" hangingPunct="1"/>
            <a:r>
              <a:rPr lang="cs-CZ" sz="2000" b="1" smtClean="0"/>
              <a:t>Czech Geological Survey (Min. of Environment)</a:t>
            </a:r>
          </a:p>
          <a:p>
            <a:pPr eaLnBrk="1" hangingPunct="1"/>
            <a:r>
              <a:rPr lang="cs-CZ" sz="2000" b="1" smtClean="0"/>
              <a:t>Fire Rescue Service of the Czech Republic (Min. of Interior)</a:t>
            </a:r>
          </a:p>
          <a:p>
            <a:pPr eaLnBrk="1" hangingPunct="1"/>
            <a:endParaRPr lang="cs-CZ" sz="1900" smtClean="0"/>
          </a:p>
          <a:p>
            <a:pPr eaLnBrk="1" hangingPunct="1">
              <a:buFontTx/>
              <a:buNone/>
            </a:pPr>
            <a:endParaRPr lang="cs-CZ" sz="1900" smtClean="0"/>
          </a:p>
          <a:p>
            <a:pPr eaLnBrk="1" hangingPunct="1"/>
            <a:endParaRPr lang="cs-CZ" sz="1900" smtClean="0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B7983AFE-725A-42D8-9895-344A8B0D19E9}" type="slidenum">
              <a:rPr lang="cs-CZ" sz="900" b="0" i="0" smtClean="0">
                <a:solidFill>
                  <a:schemeClr val="tx1"/>
                </a:solidFill>
              </a:rPr>
              <a:pPr eaLnBrk="1" hangingPunct="1"/>
              <a:t>6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sp>
        <p:nvSpPr>
          <p:cNvPr id="8197" name="Zástupný symbol pro datum 4"/>
          <p:cNvSpPr>
            <a:spLocks noGrp="1"/>
          </p:cNvSpPr>
          <p:nvPr>
            <p:ph type="dt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7AAC7777-9714-4EAA-BA0F-446CEE64EF91}" type="datetime1">
              <a:rPr lang="cs-CZ" sz="900" b="0" i="0" smtClean="0">
                <a:solidFill>
                  <a:schemeClr val="tx1"/>
                </a:solidFill>
              </a:rPr>
              <a:pPr eaLnBrk="1" hangingPunct="1"/>
              <a:t>19.12.2012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chemeClr val="accent1"/>
                </a:solidFill>
              </a:rPr>
              <a:t>Sector Specific Cooperation with the Line ministries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>
          <a:xfrm>
            <a:off x="252413" y="1350963"/>
            <a:ext cx="8353425" cy="3479800"/>
          </a:xfrm>
        </p:spPr>
        <p:txBody>
          <a:bodyPr/>
          <a:lstStyle/>
          <a:p>
            <a:pPr eaLnBrk="1" hangingPunct="1"/>
            <a:r>
              <a:rPr lang="cs-CZ" sz="1900" b="1" smtClean="0"/>
              <a:t>Bosnia and Herzegovina</a:t>
            </a:r>
            <a:r>
              <a:rPr lang="cs-CZ" sz="1900" smtClean="0"/>
              <a:t>: 2 projects in Government and Civil Society Sector, in total for  200 000 EUR</a:t>
            </a:r>
          </a:p>
          <a:p>
            <a:pPr eaLnBrk="1" hangingPunct="1"/>
            <a:r>
              <a:rPr lang="cs-CZ" sz="1900" b="1" smtClean="0"/>
              <a:t>Ethiopia</a:t>
            </a:r>
            <a:r>
              <a:rPr lang="cs-CZ" sz="1900" smtClean="0"/>
              <a:t>: 1 project in Disaster Prevention and Preparedness Sector, for 160 000 EUR</a:t>
            </a:r>
          </a:p>
          <a:p>
            <a:pPr eaLnBrk="1" hangingPunct="1"/>
            <a:r>
              <a:rPr lang="cs-CZ" sz="1900" b="1" smtClean="0"/>
              <a:t>Georgia</a:t>
            </a:r>
            <a:r>
              <a:rPr lang="cs-CZ" sz="1900" smtClean="0"/>
              <a:t>: 2 projects in Government and Civil Society Sector, in total for</a:t>
            </a:r>
          </a:p>
          <a:p>
            <a:pPr eaLnBrk="1" hangingPunct="1">
              <a:buFontTx/>
              <a:buNone/>
            </a:pPr>
            <a:r>
              <a:rPr lang="cs-CZ" sz="1900" smtClean="0"/>
              <a:t>	70 000 EUR</a:t>
            </a:r>
          </a:p>
          <a:p>
            <a:pPr eaLnBrk="1" hangingPunct="1"/>
            <a:r>
              <a:rPr lang="cs-CZ" sz="1900" b="1" smtClean="0"/>
              <a:t>Moldova</a:t>
            </a:r>
            <a:r>
              <a:rPr lang="cs-CZ" sz="1900" smtClean="0"/>
              <a:t>: 1 project in Goverment and Civil Society Sector, for 100 000 EUR; 1 project in Agriculture Sector for 40 000 EUR</a:t>
            </a:r>
          </a:p>
          <a:p>
            <a:pPr eaLnBrk="1" hangingPunct="1"/>
            <a:r>
              <a:rPr lang="cs-CZ" sz="1900" b="1" smtClean="0"/>
              <a:t>Mongolia</a:t>
            </a:r>
            <a:r>
              <a:rPr lang="cs-CZ" sz="1900" smtClean="0"/>
              <a:t>: 1 project in Business and Other Services Sector, for 240 000 EUR</a:t>
            </a:r>
          </a:p>
        </p:txBody>
      </p:sp>
      <p:sp>
        <p:nvSpPr>
          <p:cNvPr id="9220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3C8CBCEF-B757-4FB6-8894-039EB617A99B}" type="slidenum">
              <a:rPr lang="cs-CZ" sz="900" b="0" i="0" smtClean="0">
                <a:solidFill>
                  <a:schemeClr val="tx1"/>
                </a:solidFill>
              </a:rPr>
              <a:pPr eaLnBrk="1" hangingPunct="1"/>
              <a:t>7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sp>
        <p:nvSpPr>
          <p:cNvPr id="9221" name="Zástupný symbol pro datum 4"/>
          <p:cNvSpPr>
            <a:spLocks noGrp="1"/>
          </p:cNvSpPr>
          <p:nvPr>
            <p:ph type="dt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1545D615-897F-4988-B69C-6C2AF2D392E5}" type="datetime1">
              <a:rPr lang="cs-CZ" sz="900" b="0" i="0" smtClean="0">
                <a:solidFill>
                  <a:schemeClr val="tx1"/>
                </a:solidFill>
              </a:rPr>
              <a:pPr eaLnBrk="1" hangingPunct="1"/>
              <a:t>19.12.2012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323850" y="198438"/>
            <a:ext cx="8353425" cy="825500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1"/>
                </a:solidFill>
              </a:rPr>
              <a:t>Cooperation with the Czech Office for Standards, Metrology and Testing in Mongolia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>
          <a:xfrm>
            <a:off x="179388" y="1206500"/>
            <a:ext cx="8497887" cy="3960813"/>
          </a:xfrm>
        </p:spPr>
        <p:txBody>
          <a:bodyPr/>
          <a:lstStyle/>
          <a:p>
            <a:pPr eaLnBrk="1" hangingPunct="1"/>
            <a:r>
              <a:rPr lang="cs-CZ" sz="1900" smtClean="0"/>
              <a:t>Project: </a:t>
            </a:r>
            <a:r>
              <a:rPr lang="en-US" sz="1900" smtClean="0"/>
              <a:t>Creation of national primary standard for length measurement and measurement of time and frequency in Mongolia</a:t>
            </a:r>
            <a:endParaRPr lang="cs-CZ" sz="1900" smtClean="0"/>
          </a:p>
          <a:p>
            <a:pPr eaLnBrk="1" hangingPunct="1"/>
            <a:r>
              <a:rPr lang="cs-CZ" sz="1900" smtClean="0"/>
              <a:t>Implementation period: 06/2011 – 12/2013</a:t>
            </a:r>
          </a:p>
          <a:p>
            <a:pPr eaLnBrk="1" hangingPunct="1"/>
            <a:r>
              <a:rPr lang="cs-CZ" sz="1900" smtClean="0"/>
              <a:t>Budget: 17.5 mil. CZK</a:t>
            </a:r>
          </a:p>
          <a:p>
            <a:pPr eaLnBrk="1" hangingPunct="1"/>
            <a:r>
              <a:rPr lang="cs-CZ" sz="1900" smtClean="0"/>
              <a:t>Project goals:</a:t>
            </a:r>
          </a:p>
          <a:p>
            <a:pPr lvl="1" eaLnBrk="1" hangingPunct="1"/>
            <a:r>
              <a:rPr lang="cs-CZ" sz="1900" smtClean="0"/>
              <a:t>Correction of standards for measuring length  </a:t>
            </a:r>
          </a:p>
          <a:p>
            <a:pPr lvl="1" eaLnBrk="1" hangingPunct="1"/>
            <a:r>
              <a:rPr lang="cs-CZ" sz="1900" smtClean="0"/>
              <a:t>Introduction of standards for measuring time</a:t>
            </a:r>
          </a:p>
          <a:p>
            <a:pPr lvl="1" eaLnBrk="1" hangingPunct="1"/>
            <a:r>
              <a:rPr lang="cs-CZ" sz="1900" smtClean="0"/>
              <a:t>Introduction of standards for measuring frequency</a:t>
            </a:r>
          </a:p>
          <a:p>
            <a:pPr eaLnBrk="1" hangingPunct="1"/>
            <a:r>
              <a:rPr lang="cs-CZ" sz="1900" smtClean="0"/>
              <a:t>Outcomes: functional and competitive laboratory providing metrological services in Mongolia</a:t>
            </a:r>
          </a:p>
          <a:p>
            <a:pPr eaLnBrk="1" hangingPunct="1"/>
            <a:r>
              <a:rPr lang="cs-CZ" sz="1900" smtClean="0"/>
              <a:t>Partner organization: Mongolian Agency for Standardization and Metrology (MASH) </a:t>
            </a:r>
          </a:p>
        </p:txBody>
      </p:sp>
      <p:sp>
        <p:nvSpPr>
          <p:cNvPr id="10244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B71BA0B3-B681-4351-A997-5F90ABC44E47}" type="slidenum">
              <a:rPr lang="cs-CZ" sz="900" b="0" i="0" smtClean="0">
                <a:solidFill>
                  <a:schemeClr val="tx1"/>
                </a:solidFill>
              </a:rPr>
              <a:pPr eaLnBrk="1" hangingPunct="1"/>
              <a:t>8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sp>
        <p:nvSpPr>
          <p:cNvPr id="10245" name="Zástupný symbol pro datum 4"/>
          <p:cNvSpPr>
            <a:spLocks noGrp="1"/>
          </p:cNvSpPr>
          <p:nvPr>
            <p:ph type="dt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F1D4B79A-5D9F-4B2C-BEB2-F1129B64F7DB}" type="datetime1">
              <a:rPr lang="cs-CZ" sz="900" b="0" i="0" smtClean="0">
                <a:solidFill>
                  <a:schemeClr val="tx1"/>
                </a:solidFill>
              </a:rPr>
              <a:pPr eaLnBrk="1" hangingPunct="1"/>
              <a:t>19.12.2012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>
          <a:xfrm>
            <a:off x="323850" y="341313"/>
            <a:ext cx="8353425" cy="454025"/>
          </a:xfrm>
        </p:spPr>
        <p:txBody>
          <a:bodyPr/>
          <a:lstStyle/>
          <a:p>
            <a:pPr algn="ctr" eaLnBrk="1" hangingPunct="1"/>
            <a:r>
              <a:rPr lang="cs-CZ" smtClean="0">
                <a:solidFill>
                  <a:schemeClr val="accent1"/>
                </a:solidFill>
              </a:rPr>
              <a:t>Delivery of laboratory equipment to Mongolia</a:t>
            </a:r>
          </a:p>
        </p:txBody>
      </p:sp>
      <p:sp>
        <p:nvSpPr>
          <p:cNvPr id="11267" name="Zástupný symbol pro číslo snímk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9C1BC01C-18AA-474E-925F-9030973CDB6D}" type="slidenum">
              <a:rPr lang="cs-CZ" sz="900" b="0" i="0" smtClean="0">
                <a:solidFill>
                  <a:schemeClr val="tx1"/>
                </a:solidFill>
              </a:rPr>
              <a:pPr eaLnBrk="1" hangingPunct="1"/>
              <a:t>9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sp>
        <p:nvSpPr>
          <p:cNvPr id="11268" name="Zástupný symbol pro datum 4"/>
          <p:cNvSpPr>
            <a:spLocks noGrp="1"/>
          </p:cNvSpPr>
          <p:nvPr>
            <p:ph type="dt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1pPr>
            <a:lvl2pPr marL="742950" indent="-28575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2pPr>
            <a:lvl3pPr marL="11430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3pPr>
            <a:lvl4pPr marL="16002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4pPr>
            <a:lvl5pPr marL="2057400" indent="-228600" defTabSz="874713" eaLnBrk="0" hangingPunct="0">
              <a:defRPr sz="3200" b="1" i="1">
                <a:solidFill>
                  <a:srgbClr val="005580"/>
                </a:solidFill>
                <a:latin typeface="Arial" pitchFamily="34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5580"/>
                </a:solidFill>
                <a:latin typeface="Arial" pitchFamily="34" charset="0"/>
              </a:defRPr>
            </a:lvl9pPr>
          </a:lstStyle>
          <a:p>
            <a:pPr eaLnBrk="1" hangingPunct="1"/>
            <a:fld id="{0C600BC5-F8A3-43F8-ABF5-7DBAF07261A3}" type="datetime1">
              <a:rPr lang="cs-CZ" sz="900" b="0" i="0" smtClean="0">
                <a:solidFill>
                  <a:schemeClr val="tx1"/>
                </a:solidFill>
              </a:rPr>
              <a:pPr eaLnBrk="1" hangingPunct="1"/>
              <a:t>19.12.2012</a:t>
            </a:fld>
            <a:endParaRPr lang="cs-CZ" sz="900" b="0" i="0" smtClean="0">
              <a:solidFill>
                <a:schemeClr val="tx1"/>
              </a:solidFill>
            </a:endParaRPr>
          </a:p>
        </p:txBody>
      </p:sp>
      <p:pic>
        <p:nvPicPr>
          <p:cNvPr id="1126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908175" y="990600"/>
            <a:ext cx="5273675" cy="39528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dc_english">
  <a:themeElements>
    <a:clrScheme name="Výchozí návrh 1">
      <a:dk1>
        <a:srgbClr val="005580"/>
      </a:dk1>
      <a:lt1>
        <a:srgbClr val="FFFFFF"/>
      </a:lt1>
      <a:dk2>
        <a:srgbClr val="005580"/>
      </a:dk2>
      <a:lt2>
        <a:srgbClr val="EDE9E0"/>
      </a:lt2>
      <a:accent1>
        <a:srgbClr val="F18E00"/>
      </a:accent1>
      <a:accent2>
        <a:srgbClr val="E71E29"/>
      </a:accent2>
      <a:accent3>
        <a:srgbClr val="FFFFFF"/>
      </a:accent3>
      <a:accent4>
        <a:srgbClr val="00476C"/>
      </a:accent4>
      <a:accent5>
        <a:srgbClr val="F7C6AA"/>
      </a:accent5>
      <a:accent6>
        <a:srgbClr val="D11A24"/>
      </a:accent6>
      <a:hlink>
        <a:srgbClr val="EC6F00"/>
      </a:hlink>
      <a:folHlink>
        <a:srgbClr val="ED735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3200" b="1" i="1" u="none" strike="noStrike" cap="none" normalizeH="0" baseline="0" smtClean="0">
            <a:ln>
              <a:noFill/>
            </a:ln>
            <a:solidFill>
              <a:srgbClr val="00558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3200" b="1" i="1" u="none" strike="noStrike" cap="none" normalizeH="0" baseline="0" smtClean="0">
            <a:ln>
              <a:noFill/>
            </a:ln>
            <a:solidFill>
              <a:srgbClr val="00558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ýchozí návrh 1">
        <a:dk1>
          <a:srgbClr val="005580"/>
        </a:dk1>
        <a:lt1>
          <a:srgbClr val="FFFFFF"/>
        </a:lt1>
        <a:dk2>
          <a:srgbClr val="005580"/>
        </a:dk2>
        <a:lt2>
          <a:srgbClr val="EDE9E0"/>
        </a:lt2>
        <a:accent1>
          <a:srgbClr val="F18E00"/>
        </a:accent1>
        <a:accent2>
          <a:srgbClr val="E71E29"/>
        </a:accent2>
        <a:accent3>
          <a:srgbClr val="FFFFFF"/>
        </a:accent3>
        <a:accent4>
          <a:srgbClr val="00476C"/>
        </a:accent4>
        <a:accent5>
          <a:srgbClr val="F7C6AA"/>
        </a:accent5>
        <a:accent6>
          <a:srgbClr val="D11A24"/>
        </a:accent6>
        <a:hlink>
          <a:srgbClr val="EC6F00"/>
        </a:hlink>
        <a:folHlink>
          <a:srgbClr val="ED735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celář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celář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crdc_english</Template>
  <TotalTime>737</TotalTime>
  <Words>733</Words>
  <Application>Microsoft Office PowerPoint</Application>
  <PresentationFormat>Custom</PresentationFormat>
  <Paragraphs>142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Arial</vt:lpstr>
      <vt:lpstr>crdc_english</vt:lpstr>
      <vt:lpstr>Czech Development Agency and  Sector Specific Cooperation  Martin Náprstek Deputy Director</vt:lpstr>
      <vt:lpstr>Czech System of Bilateral ODA   Responsibilities of Czech Development Agency (CzDA)</vt:lpstr>
      <vt:lpstr>  CzDA projects by country</vt:lpstr>
      <vt:lpstr>CzDA projects by sector – DAC/OECD</vt:lpstr>
      <vt:lpstr>Sector Specific Cooperation with the Line ministries</vt:lpstr>
      <vt:lpstr>Sector Specific Cooperation with the Line ministries</vt:lpstr>
      <vt:lpstr>Sector Specific Cooperation with the Line ministries</vt:lpstr>
      <vt:lpstr>Cooperation with the Czech Office for Standards, Metrology and Testing in Mongolia</vt:lpstr>
      <vt:lpstr>Delivery of laboratory equipment to Mongolia</vt:lpstr>
      <vt:lpstr>Cooperation with Czech Office for Standards, Metrology and Testing in Bosnia and Herzegovina </vt:lpstr>
      <vt:lpstr>Cooperation with Fire Rescue Service of the Czech Republic in Moldova </vt:lpstr>
      <vt:lpstr>Examples of Fire Rescue Equipment to be delivered</vt:lpstr>
      <vt:lpstr>Cooperation with SVI Praha in Bosina and Herzegovina </vt:lpstr>
      <vt:lpstr>Cooperation with Czech Geological Survey in Ethiopia</vt:lpstr>
      <vt:lpstr>Examples of geological risks in Ethiopia (erosion)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Czech Development Agency  Mgr. Martin Náprstek</dc:title>
  <dc:creator>Holub Jan</dc:creator>
  <cp:lastModifiedBy>Larisa Fugol</cp:lastModifiedBy>
  <cp:revision>46</cp:revision>
  <dcterms:created xsi:type="dcterms:W3CDTF">2012-11-21T08:57:21Z</dcterms:created>
  <dcterms:modified xsi:type="dcterms:W3CDTF">2012-12-19T06:51:03Z</dcterms:modified>
</cp:coreProperties>
</file>