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63" r:id="rId4"/>
    <p:sldId id="262" r:id="rId5"/>
    <p:sldId id="267" r:id="rId6"/>
    <p:sldId id="266" r:id="rId7"/>
    <p:sldId id="268" r:id="rId8"/>
    <p:sldId id="264" r:id="rId9"/>
    <p:sldId id="258" r:id="rId10"/>
    <p:sldId id="265" r:id="rId11"/>
  </p:sldIdLst>
  <p:sldSz cx="9144000" cy="6858000" type="screen4x3"/>
  <p:notesSz cx="9906000" cy="676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53" autoAdjust="0"/>
  </p:normalViewPr>
  <p:slideViewPr>
    <p:cSldViewPr snapToGrid="0" snapToObjects="1">
      <p:cViewPr>
        <p:scale>
          <a:sx n="77" d="100"/>
          <a:sy n="77" d="100"/>
        </p:scale>
        <p:origin x="-2604" y="-8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92600" cy="33845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11681" y="0"/>
            <a:ext cx="4292600" cy="338455"/>
          </a:xfrm>
          <a:prstGeom prst="rect">
            <a:avLst/>
          </a:prstGeom>
        </p:spPr>
        <p:txBody>
          <a:bodyPr vert="horz" lIns="91440" tIns="45720" rIns="91440" bIns="45720" rtlCol="0"/>
          <a:lstStyle>
            <a:lvl1pPr algn="r">
              <a:defRPr sz="1200"/>
            </a:lvl1pPr>
          </a:lstStyle>
          <a:p>
            <a:fld id="{CC7F6FFB-728F-854C-AC5F-00BDE6798F82}" type="datetimeFigureOut">
              <a:rPr lang="en-US" smtClean="0"/>
              <a:t>12/19/2012</a:t>
            </a:fld>
            <a:endParaRPr lang="en-US"/>
          </a:p>
        </p:txBody>
      </p:sp>
      <p:sp>
        <p:nvSpPr>
          <p:cNvPr id="4" name="Slide Image Placeholder 3"/>
          <p:cNvSpPr>
            <a:spLocks noGrp="1" noRot="1" noChangeAspect="1"/>
          </p:cNvSpPr>
          <p:nvPr>
            <p:ph type="sldImg" idx="2"/>
          </p:nvPr>
        </p:nvSpPr>
        <p:spPr>
          <a:xfrm>
            <a:off x="3260725" y="508000"/>
            <a:ext cx="3384550" cy="25384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0600" y="3215323"/>
            <a:ext cx="7924800" cy="3046095"/>
          </a:xfrm>
          <a:prstGeom prst="rect">
            <a:avLst/>
          </a:prstGeom>
        </p:spPr>
        <p:txBody>
          <a:bodyPr vert="horz" lIns="91440" tIns="45720" rIns="91440" bIns="45720" rtlCol="0"/>
          <a:lstStyle/>
          <a:p>
            <a:pPr lvl="0"/>
            <a:r>
              <a:rPr lang="pl-PL" smtClean="0"/>
              <a:t>Click to edit Master text styles</a:t>
            </a:r>
          </a:p>
          <a:p>
            <a:pPr lvl="1"/>
            <a:r>
              <a:rPr lang="pl-PL" smtClean="0"/>
              <a:t>Second level</a:t>
            </a:r>
          </a:p>
          <a:p>
            <a:pPr lvl="2"/>
            <a:r>
              <a:rPr lang="pl-PL" smtClean="0"/>
              <a:t>Third level</a:t>
            </a:r>
          </a:p>
          <a:p>
            <a:pPr lvl="3"/>
            <a:r>
              <a:rPr lang="pl-PL" smtClean="0"/>
              <a:t>Fourth level</a:t>
            </a:r>
          </a:p>
          <a:p>
            <a:pPr lvl="4"/>
            <a:r>
              <a:rPr lang="pl-PL" smtClean="0"/>
              <a:t>Fifth level</a:t>
            </a:r>
            <a:endParaRPr lang="en-US"/>
          </a:p>
        </p:txBody>
      </p:sp>
      <p:sp>
        <p:nvSpPr>
          <p:cNvPr id="6" name="Footer Placeholder 5"/>
          <p:cNvSpPr>
            <a:spLocks noGrp="1"/>
          </p:cNvSpPr>
          <p:nvPr>
            <p:ph type="ftr" sz="quarter" idx="4"/>
          </p:nvPr>
        </p:nvSpPr>
        <p:spPr>
          <a:xfrm>
            <a:off x="0" y="6429079"/>
            <a:ext cx="4292600" cy="3384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11681" y="6429079"/>
            <a:ext cx="4292600" cy="338455"/>
          </a:xfrm>
          <a:prstGeom prst="rect">
            <a:avLst/>
          </a:prstGeom>
        </p:spPr>
        <p:txBody>
          <a:bodyPr vert="horz" lIns="91440" tIns="45720" rIns="91440" bIns="45720" rtlCol="0" anchor="b"/>
          <a:lstStyle>
            <a:lvl1pPr algn="r">
              <a:defRPr sz="1200"/>
            </a:lvl1pPr>
          </a:lstStyle>
          <a:p>
            <a:fld id="{C31321EE-6A44-EB45-A872-7B6BB75E5743}" type="slidenum">
              <a:rPr lang="en-US" smtClean="0"/>
              <a:t>‹#›</a:t>
            </a:fld>
            <a:endParaRPr lang="en-US"/>
          </a:p>
        </p:txBody>
      </p:sp>
    </p:spTree>
    <p:extLst>
      <p:ext uri="{BB962C8B-B14F-4D97-AF65-F5344CB8AC3E}">
        <p14:creationId xmlns:p14="http://schemas.microsoft.com/office/powerpoint/2010/main" val="2438747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31321EE-6A44-EB45-A872-7B6BB75E5743}" type="slidenum">
              <a:rPr lang="en-US" smtClean="0"/>
              <a:t>8</a:t>
            </a:fld>
            <a:endParaRPr lang="en-US"/>
          </a:p>
        </p:txBody>
      </p:sp>
    </p:spTree>
    <p:extLst>
      <p:ext uri="{BB962C8B-B14F-4D97-AF65-F5344CB8AC3E}">
        <p14:creationId xmlns:p14="http://schemas.microsoft.com/office/powerpoint/2010/main" val="2175775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title"/>
          </p:nvPr>
        </p:nvSpPr>
        <p:spPr>
          <a:xfrm>
            <a:off x="600016" y="2404851"/>
            <a:ext cx="7410203" cy="1143000"/>
          </a:xfrm>
        </p:spPr>
        <p:txBody>
          <a:bodyPr/>
          <a:lstStyle/>
          <a:p>
            <a:r>
              <a:rPr lang="pl-PL" smtClean="0"/>
              <a:t>Click to edit Master title style</a:t>
            </a:r>
            <a:endParaRPr lang="en-US"/>
          </a:p>
        </p:txBody>
      </p:sp>
    </p:spTree>
    <p:extLst>
      <p:ext uri="{BB962C8B-B14F-4D97-AF65-F5344CB8AC3E}">
        <p14:creationId xmlns:p14="http://schemas.microsoft.com/office/powerpoint/2010/main" val="16101764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lassic">
    <p:spTree>
      <p:nvGrpSpPr>
        <p:cNvPr id="1" name=""/>
        <p:cNvGrpSpPr/>
        <p:nvPr/>
      </p:nvGrpSpPr>
      <p:grpSpPr>
        <a:xfrm>
          <a:off x="0" y="0"/>
          <a:ext cx="0" cy="0"/>
          <a:chOff x="0" y="0"/>
          <a:chExt cx="0" cy="0"/>
        </a:xfrm>
      </p:grpSpPr>
      <p:sp>
        <p:nvSpPr>
          <p:cNvPr id="8" name="TextBox 7"/>
          <p:cNvSpPr txBox="1"/>
          <p:nvPr userDrawn="1"/>
        </p:nvSpPr>
        <p:spPr>
          <a:xfrm>
            <a:off x="840826" y="149574"/>
            <a:ext cx="7772400" cy="733876"/>
          </a:xfrm>
          <a:prstGeom prst="rect">
            <a:avLst/>
          </a:prstGeom>
          <a:noFill/>
        </p:spPr>
        <p:txBody>
          <a:bodyPr wrap="square" rtlCol="0">
            <a:spAutoFit/>
          </a:bodyPr>
          <a:lstStyle/>
          <a:p>
            <a:pPr algn="ctr">
              <a:lnSpc>
                <a:spcPct val="140000"/>
              </a:lnSpc>
            </a:pPr>
            <a:r>
              <a:rPr lang="en-GB" spc="300" baseline="30000" dirty="0" smtClean="0">
                <a:latin typeface="Minion Pro"/>
                <a:cs typeface="Minion Pro"/>
              </a:rPr>
              <a:t>HIGH LEVEL PANEL</a:t>
            </a:r>
          </a:p>
          <a:p>
            <a:pPr algn="ctr">
              <a:lnSpc>
                <a:spcPct val="140000"/>
              </a:lnSpc>
            </a:pPr>
            <a:r>
              <a:rPr lang="en-GB" sz="2800" spc="300" baseline="30000" dirty="0" smtClean="0">
                <a:latin typeface="Minion Pro"/>
                <a:cs typeface="Minion Pro"/>
              </a:rPr>
              <a:t>Central Asian Awakening</a:t>
            </a:r>
          </a:p>
        </p:txBody>
      </p:sp>
      <p:sp>
        <p:nvSpPr>
          <p:cNvPr id="9" name="Title 1"/>
          <p:cNvSpPr>
            <a:spLocks noGrp="1"/>
          </p:cNvSpPr>
          <p:nvPr>
            <p:ph type="title"/>
          </p:nvPr>
        </p:nvSpPr>
        <p:spPr>
          <a:xfrm>
            <a:off x="600016" y="274638"/>
            <a:ext cx="7410203" cy="1143000"/>
          </a:xfrm>
        </p:spPr>
        <p:txBody>
          <a:bodyPr/>
          <a:lstStyle/>
          <a:p>
            <a:r>
              <a:rPr lang="pl-PL" smtClean="0"/>
              <a:t>Click to edit Master title style</a:t>
            </a:r>
            <a:endParaRPr lang="en-US"/>
          </a:p>
        </p:txBody>
      </p:sp>
      <p:sp>
        <p:nvSpPr>
          <p:cNvPr id="11" name="Text Placeholder 11"/>
          <p:cNvSpPr>
            <a:spLocks noGrp="1"/>
          </p:cNvSpPr>
          <p:nvPr>
            <p:ph idx="1"/>
          </p:nvPr>
        </p:nvSpPr>
        <p:spPr>
          <a:xfrm>
            <a:off x="600016" y="1600201"/>
            <a:ext cx="7410203" cy="4190222"/>
          </a:xfrm>
          <a:prstGeom prst="rect">
            <a:avLst/>
          </a:prstGeom>
        </p:spPr>
        <p:txBody>
          <a:bodyPr vert="horz" lIns="91440" tIns="45720" rIns="91440" bIns="45720" rtlCol="0">
            <a:normAutofit/>
          </a:bodyPr>
          <a:lstStyle/>
          <a:p>
            <a:pPr lvl="0"/>
            <a:r>
              <a:rPr lang="pl-PL" dirty="0" err="1" smtClean="0"/>
              <a:t>Click</a:t>
            </a:r>
            <a:r>
              <a:rPr lang="pl-PL" dirty="0" smtClean="0"/>
              <a:t> to </a:t>
            </a:r>
            <a:r>
              <a:rPr lang="pl-PL" dirty="0" err="1" smtClean="0"/>
              <a:t>edit</a:t>
            </a:r>
            <a:r>
              <a:rPr lang="pl-PL" dirty="0" smtClean="0"/>
              <a:t> Master </a:t>
            </a:r>
            <a:r>
              <a:rPr lang="pl-PL" dirty="0" err="1" smtClean="0"/>
              <a:t>text</a:t>
            </a:r>
            <a:r>
              <a:rPr lang="pl-PL" dirty="0" smtClean="0"/>
              <a:t> </a:t>
            </a:r>
            <a:r>
              <a:rPr lang="pl-PL" dirty="0" err="1" smtClean="0"/>
              <a:t>styles</a:t>
            </a:r>
            <a:endParaRPr lang="pl-PL" dirty="0" smtClean="0"/>
          </a:p>
          <a:p>
            <a:pPr lvl="1"/>
            <a:r>
              <a:rPr lang="pl-PL" dirty="0" smtClean="0"/>
              <a:t>Second </a:t>
            </a:r>
            <a:r>
              <a:rPr lang="pl-PL" dirty="0" err="1" smtClean="0"/>
              <a:t>level</a:t>
            </a:r>
            <a:endParaRPr lang="pl-PL" dirty="0" smtClean="0"/>
          </a:p>
          <a:p>
            <a:pPr lvl="2"/>
            <a:r>
              <a:rPr lang="pl-PL" dirty="0" smtClean="0"/>
              <a:t>Third </a:t>
            </a:r>
            <a:r>
              <a:rPr lang="pl-PL" dirty="0" err="1" smtClean="0"/>
              <a:t>level</a:t>
            </a:r>
            <a:endParaRPr lang="pl-PL" dirty="0" smtClean="0"/>
          </a:p>
          <a:p>
            <a:pPr lvl="3"/>
            <a:r>
              <a:rPr lang="pl-PL" dirty="0" err="1" smtClean="0"/>
              <a:t>Fourth</a:t>
            </a:r>
            <a:r>
              <a:rPr lang="pl-PL" dirty="0" smtClean="0"/>
              <a:t> </a:t>
            </a:r>
            <a:r>
              <a:rPr lang="pl-PL" dirty="0" err="1" smtClean="0"/>
              <a:t>level</a:t>
            </a:r>
            <a:endParaRPr lang="pl-PL" dirty="0" smtClean="0"/>
          </a:p>
          <a:p>
            <a:pPr lvl="4"/>
            <a:r>
              <a:rPr lang="pl-PL" dirty="0" err="1" smtClean="0"/>
              <a:t>Fifth</a:t>
            </a:r>
            <a:r>
              <a:rPr lang="pl-PL" dirty="0" smtClean="0"/>
              <a:t> </a:t>
            </a:r>
            <a:r>
              <a:rPr lang="pl-PL" dirty="0" err="1" smtClean="0"/>
              <a:t>level</a:t>
            </a:r>
            <a:endParaRPr lang="en-US" dirty="0"/>
          </a:p>
        </p:txBody>
      </p:sp>
    </p:spTree>
    <p:extLst>
      <p:ext uri="{BB962C8B-B14F-4D97-AF65-F5344CB8AC3E}">
        <p14:creationId xmlns:p14="http://schemas.microsoft.com/office/powerpoint/2010/main" val="11489141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600016" y="274638"/>
            <a:ext cx="7410203" cy="1143000"/>
          </a:xfrm>
        </p:spPr>
        <p:txBody>
          <a:bodyPr/>
          <a:lstStyle/>
          <a:p>
            <a:r>
              <a:rPr lang="pl-PL" smtClean="0"/>
              <a:t>Click to edit Master title style</a:t>
            </a:r>
            <a:endParaRPr lang="en-US"/>
          </a:p>
        </p:txBody>
      </p:sp>
      <p:sp>
        <p:nvSpPr>
          <p:cNvPr id="12" name="Text Placeholder 11"/>
          <p:cNvSpPr>
            <a:spLocks noGrp="1"/>
          </p:cNvSpPr>
          <p:nvPr>
            <p:ph idx="1"/>
          </p:nvPr>
        </p:nvSpPr>
        <p:spPr>
          <a:xfrm>
            <a:off x="4390120" y="1600201"/>
            <a:ext cx="3620099" cy="4190222"/>
          </a:xfrm>
          <a:prstGeom prst="rect">
            <a:avLst/>
          </a:prstGeom>
        </p:spPr>
        <p:txBody>
          <a:bodyPr vert="horz" lIns="91440" tIns="45720" rIns="91440" bIns="45720" rtlCol="0">
            <a:normAutofit/>
          </a:bodyPr>
          <a:lstStyle/>
          <a:p>
            <a:pPr lvl="0"/>
            <a:r>
              <a:rPr lang="pl-PL" dirty="0" err="1" smtClean="0"/>
              <a:t>Click</a:t>
            </a:r>
            <a:r>
              <a:rPr lang="pl-PL" dirty="0" smtClean="0"/>
              <a:t> to </a:t>
            </a:r>
            <a:r>
              <a:rPr lang="pl-PL" dirty="0" err="1" smtClean="0"/>
              <a:t>edit</a:t>
            </a:r>
            <a:r>
              <a:rPr lang="pl-PL" dirty="0" smtClean="0"/>
              <a:t> Master </a:t>
            </a:r>
            <a:r>
              <a:rPr lang="pl-PL" dirty="0" err="1" smtClean="0"/>
              <a:t>text</a:t>
            </a:r>
            <a:r>
              <a:rPr lang="pl-PL" dirty="0" smtClean="0"/>
              <a:t> </a:t>
            </a:r>
            <a:r>
              <a:rPr lang="pl-PL" dirty="0" err="1" smtClean="0"/>
              <a:t>styles</a:t>
            </a:r>
            <a:endParaRPr lang="pl-PL" dirty="0" smtClean="0"/>
          </a:p>
          <a:p>
            <a:pPr lvl="1"/>
            <a:r>
              <a:rPr lang="pl-PL" dirty="0" smtClean="0"/>
              <a:t>Second </a:t>
            </a:r>
            <a:r>
              <a:rPr lang="pl-PL" dirty="0" err="1" smtClean="0"/>
              <a:t>level</a:t>
            </a:r>
            <a:endParaRPr lang="pl-PL" dirty="0" smtClean="0"/>
          </a:p>
          <a:p>
            <a:pPr lvl="2"/>
            <a:r>
              <a:rPr lang="pl-PL" dirty="0" smtClean="0"/>
              <a:t>Third </a:t>
            </a:r>
            <a:r>
              <a:rPr lang="pl-PL" dirty="0" err="1" smtClean="0"/>
              <a:t>level</a:t>
            </a:r>
            <a:endParaRPr lang="pl-PL" dirty="0" smtClean="0"/>
          </a:p>
          <a:p>
            <a:pPr lvl="3"/>
            <a:r>
              <a:rPr lang="pl-PL" dirty="0" err="1" smtClean="0"/>
              <a:t>Fourth</a:t>
            </a:r>
            <a:r>
              <a:rPr lang="pl-PL" dirty="0" smtClean="0"/>
              <a:t> </a:t>
            </a:r>
            <a:r>
              <a:rPr lang="pl-PL" dirty="0" err="1" smtClean="0"/>
              <a:t>level</a:t>
            </a:r>
            <a:endParaRPr lang="pl-PL" dirty="0" smtClean="0"/>
          </a:p>
          <a:p>
            <a:pPr lvl="4"/>
            <a:r>
              <a:rPr lang="pl-PL" dirty="0" err="1" smtClean="0"/>
              <a:t>Fifth</a:t>
            </a:r>
            <a:r>
              <a:rPr lang="pl-PL" dirty="0" smtClean="0"/>
              <a:t> </a:t>
            </a:r>
            <a:r>
              <a:rPr lang="pl-PL" dirty="0" err="1" smtClean="0"/>
              <a:t>level</a:t>
            </a:r>
            <a:endParaRPr lang="en-US" dirty="0"/>
          </a:p>
        </p:txBody>
      </p:sp>
      <p:sp>
        <p:nvSpPr>
          <p:cNvPr id="14" name="Picture Placeholder 13"/>
          <p:cNvSpPr>
            <a:spLocks noGrp="1"/>
          </p:cNvSpPr>
          <p:nvPr>
            <p:ph type="pic" sz="quarter" idx="10"/>
          </p:nvPr>
        </p:nvSpPr>
        <p:spPr>
          <a:xfrm>
            <a:off x="600076" y="1600200"/>
            <a:ext cx="3610040" cy="4191000"/>
          </a:xfrm>
        </p:spPr>
        <p:txBody>
          <a:bodyPr/>
          <a:lstStyle/>
          <a:p>
            <a:endParaRPr lang="en-US"/>
          </a:p>
        </p:txBody>
      </p:sp>
    </p:spTree>
    <p:extLst>
      <p:ext uri="{BB962C8B-B14F-4D97-AF65-F5344CB8AC3E}">
        <p14:creationId xmlns:p14="http://schemas.microsoft.com/office/powerpoint/2010/main" val="3713374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5"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0016" y="274638"/>
            <a:ext cx="7410203" cy="1143000"/>
          </a:xfrm>
          <a:prstGeom prst="rect">
            <a:avLst/>
          </a:prstGeom>
        </p:spPr>
        <p:txBody>
          <a:bodyPr vert="horz" lIns="91440" tIns="45720" rIns="91440" bIns="45720" rtlCol="0" anchor="ctr">
            <a:normAutofit/>
            <a:scene3d>
              <a:camera prst="orthographicFront"/>
              <a:lightRig rig="soft" dir="t">
                <a:rot lat="0" lon="0" rev="10800000"/>
              </a:lightRig>
            </a:scene3d>
            <a:sp3d>
              <a:contourClr>
                <a:srgbClr val="DDDDDD"/>
              </a:contourClr>
            </a:sp3d>
          </a:bodyPr>
          <a:lstStyle/>
          <a:p>
            <a:r>
              <a:rPr lang="pl-PL" dirty="0" err="1" smtClean="0"/>
              <a:t>Click</a:t>
            </a:r>
            <a:r>
              <a:rPr lang="pl-PL" dirty="0" smtClean="0"/>
              <a:t> to </a:t>
            </a:r>
            <a:r>
              <a:rPr lang="pl-PL" dirty="0" err="1" smtClean="0"/>
              <a:t>edit</a:t>
            </a:r>
            <a:r>
              <a:rPr lang="pl-PL" dirty="0" smtClean="0"/>
              <a:t> Master </a:t>
            </a:r>
            <a:r>
              <a:rPr lang="pl-PL" dirty="0" err="1" smtClean="0"/>
              <a:t>title</a:t>
            </a:r>
            <a:r>
              <a:rPr lang="pl-PL" dirty="0" smtClean="0"/>
              <a:t> style</a:t>
            </a:r>
            <a:endParaRPr lang="en-US" dirty="0"/>
          </a:p>
        </p:txBody>
      </p:sp>
      <p:sp>
        <p:nvSpPr>
          <p:cNvPr id="11" name="Slide Number Placeholder 10"/>
          <p:cNvSpPr>
            <a:spLocks noGrp="1"/>
          </p:cNvSpPr>
          <p:nvPr>
            <p:ph type="sldNum" sz="quarter" idx="4"/>
          </p:nvPr>
        </p:nvSpPr>
        <p:spPr>
          <a:xfrm>
            <a:off x="8410208" y="6356350"/>
            <a:ext cx="419565" cy="365125"/>
          </a:xfrm>
          <a:prstGeom prst="rect">
            <a:avLst/>
          </a:prstGeom>
        </p:spPr>
        <p:txBody>
          <a:bodyPr vert="horz" lIns="91440" tIns="45720" rIns="91440" bIns="45720" rtlCol="0" anchor="ctr"/>
          <a:lstStyle>
            <a:lvl1pPr algn="r">
              <a:defRPr sz="1200">
                <a:solidFill>
                  <a:schemeClr val="tx1">
                    <a:lumMod val="50000"/>
                  </a:schemeClr>
                </a:solidFill>
              </a:defRPr>
            </a:lvl1pPr>
          </a:lstStyle>
          <a:p>
            <a:fld id="{1E706747-241C-3A49-8254-A9DFDCB5F037}" type="slidenum">
              <a:rPr lang="en-US" smtClean="0"/>
              <a:pPr/>
              <a:t>‹#›</a:t>
            </a:fld>
            <a:endParaRPr lang="en-US"/>
          </a:p>
        </p:txBody>
      </p:sp>
      <p:sp>
        <p:nvSpPr>
          <p:cNvPr id="12" name="Text Placeholder 11"/>
          <p:cNvSpPr>
            <a:spLocks noGrp="1"/>
          </p:cNvSpPr>
          <p:nvPr>
            <p:ph type="body" idx="1"/>
          </p:nvPr>
        </p:nvSpPr>
        <p:spPr>
          <a:xfrm>
            <a:off x="600016" y="1600201"/>
            <a:ext cx="7410203" cy="4190222"/>
          </a:xfrm>
          <a:prstGeom prst="rect">
            <a:avLst/>
          </a:prstGeom>
        </p:spPr>
        <p:txBody>
          <a:bodyPr vert="horz" lIns="91440" tIns="45720" rIns="91440" bIns="45720" rtlCol="0">
            <a:normAutofit/>
          </a:bodyPr>
          <a:lstStyle/>
          <a:p>
            <a:pPr lvl="0"/>
            <a:r>
              <a:rPr lang="pl-PL" dirty="0" err="1" smtClean="0"/>
              <a:t>Click</a:t>
            </a:r>
            <a:r>
              <a:rPr lang="pl-PL" dirty="0" smtClean="0"/>
              <a:t> to </a:t>
            </a:r>
            <a:r>
              <a:rPr lang="pl-PL" dirty="0" err="1" smtClean="0"/>
              <a:t>edit</a:t>
            </a:r>
            <a:r>
              <a:rPr lang="pl-PL" dirty="0" smtClean="0"/>
              <a:t> Master </a:t>
            </a:r>
            <a:r>
              <a:rPr lang="pl-PL" dirty="0" err="1" smtClean="0"/>
              <a:t>text</a:t>
            </a:r>
            <a:r>
              <a:rPr lang="pl-PL" dirty="0" smtClean="0"/>
              <a:t> </a:t>
            </a:r>
            <a:r>
              <a:rPr lang="pl-PL" dirty="0" err="1" smtClean="0"/>
              <a:t>styles</a:t>
            </a:r>
            <a:endParaRPr lang="pl-PL" dirty="0" smtClean="0"/>
          </a:p>
          <a:p>
            <a:pPr lvl="1"/>
            <a:r>
              <a:rPr lang="pl-PL" dirty="0" smtClean="0"/>
              <a:t>Second </a:t>
            </a:r>
            <a:r>
              <a:rPr lang="pl-PL" dirty="0" err="1" smtClean="0"/>
              <a:t>level</a:t>
            </a:r>
            <a:endParaRPr lang="pl-PL" dirty="0" smtClean="0"/>
          </a:p>
          <a:p>
            <a:pPr lvl="2"/>
            <a:r>
              <a:rPr lang="pl-PL" dirty="0" smtClean="0"/>
              <a:t>Third </a:t>
            </a:r>
            <a:r>
              <a:rPr lang="pl-PL" dirty="0" err="1" smtClean="0"/>
              <a:t>level</a:t>
            </a:r>
            <a:endParaRPr lang="pl-PL" dirty="0" smtClean="0"/>
          </a:p>
          <a:p>
            <a:pPr lvl="3"/>
            <a:r>
              <a:rPr lang="pl-PL" dirty="0" err="1" smtClean="0"/>
              <a:t>Fourth</a:t>
            </a:r>
            <a:r>
              <a:rPr lang="pl-PL" dirty="0" smtClean="0"/>
              <a:t> </a:t>
            </a:r>
            <a:r>
              <a:rPr lang="pl-PL" dirty="0" err="1" smtClean="0"/>
              <a:t>level</a:t>
            </a:r>
            <a:endParaRPr lang="pl-PL" dirty="0" smtClean="0"/>
          </a:p>
          <a:p>
            <a:pPr lvl="4"/>
            <a:r>
              <a:rPr lang="pl-PL" dirty="0" err="1" smtClean="0"/>
              <a:t>Fifth</a:t>
            </a:r>
            <a:r>
              <a:rPr lang="pl-PL" dirty="0" smtClean="0"/>
              <a:t> </a:t>
            </a:r>
            <a:r>
              <a:rPr lang="pl-PL" dirty="0" err="1" smtClean="0"/>
              <a:t>level</a:t>
            </a:r>
            <a:endParaRPr lang="en-US" dirty="0"/>
          </a:p>
        </p:txBody>
      </p:sp>
    </p:spTree>
    <p:extLst>
      <p:ext uri="{BB962C8B-B14F-4D97-AF65-F5344CB8AC3E}">
        <p14:creationId xmlns:p14="http://schemas.microsoft.com/office/powerpoint/2010/main" val="108109327"/>
      </p:ext>
    </p:extLst>
  </p:cSld>
  <p:clrMap bg1="dk1" tx1="lt1" bg2="dk2" tx2="lt2" accent1="accent1" accent2="accent2" accent3="accent3" accent4="accent4" accent5="accent5" accent6="accent6" hlink="hlink" folHlink="folHlink"/>
  <p:sldLayoutIdLst>
    <p:sldLayoutId id="2147483649" r:id="rId1"/>
    <p:sldLayoutId id="2147483657" r:id="rId2"/>
    <p:sldLayoutId id="2147483652" r:id="rId3"/>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457200" rtl="0" eaLnBrk="1" latinLnBrk="0" hangingPunct="1">
        <a:spcBef>
          <a:spcPct val="0"/>
        </a:spcBef>
        <a:buNone/>
        <a:defRPr sz="2400" b="1" i="0" u="none" kern="1200" cap="none" spc="150">
          <a:ln w="11430"/>
          <a:solidFill>
            <a:schemeClr val="tx1">
              <a:lumMod val="50000"/>
            </a:schemeClr>
          </a:solidFill>
          <a:effectLst/>
          <a:uFill>
            <a:solidFill>
              <a:srgbClr val="FF0000"/>
            </a:solidFill>
          </a:uFill>
          <a:latin typeface="+mj-lt"/>
          <a:ea typeface="+mj-ea"/>
          <a:cs typeface="+mj-cs"/>
        </a:defRPr>
      </a:lvl1pPr>
    </p:titleStyle>
    <p:bodyStyle>
      <a:lvl1pPr marL="342900" indent="-342900" algn="l" defTabSz="457200" rtl="0" eaLnBrk="1" latinLnBrk="0" hangingPunct="1">
        <a:spcBef>
          <a:spcPct val="20000"/>
        </a:spcBef>
        <a:buFont typeface="Arial"/>
        <a:buChar char="•"/>
        <a:defRPr sz="2000" kern="1200">
          <a:solidFill>
            <a:schemeClr val="tx1">
              <a:lumMod val="50000"/>
            </a:schemeClr>
          </a:solidFill>
          <a:latin typeface="+mn-lt"/>
          <a:ea typeface="+mn-ea"/>
          <a:cs typeface="+mn-cs"/>
        </a:defRPr>
      </a:lvl1pPr>
      <a:lvl2pPr marL="742950" indent="-285750" algn="l" defTabSz="457200" rtl="0" eaLnBrk="1" latinLnBrk="0" hangingPunct="1">
        <a:spcBef>
          <a:spcPct val="20000"/>
        </a:spcBef>
        <a:buFont typeface="Arial"/>
        <a:buChar char="–"/>
        <a:defRPr sz="1800" kern="1200">
          <a:solidFill>
            <a:schemeClr val="tx1">
              <a:lumMod val="50000"/>
            </a:schemeClr>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lumMod val="50000"/>
            </a:schemeClr>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tif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387879"/>
            <a:ext cx="7991061" cy="6317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00791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err="1" smtClean="0"/>
              <a:t>Areas</a:t>
            </a:r>
            <a:r>
              <a:rPr lang="pl-PL" dirty="0" smtClean="0"/>
              <a:t> of </a:t>
            </a:r>
            <a:r>
              <a:rPr lang="pl-PL" dirty="0" err="1" smtClean="0"/>
              <a:t>cooperation</a:t>
            </a:r>
            <a:endParaRPr lang="lt-LT" dirty="0"/>
          </a:p>
        </p:txBody>
      </p:sp>
      <p:sp>
        <p:nvSpPr>
          <p:cNvPr id="3" name="Content Placeholder 2"/>
          <p:cNvSpPr>
            <a:spLocks noGrp="1"/>
          </p:cNvSpPr>
          <p:nvPr>
            <p:ph idx="1"/>
          </p:nvPr>
        </p:nvSpPr>
        <p:spPr/>
        <p:txBody>
          <a:bodyPr>
            <a:normAutofit fontScale="55000" lnSpcReduction="20000"/>
          </a:bodyPr>
          <a:lstStyle/>
          <a:p>
            <a:pPr marL="0" indent="0">
              <a:buNone/>
            </a:pPr>
            <a:r>
              <a:rPr lang="pl-PL" dirty="0" err="1" smtClean="0"/>
              <a:t>Transformation</a:t>
            </a:r>
            <a:r>
              <a:rPr lang="pl-PL" dirty="0" smtClean="0"/>
              <a:t> </a:t>
            </a:r>
            <a:r>
              <a:rPr lang="pl-PL" dirty="0" err="1" smtClean="0"/>
              <a:t>Academy</a:t>
            </a:r>
            <a:endParaRPr lang="pl-PL" dirty="0" smtClean="0"/>
          </a:p>
          <a:p>
            <a:pPr marL="0" indent="0">
              <a:buNone/>
            </a:pPr>
            <a:r>
              <a:rPr lang="en-US" dirty="0" smtClean="0"/>
              <a:t>The objective</a:t>
            </a:r>
            <a:r>
              <a:rPr lang="pl-PL" dirty="0" smtClean="0"/>
              <a:t>s</a:t>
            </a:r>
            <a:r>
              <a:rPr lang="en-US" dirty="0" smtClean="0"/>
              <a:t>:</a:t>
            </a:r>
            <a:endParaRPr lang="en-US" dirty="0"/>
          </a:p>
          <a:p>
            <a:r>
              <a:rPr lang="en-US" dirty="0" smtClean="0"/>
              <a:t>to </a:t>
            </a:r>
            <a:r>
              <a:rPr lang="en-US" dirty="0"/>
              <a:t>develop a </a:t>
            </a:r>
            <a:r>
              <a:rPr lang="pl-PL" dirty="0" smtClean="0"/>
              <a:t>team of BY </a:t>
            </a:r>
            <a:r>
              <a:rPr lang="pl-PL" dirty="0" err="1" smtClean="0"/>
              <a:t>leaders</a:t>
            </a:r>
            <a:r>
              <a:rPr lang="pl-PL" dirty="0" smtClean="0"/>
              <a:t> with </a:t>
            </a:r>
            <a:r>
              <a:rPr lang="pl-PL" dirty="0" err="1" smtClean="0"/>
              <a:t>knowledge</a:t>
            </a:r>
            <a:r>
              <a:rPr lang="pl-PL" dirty="0" smtClean="0"/>
              <a:t> and </a:t>
            </a:r>
            <a:r>
              <a:rPr lang="pl-PL" dirty="0" err="1" smtClean="0"/>
              <a:t>skills</a:t>
            </a:r>
            <a:r>
              <a:rPr lang="pl-PL" dirty="0" smtClean="0"/>
              <a:t> to plan and </a:t>
            </a:r>
            <a:r>
              <a:rPr lang="pl-PL" dirty="0" err="1" smtClean="0"/>
              <a:t>implement</a:t>
            </a:r>
            <a:r>
              <a:rPr lang="pl-PL" dirty="0" smtClean="0"/>
              <a:t> </a:t>
            </a:r>
            <a:r>
              <a:rPr lang="en-US" dirty="0" smtClean="0"/>
              <a:t>necessary </a:t>
            </a:r>
            <a:r>
              <a:rPr lang="en-US" dirty="0"/>
              <a:t>reforms to achieve the </a:t>
            </a:r>
            <a:r>
              <a:rPr lang="en-US" dirty="0" smtClean="0"/>
              <a:t>modernization</a:t>
            </a:r>
            <a:r>
              <a:rPr lang="pl-PL" dirty="0" smtClean="0"/>
              <a:t> </a:t>
            </a:r>
            <a:r>
              <a:rPr lang="en-US" dirty="0" smtClean="0"/>
              <a:t>of </a:t>
            </a:r>
            <a:r>
              <a:rPr lang="en-US" dirty="0"/>
              <a:t>Belarus</a:t>
            </a:r>
            <a:r>
              <a:rPr lang="en-US" dirty="0" smtClean="0"/>
              <a:t>,</a:t>
            </a:r>
            <a:endParaRPr lang="pl-PL" dirty="0" smtClean="0"/>
          </a:p>
          <a:p>
            <a:r>
              <a:rPr lang="pl-PL" dirty="0"/>
              <a:t>t</a:t>
            </a:r>
            <a:r>
              <a:rPr lang="pl-PL" dirty="0" smtClean="0"/>
              <a:t>o </a:t>
            </a:r>
            <a:r>
              <a:rPr lang="pl-PL" dirty="0" err="1" smtClean="0"/>
              <a:t>discuss</a:t>
            </a:r>
            <a:r>
              <a:rPr lang="pl-PL" dirty="0" smtClean="0"/>
              <a:t> </a:t>
            </a:r>
            <a:r>
              <a:rPr lang="pl-PL" dirty="0" err="1" smtClean="0"/>
              <a:t>reforms</a:t>
            </a:r>
            <a:r>
              <a:rPr lang="pl-PL" dirty="0"/>
              <a:t> </a:t>
            </a:r>
            <a:r>
              <a:rPr lang="pl-PL" dirty="0" smtClean="0"/>
              <a:t>with </a:t>
            </a:r>
            <a:r>
              <a:rPr lang="pl-PL" dirty="0" err="1" smtClean="0"/>
              <a:t>Byelorussion</a:t>
            </a:r>
            <a:r>
              <a:rPr lang="pl-PL" dirty="0" smtClean="0"/>
              <a:t> </a:t>
            </a:r>
            <a:r>
              <a:rPr lang="pl-PL" dirty="0" err="1" smtClean="0"/>
              <a:t>society</a:t>
            </a:r>
            <a:r>
              <a:rPr lang="pl-PL" dirty="0" smtClean="0"/>
              <a:t>;</a:t>
            </a:r>
            <a:endParaRPr lang="en-US" dirty="0"/>
          </a:p>
          <a:p>
            <a:r>
              <a:rPr lang="en-US" dirty="0" smtClean="0"/>
              <a:t>to </a:t>
            </a:r>
            <a:r>
              <a:rPr lang="pl-PL" dirty="0" err="1" smtClean="0"/>
              <a:t>establish</a:t>
            </a:r>
            <a:r>
              <a:rPr lang="pl-PL" dirty="0" smtClean="0"/>
              <a:t> network of </a:t>
            </a:r>
            <a:r>
              <a:rPr lang="pl-PL" dirty="0" err="1" smtClean="0"/>
              <a:t>practitioners</a:t>
            </a:r>
            <a:r>
              <a:rPr lang="pl-PL" dirty="0" smtClean="0"/>
              <a:t> </a:t>
            </a:r>
            <a:r>
              <a:rPr lang="pl-PL" dirty="0" err="1" smtClean="0"/>
              <a:t>volunteering</a:t>
            </a:r>
            <a:r>
              <a:rPr lang="pl-PL" dirty="0" smtClean="0"/>
              <a:t> to </a:t>
            </a:r>
            <a:r>
              <a:rPr lang="pl-PL" dirty="0" err="1" smtClean="0"/>
              <a:t>support</a:t>
            </a:r>
            <a:r>
              <a:rPr lang="pl-PL" dirty="0" smtClean="0"/>
              <a:t> </a:t>
            </a:r>
            <a:r>
              <a:rPr lang="pl-PL" dirty="0" err="1" smtClean="0"/>
              <a:t>partners</a:t>
            </a:r>
            <a:r>
              <a:rPr lang="pl-PL" dirty="0" smtClean="0"/>
              <a:t> in </a:t>
            </a:r>
            <a:r>
              <a:rPr lang="pl-PL" dirty="0" err="1" smtClean="0"/>
              <a:t>countries</a:t>
            </a:r>
            <a:r>
              <a:rPr lang="pl-PL" dirty="0" smtClean="0"/>
              <a:t> in </a:t>
            </a:r>
            <a:r>
              <a:rPr lang="pl-PL" dirty="0" err="1" smtClean="0"/>
              <a:t>transition</a:t>
            </a:r>
            <a:r>
              <a:rPr lang="pl-PL" dirty="0" smtClean="0"/>
              <a:t>;</a:t>
            </a:r>
          </a:p>
          <a:p>
            <a:r>
              <a:rPr lang="pl-PL" dirty="0"/>
              <a:t>t</a:t>
            </a:r>
            <a:r>
              <a:rPr lang="pl-PL" dirty="0" smtClean="0"/>
              <a:t>o </a:t>
            </a:r>
            <a:r>
              <a:rPr lang="pl-PL" dirty="0" err="1" smtClean="0"/>
              <a:t>develope</a:t>
            </a:r>
            <a:r>
              <a:rPr lang="pl-PL" dirty="0" smtClean="0"/>
              <a:t> ICT </a:t>
            </a:r>
            <a:r>
              <a:rPr lang="pl-PL" dirty="0" err="1" smtClean="0"/>
              <a:t>tools</a:t>
            </a:r>
            <a:r>
              <a:rPr lang="pl-PL" dirty="0" smtClean="0"/>
              <a:t> to </a:t>
            </a:r>
            <a:r>
              <a:rPr lang="pl-PL" dirty="0" err="1" smtClean="0"/>
              <a:t>share</a:t>
            </a:r>
            <a:r>
              <a:rPr lang="pl-PL" dirty="0" smtClean="0"/>
              <a:t> </a:t>
            </a:r>
            <a:r>
              <a:rPr lang="pl-PL" dirty="0" err="1" smtClean="0"/>
              <a:t>transition</a:t>
            </a:r>
            <a:r>
              <a:rPr lang="pl-PL" dirty="0" smtClean="0"/>
              <a:t> </a:t>
            </a:r>
            <a:r>
              <a:rPr lang="pl-PL" dirty="0" err="1" smtClean="0"/>
              <a:t>experiences</a:t>
            </a:r>
            <a:r>
              <a:rPr lang="pl-PL" dirty="0" smtClean="0"/>
              <a:t>, list of </a:t>
            </a:r>
            <a:r>
              <a:rPr lang="pl-PL" dirty="0" err="1" smtClean="0"/>
              <a:t>transition</a:t>
            </a:r>
            <a:r>
              <a:rPr lang="pl-PL" dirty="0" smtClean="0"/>
              <a:t> </a:t>
            </a:r>
            <a:r>
              <a:rPr lang="pl-PL" dirty="0" err="1" smtClean="0"/>
              <a:t>experts</a:t>
            </a:r>
            <a:r>
              <a:rPr lang="pl-PL" dirty="0" smtClean="0"/>
              <a:t>, </a:t>
            </a:r>
          </a:p>
          <a:p>
            <a:pPr lvl="0"/>
            <a:r>
              <a:rPr lang="en-US" dirty="0"/>
              <a:t>enhancing institutional </a:t>
            </a:r>
            <a:r>
              <a:rPr lang="en-US" dirty="0" smtClean="0"/>
              <a:t>capacity of regional/local </a:t>
            </a:r>
            <a:r>
              <a:rPr lang="en-US" dirty="0"/>
              <a:t>authorities, NGOs and other institutions involved in planning and implementation of regional/local development policy in Moldova.</a:t>
            </a:r>
            <a:endParaRPr lang="pl-PL" dirty="0"/>
          </a:p>
          <a:p>
            <a:pPr lvl="0"/>
            <a:r>
              <a:rPr lang="en-US" dirty="0"/>
              <a:t>increase the efficiency in the field of identification, preparation and assessment of the development projects at regional/local level.   </a:t>
            </a:r>
            <a:endParaRPr lang="pl-PL" dirty="0"/>
          </a:p>
          <a:p>
            <a:pPr marL="0" indent="0">
              <a:buNone/>
            </a:pPr>
            <a:endParaRPr lang="pl-PL" dirty="0"/>
          </a:p>
          <a:p>
            <a:pPr marL="0" indent="0">
              <a:buNone/>
            </a:pPr>
            <a:r>
              <a:rPr lang="en-US" dirty="0" err="1" smtClean="0"/>
              <a:t>nd</a:t>
            </a:r>
            <a:r>
              <a:rPr lang="en-US" dirty="0" smtClean="0"/>
              <a:t> </a:t>
            </a:r>
            <a:r>
              <a:rPr lang="en-US" dirty="0"/>
              <a:t>fourth, because the Dialogue is perceived primarily as a process to share experience and formulate a vision of Belarus' future, the entire initiative should be employed as a vast platform for communication to as many stakeholders as possible, from European officials and experts to Belarusian NGO and government specialists. On the one hand, this exchange of opinions can become a solid first step towards building up confidence between the EU and Minsk; on the other hand, it can be used as a tool to communicate with the broader public in Belarus, who is still unaware of the European Dialogue.</a:t>
            </a:r>
            <a:endParaRPr lang="pl-PL" dirty="0" smtClean="0"/>
          </a:p>
          <a:p>
            <a:pPr marL="0" indent="0">
              <a:buNone/>
            </a:pPr>
            <a:r>
              <a:rPr lang="pl-PL" dirty="0" err="1" smtClean="0"/>
              <a:t>Activities</a:t>
            </a:r>
            <a:endParaRPr lang="pl-PL" dirty="0" smtClean="0"/>
          </a:p>
          <a:p>
            <a:r>
              <a:rPr lang="pl-PL" dirty="0" smtClean="0"/>
              <a:t>30 </a:t>
            </a:r>
            <a:r>
              <a:rPr lang="pl-PL" dirty="0" err="1" smtClean="0"/>
              <a:t>days</a:t>
            </a:r>
            <a:r>
              <a:rPr lang="pl-PL" dirty="0" smtClean="0"/>
              <a:t> </a:t>
            </a:r>
            <a:r>
              <a:rPr lang="pl-PL" dirty="0" err="1" smtClean="0"/>
              <a:t>Academy</a:t>
            </a:r>
            <a:endParaRPr lang="pl-PL" dirty="0" smtClean="0"/>
          </a:p>
          <a:p>
            <a:r>
              <a:rPr lang="pl-PL" dirty="0" err="1" smtClean="0"/>
              <a:t>Internships</a:t>
            </a:r>
            <a:r>
              <a:rPr lang="pl-PL" dirty="0" smtClean="0"/>
              <a:t> in Germany, Poland…</a:t>
            </a:r>
          </a:p>
          <a:p>
            <a:r>
              <a:rPr lang="pl-PL" dirty="0" smtClean="0"/>
              <a:t>On-</a:t>
            </a:r>
            <a:r>
              <a:rPr lang="pl-PL" dirty="0" err="1" smtClean="0"/>
              <a:t>line</a:t>
            </a:r>
            <a:r>
              <a:rPr lang="pl-PL" dirty="0" smtClean="0"/>
              <a:t> </a:t>
            </a:r>
            <a:r>
              <a:rPr lang="pl-PL" dirty="0" err="1" smtClean="0"/>
              <a:t>seminars</a:t>
            </a:r>
            <a:r>
              <a:rPr lang="pl-PL" dirty="0" smtClean="0"/>
              <a:t> with </a:t>
            </a:r>
            <a:r>
              <a:rPr lang="pl-PL" dirty="0" err="1" smtClean="0"/>
              <a:t>experts</a:t>
            </a:r>
            <a:endParaRPr lang="pl-PL" dirty="0" smtClean="0"/>
          </a:p>
          <a:p>
            <a:r>
              <a:rPr lang="pl-PL" dirty="0"/>
              <a:t>G</a:t>
            </a:r>
            <a:r>
              <a:rPr lang="pl-PL" dirty="0" smtClean="0"/>
              <a:t>rant </a:t>
            </a:r>
            <a:r>
              <a:rPr lang="pl-PL" dirty="0" err="1" smtClean="0"/>
              <a:t>line</a:t>
            </a:r>
            <a:r>
              <a:rPr lang="pl-PL" dirty="0" smtClean="0"/>
              <a:t> to </a:t>
            </a:r>
            <a:r>
              <a:rPr lang="pl-PL" dirty="0" err="1" smtClean="0"/>
              <a:t>support</a:t>
            </a:r>
            <a:r>
              <a:rPr lang="pl-PL" dirty="0" smtClean="0"/>
              <a:t> </a:t>
            </a:r>
            <a:r>
              <a:rPr lang="pl-PL" dirty="0" err="1" smtClean="0"/>
              <a:t>local</a:t>
            </a:r>
            <a:r>
              <a:rPr lang="pl-PL" dirty="0" smtClean="0"/>
              <a:t> </a:t>
            </a:r>
            <a:r>
              <a:rPr lang="pl-PL" dirty="0" err="1" smtClean="0"/>
              <a:t>inititives</a:t>
            </a:r>
            <a:r>
              <a:rPr lang="pl-PL" dirty="0"/>
              <a:t> </a:t>
            </a:r>
            <a:r>
              <a:rPr lang="pl-PL" dirty="0" smtClean="0"/>
              <a:t>to </a:t>
            </a:r>
            <a:r>
              <a:rPr lang="pl-PL" dirty="0" err="1" smtClean="0"/>
              <a:t>solve</a:t>
            </a:r>
            <a:r>
              <a:rPr lang="pl-PL" dirty="0" smtClean="0"/>
              <a:t> </a:t>
            </a:r>
            <a:r>
              <a:rPr lang="pl-PL" dirty="0" err="1" smtClean="0"/>
              <a:t>problems</a:t>
            </a:r>
            <a:r>
              <a:rPr lang="pl-PL" dirty="0" smtClean="0"/>
              <a:t> on </a:t>
            </a:r>
            <a:r>
              <a:rPr lang="pl-PL" dirty="0" err="1" smtClean="0"/>
              <a:t>community</a:t>
            </a:r>
            <a:endParaRPr lang="pl-PL" dirty="0" smtClean="0"/>
          </a:p>
          <a:p>
            <a:endParaRPr lang="pl-PL" dirty="0"/>
          </a:p>
          <a:p>
            <a:r>
              <a:rPr lang="pl-PL" dirty="0" err="1" smtClean="0"/>
              <a:t>Transitional</a:t>
            </a:r>
            <a:r>
              <a:rPr lang="pl-PL" dirty="0" smtClean="0"/>
              <a:t> </a:t>
            </a:r>
            <a:r>
              <a:rPr lang="pl-PL" dirty="0" err="1" smtClean="0"/>
              <a:t>justice</a:t>
            </a:r>
            <a:endParaRPr lang="lt-LT" dirty="0"/>
          </a:p>
        </p:txBody>
      </p:sp>
    </p:spTree>
    <p:extLst>
      <p:ext uri="{BB962C8B-B14F-4D97-AF65-F5344CB8AC3E}">
        <p14:creationId xmlns:p14="http://schemas.microsoft.com/office/powerpoint/2010/main" val="31901839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Solidarity Fund PL</a:t>
            </a:r>
            <a:endParaRPr lang="lt-LT" dirty="0"/>
          </a:p>
        </p:txBody>
      </p:sp>
      <p:sp>
        <p:nvSpPr>
          <p:cNvPr id="3" name="Content Placeholder 2"/>
          <p:cNvSpPr>
            <a:spLocks noGrp="1"/>
          </p:cNvSpPr>
          <p:nvPr>
            <p:ph idx="1"/>
          </p:nvPr>
        </p:nvSpPr>
        <p:spPr>
          <a:xfrm>
            <a:off x="469558" y="1600201"/>
            <a:ext cx="7540662" cy="4190222"/>
          </a:xfrm>
        </p:spPr>
        <p:txBody>
          <a:bodyPr>
            <a:normAutofit fontScale="92500" lnSpcReduction="10000"/>
          </a:bodyPr>
          <a:lstStyle/>
          <a:p>
            <a:pPr marL="0" indent="0">
              <a:buNone/>
            </a:pPr>
            <a:r>
              <a:rPr lang="en-GB" sz="2600" b="1" dirty="0" smtClean="0">
                <a:solidFill>
                  <a:schemeClr val="bg2"/>
                </a:solidFill>
              </a:rPr>
              <a:t>Support </a:t>
            </a:r>
            <a:r>
              <a:rPr lang="en-GB" sz="2600" b="1" dirty="0">
                <a:solidFill>
                  <a:schemeClr val="bg2"/>
                </a:solidFill>
              </a:rPr>
              <a:t>for Democracy</a:t>
            </a:r>
            <a:endParaRPr lang="pl-PL" sz="2600" b="1" dirty="0">
              <a:solidFill>
                <a:schemeClr val="bg2"/>
              </a:solidFill>
            </a:endParaRPr>
          </a:p>
          <a:p>
            <a:pPr marL="0" indent="0">
              <a:buNone/>
            </a:pPr>
            <a:r>
              <a:rPr lang="en-GB" sz="2600" b="1" dirty="0">
                <a:solidFill>
                  <a:schemeClr val="bg2"/>
                </a:solidFill>
              </a:rPr>
              <a:t>Solidarity with engaged citizens</a:t>
            </a:r>
            <a:endParaRPr lang="pl-PL" sz="2600" b="1" dirty="0">
              <a:solidFill>
                <a:schemeClr val="bg2"/>
              </a:solidFill>
            </a:endParaRPr>
          </a:p>
          <a:p>
            <a:endParaRPr lang="pl-PL" sz="1100" dirty="0" smtClean="0"/>
          </a:p>
          <a:p>
            <a:r>
              <a:rPr lang="pl-PL" dirty="0" err="1" smtClean="0"/>
              <a:t>Polish</a:t>
            </a:r>
            <a:r>
              <a:rPr lang="pl-PL" dirty="0" smtClean="0"/>
              <a:t> </a:t>
            </a:r>
            <a:r>
              <a:rPr lang="en-US" dirty="0" smtClean="0"/>
              <a:t>democracy </a:t>
            </a:r>
            <a:r>
              <a:rPr lang="en-US" dirty="0"/>
              <a:t>support and development </a:t>
            </a:r>
            <a:endParaRPr lang="pl-PL" dirty="0" smtClean="0"/>
          </a:p>
          <a:p>
            <a:pPr marL="0" indent="0">
              <a:buNone/>
            </a:pPr>
            <a:r>
              <a:rPr lang="pl-PL" dirty="0"/>
              <a:t> </a:t>
            </a:r>
            <a:r>
              <a:rPr lang="pl-PL" dirty="0" smtClean="0"/>
              <a:t>    </a:t>
            </a:r>
            <a:r>
              <a:rPr lang="en-US" dirty="0" smtClean="0"/>
              <a:t>cooperation </a:t>
            </a:r>
            <a:r>
              <a:rPr lang="en-US" dirty="0"/>
              <a:t>agency registered </a:t>
            </a:r>
            <a:r>
              <a:rPr lang="en-US" dirty="0" smtClean="0"/>
              <a:t>as </a:t>
            </a:r>
            <a:r>
              <a:rPr lang="en-US" dirty="0"/>
              <a:t>a </a:t>
            </a:r>
            <a:r>
              <a:rPr lang="pl-PL" dirty="0" smtClean="0"/>
              <a:t>NGO</a:t>
            </a:r>
          </a:p>
          <a:p>
            <a:pPr marL="0" indent="0">
              <a:buNone/>
            </a:pPr>
            <a:endParaRPr lang="pl-PL" sz="1100" dirty="0" smtClean="0"/>
          </a:p>
          <a:p>
            <a:r>
              <a:rPr lang="pl-PL" dirty="0" err="1" smtClean="0"/>
              <a:t>Established</a:t>
            </a:r>
            <a:r>
              <a:rPr lang="pl-PL" dirty="0" smtClean="0"/>
              <a:t> in 2001 – </a:t>
            </a:r>
            <a:r>
              <a:rPr lang="pl-PL" dirty="0" err="1" smtClean="0"/>
              <a:t>reconstructed</a:t>
            </a:r>
            <a:r>
              <a:rPr lang="pl-PL" dirty="0" smtClean="0"/>
              <a:t> in 2011 (</a:t>
            </a:r>
            <a:r>
              <a:rPr lang="pl-PL" dirty="0"/>
              <a:t>D</a:t>
            </a:r>
            <a:r>
              <a:rPr lang="en-US" dirty="0" err="1" smtClean="0"/>
              <a:t>evelopment</a:t>
            </a:r>
            <a:r>
              <a:rPr lang="en-US" dirty="0" smtClean="0"/>
              <a:t> </a:t>
            </a:r>
            <a:r>
              <a:rPr lang="pl-PL" dirty="0" smtClean="0"/>
              <a:t>C</a:t>
            </a:r>
            <a:r>
              <a:rPr lang="en-US" dirty="0" err="1" smtClean="0"/>
              <a:t>ooperation</a:t>
            </a:r>
            <a:r>
              <a:rPr lang="en-US" dirty="0" smtClean="0"/>
              <a:t> </a:t>
            </a:r>
            <a:r>
              <a:rPr lang="pl-PL" dirty="0" err="1" smtClean="0"/>
              <a:t>Act</a:t>
            </a:r>
            <a:r>
              <a:rPr lang="pl-PL" dirty="0" smtClean="0"/>
              <a:t> </a:t>
            </a:r>
            <a:r>
              <a:rPr lang="en-US" dirty="0" smtClean="0"/>
              <a:t>of </a:t>
            </a:r>
            <a:r>
              <a:rPr lang="en-US" dirty="0"/>
              <a:t>16 August </a:t>
            </a:r>
            <a:r>
              <a:rPr lang="en-US" dirty="0" smtClean="0"/>
              <a:t>2011</a:t>
            </a:r>
            <a:r>
              <a:rPr lang="pl-PL" dirty="0" smtClean="0"/>
              <a:t>)</a:t>
            </a:r>
          </a:p>
          <a:p>
            <a:endParaRPr lang="pl-PL" sz="1100" dirty="0" smtClean="0"/>
          </a:p>
          <a:p>
            <a:r>
              <a:rPr lang="en-US" dirty="0" smtClean="0"/>
              <a:t>Bipartisan</a:t>
            </a:r>
            <a:r>
              <a:rPr lang="pl-PL" dirty="0" smtClean="0"/>
              <a:t> </a:t>
            </a:r>
            <a:r>
              <a:rPr lang="en-US" dirty="0" smtClean="0"/>
              <a:t>Council </a:t>
            </a:r>
            <a:r>
              <a:rPr lang="en-US" dirty="0"/>
              <a:t>(Board of Directors) includes </a:t>
            </a:r>
            <a:r>
              <a:rPr lang="pl-PL" dirty="0" smtClean="0"/>
              <a:t>MP, </a:t>
            </a:r>
            <a:r>
              <a:rPr lang="en-US" dirty="0" smtClean="0"/>
              <a:t>other </a:t>
            </a:r>
            <a:r>
              <a:rPr lang="en-US" dirty="0"/>
              <a:t>experts in the area of </a:t>
            </a:r>
            <a:r>
              <a:rPr lang="pl-PL" dirty="0" err="1" smtClean="0"/>
              <a:t>democracy</a:t>
            </a:r>
            <a:r>
              <a:rPr lang="pl-PL" dirty="0" smtClean="0"/>
              <a:t> </a:t>
            </a:r>
            <a:r>
              <a:rPr lang="pl-PL" dirty="0" err="1" smtClean="0"/>
              <a:t>support</a:t>
            </a:r>
            <a:r>
              <a:rPr lang="pl-PL" dirty="0" smtClean="0"/>
              <a:t> and </a:t>
            </a:r>
            <a:r>
              <a:rPr lang="en-US" dirty="0" smtClean="0"/>
              <a:t>development cooperation</a:t>
            </a:r>
            <a:endParaRPr lang="pl-PL" dirty="0" smtClean="0"/>
          </a:p>
          <a:p>
            <a:endParaRPr lang="pl-PL" sz="1000" dirty="0" smtClean="0"/>
          </a:p>
          <a:p>
            <a:r>
              <a:rPr lang="pl-PL" dirty="0" smtClean="0"/>
              <a:t>S</a:t>
            </a:r>
            <a:r>
              <a:rPr lang="en-US" dirty="0" err="1" smtClean="0"/>
              <a:t>ubmits</a:t>
            </a:r>
            <a:r>
              <a:rPr lang="en-US" dirty="0" smtClean="0"/>
              <a:t> </a:t>
            </a:r>
            <a:r>
              <a:rPr lang="en-US" dirty="0"/>
              <a:t>annual reports to </a:t>
            </a:r>
            <a:r>
              <a:rPr lang="en-US" dirty="0" smtClean="0"/>
              <a:t>the </a:t>
            </a:r>
            <a:r>
              <a:rPr lang="en-US" dirty="0" err="1"/>
              <a:t>Sejm</a:t>
            </a:r>
            <a:r>
              <a:rPr lang="en-US" dirty="0"/>
              <a:t> Foreign Affairs </a:t>
            </a:r>
            <a:r>
              <a:rPr lang="en-US" dirty="0" smtClean="0"/>
              <a:t>Committee</a:t>
            </a:r>
            <a:r>
              <a:rPr lang="pl-PL" dirty="0" smtClean="0"/>
              <a:t> and MFA</a:t>
            </a:r>
          </a:p>
          <a:p>
            <a:endParaRPr lang="pl-PL" dirty="0" smtClean="0"/>
          </a:p>
        </p:txBody>
      </p:sp>
      <p:pic>
        <p:nvPicPr>
          <p:cNvPr id="4"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48670" y="0"/>
            <a:ext cx="2395330" cy="1893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83987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Geographical</a:t>
            </a:r>
            <a:r>
              <a:rPr lang="pl-PL" dirty="0" smtClean="0"/>
              <a:t> </a:t>
            </a:r>
            <a:r>
              <a:rPr lang="pl-PL" dirty="0" err="1" smtClean="0"/>
              <a:t>priorities</a:t>
            </a:r>
            <a:endParaRPr lang="pl-PL" dirty="0"/>
          </a:p>
        </p:txBody>
      </p:sp>
      <p:sp>
        <p:nvSpPr>
          <p:cNvPr id="4" name="Dowolny kształt 3"/>
          <p:cNvSpPr/>
          <p:nvPr/>
        </p:nvSpPr>
        <p:spPr>
          <a:xfrm>
            <a:off x="506294" y="1702733"/>
            <a:ext cx="3174983" cy="2403185"/>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chemeClr val="bg2">
              <a:lumMod val="20000"/>
              <a:lumOff val="80000"/>
              <a:alpha val="30000"/>
            </a:schemeClr>
          </a:solidFill>
          <a:ln w="0">
            <a:solidFill>
              <a:schemeClr val="bg2">
                <a:lumMod val="60000"/>
                <a:lumOff val="40000"/>
              </a:schemeClr>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pl-PL" sz="1800" b="0" i="0" u="none" strike="noStrike" kern="1200">
              <a:ln>
                <a:noFill/>
              </a:ln>
              <a:latin typeface="Arial" pitchFamily="18"/>
              <a:ea typeface="Microsoft YaHei" pitchFamily="2"/>
              <a:cs typeface="Mangal" pitchFamily="2"/>
            </a:endParaRPr>
          </a:p>
        </p:txBody>
      </p:sp>
      <p:sp>
        <p:nvSpPr>
          <p:cNvPr id="5" name="Dowolny kształt 4"/>
          <p:cNvSpPr/>
          <p:nvPr/>
        </p:nvSpPr>
        <p:spPr>
          <a:xfrm>
            <a:off x="506294" y="3109627"/>
            <a:ext cx="3211648" cy="2447754"/>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57FFA3">
              <a:alpha val="49804"/>
            </a:srgbClr>
          </a:solidFill>
          <a:ln w="0">
            <a:solidFill>
              <a:srgbClr val="00B050"/>
            </a:solidFill>
            <a:prstDash val="solid"/>
          </a:ln>
        </p:spPr>
        <p:txBody>
          <a:bodyPr vert="horz" wrap="none" lIns="90000" tIns="45000" rIns="90000" bIns="45000" anchor="ctr" anchorCtr="0" compatLnSpc="0"/>
          <a:lstStyle/>
          <a:p>
            <a:pPr lvl="0" algn="ctr" hangingPunct="0"/>
            <a:endParaRPr lang="pl-PL" dirty="0">
              <a:latin typeface="Arial" pitchFamily="18"/>
              <a:ea typeface="Microsoft YaHei" pitchFamily="2"/>
              <a:cs typeface="Mangal" pitchFamily="2"/>
            </a:endParaRPr>
          </a:p>
        </p:txBody>
      </p:sp>
      <p:pic>
        <p:nvPicPr>
          <p:cNvPr id="6" name="Obraz 5"/>
          <p:cNvPicPr>
            <a:picLocks noChangeAspect="1"/>
          </p:cNvPicPr>
          <p:nvPr/>
        </p:nvPicPr>
        <p:blipFill>
          <a:blip r:embed="rId2" cstate="email">
            <a:lum/>
            <a:alphaModFix/>
            <a:extLst>
              <a:ext uri="{28A0092B-C50C-407E-A947-70E740481C1C}">
                <a14:useLocalDpi xmlns:a14="http://schemas.microsoft.com/office/drawing/2010/main"/>
              </a:ext>
            </a:extLst>
          </a:blip>
          <a:srcRect/>
          <a:stretch>
            <a:fillRect/>
          </a:stretch>
        </p:blipFill>
        <p:spPr>
          <a:xfrm>
            <a:off x="1412086" y="1932326"/>
            <a:ext cx="1296000" cy="972000"/>
          </a:xfrm>
          <a:prstGeom prst="rect">
            <a:avLst/>
          </a:prstGeom>
          <a:noFill/>
          <a:ln>
            <a:noFill/>
          </a:ln>
        </p:spPr>
      </p:pic>
      <p:pic>
        <p:nvPicPr>
          <p:cNvPr id="7" name="Obraz 6"/>
          <p:cNvPicPr>
            <a:picLocks noChangeAspect="1"/>
          </p:cNvPicPr>
          <p:nvPr/>
        </p:nvPicPr>
        <p:blipFill>
          <a:blip r:embed="rId3" cstate="email">
            <a:lum/>
            <a:alphaModFix/>
            <a:extLst>
              <a:ext uri="{28A0092B-C50C-407E-A947-70E740481C1C}">
                <a14:useLocalDpi xmlns:a14="http://schemas.microsoft.com/office/drawing/2010/main"/>
              </a:ext>
            </a:extLst>
          </a:blip>
          <a:srcRect/>
          <a:stretch>
            <a:fillRect/>
          </a:stretch>
        </p:blipFill>
        <p:spPr>
          <a:xfrm>
            <a:off x="1592086" y="4202037"/>
            <a:ext cx="936000" cy="972000"/>
          </a:xfrm>
          <a:prstGeom prst="rect">
            <a:avLst/>
          </a:prstGeom>
          <a:noFill/>
          <a:ln>
            <a:noFill/>
          </a:ln>
        </p:spPr>
      </p:pic>
      <p:pic>
        <p:nvPicPr>
          <p:cNvPr id="8" name="Obraz 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016116" y="1775058"/>
            <a:ext cx="3598342" cy="2258534"/>
          </a:xfrm>
          <a:prstGeom prst="rect">
            <a:avLst/>
          </a:prstGeom>
        </p:spPr>
      </p:pic>
      <p:sp>
        <p:nvSpPr>
          <p:cNvPr id="9" name="pole tekstowe 8"/>
          <p:cNvSpPr txBox="1"/>
          <p:nvPr/>
        </p:nvSpPr>
        <p:spPr>
          <a:xfrm>
            <a:off x="1302755" y="3399181"/>
            <a:ext cx="1863011" cy="461665"/>
          </a:xfrm>
          <a:prstGeom prst="rect">
            <a:avLst/>
          </a:prstGeom>
          <a:noFill/>
        </p:spPr>
        <p:txBody>
          <a:bodyPr wrap="none" rtlCol="0">
            <a:spAutoFit/>
          </a:bodyPr>
          <a:lstStyle/>
          <a:p>
            <a:r>
              <a:rPr lang="pl-PL" sz="2400" dirty="0" smtClean="0">
                <a:solidFill>
                  <a:schemeClr val="bg2"/>
                </a:solidFill>
              </a:rPr>
              <a:t>50 </a:t>
            </a:r>
            <a:r>
              <a:rPr lang="pl-PL" sz="2400" dirty="0" err="1" smtClean="0">
                <a:solidFill>
                  <a:schemeClr val="bg2"/>
                </a:solidFill>
              </a:rPr>
              <a:t>countries</a:t>
            </a:r>
            <a:endParaRPr lang="pl-PL" sz="2400" dirty="0">
              <a:solidFill>
                <a:schemeClr val="bg2"/>
              </a:solidFill>
            </a:endParaRPr>
          </a:p>
        </p:txBody>
      </p:sp>
      <p:sp>
        <p:nvSpPr>
          <p:cNvPr id="10" name="pole tekstowe 9"/>
          <p:cNvSpPr txBox="1"/>
          <p:nvPr/>
        </p:nvSpPr>
        <p:spPr>
          <a:xfrm>
            <a:off x="3952276" y="4333504"/>
            <a:ext cx="3492816" cy="1569660"/>
          </a:xfrm>
          <a:prstGeom prst="rect">
            <a:avLst/>
          </a:prstGeom>
          <a:noFill/>
        </p:spPr>
        <p:txBody>
          <a:bodyPr wrap="none" rtlCol="0">
            <a:spAutoFit/>
          </a:bodyPr>
          <a:lstStyle/>
          <a:p>
            <a:pPr marL="342900" indent="-342900">
              <a:buFont typeface="Arial" pitchFamily="34" charset="0"/>
              <a:buChar char="•"/>
            </a:pPr>
            <a:r>
              <a:rPr lang="pl-PL" sz="2400" dirty="0" err="1" smtClean="0">
                <a:solidFill>
                  <a:schemeClr val="bg2"/>
                </a:solidFill>
              </a:rPr>
              <a:t>Eastern</a:t>
            </a:r>
            <a:r>
              <a:rPr lang="pl-PL" sz="2400" dirty="0" smtClean="0">
                <a:solidFill>
                  <a:schemeClr val="bg2"/>
                </a:solidFill>
              </a:rPr>
              <a:t> </a:t>
            </a:r>
            <a:r>
              <a:rPr lang="pl-PL" sz="2400" dirty="0" err="1" smtClean="0">
                <a:solidFill>
                  <a:schemeClr val="bg2"/>
                </a:solidFill>
              </a:rPr>
              <a:t>Partnership</a:t>
            </a:r>
            <a:endParaRPr lang="pl-PL" sz="2400" dirty="0" smtClean="0">
              <a:solidFill>
                <a:schemeClr val="bg2"/>
              </a:solidFill>
            </a:endParaRPr>
          </a:p>
          <a:p>
            <a:pPr marL="342900" indent="-342900">
              <a:buFont typeface="Arial" pitchFamily="34" charset="0"/>
              <a:buChar char="•"/>
            </a:pPr>
            <a:r>
              <a:rPr lang="pl-PL" sz="2400" dirty="0" err="1" smtClean="0">
                <a:solidFill>
                  <a:schemeClr val="bg2"/>
                </a:solidFill>
              </a:rPr>
              <a:t>Tadjikistan</a:t>
            </a:r>
            <a:r>
              <a:rPr lang="pl-PL" sz="2400" dirty="0" smtClean="0">
                <a:solidFill>
                  <a:schemeClr val="bg2"/>
                </a:solidFill>
              </a:rPr>
              <a:t>, </a:t>
            </a:r>
            <a:r>
              <a:rPr lang="pl-PL" sz="2400" dirty="0" err="1" smtClean="0">
                <a:solidFill>
                  <a:schemeClr val="bg2"/>
                </a:solidFill>
              </a:rPr>
              <a:t>Kirgizstan</a:t>
            </a:r>
            <a:endParaRPr lang="pl-PL" sz="2400" dirty="0" smtClean="0">
              <a:solidFill>
                <a:schemeClr val="bg2"/>
              </a:solidFill>
            </a:endParaRPr>
          </a:p>
          <a:p>
            <a:pPr marL="342900" indent="-342900">
              <a:buFont typeface="Arial" pitchFamily="34" charset="0"/>
              <a:buChar char="•"/>
            </a:pPr>
            <a:r>
              <a:rPr lang="pl-PL" sz="2400" dirty="0" err="1" smtClean="0">
                <a:solidFill>
                  <a:schemeClr val="bg2"/>
                </a:solidFill>
              </a:rPr>
              <a:t>Tunisia</a:t>
            </a:r>
            <a:r>
              <a:rPr lang="pl-PL" sz="2400" dirty="0" smtClean="0">
                <a:solidFill>
                  <a:schemeClr val="bg2"/>
                </a:solidFill>
              </a:rPr>
              <a:t>, </a:t>
            </a:r>
          </a:p>
          <a:p>
            <a:pPr marL="342900" indent="-342900">
              <a:buFont typeface="Arial" pitchFamily="34" charset="0"/>
              <a:buChar char="•"/>
            </a:pPr>
            <a:r>
              <a:rPr lang="pl-PL" sz="2400" dirty="0" err="1" smtClean="0">
                <a:solidFill>
                  <a:schemeClr val="bg2"/>
                </a:solidFill>
              </a:rPr>
              <a:t>Myanma</a:t>
            </a:r>
            <a:endParaRPr lang="pl-PL" sz="2400" dirty="0">
              <a:solidFill>
                <a:schemeClr val="bg2"/>
              </a:solidFill>
            </a:endParaRPr>
          </a:p>
        </p:txBody>
      </p:sp>
    </p:spTree>
    <p:extLst>
      <p:ext uri="{BB962C8B-B14F-4D97-AF65-F5344CB8AC3E}">
        <p14:creationId xmlns:p14="http://schemas.microsoft.com/office/powerpoint/2010/main" val="11326827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Solidarity </a:t>
            </a:r>
            <a:r>
              <a:rPr lang="en-US" dirty="0"/>
              <a:t>Fund </a:t>
            </a:r>
            <a:r>
              <a:rPr lang="en-US" dirty="0" smtClean="0"/>
              <a:t>PL</a:t>
            </a:r>
            <a:endParaRPr lang="lt-LT" dirty="0"/>
          </a:p>
        </p:txBody>
      </p:sp>
      <p:sp>
        <p:nvSpPr>
          <p:cNvPr id="3" name="Content Placeholder 2"/>
          <p:cNvSpPr>
            <a:spLocks noGrp="1"/>
          </p:cNvSpPr>
          <p:nvPr>
            <p:ph idx="1"/>
          </p:nvPr>
        </p:nvSpPr>
        <p:spPr>
          <a:xfrm>
            <a:off x="469557" y="1600201"/>
            <a:ext cx="4340981" cy="4190222"/>
          </a:xfrm>
        </p:spPr>
        <p:txBody>
          <a:bodyPr>
            <a:normAutofit/>
          </a:bodyPr>
          <a:lstStyle/>
          <a:p>
            <a:r>
              <a:rPr lang="pl-PL" dirty="0" smtClean="0"/>
              <a:t>€ 3,25 mln </a:t>
            </a:r>
            <a:r>
              <a:rPr lang="pl-PL" dirty="0" err="1" smtClean="0"/>
              <a:t>annual</a:t>
            </a:r>
            <a:r>
              <a:rPr lang="pl-PL" dirty="0" smtClean="0"/>
              <a:t> </a:t>
            </a:r>
            <a:r>
              <a:rPr lang="pl-PL" dirty="0" err="1" smtClean="0"/>
              <a:t>budget</a:t>
            </a:r>
            <a:endParaRPr lang="pl-PL" dirty="0" smtClean="0"/>
          </a:p>
          <a:p>
            <a:r>
              <a:rPr lang="pl-PL" dirty="0" smtClean="0"/>
              <a:t>in 2012 ~70 </a:t>
            </a:r>
            <a:r>
              <a:rPr lang="pl-PL" dirty="0" err="1" smtClean="0"/>
              <a:t>grants</a:t>
            </a:r>
            <a:r>
              <a:rPr lang="pl-PL" dirty="0" smtClean="0"/>
              <a:t> for </a:t>
            </a:r>
            <a:r>
              <a:rPr lang="pl-PL" dirty="0" err="1" smtClean="0"/>
              <a:t>crossborder</a:t>
            </a:r>
            <a:r>
              <a:rPr lang="pl-PL" dirty="0" smtClean="0"/>
              <a:t> </a:t>
            </a:r>
            <a:r>
              <a:rPr lang="pl-PL" dirty="0" err="1" smtClean="0"/>
              <a:t>projects</a:t>
            </a:r>
            <a:r>
              <a:rPr lang="pl-PL" dirty="0" smtClean="0"/>
              <a:t> (UA 31%, BY 24%)</a:t>
            </a:r>
          </a:p>
          <a:p>
            <a:r>
              <a:rPr lang="en-GB" dirty="0" smtClean="0"/>
              <a:t>The </a:t>
            </a:r>
            <a:r>
              <a:rPr lang="en-GB" dirty="0"/>
              <a:t>re-granting </a:t>
            </a:r>
            <a:r>
              <a:rPr lang="en-GB" dirty="0" smtClean="0"/>
              <a:t>for</a:t>
            </a:r>
            <a:r>
              <a:rPr lang="pl-PL" dirty="0" smtClean="0"/>
              <a:t> </a:t>
            </a:r>
            <a:r>
              <a:rPr lang="pl-PL" dirty="0" err="1" smtClean="0"/>
              <a:t>NGOs</a:t>
            </a:r>
            <a:r>
              <a:rPr lang="en-GB" dirty="0" smtClean="0"/>
              <a:t>:</a:t>
            </a:r>
            <a:endParaRPr lang="pl-PL" dirty="0"/>
          </a:p>
          <a:p>
            <a:pPr lvl="1"/>
            <a:r>
              <a:rPr lang="en-GB" dirty="0"/>
              <a:t>an open grant competition for Polish NGOs’ initiatives in </a:t>
            </a:r>
            <a:r>
              <a:rPr lang="en-GB" b="1" dirty="0" smtClean="0"/>
              <a:t>Belarus</a:t>
            </a:r>
            <a:r>
              <a:rPr lang="en-GB" b="1" dirty="0"/>
              <a:t>, Georgia, Moldova, Ukraine, </a:t>
            </a:r>
            <a:r>
              <a:rPr lang="en-GB" b="1" dirty="0" smtClean="0"/>
              <a:t>Tunisia</a:t>
            </a:r>
            <a:r>
              <a:rPr lang="pl-PL" b="1" dirty="0"/>
              <a:t> </a:t>
            </a:r>
            <a:r>
              <a:rPr lang="pl-PL" dirty="0" smtClean="0"/>
              <a:t>and</a:t>
            </a:r>
            <a:r>
              <a:rPr lang="en-GB" dirty="0" smtClean="0"/>
              <a:t> </a:t>
            </a:r>
            <a:r>
              <a:rPr lang="en-GB" b="1" dirty="0" smtClean="0"/>
              <a:t>Tajikistan</a:t>
            </a:r>
            <a:r>
              <a:rPr lang="en-GB" dirty="0" smtClean="0"/>
              <a:t>.</a:t>
            </a:r>
            <a:endParaRPr lang="pl-PL" dirty="0"/>
          </a:p>
          <a:p>
            <a:pPr lvl="1"/>
            <a:r>
              <a:rPr lang="en-GB" dirty="0"/>
              <a:t>flexible grant line which allows to react quickly to the changing political situation worldwide</a:t>
            </a:r>
            <a:r>
              <a:rPr lang="en-GB" dirty="0" smtClean="0"/>
              <a:t>.</a:t>
            </a:r>
            <a:endParaRPr lang="pl-PL" dirty="0" smtClean="0"/>
          </a:p>
          <a:p>
            <a:pPr lvl="1"/>
            <a:endParaRPr lang="pl-PL" dirty="0" smtClean="0"/>
          </a:p>
          <a:p>
            <a:pPr marL="0" indent="0">
              <a:buNone/>
            </a:pPr>
            <a:endParaRPr lang="pl-PL" dirty="0" smtClean="0"/>
          </a:p>
        </p:txBody>
      </p:sp>
      <p:sp>
        <p:nvSpPr>
          <p:cNvPr id="4" name="Dowolny kształt 3"/>
          <p:cNvSpPr/>
          <p:nvPr/>
        </p:nvSpPr>
        <p:spPr>
          <a:xfrm>
            <a:off x="4640918" y="1831940"/>
            <a:ext cx="3174983" cy="2403185"/>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chemeClr val="bg2">
              <a:lumMod val="20000"/>
              <a:lumOff val="80000"/>
              <a:alpha val="30000"/>
            </a:schemeClr>
          </a:solidFill>
          <a:ln w="0">
            <a:solidFill>
              <a:schemeClr val="bg2">
                <a:lumMod val="60000"/>
                <a:lumOff val="40000"/>
              </a:schemeClr>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pl-PL" sz="1800" b="0" i="0" u="none" strike="noStrike" kern="1200">
              <a:ln>
                <a:noFill/>
              </a:ln>
              <a:latin typeface="Arial" pitchFamily="18"/>
              <a:ea typeface="Microsoft YaHei" pitchFamily="2"/>
              <a:cs typeface="Mangal" pitchFamily="2"/>
            </a:endParaRPr>
          </a:p>
        </p:txBody>
      </p:sp>
      <p:sp>
        <p:nvSpPr>
          <p:cNvPr id="5" name="Dowolny kształt 4"/>
          <p:cNvSpPr/>
          <p:nvPr/>
        </p:nvSpPr>
        <p:spPr>
          <a:xfrm>
            <a:off x="4640918" y="3238834"/>
            <a:ext cx="3211648" cy="2447754"/>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57FFA3">
              <a:alpha val="49804"/>
            </a:srgbClr>
          </a:solidFill>
          <a:ln w="0">
            <a:solidFill>
              <a:srgbClr val="00B050"/>
            </a:solidFill>
            <a:prstDash val="solid"/>
          </a:ln>
        </p:spPr>
        <p:txBody>
          <a:bodyPr vert="horz" wrap="none" lIns="90000" tIns="45000" rIns="90000" bIns="45000" anchor="ctr" anchorCtr="0" compatLnSpc="0"/>
          <a:lstStyle/>
          <a:p>
            <a:pPr lvl="0" algn="ctr" hangingPunct="0"/>
            <a:endParaRPr lang="pl-PL" dirty="0">
              <a:latin typeface="Arial" pitchFamily="18"/>
              <a:ea typeface="Microsoft YaHei" pitchFamily="2"/>
              <a:cs typeface="Mangal" pitchFamily="2"/>
            </a:endParaRPr>
          </a:p>
        </p:txBody>
      </p:sp>
      <p:pic>
        <p:nvPicPr>
          <p:cNvPr id="6" name="Obraz 5"/>
          <p:cNvPicPr>
            <a:picLocks noChangeAspect="1"/>
          </p:cNvPicPr>
          <p:nvPr/>
        </p:nvPicPr>
        <p:blipFill>
          <a:blip r:embed="rId2" cstate="email">
            <a:lum/>
            <a:alphaModFix/>
            <a:extLst>
              <a:ext uri="{28A0092B-C50C-407E-A947-70E740481C1C}">
                <a14:useLocalDpi xmlns:a14="http://schemas.microsoft.com/office/drawing/2010/main"/>
              </a:ext>
            </a:extLst>
          </a:blip>
          <a:srcRect/>
          <a:stretch>
            <a:fillRect/>
          </a:stretch>
        </p:blipFill>
        <p:spPr>
          <a:xfrm>
            <a:off x="5546710" y="2061533"/>
            <a:ext cx="1296000" cy="972000"/>
          </a:xfrm>
          <a:prstGeom prst="rect">
            <a:avLst/>
          </a:prstGeom>
          <a:noFill/>
          <a:ln>
            <a:noFill/>
          </a:ln>
        </p:spPr>
      </p:pic>
      <p:pic>
        <p:nvPicPr>
          <p:cNvPr id="7" name="Obraz 6"/>
          <p:cNvPicPr>
            <a:picLocks noChangeAspect="1"/>
          </p:cNvPicPr>
          <p:nvPr/>
        </p:nvPicPr>
        <p:blipFill>
          <a:blip r:embed="rId3" cstate="email">
            <a:lum/>
            <a:alphaModFix/>
            <a:extLst>
              <a:ext uri="{28A0092B-C50C-407E-A947-70E740481C1C}">
                <a14:useLocalDpi xmlns:a14="http://schemas.microsoft.com/office/drawing/2010/main"/>
              </a:ext>
            </a:extLst>
          </a:blip>
          <a:srcRect/>
          <a:stretch>
            <a:fillRect/>
          </a:stretch>
        </p:blipFill>
        <p:spPr>
          <a:xfrm>
            <a:off x="5726710" y="4331244"/>
            <a:ext cx="936000" cy="972000"/>
          </a:xfrm>
          <a:prstGeom prst="rect">
            <a:avLst/>
          </a:prstGeom>
          <a:noFill/>
          <a:ln>
            <a:noFill/>
          </a:ln>
        </p:spPr>
      </p:pic>
      <p:sp>
        <p:nvSpPr>
          <p:cNvPr id="8" name="pole tekstowe 7"/>
          <p:cNvSpPr txBox="1"/>
          <p:nvPr/>
        </p:nvSpPr>
        <p:spPr>
          <a:xfrm>
            <a:off x="5437379" y="3528388"/>
            <a:ext cx="1863011" cy="461665"/>
          </a:xfrm>
          <a:prstGeom prst="rect">
            <a:avLst/>
          </a:prstGeom>
          <a:noFill/>
        </p:spPr>
        <p:txBody>
          <a:bodyPr wrap="none" rtlCol="0">
            <a:spAutoFit/>
          </a:bodyPr>
          <a:lstStyle/>
          <a:p>
            <a:r>
              <a:rPr lang="pl-PL" sz="2400" dirty="0" smtClean="0">
                <a:solidFill>
                  <a:schemeClr val="bg2"/>
                </a:solidFill>
              </a:rPr>
              <a:t>50 </a:t>
            </a:r>
            <a:r>
              <a:rPr lang="pl-PL" sz="2400" dirty="0" err="1" smtClean="0">
                <a:solidFill>
                  <a:schemeClr val="bg2"/>
                </a:solidFill>
              </a:rPr>
              <a:t>countries</a:t>
            </a:r>
            <a:endParaRPr lang="pl-PL" sz="2400" dirty="0">
              <a:solidFill>
                <a:schemeClr val="bg2"/>
              </a:solidFill>
            </a:endParaRPr>
          </a:p>
        </p:txBody>
      </p:sp>
    </p:spTree>
    <p:extLst>
      <p:ext uri="{BB962C8B-B14F-4D97-AF65-F5344CB8AC3E}">
        <p14:creationId xmlns:p14="http://schemas.microsoft.com/office/powerpoint/2010/main" val="15177233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Solidarity Fund </a:t>
            </a:r>
            <a:r>
              <a:rPr lang="en-US" dirty="0" smtClean="0"/>
              <a:t>PL</a:t>
            </a:r>
            <a:endParaRPr lang="lt-LT" dirty="0"/>
          </a:p>
        </p:txBody>
      </p:sp>
      <p:sp>
        <p:nvSpPr>
          <p:cNvPr id="3" name="Content Placeholder 2"/>
          <p:cNvSpPr>
            <a:spLocks noGrp="1"/>
          </p:cNvSpPr>
          <p:nvPr>
            <p:ph idx="1"/>
          </p:nvPr>
        </p:nvSpPr>
        <p:spPr>
          <a:xfrm>
            <a:off x="469558" y="1600201"/>
            <a:ext cx="7540662" cy="4190222"/>
          </a:xfrm>
        </p:spPr>
        <p:txBody>
          <a:bodyPr>
            <a:normAutofit fontScale="85000" lnSpcReduction="10000"/>
          </a:bodyPr>
          <a:lstStyle/>
          <a:p>
            <a:pPr marL="0" indent="0">
              <a:buNone/>
            </a:pPr>
            <a:r>
              <a:rPr lang="en-GB" dirty="0" smtClean="0"/>
              <a:t>The Foundation pursues its objectives primarily through supporting and co-financing projects implemented by Polish non-governmental organizations.</a:t>
            </a:r>
            <a:r>
              <a:rPr lang="en-GB" strike="sngStrike" dirty="0" smtClean="0"/>
              <a:t> </a:t>
            </a:r>
            <a:r>
              <a:rPr lang="en-GB" dirty="0" smtClean="0"/>
              <a:t>Solidarity Fund PL may also carry out its own activities.</a:t>
            </a:r>
          </a:p>
          <a:p>
            <a:pPr marL="0" indent="0">
              <a:buNone/>
            </a:pPr>
            <a:endParaRPr lang="en-GB" dirty="0" smtClean="0"/>
          </a:p>
          <a:p>
            <a:r>
              <a:rPr lang="en-GB" dirty="0" smtClean="0"/>
              <a:t>„Privatisation and Private </a:t>
            </a:r>
            <a:r>
              <a:rPr lang="en-US" dirty="0" smtClean="0"/>
              <a:t>Entrepreneurship</a:t>
            </a:r>
            <a:r>
              <a:rPr lang="pl-PL" dirty="0" smtClean="0"/>
              <a:t> </a:t>
            </a:r>
            <a:r>
              <a:rPr lang="en-GB" dirty="0" smtClean="0"/>
              <a:t>in Belarus“ seminar in the framework of „European Dialogue for Modernisation with Belarusian Society“</a:t>
            </a:r>
          </a:p>
          <a:p>
            <a:endParaRPr lang="en-GB" dirty="0" smtClean="0"/>
          </a:p>
          <a:p>
            <a:r>
              <a:rPr lang="en-GB" dirty="0" smtClean="0"/>
              <a:t>Poland-Tunisia – Support for the development of a civil society</a:t>
            </a:r>
          </a:p>
          <a:p>
            <a:endParaRPr lang="en-GB" dirty="0" smtClean="0"/>
          </a:p>
          <a:p>
            <a:r>
              <a:rPr lang="en-GB" dirty="0" smtClean="0"/>
              <a:t>Election observation missions in G</a:t>
            </a:r>
            <a:r>
              <a:rPr lang="pl-PL" dirty="0" smtClean="0"/>
              <a:t>e</a:t>
            </a:r>
            <a:r>
              <a:rPr lang="en-GB" dirty="0" err="1" smtClean="0"/>
              <a:t>orgia</a:t>
            </a:r>
            <a:r>
              <a:rPr lang="en-GB" dirty="0" smtClean="0"/>
              <a:t> and Ukraine (OSCE/ODIHR observation mission) and International Civil Society Election Observation Mission of the parliamentary elections in Ukraine.</a:t>
            </a:r>
          </a:p>
          <a:p>
            <a:endParaRPr lang="en-GB" dirty="0" smtClean="0"/>
          </a:p>
          <a:p>
            <a:r>
              <a:rPr lang="en-GB" dirty="0" smtClean="0"/>
              <a:t>Information </a:t>
            </a:r>
            <a:r>
              <a:rPr lang="en-GB" dirty="0" err="1" smtClean="0"/>
              <a:t>Center</a:t>
            </a:r>
            <a:r>
              <a:rPr lang="en-GB" dirty="0" smtClean="0"/>
              <a:t> for Local Authorities  in Moldova</a:t>
            </a:r>
          </a:p>
        </p:txBody>
      </p:sp>
    </p:spTree>
    <p:extLst>
      <p:ext uri="{BB962C8B-B14F-4D97-AF65-F5344CB8AC3E}">
        <p14:creationId xmlns:p14="http://schemas.microsoft.com/office/powerpoint/2010/main" val="39166770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lstStyle/>
          <a:p>
            <a:endParaRPr lang="pl-PL" dirty="0"/>
          </a:p>
        </p:txBody>
      </p:sp>
      <p:pic>
        <p:nvPicPr>
          <p:cNvPr id="4" name="Picture 2"/>
          <p:cNvPicPr>
            <a:picLocks noChangeAspect="1" noChangeArrowheads="1"/>
          </p:cNvPicPr>
          <p:nvPr/>
        </p:nvPicPr>
        <p:blipFill>
          <a:blip r:embed="rId2" cstate="print"/>
          <a:srcRect/>
          <a:stretch>
            <a:fillRect/>
          </a:stretch>
        </p:blipFill>
        <p:spPr bwMode="auto">
          <a:xfrm>
            <a:off x="15341" y="0"/>
            <a:ext cx="9128659" cy="6412648"/>
          </a:xfrm>
          <a:prstGeom prst="rect">
            <a:avLst/>
          </a:prstGeom>
          <a:noFill/>
          <a:ln w="9525">
            <a:noFill/>
            <a:miter lim="800000"/>
            <a:headEnd/>
            <a:tailEnd/>
          </a:ln>
        </p:spPr>
      </p:pic>
      <p:sp>
        <p:nvSpPr>
          <p:cNvPr id="5" name="Prostokąt 4"/>
          <p:cNvSpPr/>
          <p:nvPr/>
        </p:nvSpPr>
        <p:spPr>
          <a:xfrm>
            <a:off x="5292080" y="0"/>
            <a:ext cx="3851920"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err="1" smtClean="0"/>
              <a:t>Fraternal</a:t>
            </a:r>
            <a:r>
              <a:rPr lang="pl-PL" sz="3600" dirty="0" smtClean="0"/>
              <a:t> </a:t>
            </a:r>
            <a:r>
              <a:rPr lang="pl-PL" sz="3600" dirty="0" err="1" smtClean="0"/>
              <a:t>aid</a:t>
            </a:r>
            <a:r>
              <a:rPr lang="pl-PL" sz="3600" dirty="0" smtClean="0"/>
              <a:t> </a:t>
            </a:r>
          </a:p>
          <a:p>
            <a:pPr algn="ctr"/>
            <a:r>
              <a:rPr lang="pl-PL" sz="3600" dirty="0" smtClean="0"/>
              <a:t>- </a:t>
            </a:r>
            <a:r>
              <a:rPr lang="pl-PL" sz="3600" dirty="0" err="1" smtClean="0"/>
              <a:t>never</a:t>
            </a:r>
            <a:r>
              <a:rPr lang="pl-PL" sz="3600" dirty="0" smtClean="0"/>
              <a:t> </a:t>
            </a:r>
            <a:r>
              <a:rPr lang="pl-PL" sz="3600" dirty="0" err="1" smtClean="0"/>
              <a:t>again</a:t>
            </a:r>
            <a:endParaRPr lang="pl-PL" sz="3600" dirty="0"/>
          </a:p>
        </p:txBody>
      </p:sp>
    </p:spTree>
    <p:extLst>
      <p:ext uri="{BB962C8B-B14F-4D97-AF65-F5344CB8AC3E}">
        <p14:creationId xmlns:p14="http://schemas.microsoft.com/office/powerpoint/2010/main" val="7230560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387879"/>
            <a:ext cx="7991061" cy="6317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45914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err="1" smtClean="0"/>
              <a:t>Belarus</a:t>
            </a:r>
            <a:endParaRPr lang="lt-LT" dirty="0"/>
          </a:p>
        </p:txBody>
      </p:sp>
      <p:sp>
        <p:nvSpPr>
          <p:cNvPr id="3" name="Content Placeholder 2"/>
          <p:cNvSpPr>
            <a:spLocks noGrp="1"/>
          </p:cNvSpPr>
          <p:nvPr>
            <p:ph idx="1"/>
          </p:nvPr>
        </p:nvSpPr>
        <p:spPr>
          <a:xfrm>
            <a:off x="469558" y="1600201"/>
            <a:ext cx="7540662" cy="4190222"/>
          </a:xfrm>
        </p:spPr>
        <p:txBody>
          <a:bodyPr>
            <a:normAutofit/>
          </a:bodyPr>
          <a:lstStyle/>
          <a:p>
            <a:r>
              <a:rPr lang="pl-PL" dirty="0" smtClean="0"/>
              <a:t>€ 10 mln </a:t>
            </a:r>
            <a:r>
              <a:rPr lang="pl-PL" dirty="0" err="1" smtClean="0"/>
              <a:t>annualy</a:t>
            </a:r>
            <a:endParaRPr lang="pl-PL" dirty="0" smtClean="0"/>
          </a:p>
          <a:p>
            <a:pPr lvl="1"/>
            <a:r>
              <a:rPr lang="pl-PL" dirty="0" smtClean="0"/>
              <a:t>Independent media </a:t>
            </a:r>
          </a:p>
          <a:p>
            <a:pPr marL="857250" lvl="2" indent="0">
              <a:buNone/>
            </a:pPr>
            <a:r>
              <a:rPr lang="pl-PL" sz="1600" dirty="0" smtClean="0"/>
              <a:t>(</a:t>
            </a:r>
            <a:r>
              <a:rPr lang="pl-PL" sz="1600" dirty="0" err="1" smtClean="0"/>
              <a:t>Belsat</a:t>
            </a:r>
            <a:r>
              <a:rPr lang="pl-PL" sz="1600" dirty="0" smtClean="0"/>
              <a:t> TV, ERB, Racja, </a:t>
            </a:r>
            <a:r>
              <a:rPr lang="pl-PL" sz="1600" dirty="0" err="1" smtClean="0"/>
              <a:t>printed</a:t>
            </a:r>
            <a:r>
              <a:rPr lang="pl-PL" sz="1600" dirty="0" smtClean="0"/>
              <a:t> </a:t>
            </a:r>
            <a:r>
              <a:rPr lang="pl-PL" sz="1600" dirty="0" err="1" smtClean="0"/>
              <a:t>press</a:t>
            </a:r>
            <a:r>
              <a:rPr lang="pl-PL" sz="1600" dirty="0" smtClean="0"/>
              <a:t>)</a:t>
            </a:r>
            <a:r>
              <a:rPr lang="pl-PL" dirty="0" smtClean="0"/>
              <a:t> </a:t>
            </a:r>
          </a:p>
          <a:p>
            <a:pPr lvl="1"/>
            <a:r>
              <a:rPr lang="en-US" dirty="0" err="1" smtClean="0"/>
              <a:t>Konstanty</a:t>
            </a:r>
            <a:r>
              <a:rPr lang="en-US" dirty="0" smtClean="0"/>
              <a:t> </a:t>
            </a:r>
            <a:r>
              <a:rPr lang="en-US" dirty="0" err="1"/>
              <a:t>Kalinowski</a:t>
            </a:r>
            <a:r>
              <a:rPr lang="en-US" dirty="0"/>
              <a:t> Scholarship </a:t>
            </a:r>
            <a:endParaRPr lang="pl-PL" dirty="0" smtClean="0"/>
          </a:p>
          <a:p>
            <a:pPr marL="857250" lvl="2" indent="0">
              <a:buNone/>
            </a:pPr>
            <a:r>
              <a:rPr lang="en-US" dirty="0" smtClean="0"/>
              <a:t>Program for </a:t>
            </a:r>
            <a:r>
              <a:rPr lang="en-US" dirty="0"/>
              <a:t>Belarusian </a:t>
            </a:r>
            <a:r>
              <a:rPr lang="en-US" dirty="0" smtClean="0"/>
              <a:t>Students</a:t>
            </a:r>
            <a:endParaRPr lang="pl-PL" dirty="0" smtClean="0"/>
          </a:p>
          <a:p>
            <a:pPr lvl="1"/>
            <a:r>
              <a:rPr lang="pl-PL" dirty="0" err="1" smtClean="0"/>
              <a:t>Support</a:t>
            </a:r>
            <a:r>
              <a:rPr lang="pl-PL" dirty="0" smtClean="0"/>
              <a:t> for </a:t>
            </a:r>
            <a:r>
              <a:rPr lang="pl-PL" dirty="0" err="1" smtClean="0"/>
              <a:t>civil</a:t>
            </a:r>
            <a:r>
              <a:rPr lang="pl-PL" dirty="0" smtClean="0"/>
              <a:t> </a:t>
            </a:r>
            <a:r>
              <a:rPr lang="pl-PL" dirty="0" err="1" smtClean="0"/>
              <a:t>society</a:t>
            </a:r>
            <a:r>
              <a:rPr lang="pl-PL" dirty="0" smtClean="0"/>
              <a:t> </a:t>
            </a:r>
          </a:p>
          <a:p>
            <a:pPr marL="857250" lvl="2" indent="0">
              <a:buNone/>
            </a:pPr>
            <a:r>
              <a:rPr lang="pl-PL" sz="1600" dirty="0" smtClean="0"/>
              <a:t>(</a:t>
            </a:r>
            <a:r>
              <a:rPr lang="pl-PL" sz="1600" dirty="0" err="1" smtClean="0"/>
              <a:t>over</a:t>
            </a:r>
            <a:r>
              <a:rPr lang="pl-PL" sz="1600" dirty="0" smtClean="0"/>
              <a:t> 70 </a:t>
            </a:r>
            <a:r>
              <a:rPr lang="pl-PL" sz="1600" dirty="0" err="1" smtClean="0"/>
              <a:t>crossborder</a:t>
            </a:r>
            <a:r>
              <a:rPr lang="pl-PL" sz="1600" dirty="0" smtClean="0"/>
              <a:t> </a:t>
            </a:r>
            <a:r>
              <a:rPr lang="pl-PL" sz="1600" dirty="0" err="1" smtClean="0"/>
              <a:t>projects</a:t>
            </a:r>
            <a:r>
              <a:rPr lang="pl-PL" sz="1600" dirty="0" smtClean="0"/>
              <a:t> by </a:t>
            </a:r>
            <a:r>
              <a:rPr lang="pl-PL" sz="1600" dirty="0" err="1" smtClean="0"/>
              <a:t>Polish</a:t>
            </a:r>
            <a:r>
              <a:rPr lang="pl-PL" sz="1600" dirty="0" smtClean="0"/>
              <a:t> </a:t>
            </a:r>
            <a:r>
              <a:rPr lang="pl-PL" sz="1600" dirty="0" err="1" smtClean="0"/>
              <a:t>NGOs</a:t>
            </a:r>
            <a:endParaRPr lang="pl-PL" sz="1600" dirty="0" smtClean="0"/>
          </a:p>
          <a:p>
            <a:pPr lvl="1"/>
            <a:r>
              <a:rPr lang="pl-PL" dirty="0" err="1" smtClean="0"/>
              <a:t>Support</a:t>
            </a:r>
            <a:r>
              <a:rPr lang="pl-PL" dirty="0" smtClean="0"/>
              <a:t> </a:t>
            </a:r>
            <a:r>
              <a:rPr lang="pl-PL" dirty="0"/>
              <a:t>for </a:t>
            </a:r>
            <a:r>
              <a:rPr lang="pl-PL" dirty="0" err="1"/>
              <a:t>political</a:t>
            </a:r>
            <a:r>
              <a:rPr lang="pl-PL" dirty="0"/>
              <a:t> </a:t>
            </a:r>
            <a:r>
              <a:rPr lang="pl-PL" dirty="0" err="1"/>
              <a:t>prisoners</a:t>
            </a:r>
            <a:endParaRPr lang="pl-PL" dirty="0"/>
          </a:p>
          <a:p>
            <a:r>
              <a:rPr lang="pl-PL" dirty="0" err="1" smtClean="0"/>
              <a:t>Support</a:t>
            </a:r>
            <a:r>
              <a:rPr lang="pl-PL" dirty="0" smtClean="0"/>
              <a:t> for </a:t>
            </a:r>
            <a:r>
              <a:rPr lang="pl-PL" dirty="0" err="1" smtClean="0"/>
              <a:t>Byelorussian</a:t>
            </a:r>
            <a:r>
              <a:rPr lang="pl-PL" dirty="0" smtClean="0"/>
              <a:t> </a:t>
            </a:r>
            <a:r>
              <a:rPr lang="pl-PL" dirty="0" err="1" smtClean="0"/>
              <a:t>NGOs</a:t>
            </a:r>
            <a:r>
              <a:rPr lang="pl-PL" dirty="0" smtClean="0"/>
              <a:t> in Poland</a:t>
            </a:r>
          </a:p>
          <a:p>
            <a:r>
              <a:rPr lang="pl-PL" dirty="0" err="1" smtClean="0"/>
              <a:t>Initiatives</a:t>
            </a:r>
            <a:r>
              <a:rPr lang="pl-PL" dirty="0" smtClean="0"/>
              <a:t> </a:t>
            </a:r>
            <a:r>
              <a:rPr lang="pl-PL" dirty="0" err="1"/>
              <a:t>within</a:t>
            </a:r>
            <a:r>
              <a:rPr lang="pl-PL" dirty="0"/>
              <a:t> EU (</a:t>
            </a:r>
            <a:r>
              <a:rPr lang="pl-PL" dirty="0" err="1"/>
              <a:t>Solidarity</a:t>
            </a:r>
            <a:r>
              <a:rPr lang="pl-PL" dirty="0"/>
              <a:t> with </a:t>
            </a:r>
            <a:r>
              <a:rPr lang="pl-PL" dirty="0" err="1"/>
              <a:t>Belarus</a:t>
            </a:r>
            <a:r>
              <a:rPr lang="pl-PL" dirty="0"/>
              <a:t>, </a:t>
            </a:r>
            <a:r>
              <a:rPr lang="pl-PL" dirty="0" err="1"/>
              <a:t>intelligent</a:t>
            </a:r>
            <a:r>
              <a:rPr lang="pl-PL" dirty="0"/>
              <a:t> </a:t>
            </a:r>
            <a:r>
              <a:rPr lang="pl-PL" dirty="0" err="1"/>
              <a:t>sanctions</a:t>
            </a:r>
            <a:r>
              <a:rPr lang="pl-PL" dirty="0"/>
              <a:t>, </a:t>
            </a:r>
            <a:r>
              <a:rPr lang="pl-PL" dirty="0" err="1"/>
              <a:t>Dialogue</a:t>
            </a:r>
            <a:r>
              <a:rPr lang="pl-PL" dirty="0"/>
              <a:t> for </a:t>
            </a:r>
            <a:r>
              <a:rPr lang="pl-PL" dirty="0" err="1"/>
              <a:t>Modernisation</a:t>
            </a:r>
            <a:r>
              <a:rPr lang="pl-PL" dirty="0" smtClean="0"/>
              <a:t>)</a:t>
            </a:r>
          </a:p>
          <a:p>
            <a:endParaRPr lang="pl-PL" dirty="0" smtClean="0"/>
          </a:p>
        </p:txBody>
      </p:sp>
      <p:pic>
        <p:nvPicPr>
          <p:cNvPr id="2052" name="Picture 4" descr="https://twimg0-a.akamaihd.net/profile_images/2301612899/Belsat-TV_kwadrat.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04749" y="1033673"/>
            <a:ext cx="3104861" cy="2639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4686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err="1" smtClean="0"/>
              <a:t>Areas</a:t>
            </a:r>
            <a:r>
              <a:rPr lang="pl-PL" dirty="0" smtClean="0"/>
              <a:t> of </a:t>
            </a:r>
            <a:r>
              <a:rPr lang="pl-PL" dirty="0" err="1" smtClean="0"/>
              <a:t>cooperation</a:t>
            </a:r>
            <a:endParaRPr lang="lt-LT" dirty="0"/>
          </a:p>
        </p:txBody>
      </p:sp>
      <p:sp>
        <p:nvSpPr>
          <p:cNvPr id="3" name="Content Placeholder 2"/>
          <p:cNvSpPr>
            <a:spLocks noGrp="1"/>
          </p:cNvSpPr>
          <p:nvPr>
            <p:ph idx="1"/>
          </p:nvPr>
        </p:nvSpPr>
        <p:spPr/>
        <p:txBody>
          <a:bodyPr>
            <a:normAutofit/>
          </a:bodyPr>
          <a:lstStyle/>
          <a:p>
            <a:r>
              <a:rPr lang="pl-PL" dirty="0" smtClean="0"/>
              <a:t>Independent media</a:t>
            </a:r>
            <a:endParaRPr lang="pl-PL" dirty="0"/>
          </a:p>
          <a:p>
            <a:r>
              <a:rPr lang="pl-PL" dirty="0" err="1"/>
              <a:t>Support</a:t>
            </a:r>
            <a:r>
              <a:rPr lang="pl-PL" dirty="0"/>
              <a:t> for </a:t>
            </a:r>
            <a:r>
              <a:rPr lang="pl-PL" dirty="0" err="1"/>
              <a:t>engaged</a:t>
            </a:r>
            <a:r>
              <a:rPr lang="pl-PL" dirty="0"/>
              <a:t> </a:t>
            </a:r>
            <a:r>
              <a:rPr lang="pl-PL" dirty="0" err="1"/>
              <a:t>citizens</a:t>
            </a:r>
            <a:r>
              <a:rPr lang="pl-PL" dirty="0"/>
              <a:t> </a:t>
            </a:r>
            <a:r>
              <a:rPr lang="pl-PL" dirty="0" smtClean="0"/>
              <a:t>CSO and </a:t>
            </a:r>
            <a:r>
              <a:rPr lang="pl-PL" dirty="0" err="1" smtClean="0"/>
              <a:t>local</a:t>
            </a:r>
            <a:r>
              <a:rPr lang="pl-PL" dirty="0" smtClean="0"/>
              <a:t> </a:t>
            </a:r>
            <a:r>
              <a:rPr lang="pl-PL" dirty="0" err="1" smtClean="0"/>
              <a:t>initiatives</a:t>
            </a:r>
            <a:endParaRPr lang="pl-PL" dirty="0" smtClean="0"/>
          </a:p>
          <a:p>
            <a:r>
              <a:rPr lang="en-US" dirty="0" smtClean="0"/>
              <a:t>Scholarship Program</a:t>
            </a:r>
            <a:r>
              <a:rPr lang="pl-PL" dirty="0" smtClean="0"/>
              <a:t> / </a:t>
            </a:r>
            <a:r>
              <a:rPr lang="pl-PL" dirty="0" err="1" smtClean="0"/>
              <a:t>Transformation</a:t>
            </a:r>
            <a:r>
              <a:rPr lang="pl-PL" dirty="0" smtClean="0"/>
              <a:t> </a:t>
            </a:r>
            <a:r>
              <a:rPr lang="pl-PL" dirty="0" err="1" smtClean="0"/>
              <a:t>Academy</a:t>
            </a:r>
            <a:endParaRPr lang="pl-PL" dirty="0" smtClean="0"/>
          </a:p>
          <a:p>
            <a:r>
              <a:rPr lang="pl-PL" dirty="0" err="1"/>
              <a:t>Solidarity</a:t>
            </a:r>
            <a:r>
              <a:rPr lang="pl-PL" dirty="0"/>
              <a:t> </a:t>
            </a:r>
            <a:r>
              <a:rPr lang="pl-PL" dirty="0" smtClean="0"/>
              <a:t>Library</a:t>
            </a:r>
          </a:p>
          <a:p>
            <a:r>
              <a:rPr lang="pl-PL" dirty="0" err="1" smtClean="0"/>
              <a:t>Solidarity</a:t>
            </a:r>
            <a:r>
              <a:rPr lang="pl-PL" dirty="0" smtClean="0"/>
              <a:t> / </a:t>
            </a:r>
            <a:r>
              <a:rPr lang="pl-PL" dirty="0" err="1" smtClean="0"/>
              <a:t>Transformation</a:t>
            </a:r>
            <a:r>
              <a:rPr lang="pl-PL" dirty="0" smtClean="0"/>
              <a:t> </a:t>
            </a:r>
            <a:r>
              <a:rPr lang="pl-PL" dirty="0" err="1" smtClean="0"/>
              <a:t>Corp</a:t>
            </a:r>
            <a:r>
              <a:rPr lang="pl-PL" dirty="0" smtClean="0"/>
              <a:t> / </a:t>
            </a:r>
            <a:r>
              <a:rPr lang="pl-PL" dirty="0" err="1" smtClean="0"/>
              <a:t>Mentorship</a:t>
            </a:r>
            <a:r>
              <a:rPr lang="pl-PL" dirty="0" smtClean="0"/>
              <a:t> </a:t>
            </a:r>
            <a:r>
              <a:rPr lang="pl-PL" dirty="0" err="1" smtClean="0"/>
              <a:t>initiative</a:t>
            </a:r>
            <a:endParaRPr lang="pl-PL" dirty="0" smtClean="0"/>
          </a:p>
        </p:txBody>
      </p:sp>
    </p:spTree>
    <p:extLst>
      <p:ext uri="{BB962C8B-B14F-4D97-AF65-F5344CB8AC3E}">
        <p14:creationId xmlns:p14="http://schemas.microsoft.com/office/powerpoint/2010/main" val="11901524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843</TotalTime>
  <Words>593</Words>
  <Application>Microsoft Office PowerPoint</Application>
  <PresentationFormat>On-screen Show (4:3)</PresentationFormat>
  <Paragraphs>73</Paragraphs>
  <Slides>10</Slides>
  <Notes>1</Notes>
  <HiddenSlides>4</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Theme</vt:lpstr>
      <vt:lpstr>PowerPoint Presentation</vt:lpstr>
      <vt:lpstr>Solidarity Fund PL</vt:lpstr>
      <vt:lpstr>Geographical priorities</vt:lpstr>
      <vt:lpstr>Solidarity Fund PL</vt:lpstr>
      <vt:lpstr>Solidarity Fund PL</vt:lpstr>
      <vt:lpstr>PowerPoint Presentation</vt:lpstr>
      <vt:lpstr>PowerPoint Presentation</vt:lpstr>
      <vt:lpstr>Belarus</vt:lpstr>
      <vt:lpstr>Areas of cooperation</vt:lpstr>
      <vt:lpstr>Areas of cooperation</vt:lpstr>
    </vt:vector>
  </TitlesOfParts>
  <Company>HeroldArt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Diana Jastrzębska</dc:creator>
  <cp:lastModifiedBy>Larisa Fugol</cp:lastModifiedBy>
  <cp:revision>61</cp:revision>
  <cp:lastPrinted>2012-11-14T07:54:10Z</cp:lastPrinted>
  <dcterms:created xsi:type="dcterms:W3CDTF">2012-07-02T07:10:37Z</dcterms:created>
  <dcterms:modified xsi:type="dcterms:W3CDTF">2012-12-19T06:51:52Z</dcterms:modified>
</cp:coreProperties>
</file>