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4" r:id="rId3"/>
    <p:sldId id="286" r:id="rId4"/>
    <p:sldId id="261" r:id="rId5"/>
    <p:sldId id="283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E9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89" autoAdjust="0"/>
  </p:normalViewPr>
  <p:slideViewPr>
    <p:cSldViewPr>
      <p:cViewPr varScale="1">
        <p:scale>
          <a:sx n="73" d="100"/>
          <a:sy n="73" d="100"/>
        </p:scale>
        <p:origin x="-42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5431C21-CC91-4842-8649-0B9D72154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06B9-9257-462D-8EB5-FF1678E36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15468-CDBE-42ED-B85D-249ADF282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98B35-F31E-49A6-A7D0-BEA83736F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E0009D-9ECF-4CDA-8CA4-E01AE83F7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1138AE-92AC-462A-B251-628C399F1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70554A-0721-4D81-9B76-52D05A966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E94B4F-4D76-4F72-A4E8-977E5EC96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3FA2B-A169-4FE4-8E97-2C344D16F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29C17F-EA71-4372-B062-1AF1C1541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2901CDB-DE12-460F-AF2B-6754605C3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A7C824E-702B-409F-8345-933417333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8" r:id="rId6"/>
    <p:sldLayoutId id="2147483682" r:id="rId7"/>
    <p:sldLayoutId id="2147483689" r:id="rId8"/>
    <p:sldLayoutId id="2147483690" r:id="rId9"/>
    <p:sldLayoutId id="2147483681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1815" y="304801"/>
            <a:ext cx="3016224" cy="609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540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en-US" sz="5400" dirty="0" smtClean="0">
                <a:solidFill>
                  <a:srgbClr val="FF0000"/>
                </a:solidFill>
                <a:latin typeface="Arial Narrow" pitchFamily="34" charset="0"/>
              </a:rPr>
            </a:br>
            <a:endParaRPr lang="en-GB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9600"/>
            <a:ext cx="8686800" cy="5943600"/>
          </a:xfrm>
          <a:ln w="28575">
            <a:solidFill>
              <a:srgbClr val="0070C0"/>
            </a:solidFill>
          </a:ln>
        </p:spPr>
        <p:txBody>
          <a:bodyPr lIns="274320" tIns="91440" rIns="91440" bIns="182880">
            <a:normAutofit/>
          </a:bodyPr>
          <a:lstStyle/>
          <a:p>
            <a:pPr marR="0" eaLnBrk="1" hangingPunct="1">
              <a:defRPr/>
            </a:pPr>
            <a:endParaRPr lang="en-US" b="1" i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R="0" algn="ctr" eaLnBrk="1" hangingPunct="1">
              <a:spcBef>
                <a:spcPct val="0"/>
              </a:spcBef>
              <a:defRPr/>
            </a:pPr>
            <a:r>
              <a:rPr lang="en-US" sz="6000" b="1" dirty="0" smtClean="0">
                <a:solidFill>
                  <a:srgbClr val="A3171E"/>
                </a:solidFill>
                <a:latin typeface="Arial Narrow" pitchFamily="34" charset="0"/>
              </a:rPr>
              <a:t>TRUST FUND</a:t>
            </a:r>
            <a:r>
              <a:rPr lang="en-US" sz="6000" b="1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en-US" sz="6000" b="1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Arial Narrow" pitchFamily="34" charset="0"/>
              </a:rPr>
              <a:t>AN EFFECTIVE TOOL FOR</a:t>
            </a:r>
            <a:br>
              <a:rPr lang="en-US" sz="6000" b="1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Arial Narrow" pitchFamily="34" charset="0"/>
              </a:rPr>
              <a:t> ODA DELIVERY </a:t>
            </a:r>
          </a:p>
          <a:p>
            <a:pPr marR="0" algn="ctr" eaLnBrk="1" hangingPunct="1">
              <a:defRPr/>
            </a:pPr>
            <a:endParaRPr lang="en-US" sz="3000" b="1" i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R="0" algn="ctr" eaLnBrk="1" hangingPunct="1">
              <a:defRPr/>
            </a:pPr>
            <a:endParaRPr lang="en-US" sz="3000" b="1" i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3315" name="Picture 6" descr="undp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62000"/>
            <a:ext cx="685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838200" y="3962400"/>
            <a:ext cx="3657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cs typeface="Arial" charset="0"/>
              </a:rPr>
              <a:t>Barbora Jungova</a:t>
            </a:r>
          </a:p>
          <a:p>
            <a:r>
              <a:rPr lang="en-US" sz="2000">
                <a:solidFill>
                  <a:srgbClr val="002060"/>
                </a:solidFill>
                <a:cs typeface="Arial" charset="0"/>
              </a:rPr>
              <a:t>Czech-UNDP TF, UNDP BRC</a:t>
            </a:r>
          </a:p>
          <a:p>
            <a:r>
              <a:rPr lang="en-US" sz="1800" b="1">
                <a:solidFill>
                  <a:srgbClr val="002060"/>
                </a:solidFill>
                <a:cs typeface="Arial" charset="0"/>
              </a:rPr>
              <a:t>barbora.jungova@undp.org</a:t>
            </a: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4724400" y="3962400"/>
            <a:ext cx="37338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>
                <a:solidFill>
                  <a:srgbClr val="002060"/>
                </a:solidFill>
                <a:cs typeface="Arial" charset="0"/>
              </a:rPr>
              <a:t>Zuzana Letkova</a:t>
            </a:r>
          </a:p>
          <a:p>
            <a:pPr algn="r"/>
            <a:r>
              <a:rPr lang="en-US" sz="2000">
                <a:solidFill>
                  <a:srgbClr val="002060"/>
                </a:solidFill>
                <a:cs typeface="Arial" charset="0"/>
              </a:rPr>
              <a:t>Slovak-UNDP TF, UNDP BRC</a:t>
            </a:r>
          </a:p>
          <a:p>
            <a:pPr algn="r"/>
            <a:r>
              <a:rPr lang="en-US" sz="1800" b="1">
                <a:solidFill>
                  <a:srgbClr val="002060"/>
                </a:solidFill>
                <a:cs typeface="Arial" charset="0"/>
              </a:rPr>
              <a:t>zuzana.letkova@undp.org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229600" cy="4648200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GB" sz="2100" dirty="0" smtClean="0">
              <a:latin typeface="Arial Narrow" pitchFamily="34" charset="0"/>
            </a:endParaRPr>
          </a:p>
          <a:p>
            <a:pPr marL="365760" indent="-256032" eaLnBrk="1" fontAlgn="auto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Linked to New Partnerships (formerly </a:t>
            </a:r>
            <a:r>
              <a:rPr lang="en-GB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Emerging Donors Initiative) regional </a:t>
            </a:r>
            <a:r>
              <a:rPr lang="en-GB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programme </a:t>
            </a:r>
            <a:r>
              <a:rPr lang="en-US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as well as to </a:t>
            </a:r>
            <a:r>
              <a:rPr lang="en-US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UNDP </a:t>
            </a:r>
            <a:r>
              <a:rPr lang="en-US" sz="2400" b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country level programming</a:t>
            </a:r>
            <a:endParaRPr lang="en-US" sz="2400" b="1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365760" indent="-256032" eaLnBrk="1" fontAlgn="auto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en-GB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Activities has been implemented based on </a:t>
            </a:r>
            <a:r>
              <a:rPr lang="en-GB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demand from UNDP Country offices</a:t>
            </a:r>
            <a:r>
              <a:rPr lang="en-GB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. </a:t>
            </a:r>
          </a:p>
          <a:p>
            <a:pPr marL="365760" indent="-256032" eaLnBrk="1" fontAlgn="auto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Focus on </a:t>
            </a:r>
            <a:r>
              <a:rPr lang="en-US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systematic promotion of transitional experience </a:t>
            </a:r>
            <a:r>
              <a:rPr lang="en-US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of the Czech and Slovak Republics</a:t>
            </a:r>
          </a:p>
          <a:p>
            <a:pPr marL="365760" indent="-256032" eaLnBrk="1" fontAlgn="auto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Ensure </a:t>
            </a:r>
            <a:r>
              <a:rPr lang="en-US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thematic coherence </a:t>
            </a:r>
            <a:r>
              <a:rPr lang="en-US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of the supported activities with the bilateral Czech  and Slovak ODA projects to achieve </a:t>
            </a:r>
            <a:r>
              <a:rPr lang="en-US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maximal efficiency and </a:t>
            </a:r>
            <a:r>
              <a:rPr lang="en-US" sz="2400" b="1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complementarity</a:t>
            </a:r>
            <a:r>
              <a:rPr lang="en-US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of the resources used.</a:t>
            </a:r>
          </a:p>
          <a:p>
            <a:pPr marL="365760" indent="-256032" eaLnBrk="1" fontAlgn="auto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UNDP BRC fully responsible </a:t>
            </a:r>
            <a:r>
              <a:rPr lang="en-GB" sz="24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for administration, programming, contracting, reporting and monitoring and evaluation of the TF contributions.</a:t>
            </a:r>
          </a:p>
          <a:p>
            <a:pPr marL="365760" indent="-256032" algn="just" eaLnBrk="1" fontAlgn="auto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endParaRPr lang="en-US" sz="2400" dirty="0" smtClean="0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1524000"/>
          </a:xfrm>
          <a:solidFill>
            <a:schemeClr val="bg2">
              <a:lumMod val="90000"/>
              <a:alpha val="49000"/>
            </a:schemeClr>
          </a:solidFill>
          <a:ln w="15875"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cap="all" dirty="0">
                <a:solidFill>
                  <a:srgbClr val="FF0000"/>
                </a:solidFill>
                <a:latin typeface="Arial Narrow" pitchFamily="34" charset="0"/>
              </a:rPr>
              <a:t>Czech </a:t>
            </a:r>
            <a:r>
              <a:rPr lang="en-US" sz="3400" cap="all" dirty="0" smtClean="0">
                <a:solidFill>
                  <a:srgbClr val="FF0000"/>
                </a:solidFill>
                <a:latin typeface="Arial Narrow" pitchFamily="34" charset="0"/>
              </a:rPr>
              <a:t> and SLOVAK UNDP </a:t>
            </a:r>
            <a:r>
              <a:rPr lang="en-US" sz="3400" cap="all" dirty="0">
                <a:solidFill>
                  <a:srgbClr val="FF0000"/>
                </a:solidFill>
                <a:latin typeface="Arial Narrow" pitchFamily="34" charset="0"/>
              </a:rPr>
              <a:t>Trust Fund </a:t>
            </a:r>
            <a:endParaRPr lang="en-US" cap="all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14339" name="Picture 4" descr="undp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228600"/>
            <a:ext cx="685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2100" smtClean="0"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smtClean="0">
                <a:solidFill>
                  <a:srgbClr val="002060"/>
                </a:solidFill>
              </a:rPr>
              <a:t>Established in 2000 </a:t>
            </a:r>
            <a:r>
              <a:rPr lang="en-GB" sz="2400" smtClean="0">
                <a:solidFill>
                  <a:srgbClr val="002060"/>
                </a:solidFill>
              </a:rPr>
              <a:t>as the first example of such cooperation in Central Europe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smtClean="0">
                <a:solidFill>
                  <a:srgbClr val="002060"/>
                </a:solidFill>
              </a:rPr>
              <a:t>Total contribution </a:t>
            </a:r>
            <a:r>
              <a:rPr lang="en-US" sz="2400" smtClean="0">
                <a:solidFill>
                  <a:srgbClr val="002060"/>
                </a:solidFill>
              </a:rPr>
              <a:t>more than $6.4 million</a:t>
            </a:r>
            <a:endParaRPr lang="en-GB" sz="240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smtClean="0">
                <a:solidFill>
                  <a:srgbClr val="002060"/>
                </a:solidFill>
              </a:rPr>
              <a:t>Target countries</a:t>
            </a:r>
            <a:r>
              <a:rPr lang="en-GB" sz="2400" smtClean="0">
                <a:solidFill>
                  <a:srgbClr val="002060"/>
                </a:solidFill>
              </a:rPr>
              <a:t>:</a:t>
            </a:r>
            <a:r>
              <a:rPr lang="en-GB" sz="2400" b="1" smtClean="0">
                <a:solidFill>
                  <a:srgbClr val="002060"/>
                </a:solidFill>
              </a:rPr>
              <a:t> </a:t>
            </a:r>
            <a:r>
              <a:rPr lang="en-GB" sz="2400" smtClean="0">
                <a:solidFill>
                  <a:srgbClr val="002060"/>
                </a:solidFill>
              </a:rPr>
              <a:t>Balkan and CIS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smtClean="0">
                <a:solidFill>
                  <a:srgbClr val="002060"/>
                </a:solidFill>
              </a:rPr>
              <a:t>Priority areas</a:t>
            </a:r>
            <a:r>
              <a:rPr lang="en-GB" sz="2400" smtClean="0">
                <a:solidFill>
                  <a:srgbClr val="002060"/>
                </a:solidFill>
              </a:rPr>
              <a:t>:</a:t>
            </a:r>
            <a:r>
              <a:rPr lang="en-GB" sz="2400" b="1" smtClean="0">
                <a:solidFill>
                  <a:srgbClr val="002060"/>
                </a:solidFill>
              </a:rPr>
              <a:t> </a:t>
            </a:r>
            <a:r>
              <a:rPr lang="en-GB" sz="2400" smtClean="0">
                <a:solidFill>
                  <a:srgbClr val="002060"/>
                </a:solidFill>
              </a:rPr>
              <a:t>good governance, environment protection, HIV prevention, socio-economic development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smtClean="0">
                <a:solidFill>
                  <a:srgbClr val="002060"/>
                </a:solidFill>
              </a:rPr>
              <a:t>Forms of support</a:t>
            </a:r>
            <a:r>
              <a:rPr lang="en-GB" sz="2400" smtClean="0">
                <a:solidFill>
                  <a:srgbClr val="002060"/>
                </a:solidFill>
              </a:rPr>
              <a:t>: </a:t>
            </a:r>
            <a:r>
              <a:rPr lang="en-US" sz="2400" smtClean="0">
                <a:solidFill>
                  <a:srgbClr val="002060"/>
                </a:solidFill>
              </a:rPr>
              <a:t>Study tours and workshops to Czech Republic, On-the-spot research, feasibility studies, individual consultations and participation of Czech experts on international projects, M&amp;E</a:t>
            </a:r>
            <a:endParaRPr lang="en-GB" sz="2400" smtClean="0">
              <a:solidFill>
                <a:srgbClr val="002060"/>
              </a:solidFill>
            </a:endParaRP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1524000"/>
          </a:xfrm>
          <a:solidFill>
            <a:schemeClr val="bg2">
              <a:lumMod val="90000"/>
              <a:alpha val="49000"/>
            </a:schemeClr>
          </a:solidFill>
          <a:ln w="15875"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cap="all" dirty="0" smtClean="0">
                <a:solidFill>
                  <a:srgbClr val="FF0000"/>
                </a:solidFill>
                <a:latin typeface="Arial Narrow" pitchFamily="34" charset="0"/>
              </a:rPr>
              <a:t>Czech-UNDP </a:t>
            </a:r>
            <a:r>
              <a:rPr lang="en-US" sz="3400" cap="all" dirty="0">
                <a:solidFill>
                  <a:srgbClr val="FF0000"/>
                </a:solidFill>
                <a:latin typeface="Arial Narrow" pitchFamily="34" charset="0"/>
              </a:rPr>
              <a:t>Trust </a:t>
            </a:r>
            <a:r>
              <a:rPr lang="en-US" sz="3400" cap="all" dirty="0" smtClean="0">
                <a:solidFill>
                  <a:srgbClr val="FF0000"/>
                </a:solidFill>
                <a:latin typeface="Arial Narrow" pitchFamily="34" charset="0"/>
              </a:rPr>
              <a:t>Fund</a:t>
            </a:r>
            <a:endParaRPr lang="en-US" cap="all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15363" name="Picture 4" descr="undp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228600"/>
            <a:ext cx="685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4267200"/>
          </a:xfrm>
        </p:spPr>
        <p:txBody>
          <a:bodyPr/>
          <a:lstStyle/>
          <a:p>
            <a:pPr eaLnBrk="1" hangingPunct="1"/>
            <a:r>
              <a:rPr lang="en-US" sz="2200" b="1" smtClean="0">
                <a:solidFill>
                  <a:srgbClr val="002060"/>
                </a:solidFill>
              </a:rPr>
              <a:t>Established</a:t>
            </a:r>
            <a:r>
              <a:rPr lang="en-US" sz="2200" smtClean="0">
                <a:solidFill>
                  <a:srgbClr val="002060"/>
                </a:solidFill>
              </a:rPr>
              <a:t> in 2003</a:t>
            </a:r>
          </a:p>
          <a:p>
            <a:pPr eaLnBrk="1" hangingPunct="1"/>
            <a:r>
              <a:rPr lang="en-US" sz="2200" b="1" smtClean="0">
                <a:solidFill>
                  <a:srgbClr val="002060"/>
                </a:solidFill>
              </a:rPr>
              <a:t>Largest partnership</a:t>
            </a:r>
            <a:r>
              <a:rPr lang="en-US" sz="2200" smtClean="0">
                <a:solidFill>
                  <a:srgbClr val="002060"/>
                </a:solidFill>
              </a:rPr>
              <a:t> for bilateral development assistance mechanism</a:t>
            </a:r>
          </a:p>
          <a:p>
            <a:pPr eaLnBrk="1" hangingPunct="1"/>
            <a:r>
              <a:rPr lang="en-US" sz="2200" b="1" smtClean="0">
                <a:solidFill>
                  <a:srgbClr val="002060"/>
                </a:solidFill>
              </a:rPr>
              <a:t>Total contribution </a:t>
            </a:r>
            <a:r>
              <a:rPr lang="en-US" sz="2200" smtClean="0">
                <a:solidFill>
                  <a:srgbClr val="002060"/>
                </a:solidFill>
              </a:rPr>
              <a:t>$13,85 million donated (out of which 91% MFA SR)</a:t>
            </a:r>
          </a:p>
          <a:p>
            <a:pPr eaLnBrk="1" hangingPunct="1"/>
            <a:r>
              <a:rPr lang="en-US" sz="2200" b="1" smtClean="0">
                <a:solidFill>
                  <a:srgbClr val="002060"/>
                </a:solidFill>
                <a:cs typeface="Arial" charset="0"/>
              </a:rPr>
              <a:t>Target countries</a:t>
            </a:r>
            <a:r>
              <a:rPr lang="en-US" sz="2200" smtClean="0">
                <a:solidFill>
                  <a:srgbClr val="002060"/>
                </a:solidFill>
                <a:cs typeface="Arial" charset="0"/>
              </a:rPr>
              <a:t>: Central Asia, Mongolia and Afghanistan, Sub-Saharan Africa, Western Balkans, CIS</a:t>
            </a:r>
          </a:p>
          <a:p>
            <a:pPr eaLnBrk="1" hangingPunct="1"/>
            <a:r>
              <a:rPr lang="en-US" sz="2200" b="1" smtClean="0">
                <a:solidFill>
                  <a:srgbClr val="002060"/>
                </a:solidFill>
                <a:cs typeface="Arial" charset="0"/>
              </a:rPr>
              <a:t>Forms of support</a:t>
            </a:r>
            <a:r>
              <a:rPr lang="en-US" sz="2200" smtClean="0">
                <a:solidFill>
                  <a:srgbClr val="002060"/>
                </a:solidFill>
                <a:cs typeface="Arial" charset="0"/>
              </a:rPr>
              <a:t>: bi and trilateral development projects (~$11 mil.), development and global education, Slovak expertise, study tours to Slovakia, complex projects aimed at EU integration, M&amp;E, ODA promotion and awareness raising, building ODA capacities, volunteering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458200" cy="1447800"/>
          </a:xfrm>
          <a:solidFill>
            <a:schemeClr val="bg2">
              <a:lumMod val="90000"/>
              <a:alpha val="49000"/>
            </a:schemeClr>
          </a:solidFill>
          <a:ln w="15875"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rgbClr val="FF0000"/>
                </a:solidFill>
                <a:latin typeface="Arial Narrow" pitchFamily="34" charset="0"/>
              </a:rPr>
              <a:t>SLOVAK-UNDP TRUST </a:t>
            </a:r>
            <a:r>
              <a:rPr lang="en-US" sz="3600" dirty="0" smtClean="0">
                <a:solidFill>
                  <a:srgbClr val="FF0000"/>
                </a:solidFill>
                <a:latin typeface="Arial Narrow" pitchFamily="34" charset="0"/>
              </a:rPr>
              <a:t>FUND</a:t>
            </a:r>
            <a:endParaRPr lang="en-US" sz="3600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16387" name="Picture 6" descr="undp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228600"/>
            <a:ext cx="685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76200"/>
            <a:ext cx="8229600" cy="1447800"/>
          </a:xfrm>
          <a:solidFill>
            <a:srgbClr val="B5E9F4">
              <a:alpha val="49000"/>
            </a:srgbClr>
          </a:solidFill>
          <a:ln w="15875">
            <a:solidFill>
              <a:schemeClr val="accent1"/>
            </a:solidFill>
          </a:ln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en-US" sz="3000" dirty="0" smtClean="0">
                <a:solidFill>
                  <a:srgbClr val="FF0000"/>
                </a:solidFill>
              </a:rPr>
              <a:t>You can find more information on Slovak-UNDP Trust Fund’s Web page </a:t>
            </a:r>
            <a:r>
              <a:rPr lang="en-US" sz="3000" dirty="0" smtClean="0">
                <a:solidFill>
                  <a:schemeClr val="accent4">
                    <a:lumMod val="50000"/>
                  </a:schemeClr>
                </a:solidFill>
              </a:rPr>
              <a:t>www.europeandicis.undp.org</a:t>
            </a:r>
            <a:endParaRPr lang="en-US" sz="3000" dirty="0">
              <a:solidFill>
                <a:srgbClr val="FF0000"/>
              </a:solidFill>
            </a:endParaRPr>
          </a:p>
        </p:txBody>
      </p:sp>
      <p:pic>
        <p:nvPicPr>
          <p:cNvPr id="17410" name="Picture 7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600200"/>
            <a:ext cx="8001000" cy="43434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0386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3200" b="1" smtClean="0">
                <a:solidFill>
                  <a:srgbClr val="002060"/>
                </a:solidFill>
                <a:cs typeface="Arial" charset="0"/>
              </a:rPr>
              <a:t>Current Goals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Arial" charset="0"/>
              </a:rPr>
              <a:t>Strengthening </a:t>
            </a:r>
            <a:r>
              <a:rPr lang="en-US" b="1" smtClean="0">
                <a:solidFill>
                  <a:srgbClr val="002060"/>
                </a:solidFill>
                <a:cs typeface="Arial" charset="0"/>
              </a:rPr>
              <a:t>programme support and cooperation with UNDP country offices </a:t>
            </a:r>
            <a:r>
              <a:rPr lang="en-US" smtClean="0">
                <a:solidFill>
                  <a:srgbClr val="002060"/>
                </a:solidFill>
                <a:cs typeface="Arial" charset="0"/>
              </a:rPr>
              <a:t>in line with national (Czech and Slovak) ODA priorities</a:t>
            </a:r>
          </a:p>
          <a:p>
            <a:pPr eaLnBrk="1" hangingPunct="1"/>
            <a:r>
              <a:rPr lang="en-US" b="1" smtClean="0">
                <a:solidFill>
                  <a:srgbClr val="002060"/>
                </a:solidFill>
                <a:cs typeface="Arial" charset="0"/>
              </a:rPr>
              <a:t>Sharing transitional experience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Arial" charset="0"/>
              </a:rPr>
              <a:t>Development of </a:t>
            </a:r>
            <a:r>
              <a:rPr lang="en-US" b="1" smtClean="0">
                <a:solidFill>
                  <a:srgbClr val="002060"/>
                </a:solidFill>
                <a:cs typeface="Arial" charset="0"/>
              </a:rPr>
              <a:t>new partnership modalities </a:t>
            </a:r>
            <a:r>
              <a:rPr lang="en-US" smtClean="0">
                <a:solidFill>
                  <a:srgbClr val="002060"/>
                </a:solidFill>
                <a:cs typeface="Arial" charset="0"/>
              </a:rPr>
              <a:t>to strengthen national as well as target countries capacities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447800"/>
          </a:xfrm>
          <a:solidFill>
            <a:schemeClr val="bg2">
              <a:lumMod val="90000"/>
              <a:alpha val="49000"/>
            </a:schemeClr>
          </a:solidFill>
          <a:ln w="15875"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cap="all" dirty="0" smtClean="0">
                <a:solidFill>
                  <a:srgbClr val="FF0000"/>
                </a:solidFill>
                <a:latin typeface="Arial Narrow" pitchFamily="34" charset="0"/>
              </a:rPr>
              <a:t>Czech  and SLOVAK UNDP Trust Fund </a:t>
            </a:r>
            <a:endParaRPr lang="en-US" sz="3400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18435" name="Picture 6" descr="undp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228600"/>
            <a:ext cx="685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730</TotalTime>
  <Words>271</Words>
  <Application>Microsoft Office PowerPoint</Application>
  <PresentationFormat>Předvádění na obrazovce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Šablona návrhu</vt:lpstr>
      </vt:variant>
      <vt:variant>
        <vt:i4>8</vt:i4>
      </vt:variant>
      <vt:variant>
        <vt:lpstr>Nadpisy snímků</vt:lpstr>
      </vt:variant>
      <vt:variant>
        <vt:i4>6</vt:i4>
      </vt:variant>
    </vt:vector>
  </HeadingPairs>
  <TitlesOfParts>
    <vt:vector size="21" baseType="lpstr">
      <vt:lpstr>Arial</vt:lpstr>
      <vt:lpstr>Lucida Sans Unicode</vt:lpstr>
      <vt:lpstr>Wingdings 3</vt:lpstr>
      <vt:lpstr>Verdana</vt:lpstr>
      <vt:lpstr>Wingdings 2</vt:lpstr>
      <vt:lpstr>Calibri</vt:lpstr>
      <vt:lpstr>Arial Narrow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Snímek 1</vt:lpstr>
      <vt:lpstr>Snímek 2</vt:lpstr>
      <vt:lpstr>Snímek 3</vt:lpstr>
      <vt:lpstr>Snímek 4</vt:lpstr>
      <vt:lpstr>Snímek 5</vt:lpstr>
      <vt:lpstr>Snímek 6</vt:lpstr>
    </vt:vector>
  </TitlesOfParts>
  <Company>UNDP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</dc:title>
  <dc:creator>zuzana.letkova</dc:creator>
  <cp:lastModifiedBy>MZV</cp:lastModifiedBy>
  <cp:revision>38</cp:revision>
  <dcterms:created xsi:type="dcterms:W3CDTF">2011-03-30T10:34:13Z</dcterms:created>
  <dcterms:modified xsi:type="dcterms:W3CDTF">2012-11-26T15:02:11Z</dcterms:modified>
</cp:coreProperties>
</file>